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ctiveX/activeX1.xml" ContentType="application/vnd.ms-office.activeX+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 id="2147483721" r:id="rId7"/>
    <p:sldMasterId id="2147483733" r:id="rId8"/>
    <p:sldMasterId id="2147483745" r:id="rId9"/>
    <p:sldMasterId id="2147483757" r:id="rId10"/>
  </p:sldMasterIdLst>
  <p:notesMasterIdLst>
    <p:notesMasterId r:id="rId36"/>
  </p:notesMasterIdLst>
  <p:handoutMasterIdLst>
    <p:handoutMasterId r:id="rId37"/>
  </p:handoutMasterIdLst>
  <p:sldIdLst>
    <p:sldId id="295" r:id="rId11"/>
    <p:sldId id="298" r:id="rId12"/>
    <p:sldId id="256" r:id="rId13"/>
    <p:sldId id="273" r:id="rId14"/>
    <p:sldId id="266" r:id="rId15"/>
    <p:sldId id="284" r:id="rId16"/>
    <p:sldId id="267" r:id="rId17"/>
    <p:sldId id="268" r:id="rId18"/>
    <p:sldId id="285" r:id="rId19"/>
    <p:sldId id="270" r:id="rId20"/>
    <p:sldId id="287" r:id="rId21"/>
    <p:sldId id="277" r:id="rId22"/>
    <p:sldId id="288" r:id="rId23"/>
    <p:sldId id="296" r:id="rId24"/>
    <p:sldId id="294" r:id="rId25"/>
    <p:sldId id="289" r:id="rId26"/>
    <p:sldId id="290" r:id="rId27"/>
    <p:sldId id="291" r:id="rId28"/>
    <p:sldId id="292" r:id="rId29"/>
    <p:sldId id="293" r:id="rId30"/>
    <p:sldId id="276" r:id="rId31"/>
    <p:sldId id="282" r:id="rId32"/>
    <p:sldId id="275" r:id="rId33"/>
    <p:sldId id="283" r:id="rId34"/>
    <p:sldId id="297" r:id="rId35"/>
  </p:sldIdLst>
  <p:sldSz cx="9144000" cy="6858000" type="screen4x3"/>
  <p:notesSz cx="6877050" cy="9656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129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482838"/>
          </a:xfrm>
          <a:prstGeom prst="rect">
            <a:avLst/>
          </a:prstGeom>
        </p:spPr>
        <p:txBody>
          <a:bodyPr vert="horz" lIns="94476" tIns="47238" rIns="94476" bIns="47238" rtlCol="0"/>
          <a:lstStyle>
            <a:lvl1pPr algn="l">
              <a:defRPr sz="1200"/>
            </a:lvl1pPr>
          </a:lstStyle>
          <a:p>
            <a:endParaRPr lang="en-GB"/>
          </a:p>
        </p:txBody>
      </p:sp>
      <p:sp>
        <p:nvSpPr>
          <p:cNvPr id="3" name="Date Placeholder 2"/>
          <p:cNvSpPr>
            <a:spLocks noGrp="1"/>
          </p:cNvSpPr>
          <p:nvPr>
            <p:ph type="dt" sz="quarter" idx="1"/>
          </p:nvPr>
        </p:nvSpPr>
        <p:spPr>
          <a:xfrm>
            <a:off x="3895404" y="0"/>
            <a:ext cx="2980055" cy="482838"/>
          </a:xfrm>
          <a:prstGeom prst="rect">
            <a:avLst/>
          </a:prstGeom>
        </p:spPr>
        <p:txBody>
          <a:bodyPr vert="horz" lIns="94476" tIns="47238" rIns="94476" bIns="47238" rtlCol="0"/>
          <a:lstStyle>
            <a:lvl1pPr algn="r">
              <a:defRPr sz="1200"/>
            </a:lvl1pPr>
          </a:lstStyle>
          <a:p>
            <a:fld id="{B58C43B8-9C53-4C82-9993-31D3D87D082B}" type="datetimeFigureOut">
              <a:rPr lang="en-GB" smtClean="0"/>
              <a:pPr/>
              <a:t>11/08/2017</a:t>
            </a:fld>
            <a:endParaRPr lang="en-GB"/>
          </a:p>
        </p:txBody>
      </p:sp>
      <p:sp>
        <p:nvSpPr>
          <p:cNvPr id="4" name="Footer Placeholder 3"/>
          <p:cNvSpPr>
            <a:spLocks noGrp="1"/>
          </p:cNvSpPr>
          <p:nvPr>
            <p:ph type="ftr" sz="quarter" idx="2"/>
          </p:nvPr>
        </p:nvSpPr>
        <p:spPr>
          <a:xfrm>
            <a:off x="0" y="9172249"/>
            <a:ext cx="2980055" cy="482838"/>
          </a:xfrm>
          <a:prstGeom prst="rect">
            <a:avLst/>
          </a:prstGeom>
        </p:spPr>
        <p:txBody>
          <a:bodyPr vert="horz" lIns="94476" tIns="47238" rIns="94476" bIns="47238" rtlCol="0" anchor="b"/>
          <a:lstStyle>
            <a:lvl1pPr algn="l">
              <a:defRPr sz="1200"/>
            </a:lvl1pPr>
          </a:lstStyle>
          <a:p>
            <a:endParaRPr lang="en-GB"/>
          </a:p>
        </p:txBody>
      </p:sp>
      <p:sp>
        <p:nvSpPr>
          <p:cNvPr id="5" name="Slide Number Placeholder 4"/>
          <p:cNvSpPr>
            <a:spLocks noGrp="1"/>
          </p:cNvSpPr>
          <p:nvPr>
            <p:ph type="sldNum" sz="quarter" idx="3"/>
          </p:nvPr>
        </p:nvSpPr>
        <p:spPr>
          <a:xfrm>
            <a:off x="3895404" y="9172249"/>
            <a:ext cx="2980055" cy="482838"/>
          </a:xfrm>
          <a:prstGeom prst="rect">
            <a:avLst/>
          </a:prstGeom>
        </p:spPr>
        <p:txBody>
          <a:bodyPr vert="horz" lIns="94476" tIns="47238" rIns="94476" bIns="47238" rtlCol="0" anchor="b"/>
          <a:lstStyle>
            <a:lvl1pPr algn="r">
              <a:defRPr sz="1200"/>
            </a:lvl1pPr>
          </a:lstStyle>
          <a:p>
            <a:fld id="{7D4C1158-2E83-4BC4-9815-242BA3F59523}" type="slidenum">
              <a:rPr lang="en-GB" smtClean="0"/>
              <a:pPr/>
              <a:t>‹#›</a:t>
            </a:fld>
            <a:endParaRPr lang="en-GB"/>
          </a:p>
        </p:txBody>
      </p:sp>
    </p:spTree>
    <p:extLst>
      <p:ext uri="{BB962C8B-B14F-4D97-AF65-F5344CB8AC3E}">
        <p14:creationId xmlns:p14="http://schemas.microsoft.com/office/powerpoint/2010/main" val="3461260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482838"/>
          </a:xfrm>
          <a:prstGeom prst="rect">
            <a:avLst/>
          </a:prstGeom>
        </p:spPr>
        <p:txBody>
          <a:bodyPr vert="horz" lIns="94476" tIns="47238" rIns="94476" bIns="47238" rtlCol="0"/>
          <a:lstStyle>
            <a:lvl1pPr algn="l">
              <a:defRPr sz="1200"/>
            </a:lvl1pPr>
          </a:lstStyle>
          <a:p>
            <a:endParaRPr lang="en-GB"/>
          </a:p>
        </p:txBody>
      </p:sp>
      <p:sp>
        <p:nvSpPr>
          <p:cNvPr id="3" name="Date Placeholder 2"/>
          <p:cNvSpPr>
            <a:spLocks noGrp="1"/>
          </p:cNvSpPr>
          <p:nvPr>
            <p:ph type="dt" idx="1"/>
          </p:nvPr>
        </p:nvSpPr>
        <p:spPr>
          <a:xfrm>
            <a:off x="3895404" y="0"/>
            <a:ext cx="2980055" cy="482838"/>
          </a:xfrm>
          <a:prstGeom prst="rect">
            <a:avLst/>
          </a:prstGeom>
        </p:spPr>
        <p:txBody>
          <a:bodyPr vert="horz" lIns="94476" tIns="47238" rIns="94476" bIns="47238" rtlCol="0"/>
          <a:lstStyle>
            <a:lvl1pPr algn="r">
              <a:defRPr sz="1200"/>
            </a:lvl1pPr>
          </a:lstStyle>
          <a:p>
            <a:fld id="{23BE10D1-F2FF-46DC-9AEE-97A73E26340B}" type="datetimeFigureOut">
              <a:rPr lang="en-GB" smtClean="0"/>
              <a:pPr/>
              <a:t>11/08/2017</a:t>
            </a:fld>
            <a:endParaRPr lang="en-GB"/>
          </a:p>
        </p:txBody>
      </p:sp>
      <p:sp>
        <p:nvSpPr>
          <p:cNvPr id="4" name="Slide Image Placeholder 3"/>
          <p:cNvSpPr>
            <a:spLocks noGrp="1" noRot="1" noChangeAspect="1"/>
          </p:cNvSpPr>
          <p:nvPr>
            <p:ph type="sldImg" idx="2"/>
          </p:nvPr>
        </p:nvSpPr>
        <p:spPr>
          <a:xfrm>
            <a:off x="1025525" y="723900"/>
            <a:ext cx="4826000" cy="3621088"/>
          </a:xfrm>
          <a:prstGeom prst="rect">
            <a:avLst/>
          </a:prstGeom>
          <a:noFill/>
          <a:ln w="12700">
            <a:solidFill>
              <a:prstClr val="black"/>
            </a:solidFill>
          </a:ln>
        </p:spPr>
        <p:txBody>
          <a:bodyPr vert="horz" lIns="94476" tIns="47238" rIns="94476" bIns="47238" rtlCol="0" anchor="ctr"/>
          <a:lstStyle/>
          <a:p>
            <a:endParaRPr lang="en-GB"/>
          </a:p>
        </p:txBody>
      </p:sp>
      <p:sp>
        <p:nvSpPr>
          <p:cNvPr id="5" name="Notes Placeholder 4"/>
          <p:cNvSpPr>
            <a:spLocks noGrp="1"/>
          </p:cNvSpPr>
          <p:nvPr>
            <p:ph type="body" sz="quarter" idx="3"/>
          </p:nvPr>
        </p:nvSpPr>
        <p:spPr>
          <a:xfrm>
            <a:off x="687705" y="4586963"/>
            <a:ext cx="5501640" cy="4345543"/>
          </a:xfrm>
          <a:prstGeom prst="rect">
            <a:avLst/>
          </a:prstGeom>
        </p:spPr>
        <p:txBody>
          <a:bodyPr vert="horz" lIns="94476" tIns="47238" rIns="94476" bIns="472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72249"/>
            <a:ext cx="2980055" cy="482838"/>
          </a:xfrm>
          <a:prstGeom prst="rect">
            <a:avLst/>
          </a:prstGeom>
        </p:spPr>
        <p:txBody>
          <a:bodyPr vert="horz" lIns="94476" tIns="47238" rIns="94476" bIns="47238" rtlCol="0" anchor="b"/>
          <a:lstStyle>
            <a:lvl1pPr algn="l">
              <a:defRPr sz="1200"/>
            </a:lvl1pPr>
          </a:lstStyle>
          <a:p>
            <a:endParaRPr lang="en-GB"/>
          </a:p>
        </p:txBody>
      </p:sp>
      <p:sp>
        <p:nvSpPr>
          <p:cNvPr id="7" name="Slide Number Placeholder 6"/>
          <p:cNvSpPr>
            <a:spLocks noGrp="1"/>
          </p:cNvSpPr>
          <p:nvPr>
            <p:ph type="sldNum" sz="quarter" idx="5"/>
          </p:nvPr>
        </p:nvSpPr>
        <p:spPr>
          <a:xfrm>
            <a:off x="3895404" y="9172249"/>
            <a:ext cx="2980055" cy="482838"/>
          </a:xfrm>
          <a:prstGeom prst="rect">
            <a:avLst/>
          </a:prstGeom>
        </p:spPr>
        <p:txBody>
          <a:bodyPr vert="horz" lIns="94476" tIns="47238" rIns="94476" bIns="47238" rtlCol="0" anchor="b"/>
          <a:lstStyle>
            <a:lvl1pPr algn="r">
              <a:defRPr sz="1200"/>
            </a:lvl1pPr>
          </a:lstStyle>
          <a:p>
            <a:fld id="{8E794057-E162-454F-A677-C16567D95214}" type="slidenum">
              <a:rPr lang="en-GB" smtClean="0"/>
              <a:pPr/>
              <a:t>‹#›</a:t>
            </a:fld>
            <a:endParaRPr lang="en-GB"/>
          </a:p>
        </p:txBody>
      </p:sp>
    </p:spTree>
    <p:extLst>
      <p:ext uri="{BB962C8B-B14F-4D97-AF65-F5344CB8AC3E}">
        <p14:creationId xmlns:p14="http://schemas.microsoft.com/office/powerpoint/2010/main" val="118230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77E8AF41-0AFA-42E2-8675-891629A893C5}" type="slidenum">
              <a:rPr lang="en-GB">
                <a:latin typeface="Arial" pitchFamily="34" charset="0"/>
                <a:cs typeface="Arial" pitchFamily="34" charset="0"/>
              </a:rPr>
              <a:pPr/>
              <a:t>5</a:t>
            </a:fld>
            <a:endParaRPr lang="en-GB">
              <a:latin typeface="Arial" pitchFamily="34" charset="0"/>
              <a:cs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149183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A347E773-49D6-4B2B-9801-B7F2CF1C775D}" type="slidenum">
              <a:rPr lang="en-GB">
                <a:latin typeface="Arial" pitchFamily="34" charset="0"/>
                <a:cs typeface="Arial" pitchFamily="34" charset="0"/>
              </a:rPr>
              <a:pPr/>
              <a:t>14</a:t>
            </a:fld>
            <a:endParaRPr lang="en-GB">
              <a:latin typeface="Arial" pitchFamily="34" charset="0"/>
              <a:cs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14393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C065FC-C0DC-4C31-A6A2-98C74F6B428D}" type="slidenum">
              <a:rPr lang="en-GB" altLang="en-US">
                <a:solidFill>
                  <a:prstClr val="black"/>
                </a:solidFill>
                <a:latin typeface="Arial" panose="020B0604020202020204" pitchFamily="34" charset="0"/>
              </a:rPr>
              <a:pPr>
                <a:spcBef>
                  <a:spcPct val="0"/>
                </a:spcBef>
              </a:pPr>
              <a:t>15</a:t>
            </a:fld>
            <a:endParaRPr lang="en-GB" altLang="en-US">
              <a:solidFill>
                <a:prstClr val="black"/>
              </a:solidFill>
              <a:latin typeface="Arial" panose="020B0604020202020204"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08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1EC2F0-0515-476C-B266-6C379857E121}" type="slidenum">
              <a:rPr lang="en-GB" altLang="en-US">
                <a:solidFill>
                  <a:prstClr val="black"/>
                </a:solidFill>
                <a:latin typeface="Arial" panose="020B0604020202020204" pitchFamily="34" charset="0"/>
              </a:rPr>
              <a:pPr>
                <a:spcBef>
                  <a:spcPct val="0"/>
                </a:spcBef>
              </a:pPr>
              <a:t>16</a:t>
            </a:fld>
            <a:endParaRPr lang="en-GB" altLang="en-US">
              <a:solidFill>
                <a:prstClr val="black"/>
              </a:solidFill>
              <a:latin typeface="Arial" panose="020B0604020202020204" pitchFamily="34" charset="0"/>
            </a:endParaRPr>
          </a:p>
        </p:txBody>
      </p:sp>
      <p:sp>
        <p:nvSpPr>
          <p:cNvPr id="35843" name="Rectangle 10"/>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prstClr val="black"/>
                </a:solidFill>
                <a:latin typeface="Arial" charset="0"/>
              </a:rPr>
              <a:t>Boardworks AS Biology </a:t>
            </a:r>
          </a:p>
          <a:p>
            <a:pPr fontAlgn="base">
              <a:spcBef>
                <a:spcPct val="0"/>
              </a:spcBef>
              <a:spcAft>
                <a:spcPct val="0"/>
              </a:spcAft>
              <a:defRPr/>
            </a:pPr>
            <a:r>
              <a:rPr lang="en-GB" smtClean="0">
                <a:solidFill>
                  <a:prstClr val="black"/>
                </a:solidFill>
                <a:latin typeface="Arial" charset="0"/>
              </a:rPr>
              <a:t>Cell Membranes</a:t>
            </a:r>
          </a:p>
        </p:txBody>
      </p:sp>
      <p:sp>
        <p:nvSpPr>
          <p:cNvPr id="3789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panose="020B0604020202020204" pitchFamily="34" charset="0"/>
            </a:endParaRPr>
          </a:p>
        </p:txBody>
      </p:sp>
    </p:spTree>
    <p:extLst>
      <p:ext uri="{BB962C8B-B14F-4D97-AF65-F5344CB8AC3E}">
        <p14:creationId xmlns:p14="http://schemas.microsoft.com/office/powerpoint/2010/main" val="4122444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4A5C96-5AA6-422A-9787-BAC3ED911242}" type="slidenum">
              <a:rPr lang="en-GB" altLang="en-US">
                <a:solidFill>
                  <a:prstClr val="black"/>
                </a:solidFill>
                <a:latin typeface="Arial" panose="020B0604020202020204" pitchFamily="34" charset="0"/>
              </a:rPr>
              <a:pPr>
                <a:spcBef>
                  <a:spcPct val="0"/>
                </a:spcBef>
              </a:pPr>
              <a:t>17</a:t>
            </a:fld>
            <a:endParaRPr lang="en-GB" altLang="en-US">
              <a:solidFill>
                <a:prstClr val="black"/>
              </a:solidFill>
              <a:latin typeface="Arial" panose="020B0604020202020204" pitchFamily="34" charset="0"/>
            </a:endParaRPr>
          </a:p>
        </p:txBody>
      </p:sp>
      <p:sp>
        <p:nvSpPr>
          <p:cNvPr id="36867" name="Rectangle 10"/>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prstClr val="black"/>
                </a:solidFill>
                <a:latin typeface="Arial" charset="0"/>
              </a:rPr>
              <a:t>Boardworks AS Biology </a:t>
            </a:r>
          </a:p>
          <a:p>
            <a:pPr fontAlgn="base">
              <a:spcBef>
                <a:spcPct val="0"/>
              </a:spcBef>
              <a:spcAft>
                <a:spcPct val="0"/>
              </a:spcAft>
              <a:defRPr/>
            </a:pPr>
            <a:r>
              <a:rPr lang="en-GB" smtClean="0">
                <a:solidFill>
                  <a:prstClr val="black"/>
                </a:solidFill>
                <a:latin typeface="Arial" charset="0"/>
              </a:rPr>
              <a:t>Cell Membranes</a:t>
            </a:r>
          </a:p>
        </p:txBody>
      </p:sp>
      <p:sp>
        <p:nvSpPr>
          <p:cNvPr id="3994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latin typeface="Arial" panose="020B0604020202020204" pitchFamily="34" charset="0"/>
              </a:rPr>
              <a:t>Teacher notes</a:t>
            </a:r>
          </a:p>
          <a:p>
            <a:pPr eaLnBrk="1" hangingPunct="1">
              <a:spcBef>
                <a:spcPct val="0"/>
              </a:spcBef>
            </a:pPr>
            <a:r>
              <a:rPr lang="en-GB" altLang="en-US" smtClean="0">
                <a:latin typeface="Arial" panose="020B0604020202020204" pitchFamily="34" charset="0"/>
              </a:rPr>
              <a:t>See the ‘</a:t>
            </a:r>
            <a:r>
              <a:rPr lang="en-GB" altLang="en-US" b="1" smtClean="0">
                <a:latin typeface="Arial" panose="020B0604020202020204" pitchFamily="34" charset="0"/>
              </a:rPr>
              <a:t>Biological Molecules: Proteins and Lipids</a:t>
            </a:r>
            <a:r>
              <a:rPr lang="en-GB" altLang="en-US" smtClean="0">
                <a:latin typeface="Arial" panose="020B0604020202020204" pitchFamily="34" charset="0"/>
              </a:rPr>
              <a:t>’ presentation for more information about proteins.</a:t>
            </a:r>
          </a:p>
          <a:p>
            <a:pPr eaLnBrk="1" hangingPunct="1">
              <a:spcBef>
                <a:spcPct val="0"/>
              </a:spcBef>
            </a:pPr>
            <a:endParaRPr lang="en-GB" altLang="en-US" smtClean="0">
              <a:latin typeface="Arial" panose="020B0604020202020204" pitchFamily="34" charset="0"/>
            </a:endParaRPr>
          </a:p>
          <a:p>
            <a:pPr eaLnBrk="1" hangingPunct="1">
              <a:spcBef>
                <a:spcPct val="0"/>
              </a:spcBef>
            </a:pPr>
            <a:r>
              <a:rPr lang="en-GB" altLang="en-US" smtClean="0">
                <a:latin typeface="Arial" panose="020B0604020202020204" pitchFamily="34" charset="0"/>
              </a:rPr>
              <a:t>See the ‘</a:t>
            </a:r>
            <a:r>
              <a:rPr lang="en-GB" altLang="en-US" b="1" smtClean="0">
                <a:latin typeface="Arial" panose="020B0604020202020204" pitchFamily="34" charset="0"/>
              </a:rPr>
              <a:t>Transport Across Membranes</a:t>
            </a:r>
            <a:r>
              <a:rPr lang="en-GB" altLang="en-US" smtClean="0">
                <a:latin typeface="Arial" panose="020B0604020202020204" pitchFamily="34" charset="0"/>
              </a:rPr>
              <a:t>’ presentation for more information about carrier molecules and channels.</a:t>
            </a:r>
          </a:p>
          <a:p>
            <a:pPr eaLnBrk="1" hangingPunct="1">
              <a:spcBef>
                <a:spcPct val="0"/>
              </a:spcBef>
            </a:pPr>
            <a:endParaRPr lang="en-GB" altLang="en-US" smtClean="0">
              <a:latin typeface="Arial" panose="020B0604020202020204" pitchFamily="34" charset="0"/>
            </a:endParaRPr>
          </a:p>
          <a:p>
            <a:pPr eaLnBrk="1" hangingPunct="1">
              <a:spcBef>
                <a:spcPct val="0"/>
              </a:spcBef>
            </a:pPr>
            <a:r>
              <a:rPr lang="en-GB" altLang="en-US" smtClean="0">
                <a:latin typeface="Arial" panose="020B0604020202020204" pitchFamily="34" charset="0"/>
              </a:rPr>
              <a:t>Proteins typically make up around 45% by mass of a cell membrane, but this can vary widely depending on the cell type. Students could be asked to discuss the nature of cell membrane proteins in terms of regions of polarity and non-polarity. For example, would the part of an integral protein embedded in the membrane be polar or non-polar?</a:t>
            </a:r>
          </a:p>
        </p:txBody>
      </p:sp>
    </p:spTree>
    <p:extLst>
      <p:ext uri="{BB962C8B-B14F-4D97-AF65-F5344CB8AC3E}">
        <p14:creationId xmlns:p14="http://schemas.microsoft.com/office/powerpoint/2010/main" val="951617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01565B-AF73-4A19-B7CC-B127D5B54A48}" type="slidenum">
              <a:rPr lang="en-GB" altLang="en-US">
                <a:solidFill>
                  <a:prstClr val="black"/>
                </a:solidFill>
                <a:latin typeface="Arial" panose="020B0604020202020204" pitchFamily="34" charset="0"/>
              </a:rPr>
              <a:pPr>
                <a:spcBef>
                  <a:spcPct val="0"/>
                </a:spcBef>
              </a:pPr>
              <a:t>18</a:t>
            </a:fld>
            <a:endParaRPr lang="en-GB" altLang="en-US">
              <a:solidFill>
                <a:prstClr val="black"/>
              </a:solidFill>
              <a:latin typeface="Arial" panose="020B0604020202020204" pitchFamily="34" charset="0"/>
            </a:endParaRPr>
          </a:p>
        </p:txBody>
      </p:sp>
      <p:sp>
        <p:nvSpPr>
          <p:cNvPr id="37891" name="Rectangle 10"/>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prstClr val="black"/>
                </a:solidFill>
                <a:latin typeface="Arial" charset="0"/>
              </a:rPr>
              <a:t>Boardworks AS Biology </a:t>
            </a:r>
          </a:p>
          <a:p>
            <a:pPr fontAlgn="base">
              <a:spcBef>
                <a:spcPct val="0"/>
              </a:spcBef>
              <a:spcAft>
                <a:spcPct val="0"/>
              </a:spcAft>
              <a:defRPr/>
            </a:pPr>
            <a:r>
              <a:rPr lang="en-GB" smtClean="0">
                <a:solidFill>
                  <a:prstClr val="black"/>
                </a:solidFill>
                <a:latin typeface="Arial" charset="0"/>
              </a:rPr>
              <a:t>Cell Membranes</a:t>
            </a:r>
          </a:p>
        </p:txBody>
      </p:sp>
      <p:sp>
        <p:nvSpPr>
          <p:cNvPr id="419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panose="020B0604020202020204" pitchFamily="34" charset="0"/>
            </a:endParaRPr>
          </a:p>
        </p:txBody>
      </p:sp>
    </p:spTree>
    <p:extLst>
      <p:ext uri="{BB962C8B-B14F-4D97-AF65-F5344CB8AC3E}">
        <p14:creationId xmlns:p14="http://schemas.microsoft.com/office/powerpoint/2010/main" val="2399622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F3A159-CF63-4E7E-B283-B238FDA2B140}" type="slidenum">
              <a:rPr lang="en-GB" altLang="en-US">
                <a:solidFill>
                  <a:prstClr val="black"/>
                </a:solidFill>
                <a:latin typeface="Arial" panose="020B0604020202020204" pitchFamily="34" charset="0"/>
              </a:rPr>
              <a:pPr>
                <a:spcBef>
                  <a:spcPct val="0"/>
                </a:spcBef>
              </a:pPr>
              <a:t>19</a:t>
            </a:fld>
            <a:endParaRPr lang="en-GB" altLang="en-US">
              <a:solidFill>
                <a:prstClr val="black"/>
              </a:solidFill>
              <a:latin typeface="Arial" panose="020B0604020202020204" pitchFamily="34" charset="0"/>
            </a:endParaRPr>
          </a:p>
        </p:txBody>
      </p:sp>
      <p:sp>
        <p:nvSpPr>
          <p:cNvPr id="38915" name="Rectangle 10"/>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prstClr val="black"/>
                </a:solidFill>
                <a:latin typeface="Arial" charset="0"/>
              </a:rPr>
              <a:t>Boardworks AS Biology </a:t>
            </a:r>
          </a:p>
          <a:p>
            <a:pPr fontAlgn="base">
              <a:spcBef>
                <a:spcPct val="0"/>
              </a:spcBef>
              <a:spcAft>
                <a:spcPct val="0"/>
              </a:spcAft>
              <a:defRPr/>
            </a:pPr>
            <a:r>
              <a:rPr lang="en-GB" smtClean="0">
                <a:solidFill>
                  <a:prstClr val="black"/>
                </a:solidFill>
                <a:latin typeface="Arial" charset="0"/>
              </a:rPr>
              <a:t>Cell Membranes</a:t>
            </a:r>
          </a:p>
        </p:txBody>
      </p:sp>
      <p:sp>
        <p:nvSpPr>
          <p:cNvPr id="440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panose="020B0604020202020204" pitchFamily="34" charset="0"/>
            </a:endParaRPr>
          </a:p>
        </p:txBody>
      </p:sp>
    </p:spTree>
    <p:extLst>
      <p:ext uri="{BB962C8B-B14F-4D97-AF65-F5344CB8AC3E}">
        <p14:creationId xmlns:p14="http://schemas.microsoft.com/office/powerpoint/2010/main" val="3051659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P59-60 </a:t>
            </a:r>
            <a:r>
              <a:rPr lang="en-GB" dirty="0" err="1" smtClean="0"/>
              <a:t>Biozone</a:t>
            </a:r>
            <a:endParaRPr lang="en-GB" dirty="0"/>
          </a:p>
        </p:txBody>
      </p:sp>
      <p:sp>
        <p:nvSpPr>
          <p:cNvPr id="4" name="Slide Number Placeholder 3"/>
          <p:cNvSpPr>
            <a:spLocks noGrp="1"/>
          </p:cNvSpPr>
          <p:nvPr>
            <p:ph type="sldNum" sz="quarter" idx="10"/>
          </p:nvPr>
        </p:nvSpPr>
        <p:spPr/>
        <p:txBody>
          <a:bodyPr/>
          <a:lstStyle/>
          <a:p>
            <a:fld id="{8E794057-E162-454F-A677-C16567D95214}" type="slidenum">
              <a:rPr lang="en-GB" smtClean="0"/>
              <a:pPr/>
              <a:t>21</a:t>
            </a:fld>
            <a:endParaRPr lang="en-GB"/>
          </a:p>
        </p:txBody>
      </p:sp>
    </p:spTree>
    <p:extLst>
      <p:ext uri="{BB962C8B-B14F-4D97-AF65-F5344CB8AC3E}">
        <p14:creationId xmlns:p14="http://schemas.microsoft.com/office/powerpoint/2010/main" val="2312800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78061EC-298D-46CD-AB73-4705ABCC7EA1}" type="slidenum">
              <a:rPr lang="en-GB">
                <a:latin typeface="Arial" pitchFamily="34" charset="0"/>
              </a:rPr>
              <a:pPr/>
              <a:t>22</a:t>
            </a:fld>
            <a:endParaRPr lang="en-GB">
              <a:latin typeface="Arial" pitchFamily="34" charset="0"/>
            </a:endParaRPr>
          </a:p>
        </p:txBody>
      </p:sp>
      <p:sp>
        <p:nvSpPr>
          <p:cNvPr id="59395" name="Rectangle 10"/>
          <p:cNvSpPr>
            <a:spLocks noGrp="1" noChangeArrowheads="1"/>
          </p:cNvSpPr>
          <p:nvPr>
            <p:ph type="hdr" sz="quarter"/>
          </p:nvPr>
        </p:nvSpPr>
        <p:spPr>
          <a:noFill/>
        </p:spPr>
        <p:txBody>
          <a:bodyPr/>
          <a:lstStyle/>
          <a:p>
            <a:r>
              <a:rPr lang="en-GB">
                <a:latin typeface="Arial" pitchFamily="34" charset="0"/>
              </a:rPr>
              <a:t>Boardworks AS Biology </a:t>
            </a:r>
          </a:p>
          <a:p>
            <a:r>
              <a:rPr lang="en-GB">
                <a:latin typeface="Arial" pitchFamily="34" charset="0"/>
              </a:rPr>
              <a:t>Cell Membranes</a:t>
            </a:r>
          </a:p>
        </p:txBody>
      </p:sp>
      <p:sp>
        <p:nvSpPr>
          <p:cNvPr id="59396" name="Rectangle 2"/>
          <p:cNvSpPr>
            <a:spLocks noGrp="1" noRot="1" noChangeAspect="1" noChangeArrowheads="1" noTextEdit="1"/>
          </p:cNvSpPr>
          <p:nvPr>
            <p:ph type="sldImg"/>
          </p:nvPr>
        </p:nvSpPr>
        <p:spPr>
          <a:ln/>
        </p:spPr>
      </p:sp>
      <p:sp>
        <p:nvSpPr>
          <p:cNvPr id="59397" name="Rectangle 26"/>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extLst>
      <p:ext uri="{BB962C8B-B14F-4D97-AF65-F5344CB8AC3E}">
        <p14:creationId xmlns:p14="http://schemas.microsoft.com/office/powerpoint/2010/main" val="3964268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61848B30-4D65-468A-BDD9-2578B1886C63}" type="slidenum">
              <a:rPr lang="en-GB">
                <a:latin typeface="Arial" pitchFamily="34" charset="0"/>
                <a:cs typeface="Arial" pitchFamily="34" charset="0"/>
              </a:rPr>
              <a:pPr/>
              <a:t>23</a:t>
            </a:fld>
            <a:endParaRPr lang="en-GB">
              <a:latin typeface="Arial" pitchFamily="34" charset="0"/>
              <a:cs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15368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0E2670-6929-4D93-8220-6965BF30C92F}" type="slidenum">
              <a:rPr lang="en-GB" altLang="en-US">
                <a:solidFill>
                  <a:prstClr val="black"/>
                </a:solidFill>
                <a:latin typeface="Arial" panose="020B0604020202020204" pitchFamily="34" charset="0"/>
              </a:rPr>
              <a:pPr>
                <a:spcBef>
                  <a:spcPct val="0"/>
                </a:spcBef>
              </a:pPr>
              <a:t>6</a:t>
            </a:fld>
            <a:endParaRPr lang="en-GB" altLang="en-US">
              <a:solidFill>
                <a:prstClr val="black"/>
              </a:solidFill>
              <a:latin typeface="Arial" panose="020B0604020202020204" pitchFamily="34" charset="0"/>
            </a:endParaRPr>
          </a:p>
        </p:txBody>
      </p:sp>
      <p:sp>
        <p:nvSpPr>
          <p:cNvPr id="26627" name="Rectangle 10"/>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prstClr val="black"/>
                </a:solidFill>
                <a:latin typeface="Arial" charset="0"/>
              </a:rPr>
              <a:t>Boardworks AS Biology </a:t>
            </a:r>
          </a:p>
          <a:p>
            <a:pPr fontAlgn="base">
              <a:spcBef>
                <a:spcPct val="0"/>
              </a:spcBef>
              <a:spcAft>
                <a:spcPct val="0"/>
              </a:spcAft>
              <a:defRPr/>
            </a:pPr>
            <a:r>
              <a:rPr lang="en-GB" smtClean="0">
                <a:solidFill>
                  <a:prstClr val="black"/>
                </a:solidFill>
                <a:latin typeface="Arial" charset="0"/>
              </a:rPr>
              <a:t>Cell Membranes</a:t>
            </a:r>
          </a:p>
        </p:txBody>
      </p:sp>
      <p:sp>
        <p:nvSpPr>
          <p:cNvPr id="1331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panose="020B0604020202020204" pitchFamily="34" charset="0"/>
            </a:endParaRPr>
          </a:p>
        </p:txBody>
      </p:sp>
    </p:spTree>
    <p:extLst>
      <p:ext uri="{BB962C8B-B14F-4D97-AF65-F5344CB8AC3E}">
        <p14:creationId xmlns:p14="http://schemas.microsoft.com/office/powerpoint/2010/main" val="247224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E11603DE-E74E-4EF4-B9BD-1AA89215AF15}" type="slidenum">
              <a:rPr lang="en-GB">
                <a:latin typeface="Arial" pitchFamily="34" charset="0"/>
                <a:cs typeface="Arial" pitchFamily="34" charset="0"/>
              </a:rPr>
              <a:pPr/>
              <a:t>7</a:t>
            </a:fld>
            <a:endParaRPr lang="en-GB">
              <a:latin typeface="Arial" pitchFamily="34" charset="0"/>
              <a:cs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66734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D96B8D61-490F-4599-A9FA-91127CD4BD9B}" type="slidenum">
              <a:rPr lang="en-GB">
                <a:latin typeface="Arial" pitchFamily="34" charset="0"/>
                <a:cs typeface="Arial" pitchFamily="34" charset="0"/>
              </a:rPr>
              <a:pPr/>
              <a:t>8</a:t>
            </a:fld>
            <a:endParaRPr lang="en-GB">
              <a:latin typeface="Arial" pitchFamily="34" charset="0"/>
              <a:cs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962070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86F9470C-8E12-4E8D-9B29-C7D16CE69EB6}" type="slidenum">
              <a:rPr lang="en-GB">
                <a:solidFill>
                  <a:prstClr val="black"/>
                </a:solidFill>
                <a:latin typeface="Arial" pitchFamily="34" charset="0"/>
                <a:cs typeface="Arial" pitchFamily="34" charset="0"/>
              </a:rPr>
              <a:pPr/>
              <a:t>9</a:t>
            </a:fld>
            <a:endParaRPr lang="en-GB">
              <a:solidFill>
                <a:prstClr val="black"/>
              </a:solidFill>
              <a:latin typeface="Arial" pitchFamily="34" charset="0"/>
              <a:cs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424516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7299A926-8893-41AB-A7DE-31EF9E71309C}" type="slidenum">
              <a:rPr lang="en-GB">
                <a:latin typeface="Arial" pitchFamily="34" charset="0"/>
                <a:cs typeface="Arial" pitchFamily="34" charset="0"/>
              </a:rPr>
              <a:pPr/>
              <a:t>10</a:t>
            </a:fld>
            <a:endParaRPr lang="en-GB">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006966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2E9AEC-CA3F-42DD-966B-F54F4109F36E}" type="slidenum">
              <a:rPr lang="en-GB" altLang="en-US">
                <a:solidFill>
                  <a:prstClr val="black"/>
                </a:solidFill>
                <a:latin typeface="Arial" panose="020B0604020202020204" pitchFamily="34" charset="0"/>
              </a:rPr>
              <a:pPr>
                <a:spcBef>
                  <a:spcPct val="0"/>
                </a:spcBef>
              </a:pPr>
              <a:t>11</a:t>
            </a:fld>
            <a:endParaRPr lang="en-GB" altLang="en-US">
              <a:solidFill>
                <a:prstClr val="black"/>
              </a:solidFill>
              <a:latin typeface="Arial" panose="020B0604020202020204"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4997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C21CBC8-FCB6-414E-91BA-5DF129C019FD}" type="slidenum">
              <a:rPr lang="en-GB">
                <a:latin typeface="Arial" pitchFamily="34" charset="0"/>
              </a:rPr>
              <a:pPr/>
              <a:t>12</a:t>
            </a:fld>
            <a:endParaRPr lang="en-GB">
              <a:latin typeface="Arial" pitchFamily="34" charset="0"/>
            </a:endParaRPr>
          </a:p>
        </p:txBody>
      </p:sp>
      <p:sp>
        <p:nvSpPr>
          <p:cNvPr id="54275" name="Rectangle 10"/>
          <p:cNvSpPr>
            <a:spLocks noGrp="1" noChangeArrowheads="1"/>
          </p:cNvSpPr>
          <p:nvPr>
            <p:ph type="hdr" sz="quarter"/>
          </p:nvPr>
        </p:nvSpPr>
        <p:spPr>
          <a:noFill/>
        </p:spPr>
        <p:txBody>
          <a:bodyPr/>
          <a:lstStyle/>
          <a:p>
            <a:r>
              <a:rPr lang="en-GB">
                <a:latin typeface="Arial" pitchFamily="34" charset="0"/>
              </a:rPr>
              <a:t>Boardworks AS Biology </a:t>
            </a:r>
          </a:p>
          <a:p>
            <a:r>
              <a:rPr lang="en-GB">
                <a:latin typeface="Arial" pitchFamily="34" charset="0"/>
              </a:rPr>
              <a:t>Cell Membranes</a:t>
            </a: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pPr eaLnBrk="1" hangingPunct="1"/>
            <a:r>
              <a:rPr lang="en-GB" b="1" smtClean="0">
                <a:latin typeface="Arial" pitchFamily="34" charset="0"/>
              </a:rPr>
              <a:t>Teacher notes</a:t>
            </a:r>
          </a:p>
          <a:p>
            <a:pPr eaLnBrk="1" hangingPunct="1"/>
            <a:r>
              <a:rPr lang="en-GB" smtClean="0">
                <a:latin typeface="Arial" pitchFamily="34" charset="0"/>
              </a:rPr>
              <a:t>See the ‘</a:t>
            </a:r>
            <a:r>
              <a:rPr lang="en-GB" b="1" smtClean="0">
                <a:latin typeface="Arial" pitchFamily="34" charset="0"/>
              </a:rPr>
              <a:t>Transport Across Membranes</a:t>
            </a:r>
            <a:r>
              <a:rPr lang="en-GB" smtClean="0">
                <a:latin typeface="Arial" pitchFamily="34" charset="0"/>
              </a:rPr>
              <a:t>’ presentation for more information about diffusion.</a:t>
            </a:r>
          </a:p>
        </p:txBody>
      </p:sp>
    </p:spTree>
    <p:extLst>
      <p:ext uri="{BB962C8B-B14F-4D97-AF65-F5344CB8AC3E}">
        <p14:creationId xmlns:p14="http://schemas.microsoft.com/office/powerpoint/2010/main" val="2680861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6EFAEF-F0FF-44A1-80EB-17BD86A8E798}" type="slidenum">
              <a:rPr lang="en-GB" altLang="en-US">
                <a:solidFill>
                  <a:prstClr val="black"/>
                </a:solidFill>
                <a:latin typeface="Arial" panose="020B0604020202020204" pitchFamily="34" charset="0"/>
              </a:rPr>
              <a:pPr>
                <a:spcBef>
                  <a:spcPct val="0"/>
                </a:spcBef>
              </a:pPr>
              <a:t>13</a:t>
            </a:fld>
            <a:endParaRPr lang="en-GB" altLang="en-US">
              <a:solidFill>
                <a:prstClr val="black"/>
              </a:solidFill>
              <a:latin typeface="Arial" panose="020B0604020202020204"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103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B29D4EA-1892-4AD0-B427-077594EE83E2}" type="datetimeFigureOut">
              <a:rPr lang="en-GB" smtClean="0"/>
              <a:pPr/>
              <a:t>11/08/2017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B7F17-B15D-4F03-93C4-61D4ED401C5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29D4EA-1892-4AD0-B427-077594EE83E2}" type="datetimeFigureOut">
              <a:rPr lang="en-GB" smtClean="0"/>
              <a:pPr/>
              <a:t>11/08/2017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B7F17-B15D-4F03-93C4-61D4ED401C51}" type="slidenum">
              <a:rPr lang="en-GB" smtClean="0"/>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7A2BB4-DC24-444A-AF54-09B6F24C0050}"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A48008-391F-4D05-B2C2-4E2075A67DF3}" type="slidenum">
              <a:rPr lang="en-GB" altLang="en-US"/>
              <a:pPr>
                <a:defRPr/>
              </a:pPr>
              <a:t>‹#›</a:t>
            </a:fld>
            <a:endParaRPr lang="en-GB" altLang="en-US"/>
          </a:p>
        </p:txBody>
      </p:sp>
    </p:spTree>
    <p:extLst>
      <p:ext uri="{BB962C8B-B14F-4D97-AF65-F5344CB8AC3E}">
        <p14:creationId xmlns:p14="http://schemas.microsoft.com/office/powerpoint/2010/main" val="32555320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8504AA-5B57-45A9-98B3-7C647535D60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DD7300-F939-49F8-B49C-6E3C8ECC1814}" type="slidenum">
              <a:rPr lang="en-GB" altLang="en-US"/>
              <a:pPr>
                <a:defRPr/>
              </a:pPr>
              <a:t>‹#›</a:t>
            </a:fld>
            <a:endParaRPr lang="en-GB" altLang="en-US"/>
          </a:p>
        </p:txBody>
      </p:sp>
    </p:spTree>
    <p:extLst>
      <p:ext uri="{BB962C8B-B14F-4D97-AF65-F5344CB8AC3E}">
        <p14:creationId xmlns:p14="http://schemas.microsoft.com/office/powerpoint/2010/main" val="10916912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9AC467-68A6-4C07-8706-0F36B51CE4D1}"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E0293-271F-4DA3-B9E5-F806C9BBD830}" type="slidenum">
              <a:rPr lang="en-GB" altLang="en-US"/>
              <a:pPr>
                <a:defRPr/>
              </a:pPr>
              <a:t>‹#›</a:t>
            </a:fld>
            <a:endParaRPr lang="en-GB" altLang="en-US"/>
          </a:p>
        </p:txBody>
      </p:sp>
    </p:spTree>
    <p:extLst>
      <p:ext uri="{BB962C8B-B14F-4D97-AF65-F5344CB8AC3E}">
        <p14:creationId xmlns:p14="http://schemas.microsoft.com/office/powerpoint/2010/main" val="5133019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B8CC919-BAD1-4DCA-9527-9CAD3E66985B}"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19BAC5-CBCE-447F-9454-5696B0F2EE6A}" type="slidenum">
              <a:rPr lang="en-GB" altLang="en-US"/>
              <a:pPr>
                <a:defRPr/>
              </a:pPr>
              <a:t>‹#›</a:t>
            </a:fld>
            <a:endParaRPr lang="en-GB" altLang="en-US"/>
          </a:p>
        </p:txBody>
      </p:sp>
    </p:spTree>
    <p:extLst>
      <p:ext uri="{BB962C8B-B14F-4D97-AF65-F5344CB8AC3E}">
        <p14:creationId xmlns:p14="http://schemas.microsoft.com/office/powerpoint/2010/main" val="933963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F7FA8D0-FA24-4388-B12C-34040D522D31}" type="datetimeFigureOut">
              <a:rPr lang="en-GB">
                <a:solidFill>
                  <a:prstClr val="black">
                    <a:tint val="75000"/>
                  </a:prstClr>
                </a:solidFill>
              </a:rPr>
              <a:pPr>
                <a:defRPr/>
              </a:pPr>
              <a:t>11/08/2017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C572C2-EEA1-40BB-A90A-5FD154EEB820}" type="slidenum">
              <a:rPr lang="en-GB" altLang="en-US"/>
              <a:pPr>
                <a:defRPr/>
              </a:pPr>
              <a:t>‹#›</a:t>
            </a:fld>
            <a:endParaRPr lang="en-GB" altLang="en-US"/>
          </a:p>
        </p:txBody>
      </p:sp>
    </p:spTree>
    <p:extLst>
      <p:ext uri="{BB962C8B-B14F-4D97-AF65-F5344CB8AC3E}">
        <p14:creationId xmlns:p14="http://schemas.microsoft.com/office/powerpoint/2010/main" val="33954278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CF399B5-1A89-430B-B168-0CB0F33BA45D}" type="datetimeFigureOut">
              <a:rPr lang="en-GB">
                <a:solidFill>
                  <a:prstClr val="black">
                    <a:tint val="75000"/>
                  </a:prstClr>
                </a:solidFill>
              </a:rPr>
              <a:pPr>
                <a:defRPr/>
              </a:pPr>
              <a:t>11/08/2017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16F7A1E-91C8-448A-8799-47FB56421FD4}" type="slidenum">
              <a:rPr lang="en-GB" altLang="en-US"/>
              <a:pPr>
                <a:defRPr/>
              </a:pPr>
              <a:t>‹#›</a:t>
            </a:fld>
            <a:endParaRPr lang="en-GB" altLang="en-US"/>
          </a:p>
        </p:txBody>
      </p:sp>
    </p:spTree>
    <p:extLst>
      <p:ext uri="{BB962C8B-B14F-4D97-AF65-F5344CB8AC3E}">
        <p14:creationId xmlns:p14="http://schemas.microsoft.com/office/powerpoint/2010/main" val="34495058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98BF08-C0CC-4845-ADB6-27178D33FFE8}" type="datetimeFigureOut">
              <a:rPr lang="en-GB">
                <a:solidFill>
                  <a:prstClr val="black">
                    <a:tint val="75000"/>
                  </a:prstClr>
                </a:solidFill>
              </a:rPr>
              <a:pPr>
                <a:defRPr/>
              </a:pPr>
              <a:t>11/08/2017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DFD64AE-E920-4CFE-A705-0926CBB2D75C}" type="slidenum">
              <a:rPr lang="en-GB" altLang="en-US"/>
              <a:pPr>
                <a:defRPr/>
              </a:pPr>
              <a:t>‹#›</a:t>
            </a:fld>
            <a:endParaRPr lang="en-GB" altLang="en-US"/>
          </a:p>
        </p:txBody>
      </p:sp>
    </p:spTree>
    <p:extLst>
      <p:ext uri="{BB962C8B-B14F-4D97-AF65-F5344CB8AC3E}">
        <p14:creationId xmlns:p14="http://schemas.microsoft.com/office/powerpoint/2010/main" val="17373875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914FE6-8D73-4C69-98AB-9DE0CCFFBDEA}"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682152-EF8E-4EE7-A222-DCF5D69D41DA}" type="slidenum">
              <a:rPr lang="en-GB" altLang="en-US"/>
              <a:pPr>
                <a:defRPr/>
              </a:pPr>
              <a:t>‹#›</a:t>
            </a:fld>
            <a:endParaRPr lang="en-GB" altLang="en-US"/>
          </a:p>
        </p:txBody>
      </p:sp>
    </p:spTree>
    <p:extLst>
      <p:ext uri="{BB962C8B-B14F-4D97-AF65-F5344CB8AC3E}">
        <p14:creationId xmlns:p14="http://schemas.microsoft.com/office/powerpoint/2010/main" val="7698033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1F507D-FF7E-4E8A-BF90-9E488C26E507}"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181B26-003D-41B5-96D9-33E946C27249}" type="slidenum">
              <a:rPr lang="en-GB" altLang="en-US"/>
              <a:pPr>
                <a:defRPr/>
              </a:pPr>
              <a:t>‹#›</a:t>
            </a:fld>
            <a:endParaRPr lang="en-GB" altLang="en-US"/>
          </a:p>
        </p:txBody>
      </p:sp>
    </p:spTree>
    <p:extLst>
      <p:ext uri="{BB962C8B-B14F-4D97-AF65-F5344CB8AC3E}">
        <p14:creationId xmlns:p14="http://schemas.microsoft.com/office/powerpoint/2010/main" val="9535794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6EEBE58-BE69-4204-B034-990224C2755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E2AE54-4122-4A19-AB71-A1FA2901E826}" type="slidenum">
              <a:rPr lang="en-GB" altLang="en-US"/>
              <a:pPr>
                <a:defRPr/>
              </a:pPr>
              <a:t>‹#›</a:t>
            </a:fld>
            <a:endParaRPr lang="en-GB" altLang="en-US"/>
          </a:p>
        </p:txBody>
      </p:sp>
    </p:spTree>
    <p:extLst>
      <p:ext uri="{BB962C8B-B14F-4D97-AF65-F5344CB8AC3E}">
        <p14:creationId xmlns:p14="http://schemas.microsoft.com/office/powerpoint/2010/main" val="2304749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29D4EA-1892-4AD0-B427-077594EE83E2}" type="datetimeFigureOut">
              <a:rPr lang="en-GB" smtClean="0"/>
              <a:pPr/>
              <a:t>11/08/2017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B7F17-B15D-4F03-93C4-61D4ED401C51}" type="slidenum">
              <a:rPr lang="en-GB" smtClean="0"/>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F03C973-5366-4BB0-BEE9-86EBD103BE1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5829BD-4066-4A15-82D4-9030AE5AB8B6}" type="slidenum">
              <a:rPr lang="en-GB" altLang="en-US"/>
              <a:pPr>
                <a:defRPr/>
              </a:pPr>
              <a:t>‹#›</a:t>
            </a:fld>
            <a:endParaRPr lang="en-GB" altLang="en-US"/>
          </a:p>
        </p:txBody>
      </p:sp>
    </p:spTree>
    <p:extLst>
      <p:ext uri="{BB962C8B-B14F-4D97-AF65-F5344CB8AC3E}">
        <p14:creationId xmlns:p14="http://schemas.microsoft.com/office/powerpoint/2010/main" val="3275450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7A2BB4-DC24-444A-AF54-09B6F24C0050}"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A48008-391F-4D05-B2C2-4E2075A67DF3}" type="slidenum">
              <a:rPr lang="en-GB" altLang="en-US"/>
              <a:pPr>
                <a:defRPr/>
              </a:pPr>
              <a:t>‹#›</a:t>
            </a:fld>
            <a:endParaRPr lang="en-GB" altLang="en-US"/>
          </a:p>
        </p:txBody>
      </p:sp>
    </p:spTree>
    <p:extLst>
      <p:ext uri="{BB962C8B-B14F-4D97-AF65-F5344CB8AC3E}">
        <p14:creationId xmlns:p14="http://schemas.microsoft.com/office/powerpoint/2010/main" val="156872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8504AA-5B57-45A9-98B3-7C647535D60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DD7300-F939-49F8-B49C-6E3C8ECC1814}" type="slidenum">
              <a:rPr lang="en-GB" altLang="en-US"/>
              <a:pPr>
                <a:defRPr/>
              </a:pPr>
              <a:t>‹#›</a:t>
            </a:fld>
            <a:endParaRPr lang="en-GB" altLang="en-US"/>
          </a:p>
        </p:txBody>
      </p:sp>
    </p:spTree>
    <p:extLst>
      <p:ext uri="{BB962C8B-B14F-4D97-AF65-F5344CB8AC3E}">
        <p14:creationId xmlns:p14="http://schemas.microsoft.com/office/powerpoint/2010/main" val="3941230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9AC467-68A6-4C07-8706-0F36B51CE4D1}"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E0293-271F-4DA3-B9E5-F806C9BBD830}" type="slidenum">
              <a:rPr lang="en-GB" altLang="en-US"/>
              <a:pPr>
                <a:defRPr/>
              </a:pPr>
              <a:t>‹#›</a:t>
            </a:fld>
            <a:endParaRPr lang="en-GB" altLang="en-US"/>
          </a:p>
        </p:txBody>
      </p:sp>
    </p:spTree>
    <p:extLst>
      <p:ext uri="{BB962C8B-B14F-4D97-AF65-F5344CB8AC3E}">
        <p14:creationId xmlns:p14="http://schemas.microsoft.com/office/powerpoint/2010/main" val="3005927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B8CC919-BAD1-4DCA-9527-9CAD3E66985B}"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19BAC5-CBCE-447F-9454-5696B0F2EE6A}" type="slidenum">
              <a:rPr lang="en-GB" altLang="en-US"/>
              <a:pPr>
                <a:defRPr/>
              </a:pPr>
              <a:t>‹#›</a:t>
            </a:fld>
            <a:endParaRPr lang="en-GB" altLang="en-US"/>
          </a:p>
        </p:txBody>
      </p:sp>
    </p:spTree>
    <p:extLst>
      <p:ext uri="{BB962C8B-B14F-4D97-AF65-F5344CB8AC3E}">
        <p14:creationId xmlns:p14="http://schemas.microsoft.com/office/powerpoint/2010/main" val="3383950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F7FA8D0-FA24-4388-B12C-34040D522D31}" type="datetimeFigureOut">
              <a:rPr lang="en-GB">
                <a:solidFill>
                  <a:prstClr val="black">
                    <a:tint val="75000"/>
                  </a:prstClr>
                </a:solidFill>
              </a:rPr>
              <a:pPr>
                <a:defRPr/>
              </a:pPr>
              <a:t>11/08/2017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C572C2-EEA1-40BB-A90A-5FD154EEB820}" type="slidenum">
              <a:rPr lang="en-GB" altLang="en-US"/>
              <a:pPr>
                <a:defRPr/>
              </a:pPr>
              <a:t>‹#›</a:t>
            </a:fld>
            <a:endParaRPr lang="en-GB" altLang="en-US"/>
          </a:p>
        </p:txBody>
      </p:sp>
    </p:spTree>
    <p:extLst>
      <p:ext uri="{BB962C8B-B14F-4D97-AF65-F5344CB8AC3E}">
        <p14:creationId xmlns:p14="http://schemas.microsoft.com/office/powerpoint/2010/main" val="1999286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CF399B5-1A89-430B-B168-0CB0F33BA45D}" type="datetimeFigureOut">
              <a:rPr lang="en-GB">
                <a:solidFill>
                  <a:prstClr val="black">
                    <a:tint val="75000"/>
                  </a:prstClr>
                </a:solidFill>
              </a:rPr>
              <a:pPr>
                <a:defRPr/>
              </a:pPr>
              <a:t>11/08/2017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16F7A1E-91C8-448A-8799-47FB56421FD4}" type="slidenum">
              <a:rPr lang="en-GB" altLang="en-US"/>
              <a:pPr>
                <a:defRPr/>
              </a:pPr>
              <a:t>‹#›</a:t>
            </a:fld>
            <a:endParaRPr lang="en-GB" altLang="en-US"/>
          </a:p>
        </p:txBody>
      </p:sp>
    </p:spTree>
    <p:extLst>
      <p:ext uri="{BB962C8B-B14F-4D97-AF65-F5344CB8AC3E}">
        <p14:creationId xmlns:p14="http://schemas.microsoft.com/office/powerpoint/2010/main" val="3133354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98BF08-C0CC-4845-ADB6-27178D33FFE8}" type="datetimeFigureOut">
              <a:rPr lang="en-GB">
                <a:solidFill>
                  <a:prstClr val="black">
                    <a:tint val="75000"/>
                  </a:prstClr>
                </a:solidFill>
              </a:rPr>
              <a:pPr>
                <a:defRPr/>
              </a:pPr>
              <a:t>11/08/2017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DFD64AE-E920-4CFE-A705-0926CBB2D75C}" type="slidenum">
              <a:rPr lang="en-GB" altLang="en-US"/>
              <a:pPr>
                <a:defRPr/>
              </a:pPr>
              <a:t>‹#›</a:t>
            </a:fld>
            <a:endParaRPr lang="en-GB" altLang="en-US"/>
          </a:p>
        </p:txBody>
      </p:sp>
    </p:spTree>
    <p:extLst>
      <p:ext uri="{BB962C8B-B14F-4D97-AF65-F5344CB8AC3E}">
        <p14:creationId xmlns:p14="http://schemas.microsoft.com/office/powerpoint/2010/main" val="394791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914FE6-8D73-4C69-98AB-9DE0CCFFBDEA}"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682152-EF8E-4EE7-A222-DCF5D69D41DA}" type="slidenum">
              <a:rPr lang="en-GB" altLang="en-US"/>
              <a:pPr>
                <a:defRPr/>
              </a:pPr>
              <a:t>‹#›</a:t>
            </a:fld>
            <a:endParaRPr lang="en-GB" altLang="en-US"/>
          </a:p>
        </p:txBody>
      </p:sp>
    </p:spTree>
    <p:extLst>
      <p:ext uri="{BB962C8B-B14F-4D97-AF65-F5344CB8AC3E}">
        <p14:creationId xmlns:p14="http://schemas.microsoft.com/office/powerpoint/2010/main" val="82178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29D4EA-1892-4AD0-B427-077594EE83E2}" type="datetimeFigureOut">
              <a:rPr lang="en-GB" smtClean="0"/>
              <a:pPr/>
              <a:t>11/08/2017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B7F17-B15D-4F03-93C4-61D4ED401C51}"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1F507D-FF7E-4E8A-BF90-9E488C26E507}"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181B26-003D-41B5-96D9-33E946C27249}" type="slidenum">
              <a:rPr lang="en-GB" altLang="en-US"/>
              <a:pPr>
                <a:defRPr/>
              </a:pPr>
              <a:t>‹#›</a:t>
            </a:fld>
            <a:endParaRPr lang="en-GB" altLang="en-US"/>
          </a:p>
        </p:txBody>
      </p:sp>
    </p:spTree>
    <p:extLst>
      <p:ext uri="{BB962C8B-B14F-4D97-AF65-F5344CB8AC3E}">
        <p14:creationId xmlns:p14="http://schemas.microsoft.com/office/powerpoint/2010/main" val="180603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6EEBE58-BE69-4204-B034-990224C2755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E2AE54-4122-4A19-AB71-A1FA2901E826}" type="slidenum">
              <a:rPr lang="en-GB" altLang="en-US"/>
              <a:pPr>
                <a:defRPr/>
              </a:pPr>
              <a:t>‹#›</a:t>
            </a:fld>
            <a:endParaRPr lang="en-GB" altLang="en-US"/>
          </a:p>
        </p:txBody>
      </p:sp>
    </p:spTree>
    <p:extLst>
      <p:ext uri="{BB962C8B-B14F-4D97-AF65-F5344CB8AC3E}">
        <p14:creationId xmlns:p14="http://schemas.microsoft.com/office/powerpoint/2010/main" val="1995022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F03C973-5366-4BB0-BEE9-86EBD103BE1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5829BD-4066-4A15-82D4-9030AE5AB8B6}" type="slidenum">
              <a:rPr lang="en-GB" altLang="en-US"/>
              <a:pPr>
                <a:defRPr/>
              </a:pPr>
              <a:t>‹#›</a:t>
            </a:fld>
            <a:endParaRPr lang="en-GB" altLang="en-US"/>
          </a:p>
        </p:txBody>
      </p:sp>
    </p:spTree>
    <p:extLst>
      <p:ext uri="{BB962C8B-B14F-4D97-AF65-F5344CB8AC3E}">
        <p14:creationId xmlns:p14="http://schemas.microsoft.com/office/powerpoint/2010/main" val="2790884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7A2BB4-DC24-444A-AF54-09B6F24C0050}"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A48008-391F-4D05-B2C2-4E2075A67DF3}" type="slidenum">
              <a:rPr lang="en-GB" altLang="en-US"/>
              <a:pPr>
                <a:defRPr/>
              </a:pPr>
              <a:t>‹#›</a:t>
            </a:fld>
            <a:endParaRPr lang="en-GB" altLang="en-US"/>
          </a:p>
        </p:txBody>
      </p:sp>
    </p:spTree>
    <p:extLst>
      <p:ext uri="{BB962C8B-B14F-4D97-AF65-F5344CB8AC3E}">
        <p14:creationId xmlns:p14="http://schemas.microsoft.com/office/powerpoint/2010/main" val="3938356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8504AA-5B57-45A9-98B3-7C647535D60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DD7300-F939-49F8-B49C-6E3C8ECC1814}" type="slidenum">
              <a:rPr lang="en-GB" altLang="en-US"/>
              <a:pPr>
                <a:defRPr/>
              </a:pPr>
              <a:t>‹#›</a:t>
            </a:fld>
            <a:endParaRPr lang="en-GB" altLang="en-US"/>
          </a:p>
        </p:txBody>
      </p:sp>
    </p:spTree>
    <p:extLst>
      <p:ext uri="{BB962C8B-B14F-4D97-AF65-F5344CB8AC3E}">
        <p14:creationId xmlns:p14="http://schemas.microsoft.com/office/powerpoint/2010/main" val="3885022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9AC467-68A6-4C07-8706-0F36B51CE4D1}"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E0293-271F-4DA3-B9E5-F806C9BBD830}" type="slidenum">
              <a:rPr lang="en-GB" altLang="en-US"/>
              <a:pPr>
                <a:defRPr/>
              </a:pPr>
              <a:t>‹#›</a:t>
            </a:fld>
            <a:endParaRPr lang="en-GB" altLang="en-US"/>
          </a:p>
        </p:txBody>
      </p:sp>
    </p:spTree>
    <p:extLst>
      <p:ext uri="{BB962C8B-B14F-4D97-AF65-F5344CB8AC3E}">
        <p14:creationId xmlns:p14="http://schemas.microsoft.com/office/powerpoint/2010/main" val="1969940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B8CC919-BAD1-4DCA-9527-9CAD3E66985B}"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19BAC5-CBCE-447F-9454-5696B0F2EE6A}" type="slidenum">
              <a:rPr lang="en-GB" altLang="en-US"/>
              <a:pPr>
                <a:defRPr/>
              </a:pPr>
              <a:t>‹#›</a:t>
            </a:fld>
            <a:endParaRPr lang="en-GB" altLang="en-US"/>
          </a:p>
        </p:txBody>
      </p:sp>
    </p:spTree>
    <p:extLst>
      <p:ext uri="{BB962C8B-B14F-4D97-AF65-F5344CB8AC3E}">
        <p14:creationId xmlns:p14="http://schemas.microsoft.com/office/powerpoint/2010/main" val="2408797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F7FA8D0-FA24-4388-B12C-34040D522D31}" type="datetimeFigureOut">
              <a:rPr lang="en-GB">
                <a:solidFill>
                  <a:prstClr val="black">
                    <a:tint val="75000"/>
                  </a:prstClr>
                </a:solidFill>
              </a:rPr>
              <a:pPr>
                <a:defRPr/>
              </a:pPr>
              <a:t>11/08/2017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C572C2-EEA1-40BB-A90A-5FD154EEB820}" type="slidenum">
              <a:rPr lang="en-GB" altLang="en-US"/>
              <a:pPr>
                <a:defRPr/>
              </a:pPr>
              <a:t>‹#›</a:t>
            </a:fld>
            <a:endParaRPr lang="en-GB" altLang="en-US"/>
          </a:p>
        </p:txBody>
      </p:sp>
    </p:spTree>
    <p:extLst>
      <p:ext uri="{BB962C8B-B14F-4D97-AF65-F5344CB8AC3E}">
        <p14:creationId xmlns:p14="http://schemas.microsoft.com/office/powerpoint/2010/main" val="2643757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CF399B5-1A89-430B-B168-0CB0F33BA45D}" type="datetimeFigureOut">
              <a:rPr lang="en-GB">
                <a:solidFill>
                  <a:prstClr val="black">
                    <a:tint val="75000"/>
                  </a:prstClr>
                </a:solidFill>
              </a:rPr>
              <a:pPr>
                <a:defRPr/>
              </a:pPr>
              <a:t>11/08/2017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16F7A1E-91C8-448A-8799-47FB56421FD4}" type="slidenum">
              <a:rPr lang="en-GB" altLang="en-US"/>
              <a:pPr>
                <a:defRPr/>
              </a:pPr>
              <a:t>‹#›</a:t>
            </a:fld>
            <a:endParaRPr lang="en-GB" altLang="en-US"/>
          </a:p>
        </p:txBody>
      </p:sp>
    </p:spTree>
    <p:extLst>
      <p:ext uri="{BB962C8B-B14F-4D97-AF65-F5344CB8AC3E}">
        <p14:creationId xmlns:p14="http://schemas.microsoft.com/office/powerpoint/2010/main" val="1032922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98BF08-C0CC-4845-ADB6-27178D33FFE8}" type="datetimeFigureOut">
              <a:rPr lang="en-GB">
                <a:solidFill>
                  <a:prstClr val="black">
                    <a:tint val="75000"/>
                  </a:prstClr>
                </a:solidFill>
              </a:rPr>
              <a:pPr>
                <a:defRPr/>
              </a:pPr>
              <a:t>11/08/2017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DFD64AE-E920-4CFE-A705-0926CBB2D75C}" type="slidenum">
              <a:rPr lang="en-GB" altLang="en-US"/>
              <a:pPr>
                <a:defRPr/>
              </a:pPr>
              <a:t>‹#›</a:t>
            </a:fld>
            <a:endParaRPr lang="en-GB" altLang="en-US"/>
          </a:p>
        </p:txBody>
      </p:sp>
    </p:spTree>
    <p:extLst>
      <p:ext uri="{BB962C8B-B14F-4D97-AF65-F5344CB8AC3E}">
        <p14:creationId xmlns:p14="http://schemas.microsoft.com/office/powerpoint/2010/main" val="68805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9D4EA-1892-4AD0-B427-077594EE83E2}" type="datetimeFigureOut">
              <a:rPr lang="en-GB" smtClean="0"/>
              <a:pPr/>
              <a:t>11/08/2017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B7F17-B15D-4F03-93C4-61D4ED401C51}"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914FE6-8D73-4C69-98AB-9DE0CCFFBDEA}"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682152-EF8E-4EE7-A222-DCF5D69D41DA}" type="slidenum">
              <a:rPr lang="en-GB" altLang="en-US"/>
              <a:pPr>
                <a:defRPr/>
              </a:pPr>
              <a:t>‹#›</a:t>
            </a:fld>
            <a:endParaRPr lang="en-GB" altLang="en-US"/>
          </a:p>
        </p:txBody>
      </p:sp>
    </p:spTree>
    <p:extLst>
      <p:ext uri="{BB962C8B-B14F-4D97-AF65-F5344CB8AC3E}">
        <p14:creationId xmlns:p14="http://schemas.microsoft.com/office/powerpoint/2010/main" val="2350418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1F507D-FF7E-4E8A-BF90-9E488C26E507}"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181B26-003D-41B5-96D9-33E946C27249}" type="slidenum">
              <a:rPr lang="en-GB" altLang="en-US"/>
              <a:pPr>
                <a:defRPr/>
              </a:pPr>
              <a:t>‹#›</a:t>
            </a:fld>
            <a:endParaRPr lang="en-GB" altLang="en-US"/>
          </a:p>
        </p:txBody>
      </p:sp>
    </p:spTree>
    <p:extLst>
      <p:ext uri="{BB962C8B-B14F-4D97-AF65-F5344CB8AC3E}">
        <p14:creationId xmlns:p14="http://schemas.microsoft.com/office/powerpoint/2010/main" val="7873357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6EEBE58-BE69-4204-B034-990224C2755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E2AE54-4122-4A19-AB71-A1FA2901E826}" type="slidenum">
              <a:rPr lang="en-GB" altLang="en-US"/>
              <a:pPr>
                <a:defRPr/>
              </a:pPr>
              <a:t>‹#›</a:t>
            </a:fld>
            <a:endParaRPr lang="en-GB" altLang="en-US"/>
          </a:p>
        </p:txBody>
      </p:sp>
    </p:spTree>
    <p:extLst>
      <p:ext uri="{BB962C8B-B14F-4D97-AF65-F5344CB8AC3E}">
        <p14:creationId xmlns:p14="http://schemas.microsoft.com/office/powerpoint/2010/main" val="2812140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F03C973-5366-4BB0-BEE9-86EBD103BE1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5829BD-4066-4A15-82D4-9030AE5AB8B6}" type="slidenum">
              <a:rPr lang="en-GB" altLang="en-US"/>
              <a:pPr>
                <a:defRPr/>
              </a:pPr>
              <a:t>‹#›</a:t>
            </a:fld>
            <a:endParaRPr lang="en-GB" altLang="en-US"/>
          </a:p>
        </p:txBody>
      </p:sp>
    </p:spTree>
    <p:extLst>
      <p:ext uri="{BB962C8B-B14F-4D97-AF65-F5344CB8AC3E}">
        <p14:creationId xmlns:p14="http://schemas.microsoft.com/office/powerpoint/2010/main" val="3427473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7A2BB4-DC24-444A-AF54-09B6F24C0050}"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A48008-391F-4D05-B2C2-4E2075A67DF3}" type="slidenum">
              <a:rPr lang="en-GB" altLang="en-US"/>
              <a:pPr>
                <a:defRPr/>
              </a:pPr>
              <a:t>‹#›</a:t>
            </a:fld>
            <a:endParaRPr lang="en-GB" altLang="en-US"/>
          </a:p>
        </p:txBody>
      </p:sp>
    </p:spTree>
    <p:extLst>
      <p:ext uri="{BB962C8B-B14F-4D97-AF65-F5344CB8AC3E}">
        <p14:creationId xmlns:p14="http://schemas.microsoft.com/office/powerpoint/2010/main" val="148764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8504AA-5B57-45A9-98B3-7C647535D60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DD7300-F939-49F8-B49C-6E3C8ECC1814}" type="slidenum">
              <a:rPr lang="en-GB" altLang="en-US"/>
              <a:pPr>
                <a:defRPr/>
              </a:pPr>
              <a:t>‹#›</a:t>
            </a:fld>
            <a:endParaRPr lang="en-GB" altLang="en-US"/>
          </a:p>
        </p:txBody>
      </p:sp>
    </p:spTree>
    <p:extLst>
      <p:ext uri="{BB962C8B-B14F-4D97-AF65-F5344CB8AC3E}">
        <p14:creationId xmlns:p14="http://schemas.microsoft.com/office/powerpoint/2010/main" val="28146467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9AC467-68A6-4C07-8706-0F36B51CE4D1}"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E0293-271F-4DA3-B9E5-F806C9BBD830}" type="slidenum">
              <a:rPr lang="en-GB" altLang="en-US"/>
              <a:pPr>
                <a:defRPr/>
              </a:pPr>
              <a:t>‹#›</a:t>
            </a:fld>
            <a:endParaRPr lang="en-GB" altLang="en-US"/>
          </a:p>
        </p:txBody>
      </p:sp>
    </p:spTree>
    <p:extLst>
      <p:ext uri="{BB962C8B-B14F-4D97-AF65-F5344CB8AC3E}">
        <p14:creationId xmlns:p14="http://schemas.microsoft.com/office/powerpoint/2010/main" val="2536117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B8CC919-BAD1-4DCA-9527-9CAD3E66985B}"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19BAC5-CBCE-447F-9454-5696B0F2EE6A}" type="slidenum">
              <a:rPr lang="en-GB" altLang="en-US"/>
              <a:pPr>
                <a:defRPr/>
              </a:pPr>
              <a:t>‹#›</a:t>
            </a:fld>
            <a:endParaRPr lang="en-GB" altLang="en-US"/>
          </a:p>
        </p:txBody>
      </p:sp>
    </p:spTree>
    <p:extLst>
      <p:ext uri="{BB962C8B-B14F-4D97-AF65-F5344CB8AC3E}">
        <p14:creationId xmlns:p14="http://schemas.microsoft.com/office/powerpoint/2010/main" val="1738644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F7FA8D0-FA24-4388-B12C-34040D522D31}" type="datetimeFigureOut">
              <a:rPr lang="en-GB">
                <a:solidFill>
                  <a:prstClr val="black">
                    <a:tint val="75000"/>
                  </a:prstClr>
                </a:solidFill>
              </a:rPr>
              <a:pPr>
                <a:defRPr/>
              </a:pPr>
              <a:t>11/08/2017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C572C2-EEA1-40BB-A90A-5FD154EEB820}" type="slidenum">
              <a:rPr lang="en-GB" altLang="en-US"/>
              <a:pPr>
                <a:defRPr/>
              </a:pPr>
              <a:t>‹#›</a:t>
            </a:fld>
            <a:endParaRPr lang="en-GB" altLang="en-US"/>
          </a:p>
        </p:txBody>
      </p:sp>
    </p:spTree>
    <p:extLst>
      <p:ext uri="{BB962C8B-B14F-4D97-AF65-F5344CB8AC3E}">
        <p14:creationId xmlns:p14="http://schemas.microsoft.com/office/powerpoint/2010/main" val="39734534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CF399B5-1A89-430B-B168-0CB0F33BA45D}" type="datetimeFigureOut">
              <a:rPr lang="en-GB">
                <a:solidFill>
                  <a:prstClr val="black">
                    <a:tint val="75000"/>
                  </a:prstClr>
                </a:solidFill>
              </a:rPr>
              <a:pPr>
                <a:defRPr/>
              </a:pPr>
              <a:t>11/08/2017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16F7A1E-91C8-448A-8799-47FB56421FD4}" type="slidenum">
              <a:rPr lang="en-GB" altLang="en-US"/>
              <a:pPr>
                <a:defRPr/>
              </a:pPr>
              <a:t>‹#›</a:t>
            </a:fld>
            <a:endParaRPr lang="en-GB" altLang="en-US"/>
          </a:p>
        </p:txBody>
      </p:sp>
    </p:spTree>
    <p:extLst>
      <p:ext uri="{BB962C8B-B14F-4D97-AF65-F5344CB8AC3E}">
        <p14:creationId xmlns:p14="http://schemas.microsoft.com/office/powerpoint/2010/main" val="117387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29D4EA-1892-4AD0-B427-077594EE83E2}" type="datetimeFigureOut">
              <a:rPr lang="en-GB" smtClean="0"/>
              <a:pPr/>
              <a:t>11/08/2017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EB7F17-B15D-4F03-93C4-61D4ED401C51}"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98BF08-C0CC-4845-ADB6-27178D33FFE8}" type="datetimeFigureOut">
              <a:rPr lang="en-GB">
                <a:solidFill>
                  <a:prstClr val="black">
                    <a:tint val="75000"/>
                  </a:prstClr>
                </a:solidFill>
              </a:rPr>
              <a:pPr>
                <a:defRPr/>
              </a:pPr>
              <a:t>11/08/2017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DFD64AE-E920-4CFE-A705-0926CBB2D75C}" type="slidenum">
              <a:rPr lang="en-GB" altLang="en-US"/>
              <a:pPr>
                <a:defRPr/>
              </a:pPr>
              <a:t>‹#›</a:t>
            </a:fld>
            <a:endParaRPr lang="en-GB" altLang="en-US"/>
          </a:p>
        </p:txBody>
      </p:sp>
    </p:spTree>
    <p:extLst>
      <p:ext uri="{BB962C8B-B14F-4D97-AF65-F5344CB8AC3E}">
        <p14:creationId xmlns:p14="http://schemas.microsoft.com/office/powerpoint/2010/main" val="28032409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914FE6-8D73-4C69-98AB-9DE0CCFFBDEA}"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682152-EF8E-4EE7-A222-DCF5D69D41DA}" type="slidenum">
              <a:rPr lang="en-GB" altLang="en-US"/>
              <a:pPr>
                <a:defRPr/>
              </a:pPr>
              <a:t>‹#›</a:t>
            </a:fld>
            <a:endParaRPr lang="en-GB" altLang="en-US"/>
          </a:p>
        </p:txBody>
      </p:sp>
    </p:spTree>
    <p:extLst>
      <p:ext uri="{BB962C8B-B14F-4D97-AF65-F5344CB8AC3E}">
        <p14:creationId xmlns:p14="http://schemas.microsoft.com/office/powerpoint/2010/main" val="12055338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1F507D-FF7E-4E8A-BF90-9E488C26E507}"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181B26-003D-41B5-96D9-33E946C27249}" type="slidenum">
              <a:rPr lang="en-GB" altLang="en-US"/>
              <a:pPr>
                <a:defRPr/>
              </a:pPr>
              <a:t>‹#›</a:t>
            </a:fld>
            <a:endParaRPr lang="en-GB" altLang="en-US"/>
          </a:p>
        </p:txBody>
      </p:sp>
    </p:spTree>
    <p:extLst>
      <p:ext uri="{BB962C8B-B14F-4D97-AF65-F5344CB8AC3E}">
        <p14:creationId xmlns:p14="http://schemas.microsoft.com/office/powerpoint/2010/main" val="15467580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6EEBE58-BE69-4204-B034-990224C2755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E2AE54-4122-4A19-AB71-A1FA2901E826}" type="slidenum">
              <a:rPr lang="en-GB" altLang="en-US"/>
              <a:pPr>
                <a:defRPr/>
              </a:pPr>
              <a:t>‹#›</a:t>
            </a:fld>
            <a:endParaRPr lang="en-GB" altLang="en-US"/>
          </a:p>
        </p:txBody>
      </p:sp>
    </p:spTree>
    <p:extLst>
      <p:ext uri="{BB962C8B-B14F-4D97-AF65-F5344CB8AC3E}">
        <p14:creationId xmlns:p14="http://schemas.microsoft.com/office/powerpoint/2010/main" val="6976429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F03C973-5366-4BB0-BEE9-86EBD103BE1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5829BD-4066-4A15-82D4-9030AE5AB8B6}" type="slidenum">
              <a:rPr lang="en-GB" altLang="en-US"/>
              <a:pPr>
                <a:defRPr/>
              </a:pPr>
              <a:t>‹#›</a:t>
            </a:fld>
            <a:endParaRPr lang="en-GB" altLang="en-US"/>
          </a:p>
        </p:txBody>
      </p:sp>
    </p:spTree>
    <p:extLst>
      <p:ext uri="{BB962C8B-B14F-4D97-AF65-F5344CB8AC3E}">
        <p14:creationId xmlns:p14="http://schemas.microsoft.com/office/powerpoint/2010/main" val="15580625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7A2BB4-DC24-444A-AF54-09B6F24C0050}"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A48008-391F-4D05-B2C2-4E2075A67DF3}" type="slidenum">
              <a:rPr lang="en-GB" altLang="en-US"/>
              <a:pPr>
                <a:defRPr/>
              </a:pPr>
              <a:t>‹#›</a:t>
            </a:fld>
            <a:endParaRPr lang="en-GB" altLang="en-US"/>
          </a:p>
        </p:txBody>
      </p:sp>
    </p:spTree>
    <p:extLst>
      <p:ext uri="{BB962C8B-B14F-4D97-AF65-F5344CB8AC3E}">
        <p14:creationId xmlns:p14="http://schemas.microsoft.com/office/powerpoint/2010/main" val="11684659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8504AA-5B57-45A9-98B3-7C647535D60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DD7300-F939-49F8-B49C-6E3C8ECC1814}" type="slidenum">
              <a:rPr lang="en-GB" altLang="en-US"/>
              <a:pPr>
                <a:defRPr/>
              </a:pPr>
              <a:t>‹#›</a:t>
            </a:fld>
            <a:endParaRPr lang="en-GB" altLang="en-US"/>
          </a:p>
        </p:txBody>
      </p:sp>
    </p:spTree>
    <p:extLst>
      <p:ext uri="{BB962C8B-B14F-4D97-AF65-F5344CB8AC3E}">
        <p14:creationId xmlns:p14="http://schemas.microsoft.com/office/powerpoint/2010/main" val="30569631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9AC467-68A6-4C07-8706-0F36B51CE4D1}"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E0293-271F-4DA3-B9E5-F806C9BBD830}" type="slidenum">
              <a:rPr lang="en-GB" altLang="en-US"/>
              <a:pPr>
                <a:defRPr/>
              </a:pPr>
              <a:t>‹#›</a:t>
            </a:fld>
            <a:endParaRPr lang="en-GB" altLang="en-US"/>
          </a:p>
        </p:txBody>
      </p:sp>
    </p:spTree>
    <p:extLst>
      <p:ext uri="{BB962C8B-B14F-4D97-AF65-F5344CB8AC3E}">
        <p14:creationId xmlns:p14="http://schemas.microsoft.com/office/powerpoint/2010/main" val="29887099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B8CC919-BAD1-4DCA-9527-9CAD3E66985B}"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19BAC5-CBCE-447F-9454-5696B0F2EE6A}" type="slidenum">
              <a:rPr lang="en-GB" altLang="en-US"/>
              <a:pPr>
                <a:defRPr/>
              </a:pPr>
              <a:t>‹#›</a:t>
            </a:fld>
            <a:endParaRPr lang="en-GB" altLang="en-US"/>
          </a:p>
        </p:txBody>
      </p:sp>
    </p:spTree>
    <p:extLst>
      <p:ext uri="{BB962C8B-B14F-4D97-AF65-F5344CB8AC3E}">
        <p14:creationId xmlns:p14="http://schemas.microsoft.com/office/powerpoint/2010/main" val="6339135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F7FA8D0-FA24-4388-B12C-34040D522D31}" type="datetimeFigureOut">
              <a:rPr lang="en-GB">
                <a:solidFill>
                  <a:prstClr val="black">
                    <a:tint val="75000"/>
                  </a:prstClr>
                </a:solidFill>
              </a:rPr>
              <a:pPr>
                <a:defRPr/>
              </a:pPr>
              <a:t>11/08/2017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C572C2-EEA1-40BB-A90A-5FD154EEB820}" type="slidenum">
              <a:rPr lang="en-GB" altLang="en-US"/>
              <a:pPr>
                <a:defRPr/>
              </a:pPr>
              <a:t>‹#›</a:t>
            </a:fld>
            <a:endParaRPr lang="en-GB" altLang="en-US"/>
          </a:p>
        </p:txBody>
      </p:sp>
    </p:spTree>
    <p:extLst>
      <p:ext uri="{BB962C8B-B14F-4D97-AF65-F5344CB8AC3E}">
        <p14:creationId xmlns:p14="http://schemas.microsoft.com/office/powerpoint/2010/main" val="654035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B29D4EA-1892-4AD0-B427-077594EE83E2}" type="datetimeFigureOut">
              <a:rPr lang="en-GB" smtClean="0"/>
              <a:pPr/>
              <a:t>11/08/2017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EB7F17-B15D-4F03-93C4-61D4ED401C51}"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CF399B5-1A89-430B-B168-0CB0F33BA45D}" type="datetimeFigureOut">
              <a:rPr lang="en-GB">
                <a:solidFill>
                  <a:prstClr val="black">
                    <a:tint val="75000"/>
                  </a:prstClr>
                </a:solidFill>
              </a:rPr>
              <a:pPr>
                <a:defRPr/>
              </a:pPr>
              <a:t>11/08/2017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16F7A1E-91C8-448A-8799-47FB56421FD4}" type="slidenum">
              <a:rPr lang="en-GB" altLang="en-US"/>
              <a:pPr>
                <a:defRPr/>
              </a:pPr>
              <a:t>‹#›</a:t>
            </a:fld>
            <a:endParaRPr lang="en-GB" altLang="en-US"/>
          </a:p>
        </p:txBody>
      </p:sp>
    </p:spTree>
    <p:extLst>
      <p:ext uri="{BB962C8B-B14F-4D97-AF65-F5344CB8AC3E}">
        <p14:creationId xmlns:p14="http://schemas.microsoft.com/office/powerpoint/2010/main" val="31255991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98BF08-C0CC-4845-ADB6-27178D33FFE8}" type="datetimeFigureOut">
              <a:rPr lang="en-GB">
                <a:solidFill>
                  <a:prstClr val="black">
                    <a:tint val="75000"/>
                  </a:prstClr>
                </a:solidFill>
              </a:rPr>
              <a:pPr>
                <a:defRPr/>
              </a:pPr>
              <a:t>11/08/2017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DFD64AE-E920-4CFE-A705-0926CBB2D75C}" type="slidenum">
              <a:rPr lang="en-GB" altLang="en-US"/>
              <a:pPr>
                <a:defRPr/>
              </a:pPr>
              <a:t>‹#›</a:t>
            </a:fld>
            <a:endParaRPr lang="en-GB" altLang="en-US"/>
          </a:p>
        </p:txBody>
      </p:sp>
    </p:spTree>
    <p:extLst>
      <p:ext uri="{BB962C8B-B14F-4D97-AF65-F5344CB8AC3E}">
        <p14:creationId xmlns:p14="http://schemas.microsoft.com/office/powerpoint/2010/main" val="24398797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914FE6-8D73-4C69-98AB-9DE0CCFFBDEA}"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682152-EF8E-4EE7-A222-DCF5D69D41DA}" type="slidenum">
              <a:rPr lang="en-GB" altLang="en-US"/>
              <a:pPr>
                <a:defRPr/>
              </a:pPr>
              <a:t>‹#›</a:t>
            </a:fld>
            <a:endParaRPr lang="en-GB" altLang="en-US"/>
          </a:p>
        </p:txBody>
      </p:sp>
    </p:spTree>
    <p:extLst>
      <p:ext uri="{BB962C8B-B14F-4D97-AF65-F5344CB8AC3E}">
        <p14:creationId xmlns:p14="http://schemas.microsoft.com/office/powerpoint/2010/main" val="10095482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1F507D-FF7E-4E8A-BF90-9E488C26E507}"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181B26-003D-41B5-96D9-33E946C27249}" type="slidenum">
              <a:rPr lang="en-GB" altLang="en-US"/>
              <a:pPr>
                <a:defRPr/>
              </a:pPr>
              <a:t>‹#›</a:t>
            </a:fld>
            <a:endParaRPr lang="en-GB" altLang="en-US"/>
          </a:p>
        </p:txBody>
      </p:sp>
    </p:spTree>
    <p:extLst>
      <p:ext uri="{BB962C8B-B14F-4D97-AF65-F5344CB8AC3E}">
        <p14:creationId xmlns:p14="http://schemas.microsoft.com/office/powerpoint/2010/main" val="21720453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6EEBE58-BE69-4204-B034-990224C2755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E2AE54-4122-4A19-AB71-A1FA2901E826}" type="slidenum">
              <a:rPr lang="en-GB" altLang="en-US"/>
              <a:pPr>
                <a:defRPr/>
              </a:pPr>
              <a:t>‹#›</a:t>
            </a:fld>
            <a:endParaRPr lang="en-GB" altLang="en-US"/>
          </a:p>
        </p:txBody>
      </p:sp>
    </p:spTree>
    <p:extLst>
      <p:ext uri="{BB962C8B-B14F-4D97-AF65-F5344CB8AC3E}">
        <p14:creationId xmlns:p14="http://schemas.microsoft.com/office/powerpoint/2010/main" val="36417541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F03C973-5366-4BB0-BEE9-86EBD103BE1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5829BD-4066-4A15-82D4-9030AE5AB8B6}" type="slidenum">
              <a:rPr lang="en-GB" altLang="en-US"/>
              <a:pPr>
                <a:defRPr/>
              </a:pPr>
              <a:t>‹#›</a:t>
            </a:fld>
            <a:endParaRPr lang="en-GB" altLang="en-US"/>
          </a:p>
        </p:txBody>
      </p:sp>
    </p:spTree>
    <p:extLst>
      <p:ext uri="{BB962C8B-B14F-4D97-AF65-F5344CB8AC3E}">
        <p14:creationId xmlns:p14="http://schemas.microsoft.com/office/powerpoint/2010/main" val="25034071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7A2BB4-DC24-444A-AF54-09B6F24C0050}"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A48008-391F-4D05-B2C2-4E2075A67DF3}" type="slidenum">
              <a:rPr lang="en-GB" altLang="en-US"/>
              <a:pPr>
                <a:defRPr/>
              </a:pPr>
              <a:t>‹#›</a:t>
            </a:fld>
            <a:endParaRPr lang="en-GB" altLang="en-US"/>
          </a:p>
        </p:txBody>
      </p:sp>
    </p:spTree>
    <p:extLst>
      <p:ext uri="{BB962C8B-B14F-4D97-AF65-F5344CB8AC3E}">
        <p14:creationId xmlns:p14="http://schemas.microsoft.com/office/powerpoint/2010/main" val="17276010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8504AA-5B57-45A9-98B3-7C647535D60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DD7300-F939-49F8-B49C-6E3C8ECC1814}" type="slidenum">
              <a:rPr lang="en-GB" altLang="en-US"/>
              <a:pPr>
                <a:defRPr/>
              </a:pPr>
              <a:t>‹#›</a:t>
            </a:fld>
            <a:endParaRPr lang="en-GB" altLang="en-US"/>
          </a:p>
        </p:txBody>
      </p:sp>
    </p:spTree>
    <p:extLst>
      <p:ext uri="{BB962C8B-B14F-4D97-AF65-F5344CB8AC3E}">
        <p14:creationId xmlns:p14="http://schemas.microsoft.com/office/powerpoint/2010/main" val="40994453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9AC467-68A6-4C07-8706-0F36B51CE4D1}"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E0293-271F-4DA3-B9E5-F806C9BBD830}" type="slidenum">
              <a:rPr lang="en-GB" altLang="en-US"/>
              <a:pPr>
                <a:defRPr/>
              </a:pPr>
              <a:t>‹#›</a:t>
            </a:fld>
            <a:endParaRPr lang="en-GB" altLang="en-US"/>
          </a:p>
        </p:txBody>
      </p:sp>
    </p:spTree>
    <p:extLst>
      <p:ext uri="{BB962C8B-B14F-4D97-AF65-F5344CB8AC3E}">
        <p14:creationId xmlns:p14="http://schemas.microsoft.com/office/powerpoint/2010/main" val="28037575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B8CC919-BAD1-4DCA-9527-9CAD3E66985B}"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19BAC5-CBCE-447F-9454-5696B0F2EE6A}" type="slidenum">
              <a:rPr lang="en-GB" altLang="en-US"/>
              <a:pPr>
                <a:defRPr/>
              </a:pPr>
              <a:t>‹#›</a:t>
            </a:fld>
            <a:endParaRPr lang="en-GB" altLang="en-US"/>
          </a:p>
        </p:txBody>
      </p:sp>
    </p:spTree>
    <p:extLst>
      <p:ext uri="{BB962C8B-B14F-4D97-AF65-F5344CB8AC3E}">
        <p14:creationId xmlns:p14="http://schemas.microsoft.com/office/powerpoint/2010/main" val="4129853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B29D4EA-1892-4AD0-B427-077594EE83E2}" type="datetimeFigureOut">
              <a:rPr lang="en-GB" smtClean="0"/>
              <a:pPr/>
              <a:t>11/08/2017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EB7F17-B15D-4F03-93C4-61D4ED401C51}"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F7FA8D0-FA24-4388-B12C-34040D522D31}" type="datetimeFigureOut">
              <a:rPr lang="en-GB">
                <a:solidFill>
                  <a:prstClr val="black">
                    <a:tint val="75000"/>
                  </a:prstClr>
                </a:solidFill>
              </a:rPr>
              <a:pPr>
                <a:defRPr/>
              </a:pPr>
              <a:t>11/08/2017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C572C2-EEA1-40BB-A90A-5FD154EEB820}" type="slidenum">
              <a:rPr lang="en-GB" altLang="en-US"/>
              <a:pPr>
                <a:defRPr/>
              </a:pPr>
              <a:t>‹#›</a:t>
            </a:fld>
            <a:endParaRPr lang="en-GB" altLang="en-US"/>
          </a:p>
        </p:txBody>
      </p:sp>
    </p:spTree>
    <p:extLst>
      <p:ext uri="{BB962C8B-B14F-4D97-AF65-F5344CB8AC3E}">
        <p14:creationId xmlns:p14="http://schemas.microsoft.com/office/powerpoint/2010/main" val="12388291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CF399B5-1A89-430B-B168-0CB0F33BA45D}" type="datetimeFigureOut">
              <a:rPr lang="en-GB">
                <a:solidFill>
                  <a:prstClr val="black">
                    <a:tint val="75000"/>
                  </a:prstClr>
                </a:solidFill>
              </a:rPr>
              <a:pPr>
                <a:defRPr/>
              </a:pPr>
              <a:t>11/08/2017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16F7A1E-91C8-448A-8799-47FB56421FD4}" type="slidenum">
              <a:rPr lang="en-GB" altLang="en-US"/>
              <a:pPr>
                <a:defRPr/>
              </a:pPr>
              <a:t>‹#›</a:t>
            </a:fld>
            <a:endParaRPr lang="en-GB" altLang="en-US"/>
          </a:p>
        </p:txBody>
      </p:sp>
    </p:spTree>
    <p:extLst>
      <p:ext uri="{BB962C8B-B14F-4D97-AF65-F5344CB8AC3E}">
        <p14:creationId xmlns:p14="http://schemas.microsoft.com/office/powerpoint/2010/main" val="9753695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98BF08-C0CC-4845-ADB6-27178D33FFE8}" type="datetimeFigureOut">
              <a:rPr lang="en-GB">
                <a:solidFill>
                  <a:prstClr val="black">
                    <a:tint val="75000"/>
                  </a:prstClr>
                </a:solidFill>
              </a:rPr>
              <a:pPr>
                <a:defRPr/>
              </a:pPr>
              <a:t>11/08/2017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DFD64AE-E920-4CFE-A705-0926CBB2D75C}" type="slidenum">
              <a:rPr lang="en-GB" altLang="en-US"/>
              <a:pPr>
                <a:defRPr/>
              </a:pPr>
              <a:t>‹#›</a:t>
            </a:fld>
            <a:endParaRPr lang="en-GB" altLang="en-US"/>
          </a:p>
        </p:txBody>
      </p:sp>
    </p:spTree>
    <p:extLst>
      <p:ext uri="{BB962C8B-B14F-4D97-AF65-F5344CB8AC3E}">
        <p14:creationId xmlns:p14="http://schemas.microsoft.com/office/powerpoint/2010/main" val="11166711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914FE6-8D73-4C69-98AB-9DE0CCFFBDEA}"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682152-EF8E-4EE7-A222-DCF5D69D41DA}" type="slidenum">
              <a:rPr lang="en-GB" altLang="en-US"/>
              <a:pPr>
                <a:defRPr/>
              </a:pPr>
              <a:t>‹#›</a:t>
            </a:fld>
            <a:endParaRPr lang="en-GB" altLang="en-US"/>
          </a:p>
        </p:txBody>
      </p:sp>
    </p:spTree>
    <p:extLst>
      <p:ext uri="{BB962C8B-B14F-4D97-AF65-F5344CB8AC3E}">
        <p14:creationId xmlns:p14="http://schemas.microsoft.com/office/powerpoint/2010/main" val="19901009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1F507D-FF7E-4E8A-BF90-9E488C26E507}"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181B26-003D-41B5-96D9-33E946C27249}" type="slidenum">
              <a:rPr lang="en-GB" altLang="en-US"/>
              <a:pPr>
                <a:defRPr/>
              </a:pPr>
              <a:t>‹#›</a:t>
            </a:fld>
            <a:endParaRPr lang="en-GB" altLang="en-US"/>
          </a:p>
        </p:txBody>
      </p:sp>
    </p:spTree>
    <p:extLst>
      <p:ext uri="{BB962C8B-B14F-4D97-AF65-F5344CB8AC3E}">
        <p14:creationId xmlns:p14="http://schemas.microsoft.com/office/powerpoint/2010/main" val="28351171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6EEBE58-BE69-4204-B034-990224C2755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E2AE54-4122-4A19-AB71-A1FA2901E826}" type="slidenum">
              <a:rPr lang="en-GB" altLang="en-US"/>
              <a:pPr>
                <a:defRPr/>
              </a:pPr>
              <a:t>‹#›</a:t>
            </a:fld>
            <a:endParaRPr lang="en-GB" altLang="en-US"/>
          </a:p>
        </p:txBody>
      </p:sp>
    </p:spTree>
    <p:extLst>
      <p:ext uri="{BB962C8B-B14F-4D97-AF65-F5344CB8AC3E}">
        <p14:creationId xmlns:p14="http://schemas.microsoft.com/office/powerpoint/2010/main" val="26069459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F03C973-5366-4BB0-BEE9-86EBD103BE1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5829BD-4066-4A15-82D4-9030AE5AB8B6}" type="slidenum">
              <a:rPr lang="en-GB" altLang="en-US"/>
              <a:pPr>
                <a:defRPr/>
              </a:pPr>
              <a:t>‹#›</a:t>
            </a:fld>
            <a:endParaRPr lang="en-GB" altLang="en-US"/>
          </a:p>
        </p:txBody>
      </p:sp>
    </p:spTree>
    <p:extLst>
      <p:ext uri="{BB962C8B-B14F-4D97-AF65-F5344CB8AC3E}">
        <p14:creationId xmlns:p14="http://schemas.microsoft.com/office/powerpoint/2010/main" val="25705349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7A2BB4-DC24-444A-AF54-09B6F24C0050}"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A48008-391F-4D05-B2C2-4E2075A67DF3}" type="slidenum">
              <a:rPr lang="en-GB" altLang="en-US"/>
              <a:pPr>
                <a:defRPr/>
              </a:pPr>
              <a:t>‹#›</a:t>
            </a:fld>
            <a:endParaRPr lang="en-GB" altLang="en-US"/>
          </a:p>
        </p:txBody>
      </p:sp>
    </p:spTree>
    <p:extLst>
      <p:ext uri="{BB962C8B-B14F-4D97-AF65-F5344CB8AC3E}">
        <p14:creationId xmlns:p14="http://schemas.microsoft.com/office/powerpoint/2010/main" val="26031948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8504AA-5B57-45A9-98B3-7C647535D60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DD7300-F939-49F8-B49C-6E3C8ECC1814}" type="slidenum">
              <a:rPr lang="en-GB" altLang="en-US"/>
              <a:pPr>
                <a:defRPr/>
              </a:pPr>
              <a:t>‹#›</a:t>
            </a:fld>
            <a:endParaRPr lang="en-GB" altLang="en-US"/>
          </a:p>
        </p:txBody>
      </p:sp>
    </p:spTree>
    <p:extLst>
      <p:ext uri="{BB962C8B-B14F-4D97-AF65-F5344CB8AC3E}">
        <p14:creationId xmlns:p14="http://schemas.microsoft.com/office/powerpoint/2010/main" val="23860149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9AC467-68A6-4C07-8706-0F36B51CE4D1}"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E0293-271F-4DA3-B9E5-F806C9BBD830}" type="slidenum">
              <a:rPr lang="en-GB" altLang="en-US"/>
              <a:pPr>
                <a:defRPr/>
              </a:pPr>
              <a:t>‹#›</a:t>
            </a:fld>
            <a:endParaRPr lang="en-GB" altLang="en-US"/>
          </a:p>
        </p:txBody>
      </p:sp>
    </p:spTree>
    <p:extLst>
      <p:ext uri="{BB962C8B-B14F-4D97-AF65-F5344CB8AC3E}">
        <p14:creationId xmlns:p14="http://schemas.microsoft.com/office/powerpoint/2010/main" val="233479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9D4EA-1892-4AD0-B427-077594EE83E2}" type="datetimeFigureOut">
              <a:rPr lang="en-GB" smtClean="0"/>
              <a:pPr/>
              <a:t>11/08/2017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EB7F17-B15D-4F03-93C4-61D4ED401C51}"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B8CC919-BAD1-4DCA-9527-9CAD3E66985B}"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19BAC5-CBCE-447F-9454-5696B0F2EE6A}" type="slidenum">
              <a:rPr lang="en-GB" altLang="en-US"/>
              <a:pPr>
                <a:defRPr/>
              </a:pPr>
              <a:t>‹#›</a:t>
            </a:fld>
            <a:endParaRPr lang="en-GB" altLang="en-US"/>
          </a:p>
        </p:txBody>
      </p:sp>
    </p:spTree>
    <p:extLst>
      <p:ext uri="{BB962C8B-B14F-4D97-AF65-F5344CB8AC3E}">
        <p14:creationId xmlns:p14="http://schemas.microsoft.com/office/powerpoint/2010/main" val="42512874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F7FA8D0-FA24-4388-B12C-34040D522D31}" type="datetimeFigureOut">
              <a:rPr lang="en-GB">
                <a:solidFill>
                  <a:prstClr val="black">
                    <a:tint val="75000"/>
                  </a:prstClr>
                </a:solidFill>
              </a:rPr>
              <a:pPr>
                <a:defRPr/>
              </a:pPr>
              <a:t>11/08/2017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C572C2-EEA1-40BB-A90A-5FD154EEB820}" type="slidenum">
              <a:rPr lang="en-GB" altLang="en-US"/>
              <a:pPr>
                <a:defRPr/>
              </a:pPr>
              <a:t>‹#›</a:t>
            </a:fld>
            <a:endParaRPr lang="en-GB" altLang="en-US"/>
          </a:p>
        </p:txBody>
      </p:sp>
    </p:spTree>
    <p:extLst>
      <p:ext uri="{BB962C8B-B14F-4D97-AF65-F5344CB8AC3E}">
        <p14:creationId xmlns:p14="http://schemas.microsoft.com/office/powerpoint/2010/main" val="19758092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CF399B5-1A89-430B-B168-0CB0F33BA45D}" type="datetimeFigureOut">
              <a:rPr lang="en-GB">
                <a:solidFill>
                  <a:prstClr val="black">
                    <a:tint val="75000"/>
                  </a:prstClr>
                </a:solidFill>
              </a:rPr>
              <a:pPr>
                <a:defRPr/>
              </a:pPr>
              <a:t>11/08/2017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16F7A1E-91C8-448A-8799-47FB56421FD4}" type="slidenum">
              <a:rPr lang="en-GB" altLang="en-US"/>
              <a:pPr>
                <a:defRPr/>
              </a:pPr>
              <a:t>‹#›</a:t>
            </a:fld>
            <a:endParaRPr lang="en-GB" altLang="en-US"/>
          </a:p>
        </p:txBody>
      </p:sp>
    </p:spTree>
    <p:extLst>
      <p:ext uri="{BB962C8B-B14F-4D97-AF65-F5344CB8AC3E}">
        <p14:creationId xmlns:p14="http://schemas.microsoft.com/office/powerpoint/2010/main" val="17720635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98BF08-C0CC-4845-ADB6-27178D33FFE8}" type="datetimeFigureOut">
              <a:rPr lang="en-GB">
                <a:solidFill>
                  <a:prstClr val="black">
                    <a:tint val="75000"/>
                  </a:prstClr>
                </a:solidFill>
              </a:rPr>
              <a:pPr>
                <a:defRPr/>
              </a:pPr>
              <a:t>11/08/2017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DFD64AE-E920-4CFE-A705-0926CBB2D75C}" type="slidenum">
              <a:rPr lang="en-GB" altLang="en-US"/>
              <a:pPr>
                <a:defRPr/>
              </a:pPr>
              <a:t>‹#›</a:t>
            </a:fld>
            <a:endParaRPr lang="en-GB" altLang="en-US"/>
          </a:p>
        </p:txBody>
      </p:sp>
    </p:spTree>
    <p:extLst>
      <p:ext uri="{BB962C8B-B14F-4D97-AF65-F5344CB8AC3E}">
        <p14:creationId xmlns:p14="http://schemas.microsoft.com/office/powerpoint/2010/main" val="23551220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914FE6-8D73-4C69-98AB-9DE0CCFFBDEA}"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682152-EF8E-4EE7-A222-DCF5D69D41DA}" type="slidenum">
              <a:rPr lang="en-GB" altLang="en-US"/>
              <a:pPr>
                <a:defRPr/>
              </a:pPr>
              <a:t>‹#›</a:t>
            </a:fld>
            <a:endParaRPr lang="en-GB" altLang="en-US"/>
          </a:p>
        </p:txBody>
      </p:sp>
    </p:spTree>
    <p:extLst>
      <p:ext uri="{BB962C8B-B14F-4D97-AF65-F5344CB8AC3E}">
        <p14:creationId xmlns:p14="http://schemas.microsoft.com/office/powerpoint/2010/main" val="30199625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1F507D-FF7E-4E8A-BF90-9E488C26E507}"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181B26-003D-41B5-96D9-33E946C27249}" type="slidenum">
              <a:rPr lang="en-GB" altLang="en-US"/>
              <a:pPr>
                <a:defRPr/>
              </a:pPr>
              <a:t>‹#›</a:t>
            </a:fld>
            <a:endParaRPr lang="en-GB" altLang="en-US"/>
          </a:p>
        </p:txBody>
      </p:sp>
    </p:spTree>
    <p:extLst>
      <p:ext uri="{BB962C8B-B14F-4D97-AF65-F5344CB8AC3E}">
        <p14:creationId xmlns:p14="http://schemas.microsoft.com/office/powerpoint/2010/main" val="17776720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6EEBE58-BE69-4204-B034-990224C2755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E2AE54-4122-4A19-AB71-A1FA2901E826}" type="slidenum">
              <a:rPr lang="en-GB" altLang="en-US"/>
              <a:pPr>
                <a:defRPr/>
              </a:pPr>
              <a:t>‹#›</a:t>
            </a:fld>
            <a:endParaRPr lang="en-GB" altLang="en-US"/>
          </a:p>
        </p:txBody>
      </p:sp>
    </p:spTree>
    <p:extLst>
      <p:ext uri="{BB962C8B-B14F-4D97-AF65-F5344CB8AC3E}">
        <p14:creationId xmlns:p14="http://schemas.microsoft.com/office/powerpoint/2010/main" val="1454721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F03C973-5366-4BB0-BEE9-86EBD103BE1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5829BD-4066-4A15-82D4-9030AE5AB8B6}" type="slidenum">
              <a:rPr lang="en-GB" altLang="en-US"/>
              <a:pPr>
                <a:defRPr/>
              </a:pPr>
              <a:t>‹#›</a:t>
            </a:fld>
            <a:endParaRPr lang="en-GB" altLang="en-US"/>
          </a:p>
        </p:txBody>
      </p:sp>
    </p:spTree>
    <p:extLst>
      <p:ext uri="{BB962C8B-B14F-4D97-AF65-F5344CB8AC3E}">
        <p14:creationId xmlns:p14="http://schemas.microsoft.com/office/powerpoint/2010/main" val="39241809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7A2BB4-DC24-444A-AF54-09B6F24C0050}"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A48008-391F-4D05-B2C2-4E2075A67DF3}" type="slidenum">
              <a:rPr lang="en-GB" altLang="en-US"/>
              <a:pPr>
                <a:defRPr/>
              </a:pPr>
              <a:t>‹#›</a:t>
            </a:fld>
            <a:endParaRPr lang="en-GB" altLang="en-US"/>
          </a:p>
        </p:txBody>
      </p:sp>
    </p:spTree>
    <p:extLst>
      <p:ext uri="{BB962C8B-B14F-4D97-AF65-F5344CB8AC3E}">
        <p14:creationId xmlns:p14="http://schemas.microsoft.com/office/powerpoint/2010/main" val="5790576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8504AA-5B57-45A9-98B3-7C647535D60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DD7300-F939-49F8-B49C-6E3C8ECC1814}" type="slidenum">
              <a:rPr lang="en-GB" altLang="en-US"/>
              <a:pPr>
                <a:defRPr/>
              </a:pPr>
              <a:t>‹#›</a:t>
            </a:fld>
            <a:endParaRPr lang="en-GB" altLang="en-US"/>
          </a:p>
        </p:txBody>
      </p:sp>
    </p:spTree>
    <p:extLst>
      <p:ext uri="{BB962C8B-B14F-4D97-AF65-F5344CB8AC3E}">
        <p14:creationId xmlns:p14="http://schemas.microsoft.com/office/powerpoint/2010/main" val="86098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9D4EA-1892-4AD0-B427-077594EE83E2}" type="datetimeFigureOut">
              <a:rPr lang="en-GB" smtClean="0"/>
              <a:pPr/>
              <a:t>11/08/2017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EB7F17-B15D-4F03-93C4-61D4ED401C51}"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9AC467-68A6-4C07-8706-0F36B51CE4D1}"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E0293-271F-4DA3-B9E5-F806C9BBD830}" type="slidenum">
              <a:rPr lang="en-GB" altLang="en-US"/>
              <a:pPr>
                <a:defRPr/>
              </a:pPr>
              <a:t>‹#›</a:t>
            </a:fld>
            <a:endParaRPr lang="en-GB" altLang="en-US"/>
          </a:p>
        </p:txBody>
      </p:sp>
    </p:spTree>
    <p:extLst>
      <p:ext uri="{BB962C8B-B14F-4D97-AF65-F5344CB8AC3E}">
        <p14:creationId xmlns:p14="http://schemas.microsoft.com/office/powerpoint/2010/main" val="9775430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B8CC919-BAD1-4DCA-9527-9CAD3E66985B}"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19BAC5-CBCE-447F-9454-5696B0F2EE6A}" type="slidenum">
              <a:rPr lang="en-GB" altLang="en-US"/>
              <a:pPr>
                <a:defRPr/>
              </a:pPr>
              <a:t>‹#›</a:t>
            </a:fld>
            <a:endParaRPr lang="en-GB" altLang="en-US"/>
          </a:p>
        </p:txBody>
      </p:sp>
    </p:spTree>
    <p:extLst>
      <p:ext uri="{BB962C8B-B14F-4D97-AF65-F5344CB8AC3E}">
        <p14:creationId xmlns:p14="http://schemas.microsoft.com/office/powerpoint/2010/main" val="25874452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F7FA8D0-FA24-4388-B12C-34040D522D31}" type="datetimeFigureOut">
              <a:rPr lang="en-GB">
                <a:solidFill>
                  <a:prstClr val="black">
                    <a:tint val="75000"/>
                  </a:prstClr>
                </a:solidFill>
              </a:rPr>
              <a:pPr>
                <a:defRPr/>
              </a:pPr>
              <a:t>11/08/2017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C572C2-EEA1-40BB-A90A-5FD154EEB820}" type="slidenum">
              <a:rPr lang="en-GB" altLang="en-US"/>
              <a:pPr>
                <a:defRPr/>
              </a:pPr>
              <a:t>‹#›</a:t>
            </a:fld>
            <a:endParaRPr lang="en-GB" altLang="en-US"/>
          </a:p>
        </p:txBody>
      </p:sp>
    </p:spTree>
    <p:extLst>
      <p:ext uri="{BB962C8B-B14F-4D97-AF65-F5344CB8AC3E}">
        <p14:creationId xmlns:p14="http://schemas.microsoft.com/office/powerpoint/2010/main" val="5265584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CF399B5-1A89-430B-B168-0CB0F33BA45D}" type="datetimeFigureOut">
              <a:rPr lang="en-GB">
                <a:solidFill>
                  <a:prstClr val="black">
                    <a:tint val="75000"/>
                  </a:prstClr>
                </a:solidFill>
              </a:rPr>
              <a:pPr>
                <a:defRPr/>
              </a:pPr>
              <a:t>11/08/2017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16F7A1E-91C8-448A-8799-47FB56421FD4}" type="slidenum">
              <a:rPr lang="en-GB" altLang="en-US"/>
              <a:pPr>
                <a:defRPr/>
              </a:pPr>
              <a:t>‹#›</a:t>
            </a:fld>
            <a:endParaRPr lang="en-GB" altLang="en-US"/>
          </a:p>
        </p:txBody>
      </p:sp>
    </p:spTree>
    <p:extLst>
      <p:ext uri="{BB962C8B-B14F-4D97-AF65-F5344CB8AC3E}">
        <p14:creationId xmlns:p14="http://schemas.microsoft.com/office/powerpoint/2010/main" val="13821564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98BF08-C0CC-4845-ADB6-27178D33FFE8}" type="datetimeFigureOut">
              <a:rPr lang="en-GB">
                <a:solidFill>
                  <a:prstClr val="black">
                    <a:tint val="75000"/>
                  </a:prstClr>
                </a:solidFill>
              </a:rPr>
              <a:pPr>
                <a:defRPr/>
              </a:pPr>
              <a:t>11/08/2017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DFD64AE-E920-4CFE-A705-0926CBB2D75C}" type="slidenum">
              <a:rPr lang="en-GB" altLang="en-US"/>
              <a:pPr>
                <a:defRPr/>
              </a:pPr>
              <a:t>‹#›</a:t>
            </a:fld>
            <a:endParaRPr lang="en-GB" altLang="en-US"/>
          </a:p>
        </p:txBody>
      </p:sp>
    </p:spTree>
    <p:extLst>
      <p:ext uri="{BB962C8B-B14F-4D97-AF65-F5344CB8AC3E}">
        <p14:creationId xmlns:p14="http://schemas.microsoft.com/office/powerpoint/2010/main" val="24999436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914FE6-8D73-4C69-98AB-9DE0CCFFBDEA}"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682152-EF8E-4EE7-A222-DCF5D69D41DA}" type="slidenum">
              <a:rPr lang="en-GB" altLang="en-US"/>
              <a:pPr>
                <a:defRPr/>
              </a:pPr>
              <a:t>‹#›</a:t>
            </a:fld>
            <a:endParaRPr lang="en-GB" altLang="en-US"/>
          </a:p>
        </p:txBody>
      </p:sp>
    </p:spTree>
    <p:extLst>
      <p:ext uri="{BB962C8B-B14F-4D97-AF65-F5344CB8AC3E}">
        <p14:creationId xmlns:p14="http://schemas.microsoft.com/office/powerpoint/2010/main" val="34167810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1F507D-FF7E-4E8A-BF90-9E488C26E507}"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181B26-003D-41B5-96D9-33E946C27249}" type="slidenum">
              <a:rPr lang="en-GB" altLang="en-US"/>
              <a:pPr>
                <a:defRPr/>
              </a:pPr>
              <a:t>‹#›</a:t>
            </a:fld>
            <a:endParaRPr lang="en-GB" altLang="en-US"/>
          </a:p>
        </p:txBody>
      </p:sp>
    </p:spTree>
    <p:extLst>
      <p:ext uri="{BB962C8B-B14F-4D97-AF65-F5344CB8AC3E}">
        <p14:creationId xmlns:p14="http://schemas.microsoft.com/office/powerpoint/2010/main" val="32929554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6EEBE58-BE69-4204-B034-990224C2755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E2AE54-4122-4A19-AB71-A1FA2901E826}" type="slidenum">
              <a:rPr lang="en-GB" altLang="en-US"/>
              <a:pPr>
                <a:defRPr/>
              </a:pPr>
              <a:t>‹#›</a:t>
            </a:fld>
            <a:endParaRPr lang="en-GB" altLang="en-US"/>
          </a:p>
        </p:txBody>
      </p:sp>
    </p:spTree>
    <p:extLst>
      <p:ext uri="{BB962C8B-B14F-4D97-AF65-F5344CB8AC3E}">
        <p14:creationId xmlns:p14="http://schemas.microsoft.com/office/powerpoint/2010/main" val="1004748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F03C973-5366-4BB0-BEE9-86EBD103BE1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5829BD-4066-4A15-82D4-9030AE5AB8B6}" type="slidenum">
              <a:rPr lang="en-GB" altLang="en-US"/>
              <a:pPr>
                <a:defRPr/>
              </a:pPr>
              <a:t>‹#›</a:t>
            </a:fld>
            <a:endParaRPr lang="en-GB" altLang="en-US"/>
          </a:p>
        </p:txBody>
      </p:sp>
    </p:spTree>
    <p:extLst>
      <p:ext uri="{BB962C8B-B14F-4D97-AF65-F5344CB8AC3E}">
        <p14:creationId xmlns:p14="http://schemas.microsoft.com/office/powerpoint/2010/main" val="41754275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7A2BB4-DC24-444A-AF54-09B6F24C0050}"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A48008-391F-4D05-B2C2-4E2075A67DF3}" type="slidenum">
              <a:rPr lang="en-GB" altLang="en-US"/>
              <a:pPr>
                <a:defRPr/>
              </a:pPr>
              <a:t>‹#›</a:t>
            </a:fld>
            <a:endParaRPr lang="en-GB" altLang="en-US"/>
          </a:p>
        </p:txBody>
      </p:sp>
    </p:spTree>
    <p:extLst>
      <p:ext uri="{BB962C8B-B14F-4D97-AF65-F5344CB8AC3E}">
        <p14:creationId xmlns:p14="http://schemas.microsoft.com/office/powerpoint/2010/main" val="938276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9D4EA-1892-4AD0-B427-077594EE83E2}" type="datetimeFigureOut">
              <a:rPr lang="en-GB" smtClean="0"/>
              <a:pPr/>
              <a:t>11/08/2017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EB7F17-B15D-4F03-93C4-61D4ED401C51}"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8504AA-5B57-45A9-98B3-7C647535D60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DD7300-F939-49F8-B49C-6E3C8ECC1814}" type="slidenum">
              <a:rPr lang="en-GB" altLang="en-US"/>
              <a:pPr>
                <a:defRPr/>
              </a:pPr>
              <a:t>‹#›</a:t>
            </a:fld>
            <a:endParaRPr lang="en-GB" altLang="en-US"/>
          </a:p>
        </p:txBody>
      </p:sp>
    </p:spTree>
    <p:extLst>
      <p:ext uri="{BB962C8B-B14F-4D97-AF65-F5344CB8AC3E}">
        <p14:creationId xmlns:p14="http://schemas.microsoft.com/office/powerpoint/2010/main" val="5048640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9AC467-68A6-4C07-8706-0F36B51CE4D1}"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E0293-271F-4DA3-B9E5-F806C9BBD830}" type="slidenum">
              <a:rPr lang="en-GB" altLang="en-US"/>
              <a:pPr>
                <a:defRPr/>
              </a:pPr>
              <a:t>‹#›</a:t>
            </a:fld>
            <a:endParaRPr lang="en-GB" altLang="en-US"/>
          </a:p>
        </p:txBody>
      </p:sp>
    </p:spTree>
    <p:extLst>
      <p:ext uri="{BB962C8B-B14F-4D97-AF65-F5344CB8AC3E}">
        <p14:creationId xmlns:p14="http://schemas.microsoft.com/office/powerpoint/2010/main" val="25779605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B8CC919-BAD1-4DCA-9527-9CAD3E66985B}"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19BAC5-CBCE-447F-9454-5696B0F2EE6A}" type="slidenum">
              <a:rPr lang="en-GB" altLang="en-US"/>
              <a:pPr>
                <a:defRPr/>
              </a:pPr>
              <a:t>‹#›</a:t>
            </a:fld>
            <a:endParaRPr lang="en-GB" altLang="en-US"/>
          </a:p>
        </p:txBody>
      </p:sp>
    </p:spTree>
    <p:extLst>
      <p:ext uri="{BB962C8B-B14F-4D97-AF65-F5344CB8AC3E}">
        <p14:creationId xmlns:p14="http://schemas.microsoft.com/office/powerpoint/2010/main" val="13596629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F7FA8D0-FA24-4388-B12C-34040D522D31}" type="datetimeFigureOut">
              <a:rPr lang="en-GB">
                <a:solidFill>
                  <a:prstClr val="black">
                    <a:tint val="75000"/>
                  </a:prstClr>
                </a:solidFill>
              </a:rPr>
              <a:pPr>
                <a:defRPr/>
              </a:pPr>
              <a:t>11/08/2017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C572C2-EEA1-40BB-A90A-5FD154EEB820}" type="slidenum">
              <a:rPr lang="en-GB" altLang="en-US"/>
              <a:pPr>
                <a:defRPr/>
              </a:pPr>
              <a:t>‹#›</a:t>
            </a:fld>
            <a:endParaRPr lang="en-GB" altLang="en-US"/>
          </a:p>
        </p:txBody>
      </p:sp>
    </p:spTree>
    <p:extLst>
      <p:ext uri="{BB962C8B-B14F-4D97-AF65-F5344CB8AC3E}">
        <p14:creationId xmlns:p14="http://schemas.microsoft.com/office/powerpoint/2010/main" val="16327725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CF399B5-1A89-430B-B168-0CB0F33BA45D}" type="datetimeFigureOut">
              <a:rPr lang="en-GB">
                <a:solidFill>
                  <a:prstClr val="black">
                    <a:tint val="75000"/>
                  </a:prstClr>
                </a:solidFill>
              </a:rPr>
              <a:pPr>
                <a:defRPr/>
              </a:pPr>
              <a:t>11/08/2017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16F7A1E-91C8-448A-8799-47FB56421FD4}" type="slidenum">
              <a:rPr lang="en-GB" altLang="en-US"/>
              <a:pPr>
                <a:defRPr/>
              </a:pPr>
              <a:t>‹#›</a:t>
            </a:fld>
            <a:endParaRPr lang="en-GB" altLang="en-US"/>
          </a:p>
        </p:txBody>
      </p:sp>
    </p:spTree>
    <p:extLst>
      <p:ext uri="{BB962C8B-B14F-4D97-AF65-F5344CB8AC3E}">
        <p14:creationId xmlns:p14="http://schemas.microsoft.com/office/powerpoint/2010/main" val="34977574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98BF08-C0CC-4845-ADB6-27178D33FFE8}" type="datetimeFigureOut">
              <a:rPr lang="en-GB">
                <a:solidFill>
                  <a:prstClr val="black">
                    <a:tint val="75000"/>
                  </a:prstClr>
                </a:solidFill>
              </a:rPr>
              <a:pPr>
                <a:defRPr/>
              </a:pPr>
              <a:t>11/08/2017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DFD64AE-E920-4CFE-A705-0926CBB2D75C}" type="slidenum">
              <a:rPr lang="en-GB" altLang="en-US"/>
              <a:pPr>
                <a:defRPr/>
              </a:pPr>
              <a:t>‹#›</a:t>
            </a:fld>
            <a:endParaRPr lang="en-GB" altLang="en-US"/>
          </a:p>
        </p:txBody>
      </p:sp>
    </p:spTree>
    <p:extLst>
      <p:ext uri="{BB962C8B-B14F-4D97-AF65-F5344CB8AC3E}">
        <p14:creationId xmlns:p14="http://schemas.microsoft.com/office/powerpoint/2010/main" val="23476874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914FE6-8D73-4C69-98AB-9DE0CCFFBDEA}"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682152-EF8E-4EE7-A222-DCF5D69D41DA}" type="slidenum">
              <a:rPr lang="en-GB" altLang="en-US"/>
              <a:pPr>
                <a:defRPr/>
              </a:pPr>
              <a:t>‹#›</a:t>
            </a:fld>
            <a:endParaRPr lang="en-GB" altLang="en-US"/>
          </a:p>
        </p:txBody>
      </p:sp>
    </p:spTree>
    <p:extLst>
      <p:ext uri="{BB962C8B-B14F-4D97-AF65-F5344CB8AC3E}">
        <p14:creationId xmlns:p14="http://schemas.microsoft.com/office/powerpoint/2010/main" val="21992632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1F507D-FF7E-4E8A-BF90-9E488C26E507}" type="datetimeFigureOut">
              <a:rPr lang="en-GB">
                <a:solidFill>
                  <a:prstClr val="black">
                    <a:tint val="75000"/>
                  </a:prstClr>
                </a:solidFill>
              </a:rPr>
              <a:pPr>
                <a:defRPr/>
              </a:pPr>
              <a:t>11/08/2017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181B26-003D-41B5-96D9-33E946C27249}" type="slidenum">
              <a:rPr lang="en-GB" altLang="en-US"/>
              <a:pPr>
                <a:defRPr/>
              </a:pPr>
              <a:t>‹#›</a:t>
            </a:fld>
            <a:endParaRPr lang="en-GB" altLang="en-US"/>
          </a:p>
        </p:txBody>
      </p:sp>
    </p:spTree>
    <p:extLst>
      <p:ext uri="{BB962C8B-B14F-4D97-AF65-F5344CB8AC3E}">
        <p14:creationId xmlns:p14="http://schemas.microsoft.com/office/powerpoint/2010/main" val="41348203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6EEBE58-BE69-4204-B034-990224C2755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E2AE54-4122-4A19-AB71-A1FA2901E826}" type="slidenum">
              <a:rPr lang="en-GB" altLang="en-US"/>
              <a:pPr>
                <a:defRPr/>
              </a:pPr>
              <a:t>‹#›</a:t>
            </a:fld>
            <a:endParaRPr lang="en-GB" altLang="en-US"/>
          </a:p>
        </p:txBody>
      </p:sp>
    </p:spTree>
    <p:extLst>
      <p:ext uri="{BB962C8B-B14F-4D97-AF65-F5344CB8AC3E}">
        <p14:creationId xmlns:p14="http://schemas.microsoft.com/office/powerpoint/2010/main" val="27128861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F03C973-5366-4BB0-BEE9-86EBD103BE1C}"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5829BD-4066-4A15-82D4-9030AE5AB8B6}" type="slidenum">
              <a:rPr lang="en-GB" altLang="en-US"/>
              <a:pPr>
                <a:defRPr/>
              </a:pPr>
              <a:t>‹#›</a:t>
            </a:fld>
            <a:endParaRPr lang="en-GB" altLang="en-US"/>
          </a:p>
        </p:txBody>
      </p:sp>
    </p:spTree>
    <p:extLst>
      <p:ext uri="{BB962C8B-B14F-4D97-AF65-F5344CB8AC3E}">
        <p14:creationId xmlns:p14="http://schemas.microsoft.com/office/powerpoint/2010/main" val="42251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9D4EA-1892-4AD0-B427-077594EE83E2}" type="datetimeFigureOut">
              <a:rPr lang="en-GB" smtClean="0"/>
              <a:pPr/>
              <a:t>11/08/2017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B7F17-B15D-4F03-93C4-61D4ED401C5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766CF43-837C-42D2-A515-DD65DFB9600D}"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4A23AE12-1C49-4CDF-BD55-1A5A4C7EFD05}" type="slidenum">
              <a:rPr lang="en-GB" altLang="en-US">
                <a:cs typeface="Arial" panose="020B0604020202020204" pitchFamily="34" charset="0"/>
              </a:rPr>
              <a:pPr fontAlgn="base">
                <a:spcBef>
                  <a:spcPct val="0"/>
                </a:spcBef>
                <a:spcAft>
                  <a:spcPct val="0"/>
                </a:spcAft>
                <a:defRPr/>
              </a:pPr>
              <a:t>‹#›</a:t>
            </a:fld>
            <a:endParaRPr lang="en-GB" altLang="en-US">
              <a:cs typeface="Arial" panose="020B0604020202020204" pitchFamily="34" charset="0"/>
            </a:endParaRPr>
          </a:p>
        </p:txBody>
      </p:sp>
    </p:spTree>
    <p:extLst>
      <p:ext uri="{BB962C8B-B14F-4D97-AF65-F5344CB8AC3E}">
        <p14:creationId xmlns:p14="http://schemas.microsoft.com/office/powerpoint/2010/main" val="215817212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766CF43-837C-42D2-A515-DD65DFB9600D}"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4A23AE12-1C49-4CDF-BD55-1A5A4C7EFD05}" type="slidenum">
              <a:rPr lang="en-GB" altLang="en-US">
                <a:cs typeface="Arial" panose="020B0604020202020204" pitchFamily="34" charset="0"/>
              </a:rPr>
              <a:pPr fontAlgn="base">
                <a:spcBef>
                  <a:spcPct val="0"/>
                </a:spcBef>
                <a:spcAft>
                  <a:spcPct val="0"/>
                </a:spcAft>
                <a:defRPr/>
              </a:pPr>
              <a:t>‹#›</a:t>
            </a:fld>
            <a:endParaRPr lang="en-GB" altLang="en-US">
              <a:cs typeface="Arial" panose="020B0604020202020204" pitchFamily="34" charset="0"/>
            </a:endParaRPr>
          </a:p>
        </p:txBody>
      </p:sp>
    </p:spTree>
    <p:extLst>
      <p:ext uri="{BB962C8B-B14F-4D97-AF65-F5344CB8AC3E}">
        <p14:creationId xmlns:p14="http://schemas.microsoft.com/office/powerpoint/2010/main" val="9752170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766CF43-837C-42D2-A515-DD65DFB9600D}"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4A23AE12-1C49-4CDF-BD55-1A5A4C7EFD05}" type="slidenum">
              <a:rPr lang="en-GB" altLang="en-US">
                <a:cs typeface="Arial" panose="020B0604020202020204" pitchFamily="34" charset="0"/>
              </a:rPr>
              <a:pPr fontAlgn="base">
                <a:spcBef>
                  <a:spcPct val="0"/>
                </a:spcBef>
                <a:spcAft>
                  <a:spcPct val="0"/>
                </a:spcAft>
                <a:defRPr/>
              </a:pPr>
              <a:t>‹#›</a:t>
            </a:fld>
            <a:endParaRPr lang="en-GB" altLang="en-US">
              <a:cs typeface="Arial" panose="020B0604020202020204" pitchFamily="34" charset="0"/>
            </a:endParaRPr>
          </a:p>
        </p:txBody>
      </p:sp>
    </p:spTree>
    <p:extLst>
      <p:ext uri="{BB962C8B-B14F-4D97-AF65-F5344CB8AC3E}">
        <p14:creationId xmlns:p14="http://schemas.microsoft.com/office/powerpoint/2010/main" val="27255131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766CF43-837C-42D2-A515-DD65DFB9600D}"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4A23AE12-1C49-4CDF-BD55-1A5A4C7EFD05}" type="slidenum">
              <a:rPr lang="en-GB" altLang="en-US">
                <a:cs typeface="Arial" panose="020B0604020202020204" pitchFamily="34" charset="0"/>
              </a:rPr>
              <a:pPr fontAlgn="base">
                <a:spcBef>
                  <a:spcPct val="0"/>
                </a:spcBef>
                <a:spcAft>
                  <a:spcPct val="0"/>
                </a:spcAft>
                <a:defRPr/>
              </a:pPr>
              <a:t>‹#›</a:t>
            </a:fld>
            <a:endParaRPr lang="en-GB" altLang="en-US">
              <a:cs typeface="Arial" panose="020B0604020202020204" pitchFamily="34" charset="0"/>
            </a:endParaRPr>
          </a:p>
        </p:txBody>
      </p:sp>
    </p:spTree>
    <p:extLst>
      <p:ext uri="{BB962C8B-B14F-4D97-AF65-F5344CB8AC3E}">
        <p14:creationId xmlns:p14="http://schemas.microsoft.com/office/powerpoint/2010/main" val="34252846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766CF43-837C-42D2-A515-DD65DFB9600D}"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4A23AE12-1C49-4CDF-BD55-1A5A4C7EFD05}" type="slidenum">
              <a:rPr lang="en-GB" altLang="en-US">
                <a:cs typeface="Arial" panose="020B0604020202020204" pitchFamily="34" charset="0"/>
              </a:rPr>
              <a:pPr fontAlgn="base">
                <a:spcBef>
                  <a:spcPct val="0"/>
                </a:spcBef>
                <a:spcAft>
                  <a:spcPct val="0"/>
                </a:spcAft>
                <a:defRPr/>
              </a:pPr>
              <a:t>‹#›</a:t>
            </a:fld>
            <a:endParaRPr lang="en-GB" altLang="en-US">
              <a:cs typeface="Arial" panose="020B0604020202020204" pitchFamily="34" charset="0"/>
            </a:endParaRPr>
          </a:p>
        </p:txBody>
      </p:sp>
    </p:spTree>
    <p:extLst>
      <p:ext uri="{BB962C8B-B14F-4D97-AF65-F5344CB8AC3E}">
        <p14:creationId xmlns:p14="http://schemas.microsoft.com/office/powerpoint/2010/main" val="317739534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766CF43-837C-42D2-A515-DD65DFB9600D}"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4A23AE12-1C49-4CDF-BD55-1A5A4C7EFD05}" type="slidenum">
              <a:rPr lang="en-GB" altLang="en-US">
                <a:cs typeface="Arial" panose="020B0604020202020204" pitchFamily="34" charset="0"/>
              </a:rPr>
              <a:pPr fontAlgn="base">
                <a:spcBef>
                  <a:spcPct val="0"/>
                </a:spcBef>
                <a:spcAft>
                  <a:spcPct val="0"/>
                </a:spcAft>
                <a:defRPr/>
              </a:pPr>
              <a:t>‹#›</a:t>
            </a:fld>
            <a:endParaRPr lang="en-GB" altLang="en-US">
              <a:cs typeface="Arial" panose="020B0604020202020204" pitchFamily="34" charset="0"/>
            </a:endParaRPr>
          </a:p>
        </p:txBody>
      </p:sp>
    </p:spTree>
    <p:extLst>
      <p:ext uri="{BB962C8B-B14F-4D97-AF65-F5344CB8AC3E}">
        <p14:creationId xmlns:p14="http://schemas.microsoft.com/office/powerpoint/2010/main" val="54265625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766CF43-837C-42D2-A515-DD65DFB9600D}"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4A23AE12-1C49-4CDF-BD55-1A5A4C7EFD05}" type="slidenum">
              <a:rPr lang="en-GB" altLang="en-US">
                <a:cs typeface="Arial" panose="020B0604020202020204" pitchFamily="34" charset="0"/>
              </a:rPr>
              <a:pPr fontAlgn="base">
                <a:spcBef>
                  <a:spcPct val="0"/>
                </a:spcBef>
                <a:spcAft>
                  <a:spcPct val="0"/>
                </a:spcAft>
                <a:defRPr/>
              </a:pPr>
              <a:t>‹#›</a:t>
            </a:fld>
            <a:endParaRPr lang="en-GB" altLang="en-US">
              <a:cs typeface="Arial" panose="020B0604020202020204" pitchFamily="34" charset="0"/>
            </a:endParaRPr>
          </a:p>
        </p:txBody>
      </p:sp>
    </p:spTree>
    <p:extLst>
      <p:ext uri="{BB962C8B-B14F-4D97-AF65-F5344CB8AC3E}">
        <p14:creationId xmlns:p14="http://schemas.microsoft.com/office/powerpoint/2010/main" val="312844810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766CF43-837C-42D2-A515-DD65DFB9600D}"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4A23AE12-1C49-4CDF-BD55-1A5A4C7EFD05}" type="slidenum">
              <a:rPr lang="en-GB" altLang="en-US">
                <a:cs typeface="Arial" panose="020B0604020202020204" pitchFamily="34" charset="0"/>
              </a:rPr>
              <a:pPr fontAlgn="base">
                <a:spcBef>
                  <a:spcPct val="0"/>
                </a:spcBef>
                <a:spcAft>
                  <a:spcPct val="0"/>
                </a:spcAft>
                <a:defRPr/>
              </a:pPr>
              <a:t>‹#›</a:t>
            </a:fld>
            <a:endParaRPr lang="en-GB" altLang="en-US">
              <a:cs typeface="Arial" panose="020B0604020202020204" pitchFamily="34" charset="0"/>
            </a:endParaRPr>
          </a:p>
        </p:txBody>
      </p:sp>
    </p:spTree>
    <p:extLst>
      <p:ext uri="{BB962C8B-B14F-4D97-AF65-F5344CB8AC3E}">
        <p14:creationId xmlns:p14="http://schemas.microsoft.com/office/powerpoint/2010/main" val="394175504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766CF43-837C-42D2-A515-DD65DFB9600D}" type="datetimeFigureOut">
              <a:rPr lang="en-GB">
                <a:solidFill>
                  <a:prstClr val="black">
                    <a:tint val="75000"/>
                  </a:prstClr>
                </a:solidFill>
              </a:rPr>
              <a:pPr>
                <a:defRPr/>
              </a:pPr>
              <a:t>11/08/2017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4A23AE12-1C49-4CDF-BD55-1A5A4C7EFD05}" type="slidenum">
              <a:rPr lang="en-GB" altLang="en-US">
                <a:cs typeface="Arial" panose="020B0604020202020204" pitchFamily="34" charset="0"/>
              </a:rPr>
              <a:pPr fontAlgn="base">
                <a:spcBef>
                  <a:spcPct val="0"/>
                </a:spcBef>
                <a:spcAft>
                  <a:spcPct val="0"/>
                </a:spcAft>
                <a:defRPr/>
              </a:pPr>
              <a:t>‹#›</a:t>
            </a:fld>
            <a:endParaRPr lang="en-GB" altLang="en-US">
              <a:cs typeface="Arial" panose="020B0604020202020204" pitchFamily="34" charset="0"/>
            </a:endParaRPr>
          </a:p>
        </p:txBody>
      </p:sp>
    </p:spTree>
    <p:extLst>
      <p:ext uri="{BB962C8B-B14F-4D97-AF65-F5344CB8AC3E}">
        <p14:creationId xmlns:p14="http://schemas.microsoft.com/office/powerpoint/2010/main" val="355329714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6.xml"/><Relationship Id="rId5" Type="http://schemas.openxmlformats.org/officeDocument/2006/relationships/image" Target="../media/image6.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7.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8.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9.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slideLayout" Target="../slideLayouts/slideLayout7.xml"/><Relationship Id="rId7" Type="http://schemas.openxmlformats.org/officeDocument/2006/relationships/image" Target="../media/image27.jpe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url?sa=i&amp;rct=j&amp;q=fluid%20mosaic%20model%20of%20the%20cell%20membrane&amp;source=images&amp;cd=&amp;cad=rja&amp;docid=T-F2Yx8nBL0jGM&amp;tbnid=C8hE992vnoMNEM:&amp;ved=0CAUQjRw&amp;url=http://alevelnotes.com/The-Fluid-Mosaic-Model/129&amp;ei=PRMJUo7lMOXK0QX_iIGwDg&amp;psig=AFQjCNFa_jKfedlAuyb-AHIBDu9tAYfQfA&amp;ust=1376412823004468"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Foundations in Biology</a:t>
            </a:r>
            <a:endParaRPr lang="en-GB" dirty="0"/>
          </a:p>
        </p:txBody>
      </p:sp>
      <p:sp>
        <p:nvSpPr>
          <p:cNvPr id="3" name="Subtitle 2"/>
          <p:cNvSpPr>
            <a:spLocks noGrp="1"/>
          </p:cNvSpPr>
          <p:nvPr>
            <p:ph type="subTitle" idx="1"/>
          </p:nvPr>
        </p:nvSpPr>
        <p:spPr/>
        <p:txBody>
          <a:bodyPr>
            <a:noAutofit/>
          </a:bodyPr>
          <a:lstStyle/>
          <a:p>
            <a:r>
              <a:rPr lang="en-GB" sz="3600" dirty="0" smtClean="0">
                <a:solidFill>
                  <a:schemeClr val="tx1"/>
                </a:solidFill>
              </a:rPr>
              <a:t>Block 1A – 2.5 Biological membranes</a:t>
            </a:r>
          </a:p>
          <a:p>
            <a:r>
              <a:rPr lang="en-GB" sz="3600" dirty="0" smtClean="0">
                <a:solidFill>
                  <a:schemeClr val="tx1"/>
                </a:solidFill>
              </a:rPr>
              <a:t>Fluid mosaic model</a:t>
            </a:r>
            <a:endParaRPr lang="en-GB" sz="3600" dirty="0">
              <a:solidFill>
                <a:schemeClr val="tx1"/>
              </a:solidFill>
            </a:endParaRPr>
          </a:p>
        </p:txBody>
      </p:sp>
    </p:spTree>
    <p:extLst>
      <p:ext uri="{BB962C8B-B14F-4D97-AF65-F5344CB8AC3E}">
        <p14:creationId xmlns:p14="http://schemas.microsoft.com/office/powerpoint/2010/main" val="3916864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en-GB" sz="3200" dirty="0" smtClean="0"/>
              <a:t>The polar hydrophilic heads are water soluble and the hydrophobic heads are water insoluble</a:t>
            </a:r>
          </a:p>
        </p:txBody>
      </p:sp>
      <p:sp>
        <p:nvSpPr>
          <p:cNvPr id="8195" name="Rectangle 4"/>
          <p:cNvSpPr>
            <a:spLocks noChangeArrowheads="1"/>
          </p:cNvSpPr>
          <p:nvPr/>
        </p:nvSpPr>
        <p:spPr bwMode="auto">
          <a:xfrm>
            <a:off x="0" y="2852738"/>
            <a:ext cx="9144000" cy="4005262"/>
          </a:xfrm>
          <a:prstGeom prst="rect">
            <a:avLst/>
          </a:prstGeom>
          <a:solidFill>
            <a:schemeClr val="accent1"/>
          </a:solidFill>
          <a:ln w="9525">
            <a:noFill/>
            <a:miter lim="800000"/>
            <a:headEnd/>
            <a:tailEnd/>
          </a:ln>
          <a:effectLst/>
        </p:spPr>
        <p:txBody>
          <a:bodyPr wrap="none" anchor="ctr"/>
          <a:lstStyle/>
          <a:p>
            <a:pPr algn="ctr"/>
            <a:endParaRPr lang="en-US"/>
          </a:p>
        </p:txBody>
      </p:sp>
      <p:grpSp>
        <p:nvGrpSpPr>
          <p:cNvPr id="2" name="Group 192"/>
          <p:cNvGrpSpPr>
            <a:grpSpLocks/>
          </p:cNvGrpSpPr>
          <p:nvPr/>
        </p:nvGrpSpPr>
        <p:grpSpPr bwMode="auto">
          <a:xfrm>
            <a:off x="-25400" y="2408238"/>
            <a:ext cx="9286875" cy="692150"/>
            <a:chOff x="0" y="1525"/>
            <a:chExt cx="5850" cy="436"/>
          </a:xfrm>
        </p:grpSpPr>
        <p:grpSp>
          <p:nvGrpSpPr>
            <p:cNvPr id="3" name="Group 5"/>
            <p:cNvGrpSpPr>
              <a:grpSpLocks/>
            </p:cNvGrpSpPr>
            <p:nvPr/>
          </p:nvGrpSpPr>
          <p:grpSpPr bwMode="auto">
            <a:xfrm flipV="1">
              <a:off x="0" y="1525"/>
              <a:ext cx="2040" cy="436"/>
              <a:chOff x="431" y="1525"/>
              <a:chExt cx="2040" cy="436"/>
            </a:xfrm>
          </p:grpSpPr>
          <p:grpSp>
            <p:nvGrpSpPr>
              <p:cNvPr id="4" name="Group 6"/>
              <p:cNvGrpSpPr>
                <a:grpSpLocks/>
              </p:cNvGrpSpPr>
              <p:nvPr/>
            </p:nvGrpSpPr>
            <p:grpSpPr bwMode="auto">
              <a:xfrm>
                <a:off x="431" y="1525"/>
                <a:ext cx="136" cy="436"/>
                <a:chOff x="431" y="1525"/>
                <a:chExt cx="136" cy="436"/>
              </a:xfrm>
            </p:grpSpPr>
            <p:sp>
              <p:nvSpPr>
                <p:cNvPr id="8422" name="Oval 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423" name="Line 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424" name="Line 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5" name="Group 10"/>
              <p:cNvGrpSpPr>
                <a:grpSpLocks/>
              </p:cNvGrpSpPr>
              <p:nvPr/>
            </p:nvGrpSpPr>
            <p:grpSpPr bwMode="auto">
              <a:xfrm>
                <a:off x="567" y="1525"/>
                <a:ext cx="136" cy="436"/>
                <a:chOff x="431" y="1525"/>
                <a:chExt cx="136" cy="436"/>
              </a:xfrm>
            </p:grpSpPr>
            <p:sp>
              <p:nvSpPr>
                <p:cNvPr id="8419" name="Oval 1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420" name="Line 1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421" name="Line 1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6" name="Group 14"/>
              <p:cNvGrpSpPr>
                <a:grpSpLocks/>
              </p:cNvGrpSpPr>
              <p:nvPr/>
            </p:nvGrpSpPr>
            <p:grpSpPr bwMode="auto">
              <a:xfrm>
                <a:off x="703" y="1525"/>
                <a:ext cx="136" cy="436"/>
                <a:chOff x="431" y="1525"/>
                <a:chExt cx="136" cy="436"/>
              </a:xfrm>
            </p:grpSpPr>
            <p:sp>
              <p:nvSpPr>
                <p:cNvPr id="8416" name="Oval 1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417" name="Line 1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418" name="Line 1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7" name="Group 18"/>
              <p:cNvGrpSpPr>
                <a:grpSpLocks/>
              </p:cNvGrpSpPr>
              <p:nvPr/>
            </p:nvGrpSpPr>
            <p:grpSpPr bwMode="auto">
              <a:xfrm>
                <a:off x="839" y="1525"/>
                <a:ext cx="136" cy="436"/>
                <a:chOff x="431" y="1525"/>
                <a:chExt cx="136" cy="436"/>
              </a:xfrm>
            </p:grpSpPr>
            <p:sp>
              <p:nvSpPr>
                <p:cNvPr id="8413" name="Oval 1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414" name="Line 2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415" name="Line 2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 name="Group 22"/>
              <p:cNvGrpSpPr>
                <a:grpSpLocks/>
              </p:cNvGrpSpPr>
              <p:nvPr/>
            </p:nvGrpSpPr>
            <p:grpSpPr bwMode="auto">
              <a:xfrm>
                <a:off x="975" y="1525"/>
                <a:ext cx="136" cy="436"/>
                <a:chOff x="431" y="1525"/>
                <a:chExt cx="136" cy="436"/>
              </a:xfrm>
            </p:grpSpPr>
            <p:sp>
              <p:nvSpPr>
                <p:cNvPr id="8410" name="Oval 2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411" name="Line 2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412" name="Line 2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9" name="Group 26"/>
              <p:cNvGrpSpPr>
                <a:grpSpLocks/>
              </p:cNvGrpSpPr>
              <p:nvPr/>
            </p:nvGrpSpPr>
            <p:grpSpPr bwMode="auto">
              <a:xfrm>
                <a:off x="1111" y="1525"/>
                <a:ext cx="136" cy="436"/>
                <a:chOff x="431" y="1525"/>
                <a:chExt cx="136" cy="436"/>
              </a:xfrm>
            </p:grpSpPr>
            <p:sp>
              <p:nvSpPr>
                <p:cNvPr id="8407" name="Oval 2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408" name="Line 2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409" name="Line 2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0" name="Group 30"/>
              <p:cNvGrpSpPr>
                <a:grpSpLocks/>
              </p:cNvGrpSpPr>
              <p:nvPr/>
            </p:nvGrpSpPr>
            <p:grpSpPr bwMode="auto">
              <a:xfrm>
                <a:off x="1247" y="1525"/>
                <a:ext cx="136" cy="436"/>
                <a:chOff x="431" y="1525"/>
                <a:chExt cx="136" cy="436"/>
              </a:xfrm>
            </p:grpSpPr>
            <p:sp>
              <p:nvSpPr>
                <p:cNvPr id="8404" name="Oval 3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405" name="Line 3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406" name="Line 3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1" name="Group 34"/>
              <p:cNvGrpSpPr>
                <a:grpSpLocks/>
              </p:cNvGrpSpPr>
              <p:nvPr/>
            </p:nvGrpSpPr>
            <p:grpSpPr bwMode="auto">
              <a:xfrm>
                <a:off x="1383" y="1525"/>
                <a:ext cx="136" cy="436"/>
                <a:chOff x="431" y="1525"/>
                <a:chExt cx="136" cy="436"/>
              </a:xfrm>
            </p:grpSpPr>
            <p:sp>
              <p:nvSpPr>
                <p:cNvPr id="8401" name="Oval 3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402" name="Line 3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403" name="Line 3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2" name="Group 38"/>
              <p:cNvGrpSpPr>
                <a:grpSpLocks/>
              </p:cNvGrpSpPr>
              <p:nvPr/>
            </p:nvGrpSpPr>
            <p:grpSpPr bwMode="auto">
              <a:xfrm>
                <a:off x="1519" y="1525"/>
                <a:ext cx="136" cy="436"/>
                <a:chOff x="431" y="1525"/>
                <a:chExt cx="136" cy="436"/>
              </a:xfrm>
            </p:grpSpPr>
            <p:sp>
              <p:nvSpPr>
                <p:cNvPr id="8398" name="Oval 3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99" name="Line 4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400" name="Line 4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3" name="Group 42"/>
              <p:cNvGrpSpPr>
                <a:grpSpLocks/>
              </p:cNvGrpSpPr>
              <p:nvPr/>
            </p:nvGrpSpPr>
            <p:grpSpPr bwMode="auto">
              <a:xfrm>
                <a:off x="1655" y="1525"/>
                <a:ext cx="136" cy="436"/>
                <a:chOff x="431" y="1525"/>
                <a:chExt cx="136" cy="436"/>
              </a:xfrm>
            </p:grpSpPr>
            <p:sp>
              <p:nvSpPr>
                <p:cNvPr id="8395" name="Oval 4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96" name="Line 4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97" name="Line 4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4" name="Group 46"/>
              <p:cNvGrpSpPr>
                <a:grpSpLocks/>
              </p:cNvGrpSpPr>
              <p:nvPr/>
            </p:nvGrpSpPr>
            <p:grpSpPr bwMode="auto">
              <a:xfrm>
                <a:off x="1791" y="1525"/>
                <a:ext cx="136" cy="436"/>
                <a:chOff x="431" y="1525"/>
                <a:chExt cx="136" cy="436"/>
              </a:xfrm>
            </p:grpSpPr>
            <p:sp>
              <p:nvSpPr>
                <p:cNvPr id="8392" name="Oval 4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93" name="Line 4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94" name="Line 4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5" name="Group 50"/>
              <p:cNvGrpSpPr>
                <a:grpSpLocks/>
              </p:cNvGrpSpPr>
              <p:nvPr/>
            </p:nvGrpSpPr>
            <p:grpSpPr bwMode="auto">
              <a:xfrm>
                <a:off x="1927" y="1525"/>
                <a:ext cx="136" cy="436"/>
                <a:chOff x="431" y="1525"/>
                <a:chExt cx="136" cy="436"/>
              </a:xfrm>
            </p:grpSpPr>
            <p:sp>
              <p:nvSpPr>
                <p:cNvPr id="8389" name="Oval 5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90" name="Line 5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91" name="Line 5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6" name="Group 54"/>
              <p:cNvGrpSpPr>
                <a:grpSpLocks/>
              </p:cNvGrpSpPr>
              <p:nvPr/>
            </p:nvGrpSpPr>
            <p:grpSpPr bwMode="auto">
              <a:xfrm>
                <a:off x="2063" y="1525"/>
                <a:ext cx="136" cy="436"/>
                <a:chOff x="431" y="1525"/>
                <a:chExt cx="136" cy="436"/>
              </a:xfrm>
            </p:grpSpPr>
            <p:sp>
              <p:nvSpPr>
                <p:cNvPr id="8386" name="Oval 5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87" name="Line 5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88" name="Line 5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7" name="Group 58"/>
              <p:cNvGrpSpPr>
                <a:grpSpLocks/>
              </p:cNvGrpSpPr>
              <p:nvPr/>
            </p:nvGrpSpPr>
            <p:grpSpPr bwMode="auto">
              <a:xfrm>
                <a:off x="2199" y="1525"/>
                <a:ext cx="136" cy="436"/>
                <a:chOff x="431" y="1525"/>
                <a:chExt cx="136" cy="436"/>
              </a:xfrm>
            </p:grpSpPr>
            <p:sp>
              <p:nvSpPr>
                <p:cNvPr id="8383" name="Oval 5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84" name="Line 6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85" name="Line 6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 name="Group 62"/>
              <p:cNvGrpSpPr>
                <a:grpSpLocks/>
              </p:cNvGrpSpPr>
              <p:nvPr/>
            </p:nvGrpSpPr>
            <p:grpSpPr bwMode="auto">
              <a:xfrm>
                <a:off x="2335" y="1525"/>
                <a:ext cx="136" cy="436"/>
                <a:chOff x="431" y="1525"/>
                <a:chExt cx="136" cy="436"/>
              </a:xfrm>
            </p:grpSpPr>
            <p:sp>
              <p:nvSpPr>
                <p:cNvPr id="8380" name="Oval 6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81" name="Line 6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82" name="Line 6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grpSp>
          <p:nvGrpSpPr>
            <p:cNvPr id="19" name="Group 66"/>
            <p:cNvGrpSpPr>
              <a:grpSpLocks/>
            </p:cNvGrpSpPr>
            <p:nvPr/>
          </p:nvGrpSpPr>
          <p:grpSpPr bwMode="auto">
            <a:xfrm flipV="1">
              <a:off x="2041" y="1525"/>
              <a:ext cx="2040" cy="436"/>
              <a:chOff x="431" y="1525"/>
              <a:chExt cx="2040" cy="436"/>
            </a:xfrm>
          </p:grpSpPr>
          <p:grpSp>
            <p:nvGrpSpPr>
              <p:cNvPr id="20" name="Group 67"/>
              <p:cNvGrpSpPr>
                <a:grpSpLocks/>
              </p:cNvGrpSpPr>
              <p:nvPr/>
            </p:nvGrpSpPr>
            <p:grpSpPr bwMode="auto">
              <a:xfrm>
                <a:off x="431" y="1525"/>
                <a:ext cx="136" cy="436"/>
                <a:chOff x="431" y="1525"/>
                <a:chExt cx="136" cy="436"/>
              </a:xfrm>
            </p:grpSpPr>
            <p:sp>
              <p:nvSpPr>
                <p:cNvPr id="8362" name="Oval 6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63" name="Line 6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64" name="Line 7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1" name="Group 71"/>
              <p:cNvGrpSpPr>
                <a:grpSpLocks/>
              </p:cNvGrpSpPr>
              <p:nvPr/>
            </p:nvGrpSpPr>
            <p:grpSpPr bwMode="auto">
              <a:xfrm>
                <a:off x="567" y="1525"/>
                <a:ext cx="136" cy="436"/>
                <a:chOff x="431" y="1525"/>
                <a:chExt cx="136" cy="436"/>
              </a:xfrm>
            </p:grpSpPr>
            <p:sp>
              <p:nvSpPr>
                <p:cNvPr id="8359" name="Oval 7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60" name="Line 7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61" name="Line 7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2" name="Group 75"/>
              <p:cNvGrpSpPr>
                <a:grpSpLocks/>
              </p:cNvGrpSpPr>
              <p:nvPr/>
            </p:nvGrpSpPr>
            <p:grpSpPr bwMode="auto">
              <a:xfrm>
                <a:off x="703" y="1525"/>
                <a:ext cx="136" cy="436"/>
                <a:chOff x="431" y="1525"/>
                <a:chExt cx="136" cy="436"/>
              </a:xfrm>
            </p:grpSpPr>
            <p:sp>
              <p:nvSpPr>
                <p:cNvPr id="8356" name="Oval 7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57" name="Line 7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58" name="Line 7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3" name="Group 79"/>
              <p:cNvGrpSpPr>
                <a:grpSpLocks/>
              </p:cNvGrpSpPr>
              <p:nvPr/>
            </p:nvGrpSpPr>
            <p:grpSpPr bwMode="auto">
              <a:xfrm>
                <a:off x="839" y="1525"/>
                <a:ext cx="136" cy="436"/>
                <a:chOff x="431" y="1525"/>
                <a:chExt cx="136" cy="436"/>
              </a:xfrm>
            </p:grpSpPr>
            <p:sp>
              <p:nvSpPr>
                <p:cNvPr id="8353" name="Oval 8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54" name="Line 8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55" name="Line 8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4" name="Group 83"/>
              <p:cNvGrpSpPr>
                <a:grpSpLocks/>
              </p:cNvGrpSpPr>
              <p:nvPr/>
            </p:nvGrpSpPr>
            <p:grpSpPr bwMode="auto">
              <a:xfrm>
                <a:off x="975" y="1525"/>
                <a:ext cx="136" cy="436"/>
                <a:chOff x="431" y="1525"/>
                <a:chExt cx="136" cy="436"/>
              </a:xfrm>
            </p:grpSpPr>
            <p:sp>
              <p:nvSpPr>
                <p:cNvPr id="8350" name="Oval 8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51" name="Line 8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52" name="Line 8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5" name="Group 87"/>
              <p:cNvGrpSpPr>
                <a:grpSpLocks/>
              </p:cNvGrpSpPr>
              <p:nvPr/>
            </p:nvGrpSpPr>
            <p:grpSpPr bwMode="auto">
              <a:xfrm>
                <a:off x="1111" y="1525"/>
                <a:ext cx="136" cy="436"/>
                <a:chOff x="431" y="1525"/>
                <a:chExt cx="136" cy="436"/>
              </a:xfrm>
            </p:grpSpPr>
            <p:sp>
              <p:nvSpPr>
                <p:cNvPr id="8347" name="Oval 8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48" name="Line 8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49" name="Line 9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6" name="Group 91"/>
              <p:cNvGrpSpPr>
                <a:grpSpLocks/>
              </p:cNvGrpSpPr>
              <p:nvPr/>
            </p:nvGrpSpPr>
            <p:grpSpPr bwMode="auto">
              <a:xfrm>
                <a:off x="1247" y="1525"/>
                <a:ext cx="136" cy="436"/>
                <a:chOff x="431" y="1525"/>
                <a:chExt cx="136" cy="436"/>
              </a:xfrm>
            </p:grpSpPr>
            <p:sp>
              <p:nvSpPr>
                <p:cNvPr id="8344" name="Oval 9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45" name="Line 9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46" name="Line 9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7" name="Group 95"/>
              <p:cNvGrpSpPr>
                <a:grpSpLocks/>
              </p:cNvGrpSpPr>
              <p:nvPr/>
            </p:nvGrpSpPr>
            <p:grpSpPr bwMode="auto">
              <a:xfrm>
                <a:off x="1383" y="1525"/>
                <a:ext cx="136" cy="436"/>
                <a:chOff x="431" y="1525"/>
                <a:chExt cx="136" cy="436"/>
              </a:xfrm>
            </p:grpSpPr>
            <p:sp>
              <p:nvSpPr>
                <p:cNvPr id="8341" name="Oval 9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42" name="Line 9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43" name="Line 9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8" name="Group 99"/>
              <p:cNvGrpSpPr>
                <a:grpSpLocks/>
              </p:cNvGrpSpPr>
              <p:nvPr/>
            </p:nvGrpSpPr>
            <p:grpSpPr bwMode="auto">
              <a:xfrm>
                <a:off x="1519" y="1525"/>
                <a:ext cx="136" cy="436"/>
                <a:chOff x="431" y="1525"/>
                <a:chExt cx="136" cy="436"/>
              </a:xfrm>
            </p:grpSpPr>
            <p:sp>
              <p:nvSpPr>
                <p:cNvPr id="8338" name="Oval 10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39" name="Line 10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40" name="Line 10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9" name="Group 103"/>
              <p:cNvGrpSpPr>
                <a:grpSpLocks/>
              </p:cNvGrpSpPr>
              <p:nvPr/>
            </p:nvGrpSpPr>
            <p:grpSpPr bwMode="auto">
              <a:xfrm>
                <a:off x="1655" y="1525"/>
                <a:ext cx="136" cy="436"/>
                <a:chOff x="431" y="1525"/>
                <a:chExt cx="136" cy="436"/>
              </a:xfrm>
            </p:grpSpPr>
            <p:sp>
              <p:nvSpPr>
                <p:cNvPr id="8335" name="Oval 10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36" name="Line 10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37" name="Line 10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30" name="Group 107"/>
              <p:cNvGrpSpPr>
                <a:grpSpLocks/>
              </p:cNvGrpSpPr>
              <p:nvPr/>
            </p:nvGrpSpPr>
            <p:grpSpPr bwMode="auto">
              <a:xfrm>
                <a:off x="1791" y="1525"/>
                <a:ext cx="136" cy="436"/>
                <a:chOff x="431" y="1525"/>
                <a:chExt cx="136" cy="436"/>
              </a:xfrm>
            </p:grpSpPr>
            <p:sp>
              <p:nvSpPr>
                <p:cNvPr id="8332" name="Oval 10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33" name="Line 10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34" name="Line 11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31" name="Group 111"/>
              <p:cNvGrpSpPr>
                <a:grpSpLocks/>
              </p:cNvGrpSpPr>
              <p:nvPr/>
            </p:nvGrpSpPr>
            <p:grpSpPr bwMode="auto">
              <a:xfrm>
                <a:off x="1927" y="1525"/>
                <a:ext cx="136" cy="436"/>
                <a:chOff x="431" y="1525"/>
                <a:chExt cx="136" cy="436"/>
              </a:xfrm>
            </p:grpSpPr>
            <p:sp>
              <p:nvSpPr>
                <p:cNvPr id="8329" name="Oval 11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30" name="Line 11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31" name="Line 11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05" name="Group 115"/>
              <p:cNvGrpSpPr>
                <a:grpSpLocks/>
              </p:cNvGrpSpPr>
              <p:nvPr/>
            </p:nvGrpSpPr>
            <p:grpSpPr bwMode="auto">
              <a:xfrm>
                <a:off x="2063" y="1525"/>
                <a:ext cx="136" cy="436"/>
                <a:chOff x="431" y="1525"/>
                <a:chExt cx="136" cy="436"/>
              </a:xfrm>
            </p:grpSpPr>
            <p:sp>
              <p:nvSpPr>
                <p:cNvPr id="8326" name="Oval 11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27" name="Line 11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28" name="Line 11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06" name="Group 119"/>
              <p:cNvGrpSpPr>
                <a:grpSpLocks/>
              </p:cNvGrpSpPr>
              <p:nvPr/>
            </p:nvGrpSpPr>
            <p:grpSpPr bwMode="auto">
              <a:xfrm>
                <a:off x="2199" y="1525"/>
                <a:ext cx="136" cy="436"/>
                <a:chOff x="431" y="1525"/>
                <a:chExt cx="136" cy="436"/>
              </a:xfrm>
            </p:grpSpPr>
            <p:sp>
              <p:nvSpPr>
                <p:cNvPr id="8323" name="Oval 12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24" name="Line 12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25" name="Line 12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07" name="Group 123"/>
              <p:cNvGrpSpPr>
                <a:grpSpLocks/>
              </p:cNvGrpSpPr>
              <p:nvPr/>
            </p:nvGrpSpPr>
            <p:grpSpPr bwMode="auto">
              <a:xfrm>
                <a:off x="2335" y="1525"/>
                <a:ext cx="136" cy="436"/>
                <a:chOff x="431" y="1525"/>
                <a:chExt cx="136" cy="436"/>
              </a:xfrm>
            </p:grpSpPr>
            <p:sp>
              <p:nvSpPr>
                <p:cNvPr id="8320" name="Oval 12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21" name="Line 12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22" name="Line 12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grpSp>
          <p:nvGrpSpPr>
            <p:cNvPr id="8308" name="Group 128"/>
            <p:cNvGrpSpPr>
              <a:grpSpLocks/>
            </p:cNvGrpSpPr>
            <p:nvPr/>
          </p:nvGrpSpPr>
          <p:grpSpPr bwMode="auto">
            <a:xfrm flipV="1">
              <a:off x="4082" y="1525"/>
              <a:ext cx="136" cy="436"/>
              <a:chOff x="431" y="1525"/>
              <a:chExt cx="136" cy="436"/>
            </a:xfrm>
          </p:grpSpPr>
          <p:sp>
            <p:nvSpPr>
              <p:cNvPr id="8302" name="Oval 12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03" name="Line 13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04" name="Line 13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09" name="Group 132"/>
            <p:cNvGrpSpPr>
              <a:grpSpLocks/>
            </p:cNvGrpSpPr>
            <p:nvPr/>
          </p:nvGrpSpPr>
          <p:grpSpPr bwMode="auto">
            <a:xfrm flipV="1">
              <a:off x="4218" y="1525"/>
              <a:ext cx="136" cy="436"/>
              <a:chOff x="431" y="1525"/>
              <a:chExt cx="136" cy="436"/>
            </a:xfrm>
          </p:grpSpPr>
          <p:sp>
            <p:nvSpPr>
              <p:cNvPr id="8299" name="Oval 13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300" name="Line 13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301" name="Line 13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10" name="Group 136"/>
            <p:cNvGrpSpPr>
              <a:grpSpLocks/>
            </p:cNvGrpSpPr>
            <p:nvPr/>
          </p:nvGrpSpPr>
          <p:grpSpPr bwMode="auto">
            <a:xfrm flipV="1">
              <a:off x="4354" y="1525"/>
              <a:ext cx="136" cy="436"/>
              <a:chOff x="431" y="1525"/>
              <a:chExt cx="136" cy="436"/>
            </a:xfrm>
          </p:grpSpPr>
          <p:sp>
            <p:nvSpPr>
              <p:cNvPr id="8296" name="Oval 13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97" name="Line 13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98" name="Line 13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11" name="Group 140"/>
            <p:cNvGrpSpPr>
              <a:grpSpLocks/>
            </p:cNvGrpSpPr>
            <p:nvPr/>
          </p:nvGrpSpPr>
          <p:grpSpPr bwMode="auto">
            <a:xfrm flipV="1">
              <a:off x="4490" y="1525"/>
              <a:ext cx="136" cy="436"/>
              <a:chOff x="431" y="1525"/>
              <a:chExt cx="136" cy="436"/>
            </a:xfrm>
          </p:grpSpPr>
          <p:sp>
            <p:nvSpPr>
              <p:cNvPr id="8293" name="Oval 14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94" name="Line 14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95" name="Line 14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12" name="Group 144"/>
            <p:cNvGrpSpPr>
              <a:grpSpLocks/>
            </p:cNvGrpSpPr>
            <p:nvPr/>
          </p:nvGrpSpPr>
          <p:grpSpPr bwMode="auto">
            <a:xfrm flipV="1">
              <a:off x="4626" y="1525"/>
              <a:ext cx="136" cy="436"/>
              <a:chOff x="431" y="1525"/>
              <a:chExt cx="136" cy="436"/>
            </a:xfrm>
          </p:grpSpPr>
          <p:sp>
            <p:nvSpPr>
              <p:cNvPr id="8290" name="Oval 14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91" name="Line 14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92" name="Line 14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13" name="Group 148"/>
            <p:cNvGrpSpPr>
              <a:grpSpLocks/>
            </p:cNvGrpSpPr>
            <p:nvPr/>
          </p:nvGrpSpPr>
          <p:grpSpPr bwMode="auto">
            <a:xfrm flipV="1">
              <a:off x="4762" y="1525"/>
              <a:ext cx="136" cy="436"/>
              <a:chOff x="431" y="1525"/>
              <a:chExt cx="136" cy="436"/>
            </a:xfrm>
          </p:grpSpPr>
          <p:sp>
            <p:nvSpPr>
              <p:cNvPr id="8287" name="Oval 14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88" name="Line 15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89" name="Line 15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14" name="Group 152"/>
            <p:cNvGrpSpPr>
              <a:grpSpLocks/>
            </p:cNvGrpSpPr>
            <p:nvPr/>
          </p:nvGrpSpPr>
          <p:grpSpPr bwMode="auto">
            <a:xfrm flipV="1">
              <a:off x="4898" y="1525"/>
              <a:ext cx="136" cy="436"/>
              <a:chOff x="431" y="1525"/>
              <a:chExt cx="136" cy="436"/>
            </a:xfrm>
          </p:grpSpPr>
          <p:sp>
            <p:nvSpPr>
              <p:cNvPr id="8284" name="Oval 15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85" name="Line 15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86" name="Line 15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15" name="Group 156"/>
            <p:cNvGrpSpPr>
              <a:grpSpLocks/>
            </p:cNvGrpSpPr>
            <p:nvPr/>
          </p:nvGrpSpPr>
          <p:grpSpPr bwMode="auto">
            <a:xfrm flipV="1">
              <a:off x="5034" y="1525"/>
              <a:ext cx="136" cy="436"/>
              <a:chOff x="431" y="1525"/>
              <a:chExt cx="136" cy="436"/>
            </a:xfrm>
          </p:grpSpPr>
          <p:sp>
            <p:nvSpPr>
              <p:cNvPr id="8281" name="Oval 15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82" name="Line 15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83" name="Line 15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16" name="Group 160"/>
            <p:cNvGrpSpPr>
              <a:grpSpLocks/>
            </p:cNvGrpSpPr>
            <p:nvPr/>
          </p:nvGrpSpPr>
          <p:grpSpPr bwMode="auto">
            <a:xfrm flipV="1">
              <a:off x="5170" y="1525"/>
              <a:ext cx="136" cy="436"/>
              <a:chOff x="431" y="1525"/>
              <a:chExt cx="136" cy="436"/>
            </a:xfrm>
          </p:grpSpPr>
          <p:sp>
            <p:nvSpPr>
              <p:cNvPr id="8278" name="Oval 16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79" name="Line 16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80" name="Line 16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17" name="Group 164"/>
            <p:cNvGrpSpPr>
              <a:grpSpLocks/>
            </p:cNvGrpSpPr>
            <p:nvPr/>
          </p:nvGrpSpPr>
          <p:grpSpPr bwMode="auto">
            <a:xfrm flipV="1">
              <a:off x="5306" y="1525"/>
              <a:ext cx="136" cy="436"/>
              <a:chOff x="431" y="1525"/>
              <a:chExt cx="136" cy="436"/>
            </a:xfrm>
          </p:grpSpPr>
          <p:sp>
            <p:nvSpPr>
              <p:cNvPr id="8275" name="Oval 16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76" name="Line 16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77" name="Line 16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18" name="Group 168"/>
            <p:cNvGrpSpPr>
              <a:grpSpLocks/>
            </p:cNvGrpSpPr>
            <p:nvPr/>
          </p:nvGrpSpPr>
          <p:grpSpPr bwMode="auto">
            <a:xfrm flipV="1">
              <a:off x="5442" y="1525"/>
              <a:ext cx="136" cy="436"/>
              <a:chOff x="431" y="1525"/>
              <a:chExt cx="136" cy="436"/>
            </a:xfrm>
          </p:grpSpPr>
          <p:sp>
            <p:nvSpPr>
              <p:cNvPr id="8272" name="Oval 16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73" name="Line 17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74" name="Line 17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19" name="Group 172"/>
            <p:cNvGrpSpPr>
              <a:grpSpLocks/>
            </p:cNvGrpSpPr>
            <p:nvPr/>
          </p:nvGrpSpPr>
          <p:grpSpPr bwMode="auto">
            <a:xfrm flipV="1">
              <a:off x="5578" y="1525"/>
              <a:ext cx="136" cy="436"/>
              <a:chOff x="431" y="1525"/>
              <a:chExt cx="136" cy="436"/>
            </a:xfrm>
          </p:grpSpPr>
          <p:sp>
            <p:nvSpPr>
              <p:cNvPr id="8269" name="Oval 17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70" name="Line 17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71" name="Line 17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65" name="Group 176"/>
            <p:cNvGrpSpPr>
              <a:grpSpLocks/>
            </p:cNvGrpSpPr>
            <p:nvPr/>
          </p:nvGrpSpPr>
          <p:grpSpPr bwMode="auto">
            <a:xfrm flipV="1">
              <a:off x="5714" y="1525"/>
              <a:ext cx="136" cy="436"/>
              <a:chOff x="431" y="1525"/>
              <a:chExt cx="136" cy="436"/>
            </a:xfrm>
          </p:grpSpPr>
          <p:sp>
            <p:nvSpPr>
              <p:cNvPr id="8266" name="Oval 17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67" name="Line 17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68" name="Line 17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sp>
        <p:nvSpPr>
          <p:cNvPr id="8197" name="Text Box 191"/>
          <p:cNvSpPr txBox="1">
            <a:spLocks noChangeArrowheads="1"/>
          </p:cNvSpPr>
          <p:nvPr/>
        </p:nvSpPr>
        <p:spPr bwMode="auto">
          <a:xfrm>
            <a:off x="3586163" y="3179763"/>
            <a:ext cx="2492375" cy="457200"/>
          </a:xfrm>
          <a:prstGeom prst="rect">
            <a:avLst/>
          </a:prstGeom>
          <a:noFill/>
          <a:ln w="9525">
            <a:noFill/>
            <a:miter lim="800000"/>
            <a:headEnd/>
            <a:tailEnd/>
          </a:ln>
          <a:effectLst/>
        </p:spPr>
        <p:txBody>
          <a:bodyPr wrap="none">
            <a:spAutoFit/>
          </a:bodyPr>
          <a:lstStyle/>
          <a:p>
            <a:r>
              <a:rPr lang="en-GB" sz="2400"/>
              <a:t>aqueous solution</a:t>
            </a:r>
          </a:p>
        </p:txBody>
      </p:sp>
      <p:sp>
        <p:nvSpPr>
          <p:cNvPr id="8198" name="Line 193"/>
          <p:cNvSpPr>
            <a:spLocks noChangeShapeType="1"/>
          </p:cNvSpPr>
          <p:nvPr/>
        </p:nvSpPr>
        <p:spPr bwMode="auto">
          <a:xfrm>
            <a:off x="1377950" y="3081338"/>
            <a:ext cx="0" cy="1512887"/>
          </a:xfrm>
          <a:prstGeom prst="line">
            <a:avLst/>
          </a:prstGeom>
          <a:noFill/>
          <a:ln w="9525">
            <a:solidFill>
              <a:schemeClr val="tx1"/>
            </a:solidFill>
            <a:round/>
            <a:headEnd/>
            <a:tailEnd type="triangle" w="med" len="med"/>
          </a:ln>
          <a:effectLst/>
        </p:spPr>
        <p:txBody>
          <a:bodyPr/>
          <a:lstStyle/>
          <a:p>
            <a:endParaRPr lang="en-GB"/>
          </a:p>
        </p:txBody>
      </p:sp>
      <p:sp>
        <p:nvSpPr>
          <p:cNvPr id="8199" name="Text Box 195"/>
          <p:cNvSpPr txBox="1">
            <a:spLocks noChangeArrowheads="1"/>
          </p:cNvSpPr>
          <p:nvPr/>
        </p:nvSpPr>
        <p:spPr bwMode="auto">
          <a:xfrm>
            <a:off x="-15875" y="4527550"/>
            <a:ext cx="4392613" cy="457200"/>
          </a:xfrm>
          <a:prstGeom prst="rect">
            <a:avLst/>
          </a:prstGeom>
          <a:noFill/>
          <a:ln w="9525">
            <a:noFill/>
            <a:miter lim="800000"/>
            <a:headEnd/>
            <a:tailEnd/>
          </a:ln>
          <a:effectLst/>
        </p:spPr>
        <p:txBody>
          <a:bodyPr wrap="none">
            <a:spAutoFit/>
          </a:bodyPr>
          <a:lstStyle/>
          <a:p>
            <a:r>
              <a:rPr lang="en-GB" sz="2400"/>
              <a:t>Hydrophilic (water-loving) head</a:t>
            </a:r>
          </a:p>
        </p:txBody>
      </p:sp>
      <p:sp>
        <p:nvSpPr>
          <p:cNvPr id="8200" name="Line 196"/>
          <p:cNvSpPr>
            <a:spLocks noChangeShapeType="1"/>
          </p:cNvSpPr>
          <p:nvPr/>
        </p:nvSpPr>
        <p:spPr bwMode="auto">
          <a:xfrm>
            <a:off x="527050" y="3081338"/>
            <a:ext cx="647700" cy="1512887"/>
          </a:xfrm>
          <a:prstGeom prst="line">
            <a:avLst/>
          </a:prstGeom>
          <a:noFill/>
          <a:ln w="9525">
            <a:solidFill>
              <a:schemeClr val="tx1"/>
            </a:solidFill>
            <a:round/>
            <a:headEnd/>
            <a:tailEnd type="triangle" w="med" len="med"/>
          </a:ln>
          <a:effectLst/>
        </p:spPr>
        <p:txBody>
          <a:bodyPr/>
          <a:lstStyle/>
          <a:p>
            <a:endParaRPr lang="en-GB"/>
          </a:p>
        </p:txBody>
      </p:sp>
      <p:sp>
        <p:nvSpPr>
          <p:cNvPr id="8201" name="Line 197"/>
          <p:cNvSpPr>
            <a:spLocks noChangeShapeType="1"/>
          </p:cNvSpPr>
          <p:nvPr/>
        </p:nvSpPr>
        <p:spPr bwMode="auto">
          <a:xfrm flipH="1">
            <a:off x="1522413" y="3081338"/>
            <a:ext cx="720725" cy="1512887"/>
          </a:xfrm>
          <a:prstGeom prst="line">
            <a:avLst/>
          </a:prstGeom>
          <a:noFill/>
          <a:ln w="9525">
            <a:solidFill>
              <a:schemeClr val="tx1"/>
            </a:solidFill>
            <a:round/>
            <a:headEnd/>
            <a:tailEnd type="triangle" w="med" len="med"/>
          </a:ln>
          <a:effectLst/>
        </p:spPr>
        <p:txBody>
          <a:bodyPr/>
          <a:lstStyle/>
          <a:p>
            <a:endParaRPr lang="en-GB"/>
          </a:p>
        </p:txBody>
      </p:sp>
      <p:sp>
        <p:nvSpPr>
          <p:cNvPr id="8202" name="Line 198"/>
          <p:cNvSpPr>
            <a:spLocks noChangeShapeType="1"/>
          </p:cNvSpPr>
          <p:nvPr/>
        </p:nvSpPr>
        <p:spPr bwMode="auto">
          <a:xfrm flipV="1">
            <a:off x="468313" y="1989138"/>
            <a:ext cx="719137" cy="431800"/>
          </a:xfrm>
          <a:prstGeom prst="line">
            <a:avLst/>
          </a:prstGeom>
          <a:noFill/>
          <a:ln w="9525">
            <a:solidFill>
              <a:schemeClr val="tx1"/>
            </a:solidFill>
            <a:round/>
            <a:headEnd/>
            <a:tailEnd type="triangle" w="med" len="med"/>
          </a:ln>
          <a:effectLst/>
        </p:spPr>
        <p:txBody>
          <a:bodyPr/>
          <a:lstStyle/>
          <a:p>
            <a:endParaRPr lang="en-GB"/>
          </a:p>
        </p:txBody>
      </p:sp>
      <p:sp>
        <p:nvSpPr>
          <p:cNvPr id="8203" name="Line 199"/>
          <p:cNvSpPr>
            <a:spLocks noChangeShapeType="1"/>
          </p:cNvSpPr>
          <p:nvPr/>
        </p:nvSpPr>
        <p:spPr bwMode="auto">
          <a:xfrm flipV="1">
            <a:off x="1331913" y="1989138"/>
            <a:ext cx="0" cy="360362"/>
          </a:xfrm>
          <a:prstGeom prst="line">
            <a:avLst/>
          </a:prstGeom>
          <a:noFill/>
          <a:ln w="9525">
            <a:solidFill>
              <a:schemeClr val="tx1"/>
            </a:solidFill>
            <a:round/>
            <a:headEnd/>
            <a:tailEnd type="triangle" w="med" len="med"/>
          </a:ln>
          <a:effectLst/>
        </p:spPr>
        <p:txBody>
          <a:bodyPr/>
          <a:lstStyle/>
          <a:p>
            <a:endParaRPr lang="en-GB"/>
          </a:p>
        </p:txBody>
      </p:sp>
      <p:sp>
        <p:nvSpPr>
          <p:cNvPr id="8204" name="Line 200"/>
          <p:cNvSpPr>
            <a:spLocks noChangeShapeType="1"/>
          </p:cNvSpPr>
          <p:nvPr/>
        </p:nvSpPr>
        <p:spPr bwMode="auto">
          <a:xfrm flipH="1" flipV="1">
            <a:off x="1476375" y="1989138"/>
            <a:ext cx="792163" cy="431800"/>
          </a:xfrm>
          <a:prstGeom prst="line">
            <a:avLst/>
          </a:prstGeom>
          <a:noFill/>
          <a:ln w="9525">
            <a:solidFill>
              <a:schemeClr val="tx1"/>
            </a:solidFill>
            <a:round/>
            <a:headEnd/>
            <a:tailEnd type="triangle" w="med" len="med"/>
          </a:ln>
          <a:effectLst/>
        </p:spPr>
        <p:txBody>
          <a:bodyPr/>
          <a:lstStyle/>
          <a:p>
            <a:endParaRPr lang="en-GB"/>
          </a:p>
        </p:txBody>
      </p:sp>
      <p:sp>
        <p:nvSpPr>
          <p:cNvPr id="8205" name="Text Box 201"/>
          <p:cNvSpPr txBox="1">
            <a:spLocks noChangeArrowheads="1"/>
          </p:cNvSpPr>
          <p:nvPr/>
        </p:nvSpPr>
        <p:spPr bwMode="auto">
          <a:xfrm>
            <a:off x="34925" y="1404938"/>
            <a:ext cx="4340225" cy="457200"/>
          </a:xfrm>
          <a:prstGeom prst="rect">
            <a:avLst/>
          </a:prstGeom>
          <a:noFill/>
          <a:ln w="9525">
            <a:noFill/>
            <a:miter lim="800000"/>
            <a:headEnd/>
            <a:tailEnd/>
          </a:ln>
          <a:effectLst/>
        </p:spPr>
        <p:txBody>
          <a:bodyPr wrap="none">
            <a:spAutoFit/>
          </a:bodyPr>
          <a:lstStyle/>
          <a:p>
            <a:r>
              <a:rPr lang="en-GB" sz="2400" dirty="0"/>
              <a:t>Hydrophobic (water-hating) tail</a:t>
            </a:r>
          </a:p>
        </p:txBody>
      </p:sp>
      <p:grpSp>
        <p:nvGrpSpPr>
          <p:cNvPr id="8366" name="Group 379"/>
          <p:cNvGrpSpPr>
            <a:grpSpLocks/>
          </p:cNvGrpSpPr>
          <p:nvPr/>
        </p:nvGrpSpPr>
        <p:grpSpPr bwMode="auto">
          <a:xfrm>
            <a:off x="6516688" y="3500438"/>
            <a:ext cx="1778000" cy="1754187"/>
            <a:chOff x="4137" y="2444"/>
            <a:chExt cx="1120" cy="1105"/>
          </a:xfrm>
        </p:grpSpPr>
        <p:sp>
          <p:nvSpPr>
            <p:cNvPr id="8209" name="Oval 377"/>
            <p:cNvSpPr>
              <a:spLocks noChangeArrowheads="1"/>
            </p:cNvSpPr>
            <p:nvPr/>
          </p:nvSpPr>
          <p:spPr bwMode="auto">
            <a:xfrm>
              <a:off x="4262" y="2580"/>
              <a:ext cx="862" cy="817"/>
            </a:xfrm>
            <a:prstGeom prst="ellipse">
              <a:avLst/>
            </a:prstGeom>
            <a:gradFill rotWithShape="1">
              <a:gsLst>
                <a:gs pos="0">
                  <a:srgbClr val="FFFF99"/>
                </a:gs>
                <a:gs pos="100000">
                  <a:srgbClr val="FFFFCC">
                    <a:alpha val="81000"/>
                  </a:srgbClr>
                </a:gs>
              </a:gsLst>
              <a:path path="shape">
                <a:fillToRect l="50000" t="50000" r="50000" b="50000"/>
              </a:path>
            </a:gradFill>
            <a:ln w="9525">
              <a:noFill/>
              <a:round/>
              <a:headEnd/>
              <a:tailEnd/>
            </a:ln>
            <a:effectLst/>
          </p:spPr>
          <p:txBody>
            <a:bodyPr wrap="none" anchor="ctr"/>
            <a:lstStyle/>
            <a:p>
              <a:endParaRPr lang="en-US"/>
            </a:p>
          </p:txBody>
        </p:sp>
        <p:grpSp>
          <p:nvGrpSpPr>
            <p:cNvPr id="8367" name="Group 378"/>
            <p:cNvGrpSpPr>
              <a:grpSpLocks/>
            </p:cNvGrpSpPr>
            <p:nvPr/>
          </p:nvGrpSpPr>
          <p:grpSpPr bwMode="auto">
            <a:xfrm>
              <a:off x="4137" y="2444"/>
              <a:ext cx="1120" cy="1105"/>
              <a:chOff x="4137" y="2444"/>
              <a:chExt cx="1120" cy="1105"/>
            </a:xfrm>
          </p:grpSpPr>
          <p:grpSp>
            <p:nvGrpSpPr>
              <p:cNvPr id="8368" name="Group 337"/>
              <p:cNvGrpSpPr>
                <a:grpSpLocks/>
              </p:cNvGrpSpPr>
              <p:nvPr/>
            </p:nvGrpSpPr>
            <p:grpSpPr bwMode="auto">
              <a:xfrm rot="11214370" flipV="1">
                <a:off x="4673" y="2444"/>
                <a:ext cx="136" cy="436"/>
                <a:chOff x="431" y="1525"/>
                <a:chExt cx="136" cy="436"/>
              </a:xfrm>
            </p:grpSpPr>
            <p:sp>
              <p:nvSpPr>
                <p:cNvPr id="8248" name="Oval 33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49" name="Line 33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50" name="Line 34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69" name="Group 341"/>
              <p:cNvGrpSpPr>
                <a:grpSpLocks/>
              </p:cNvGrpSpPr>
              <p:nvPr/>
            </p:nvGrpSpPr>
            <p:grpSpPr bwMode="auto">
              <a:xfrm rot="9519844" flipV="1">
                <a:off x="4487" y="2465"/>
                <a:ext cx="136" cy="436"/>
                <a:chOff x="431" y="1525"/>
                <a:chExt cx="136" cy="436"/>
              </a:xfrm>
            </p:grpSpPr>
            <p:sp>
              <p:nvSpPr>
                <p:cNvPr id="8245" name="Oval 34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46" name="Line 34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47" name="Line 34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70" name="Group 345"/>
              <p:cNvGrpSpPr>
                <a:grpSpLocks/>
              </p:cNvGrpSpPr>
              <p:nvPr/>
            </p:nvGrpSpPr>
            <p:grpSpPr bwMode="auto">
              <a:xfrm rot="7155478" flipV="1">
                <a:off x="4324" y="2612"/>
                <a:ext cx="136" cy="436"/>
                <a:chOff x="431" y="1525"/>
                <a:chExt cx="136" cy="436"/>
              </a:xfrm>
            </p:grpSpPr>
            <p:sp>
              <p:nvSpPr>
                <p:cNvPr id="8242" name="Oval 34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43" name="Line 34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44" name="Line 34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71" name="Group 349"/>
              <p:cNvGrpSpPr>
                <a:grpSpLocks/>
              </p:cNvGrpSpPr>
              <p:nvPr/>
            </p:nvGrpSpPr>
            <p:grpSpPr bwMode="auto">
              <a:xfrm rot="4797883" flipV="1">
                <a:off x="4287" y="2834"/>
                <a:ext cx="136" cy="436"/>
                <a:chOff x="431" y="1525"/>
                <a:chExt cx="136" cy="436"/>
              </a:xfrm>
            </p:grpSpPr>
            <p:sp>
              <p:nvSpPr>
                <p:cNvPr id="8239" name="Oval 35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40" name="Line 35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41" name="Line 35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72" name="Group 353"/>
              <p:cNvGrpSpPr>
                <a:grpSpLocks/>
              </p:cNvGrpSpPr>
              <p:nvPr/>
            </p:nvGrpSpPr>
            <p:grpSpPr bwMode="auto">
              <a:xfrm rot="2789272" flipV="1">
                <a:off x="4382" y="3017"/>
                <a:ext cx="136" cy="436"/>
                <a:chOff x="431" y="1525"/>
                <a:chExt cx="136" cy="436"/>
              </a:xfrm>
            </p:grpSpPr>
            <p:sp>
              <p:nvSpPr>
                <p:cNvPr id="8236" name="Oval 35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37" name="Line 35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38" name="Line 35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73" name="Group 357"/>
              <p:cNvGrpSpPr>
                <a:grpSpLocks/>
              </p:cNvGrpSpPr>
              <p:nvPr/>
            </p:nvGrpSpPr>
            <p:grpSpPr bwMode="auto">
              <a:xfrm rot="13519907" flipV="1">
                <a:off x="4872" y="2539"/>
                <a:ext cx="136" cy="436"/>
                <a:chOff x="431" y="1525"/>
                <a:chExt cx="136" cy="436"/>
              </a:xfrm>
            </p:grpSpPr>
            <p:sp>
              <p:nvSpPr>
                <p:cNvPr id="8233" name="Oval 35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34" name="Line 35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35" name="Line 36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74" name="Group 361"/>
              <p:cNvGrpSpPr>
                <a:grpSpLocks/>
              </p:cNvGrpSpPr>
              <p:nvPr/>
            </p:nvGrpSpPr>
            <p:grpSpPr bwMode="auto">
              <a:xfrm rot="15835559" flipV="1">
                <a:off x="4971" y="2734"/>
                <a:ext cx="136" cy="436"/>
                <a:chOff x="431" y="1525"/>
                <a:chExt cx="136" cy="436"/>
              </a:xfrm>
            </p:grpSpPr>
            <p:sp>
              <p:nvSpPr>
                <p:cNvPr id="8230" name="Oval 36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31" name="Line 36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32" name="Line 36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75" name="Group 365"/>
              <p:cNvGrpSpPr>
                <a:grpSpLocks/>
              </p:cNvGrpSpPr>
              <p:nvPr/>
            </p:nvGrpSpPr>
            <p:grpSpPr bwMode="auto">
              <a:xfrm rot="18204623" flipV="1">
                <a:off x="4920" y="2951"/>
                <a:ext cx="136" cy="436"/>
                <a:chOff x="431" y="1525"/>
                <a:chExt cx="136" cy="436"/>
              </a:xfrm>
            </p:grpSpPr>
            <p:sp>
              <p:nvSpPr>
                <p:cNvPr id="8227" name="Oval 36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28" name="Line 36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29" name="Line 36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76" name="Group 369"/>
              <p:cNvGrpSpPr>
                <a:grpSpLocks/>
              </p:cNvGrpSpPr>
              <p:nvPr/>
            </p:nvGrpSpPr>
            <p:grpSpPr bwMode="auto">
              <a:xfrm rot="19907986" flipV="1">
                <a:off x="4785" y="3073"/>
                <a:ext cx="136" cy="436"/>
                <a:chOff x="431" y="1525"/>
                <a:chExt cx="136" cy="436"/>
              </a:xfrm>
            </p:grpSpPr>
            <p:sp>
              <p:nvSpPr>
                <p:cNvPr id="8224" name="Oval 37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25" name="Line 37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26" name="Line 37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377" name="Group 373"/>
              <p:cNvGrpSpPr>
                <a:grpSpLocks/>
              </p:cNvGrpSpPr>
              <p:nvPr/>
            </p:nvGrpSpPr>
            <p:grpSpPr bwMode="auto">
              <a:xfrm flipV="1">
                <a:off x="4604" y="3113"/>
                <a:ext cx="136" cy="436"/>
                <a:chOff x="431" y="1525"/>
                <a:chExt cx="136" cy="436"/>
              </a:xfrm>
            </p:grpSpPr>
            <p:sp>
              <p:nvSpPr>
                <p:cNvPr id="8221" name="Oval 37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8222" name="Line 37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8223" name="Line 37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grpSp>
      <p:sp>
        <p:nvSpPr>
          <p:cNvPr id="19836" name="Text Box 380"/>
          <p:cNvSpPr txBox="1">
            <a:spLocks noChangeArrowheads="1"/>
          </p:cNvSpPr>
          <p:nvPr/>
        </p:nvSpPr>
        <p:spPr bwMode="auto">
          <a:xfrm>
            <a:off x="5922963" y="5384800"/>
            <a:ext cx="2935287" cy="1187450"/>
          </a:xfrm>
          <a:prstGeom prst="rect">
            <a:avLst/>
          </a:prstGeom>
          <a:noFill/>
          <a:ln w="9525">
            <a:noFill/>
            <a:miter lim="800000"/>
            <a:headEnd/>
            <a:tailEnd/>
          </a:ln>
          <a:effectLst/>
        </p:spPr>
        <p:txBody>
          <a:bodyPr>
            <a:spAutoFit/>
          </a:bodyPr>
          <a:lstStyle/>
          <a:p>
            <a:r>
              <a:rPr lang="en-GB" sz="2400"/>
              <a:t>Phospholipids form micelles when submerged in water</a:t>
            </a:r>
          </a:p>
        </p:txBody>
      </p:sp>
      <p:sp>
        <p:nvSpPr>
          <p:cNvPr id="8208" name="Text Box 381"/>
          <p:cNvSpPr txBox="1">
            <a:spLocks noChangeArrowheads="1"/>
          </p:cNvSpPr>
          <p:nvPr/>
        </p:nvSpPr>
        <p:spPr bwMode="auto">
          <a:xfrm>
            <a:off x="4552950" y="1963738"/>
            <a:ext cx="523875" cy="457200"/>
          </a:xfrm>
          <a:prstGeom prst="rect">
            <a:avLst/>
          </a:prstGeom>
          <a:noFill/>
          <a:ln w="9525">
            <a:noFill/>
            <a:miter lim="800000"/>
            <a:headEnd/>
            <a:tailEnd/>
          </a:ln>
          <a:effectLst/>
        </p:spPr>
        <p:txBody>
          <a:bodyPr wrap="none">
            <a:spAutoFit/>
          </a:bodyPr>
          <a:lstStyle/>
          <a:p>
            <a:r>
              <a:rPr lang="en-GB" sz="2400"/>
              <a:t>air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8366"/>
                                        </p:tgtEl>
                                        <p:attrNameLst>
                                          <p:attrName>style.visibility</p:attrName>
                                        </p:attrNameLst>
                                      </p:cBhvr>
                                      <p:to>
                                        <p:strVal val="visible"/>
                                      </p:to>
                                    </p:set>
                                    <p:animEffect transition="in" filter="wedge">
                                      <p:cBhvr>
                                        <p:cTn id="7" dur="2000"/>
                                        <p:tgtEl>
                                          <p:spTgt spid="83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836"/>
                                        </p:tgtEl>
                                        <p:attrNameLst>
                                          <p:attrName>style.visibility</p:attrName>
                                        </p:attrNameLst>
                                      </p:cBhvr>
                                      <p:to>
                                        <p:strVal val="visible"/>
                                      </p:to>
                                    </p:set>
                                    <p:animEffect transition="in" filter="fade">
                                      <p:cBhvr>
                                        <p:cTn id="10" dur="1000"/>
                                        <p:tgtEl>
                                          <p:spTgt spid="19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sz="3200" smtClean="0"/>
              <a:t>Question: Explain why phospholipids form a bilayer in plasma membranes (4).</a:t>
            </a:r>
          </a:p>
        </p:txBody>
      </p:sp>
      <p:sp>
        <p:nvSpPr>
          <p:cNvPr id="14339" name="Rectangle 3"/>
          <p:cNvSpPr>
            <a:spLocks noGrp="1" noChangeArrowheads="1"/>
          </p:cNvSpPr>
          <p:nvPr>
            <p:ph type="body" idx="1"/>
          </p:nvPr>
        </p:nvSpPr>
        <p:spPr>
          <a:xfrm>
            <a:off x="0" y="1485900"/>
            <a:ext cx="9144000" cy="4248150"/>
          </a:xfrm>
          <a:solidFill>
            <a:srgbClr val="EAEAEA"/>
          </a:solidFill>
        </p:spPr>
        <p:txBody>
          <a:bodyPr rtlCol="0">
            <a:normAutofit fontScale="92500" lnSpcReduction="20000"/>
          </a:bodyPr>
          <a:lstStyle/>
          <a:p>
            <a:pPr eaLnBrk="1" fontAlgn="auto" hangingPunct="1">
              <a:lnSpc>
                <a:spcPct val="90000"/>
              </a:lnSpc>
              <a:spcAft>
                <a:spcPts val="0"/>
              </a:spcAft>
              <a:buFontTx/>
              <a:buChar char="•"/>
              <a:defRPr/>
            </a:pPr>
            <a:r>
              <a:rPr lang="en-GB" smtClean="0"/>
              <a:t>Phospholipids have a polar phosphate group which are hydrophilic and will face the aqueous solutions</a:t>
            </a:r>
          </a:p>
          <a:p>
            <a:pPr eaLnBrk="1" fontAlgn="auto" hangingPunct="1">
              <a:lnSpc>
                <a:spcPct val="90000"/>
              </a:lnSpc>
              <a:spcAft>
                <a:spcPts val="0"/>
              </a:spcAft>
              <a:buFontTx/>
              <a:buChar char="•"/>
              <a:defRPr/>
            </a:pPr>
            <a:r>
              <a:rPr lang="en-GB" smtClean="0"/>
              <a:t>The fatty acid tails are non-polar and will move away from an aqueous environment</a:t>
            </a:r>
          </a:p>
          <a:p>
            <a:pPr eaLnBrk="1" fontAlgn="auto" hangingPunct="1">
              <a:lnSpc>
                <a:spcPct val="90000"/>
              </a:lnSpc>
              <a:spcAft>
                <a:spcPts val="0"/>
              </a:spcAft>
              <a:buFontTx/>
              <a:buChar char="•"/>
              <a:defRPr/>
            </a:pPr>
            <a:r>
              <a:rPr lang="en-GB" smtClean="0"/>
              <a:t>As both tissue fluid and cytoplasm is aqueous </a:t>
            </a:r>
          </a:p>
          <a:p>
            <a:pPr eaLnBrk="1" fontAlgn="auto" hangingPunct="1">
              <a:lnSpc>
                <a:spcPct val="90000"/>
              </a:lnSpc>
              <a:spcAft>
                <a:spcPts val="0"/>
              </a:spcAft>
              <a:buFontTx/>
              <a:buChar char="•"/>
              <a:defRPr/>
            </a:pPr>
            <a:r>
              <a:rPr lang="en-GB" smtClean="0"/>
              <a:t>phospholipids form two layers with the hydrophobic tails facing inward </a:t>
            </a:r>
          </a:p>
          <a:p>
            <a:pPr eaLnBrk="1" fontAlgn="auto" hangingPunct="1">
              <a:lnSpc>
                <a:spcPct val="90000"/>
              </a:lnSpc>
              <a:spcAft>
                <a:spcPts val="0"/>
              </a:spcAft>
              <a:buFontTx/>
              <a:buChar char="•"/>
              <a:defRPr/>
            </a:pPr>
            <a:r>
              <a:rPr lang="en-GB" smtClean="0"/>
              <a:t>and phosphate groups outwards interacting with the aqueous environment</a:t>
            </a:r>
          </a:p>
          <a:p>
            <a:pPr eaLnBrk="1" fontAlgn="auto" hangingPunct="1">
              <a:lnSpc>
                <a:spcPct val="90000"/>
              </a:lnSpc>
              <a:spcAft>
                <a:spcPts val="0"/>
              </a:spcAft>
              <a:buFontTx/>
              <a:buChar char="•"/>
              <a:defRPr/>
            </a:pPr>
            <a:endParaRPr lang="en-GB" smtClean="0"/>
          </a:p>
          <a:p>
            <a:pPr eaLnBrk="1" fontAlgn="auto" hangingPunct="1">
              <a:lnSpc>
                <a:spcPct val="90000"/>
              </a:lnSpc>
              <a:spcAft>
                <a:spcPts val="0"/>
              </a:spcAft>
              <a:defRPr/>
            </a:pPr>
            <a:r>
              <a:rPr lang="en-GB" smtClean="0">
                <a:solidFill>
                  <a:srgbClr val="FF0000"/>
                </a:solidFill>
              </a:rPr>
              <a:t>Click here to hide answers</a:t>
            </a:r>
          </a:p>
        </p:txBody>
      </p:sp>
      <p:sp>
        <p:nvSpPr>
          <p:cNvPr id="14340" name="Rectangle 4"/>
          <p:cNvSpPr>
            <a:spLocks noChangeArrowheads="1"/>
          </p:cNvSpPr>
          <p:nvPr/>
        </p:nvSpPr>
        <p:spPr bwMode="auto">
          <a:xfrm>
            <a:off x="32728" y="1419646"/>
            <a:ext cx="9144000" cy="4321175"/>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GB" altLang="en-US" sz="1800" smtClean="0">
                <a:solidFill>
                  <a:prstClr val="black"/>
                </a:solidFill>
                <a:cs typeface="Arial" panose="020B0604020202020204" pitchFamily="34" charset="0"/>
              </a:rPr>
              <a:t>Click to reveal answers</a:t>
            </a:r>
          </a:p>
        </p:txBody>
      </p:sp>
    </p:spTree>
    <p:extLst>
      <p:ext uri="{BB962C8B-B14F-4D97-AF65-F5344CB8AC3E}">
        <p14:creationId xmlns:p14="http://schemas.microsoft.com/office/powerpoint/2010/main" val="1206147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0" nodeType="clickEffect">
                                  <p:stCondLst>
                                    <p:cond delay="0"/>
                                  </p:stCondLst>
                                  <p:childTnLst>
                                    <p:anim calcmode="lin" valueType="num">
                                      <p:cBhvr additive="base">
                                        <p:cTn id="10" dur="500"/>
                                        <p:tgtEl>
                                          <p:spTgt spid="14340"/>
                                        </p:tgtEl>
                                        <p:attrNameLst>
                                          <p:attrName>ppt_x</p:attrName>
                                        </p:attrNameLst>
                                      </p:cBhvr>
                                      <p:tavLst>
                                        <p:tav tm="0">
                                          <p:val>
                                            <p:strVal val="ppt_x"/>
                                          </p:val>
                                        </p:tav>
                                        <p:tav tm="100000">
                                          <p:val>
                                            <p:strVal val="ppt_x"/>
                                          </p:val>
                                        </p:tav>
                                      </p:tavLst>
                                    </p:anim>
                                    <p:anim calcmode="lin" valueType="num">
                                      <p:cBhvr additive="base">
                                        <p:cTn id="11" dur="500"/>
                                        <p:tgtEl>
                                          <p:spTgt spid="14340"/>
                                        </p:tgtEl>
                                        <p:attrNameLst>
                                          <p:attrName>ppt_y</p:attrName>
                                        </p:attrNameLst>
                                      </p:cBhvr>
                                      <p:tavLst>
                                        <p:tav tm="0">
                                          <p:val>
                                            <p:strVal val="ppt_y"/>
                                          </p:val>
                                        </p:tav>
                                        <p:tav tm="100000">
                                          <p:val>
                                            <p:strVal val="1+ppt_h/2"/>
                                          </p:val>
                                        </p:tav>
                                      </p:tavLst>
                                    </p:anim>
                                    <p:set>
                                      <p:cBhvr>
                                        <p:cTn id="12" dur="1" fill="hold">
                                          <p:stCondLst>
                                            <p:cond delay="499"/>
                                          </p:stCondLst>
                                        </p:cTn>
                                        <p:tgtEl>
                                          <p:spTgt spid="143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43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536" y="0"/>
            <a:ext cx="8229600" cy="1143000"/>
          </a:xfrm>
        </p:spPr>
        <p:txBody>
          <a:bodyPr/>
          <a:lstStyle/>
          <a:p>
            <a:pPr eaLnBrk="1" hangingPunct="1"/>
            <a:r>
              <a:rPr lang="en-GB" dirty="0" smtClean="0"/>
              <a:t>Phospholipids in membranes</a:t>
            </a:r>
          </a:p>
        </p:txBody>
      </p:sp>
      <p:sp>
        <p:nvSpPr>
          <p:cNvPr id="1073157" name="Rectangle 5"/>
          <p:cNvSpPr>
            <a:spLocks noChangeArrowheads="1"/>
          </p:cNvSpPr>
          <p:nvPr/>
        </p:nvSpPr>
        <p:spPr bwMode="auto">
          <a:xfrm>
            <a:off x="563563" y="1693863"/>
            <a:ext cx="8580437" cy="830997"/>
          </a:xfrm>
          <a:prstGeom prst="rect">
            <a:avLst/>
          </a:prstGeom>
          <a:noFill/>
          <a:ln w="9525" algn="ctr">
            <a:noFill/>
            <a:miter lim="800000"/>
            <a:headEnd/>
            <a:tailEnd/>
          </a:ln>
        </p:spPr>
        <p:txBody>
          <a:bodyPr>
            <a:spAutoFit/>
          </a:bodyPr>
          <a:lstStyle/>
          <a:p>
            <a:r>
              <a:rPr lang="en-GB" sz="2400" dirty="0"/>
              <a:t>Generally, the smaller and less polar a molecule, the easier and faster it will diffuse across a cell membrane.</a:t>
            </a:r>
          </a:p>
        </p:txBody>
      </p:sp>
      <p:sp>
        <p:nvSpPr>
          <p:cNvPr id="1073158" name="Rectangle 6"/>
          <p:cNvSpPr>
            <a:spLocks noChangeArrowheads="1"/>
          </p:cNvSpPr>
          <p:nvPr/>
        </p:nvSpPr>
        <p:spPr bwMode="auto">
          <a:xfrm>
            <a:off x="563563" y="2605088"/>
            <a:ext cx="5341937" cy="1200329"/>
          </a:xfrm>
          <a:prstGeom prst="rect">
            <a:avLst/>
          </a:prstGeom>
          <a:noFill/>
          <a:ln w="9525" algn="ctr">
            <a:noFill/>
            <a:miter lim="800000"/>
            <a:headEnd/>
            <a:tailEnd/>
          </a:ln>
        </p:spPr>
        <p:txBody>
          <a:bodyPr>
            <a:spAutoFit/>
          </a:bodyPr>
          <a:lstStyle/>
          <a:p>
            <a:pPr marL="363538" indent="-363538">
              <a:buClr>
                <a:srgbClr val="10BC45"/>
              </a:buClr>
              <a:buSzPct val="80000"/>
              <a:buFont typeface="Wingdings" pitchFamily="2" charset="2"/>
              <a:buChar char="l"/>
            </a:pPr>
            <a:r>
              <a:rPr lang="en-GB" sz="2400" dirty="0"/>
              <a:t>Small, non-polar molecules such as oxygen and carbon dioxide rapidly diffuse across a membrane.</a:t>
            </a:r>
          </a:p>
        </p:txBody>
      </p:sp>
      <p:sp>
        <p:nvSpPr>
          <p:cNvPr id="27653" name="Rectangle 4"/>
          <p:cNvSpPr>
            <a:spLocks noChangeArrowheads="1"/>
          </p:cNvSpPr>
          <p:nvPr/>
        </p:nvSpPr>
        <p:spPr bwMode="auto">
          <a:xfrm>
            <a:off x="592806" y="862866"/>
            <a:ext cx="8580437" cy="830997"/>
          </a:xfrm>
          <a:prstGeom prst="rect">
            <a:avLst/>
          </a:prstGeom>
          <a:noFill/>
          <a:ln w="9525" algn="ctr">
            <a:noFill/>
            <a:miter lim="800000"/>
            <a:headEnd/>
            <a:tailEnd/>
          </a:ln>
        </p:spPr>
        <p:txBody>
          <a:bodyPr>
            <a:spAutoFit/>
          </a:bodyPr>
          <a:lstStyle/>
          <a:p>
            <a:r>
              <a:rPr lang="en-GB" sz="2400" dirty="0"/>
              <a:t>The role of phospholipids in membranes is to act as a barrier to most substances, helping control what enters/exits the cell.</a:t>
            </a:r>
          </a:p>
        </p:txBody>
      </p:sp>
      <p:sp>
        <p:nvSpPr>
          <p:cNvPr id="1073162" name="Rectangle 10"/>
          <p:cNvSpPr>
            <a:spLocks noChangeArrowheads="1"/>
          </p:cNvSpPr>
          <p:nvPr/>
        </p:nvSpPr>
        <p:spPr bwMode="auto">
          <a:xfrm>
            <a:off x="563563" y="3881438"/>
            <a:ext cx="5175250" cy="1200329"/>
          </a:xfrm>
          <a:prstGeom prst="rect">
            <a:avLst/>
          </a:prstGeom>
          <a:noFill/>
          <a:ln w="9525" algn="ctr">
            <a:noFill/>
            <a:miter lim="800000"/>
            <a:headEnd/>
            <a:tailEnd/>
          </a:ln>
        </p:spPr>
        <p:txBody>
          <a:bodyPr>
            <a:spAutoFit/>
          </a:bodyPr>
          <a:lstStyle/>
          <a:p>
            <a:pPr marL="363538" indent="-363538">
              <a:buClr>
                <a:srgbClr val="10BC45"/>
              </a:buClr>
              <a:buSzPct val="80000"/>
              <a:buFont typeface="Wingdings" pitchFamily="2" charset="2"/>
              <a:buChar char="l"/>
            </a:pPr>
            <a:r>
              <a:rPr lang="en-GB" sz="2400" dirty="0"/>
              <a:t>Small, polar molecules, such as water and urea, also diffuse across, but much more slowly.</a:t>
            </a:r>
          </a:p>
        </p:txBody>
      </p:sp>
      <p:sp>
        <p:nvSpPr>
          <p:cNvPr id="1073163" name="Rectangle 11"/>
          <p:cNvSpPr>
            <a:spLocks noChangeArrowheads="1"/>
          </p:cNvSpPr>
          <p:nvPr/>
        </p:nvSpPr>
        <p:spPr bwMode="auto">
          <a:xfrm>
            <a:off x="563563" y="5165725"/>
            <a:ext cx="5421312" cy="1200329"/>
          </a:xfrm>
          <a:prstGeom prst="rect">
            <a:avLst/>
          </a:prstGeom>
          <a:noFill/>
          <a:ln w="9525" algn="ctr">
            <a:noFill/>
            <a:miter lim="800000"/>
            <a:headEnd/>
            <a:tailEnd/>
          </a:ln>
        </p:spPr>
        <p:txBody>
          <a:bodyPr>
            <a:spAutoFit/>
          </a:bodyPr>
          <a:lstStyle/>
          <a:p>
            <a:pPr marL="363538" indent="-363538">
              <a:buClr>
                <a:srgbClr val="10BC45"/>
              </a:buClr>
              <a:buSzPct val="80000"/>
              <a:buFont typeface="Wingdings" pitchFamily="2" charset="2"/>
              <a:buChar char="l"/>
            </a:pPr>
            <a:r>
              <a:rPr lang="en-GB" sz="2400" dirty="0"/>
              <a:t>Charged particles (ions) are unlikely to diffuse across a membrane, even if they are very small.</a:t>
            </a:r>
          </a:p>
        </p:txBody>
      </p:sp>
      <p:pic>
        <p:nvPicPr>
          <p:cNvPr id="1073165" name="Picture 13" descr="carbon dioxide"/>
          <p:cNvPicPr>
            <a:picLocks noChangeAspect="1" noChangeArrowheads="1"/>
          </p:cNvPicPr>
          <p:nvPr/>
        </p:nvPicPr>
        <p:blipFill>
          <a:blip r:embed="rId3" cstate="print"/>
          <a:srcRect/>
          <a:stretch>
            <a:fillRect/>
          </a:stretch>
        </p:blipFill>
        <p:spPr bwMode="auto">
          <a:xfrm rot="-1357191">
            <a:off x="5948363" y="2816225"/>
            <a:ext cx="2181225" cy="781050"/>
          </a:xfrm>
          <a:prstGeom prst="rect">
            <a:avLst/>
          </a:prstGeom>
          <a:noFill/>
          <a:ln w="9525">
            <a:noFill/>
            <a:miter lim="800000"/>
            <a:headEnd/>
            <a:tailEnd/>
          </a:ln>
        </p:spPr>
      </p:pic>
      <p:pic>
        <p:nvPicPr>
          <p:cNvPr id="1073167" name="Picture 15" descr="oxygen"/>
          <p:cNvPicPr>
            <a:picLocks noChangeAspect="1" noChangeArrowheads="1"/>
          </p:cNvPicPr>
          <p:nvPr/>
        </p:nvPicPr>
        <p:blipFill>
          <a:blip r:embed="rId4" cstate="print"/>
          <a:srcRect/>
          <a:stretch>
            <a:fillRect/>
          </a:stretch>
        </p:blipFill>
        <p:spPr bwMode="auto">
          <a:xfrm rot="1247294">
            <a:off x="7440613" y="3571875"/>
            <a:ext cx="1428750" cy="733425"/>
          </a:xfrm>
          <a:prstGeom prst="rect">
            <a:avLst/>
          </a:prstGeom>
          <a:noFill/>
          <a:ln w="9525">
            <a:noFill/>
            <a:miter lim="800000"/>
            <a:headEnd/>
            <a:tailEnd/>
          </a:ln>
        </p:spPr>
      </p:pic>
      <p:pic>
        <p:nvPicPr>
          <p:cNvPr id="1073169" name="Picture 17" descr="water5"/>
          <p:cNvPicPr>
            <a:picLocks noChangeAspect="1" noChangeArrowheads="1"/>
          </p:cNvPicPr>
          <p:nvPr/>
        </p:nvPicPr>
        <p:blipFill>
          <a:blip r:embed="rId5" cstate="print"/>
          <a:srcRect/>
          <a:stretch>
            <a:fillRect/>
          </a:stretch>
        </p:blipFill>
        <p:spPr bwMode="auto">
          <a:xfrm rot="1336664">
            <a:off x="5561013" y="4251325"/>
            <a:ext cx="1439862" cy="735013"/>
          </a:xfrm>
          <a:prstGeom prst="rect">
            <a:avLst/>
          </a:prstGeom>
          <a:noFill/>
          <a:ln w="9525">
            <a:noFill/>
            <a:miter lim="800000"/>
            <a:headEnd/>
            <a:tailEnd/>
          </a:ln>
        </p:spPr>
      </p:pic>
      <p:pic>
        <p:nvPicPr>
          <p:cNvPr id="1073170" name="Picture 18" descr="sodium ion"/>
          <p:cNvPicPr>
            <a:picLocks noChangeAspect="1" noChangeArrowheads="1"/>
          </p:cNvPicPr>
          <p:nvPr/>
        </p:nvPicPr>
        <p:blipFill>
          <a:blip r:embed="rId6" cstate="print"/>
          <a:srcRect/>
          <a:stretch>
            <a:fillRect/>
          </a:stretch>
        </p:blipFill>
        <p:spPr bwMode="auto">
          <a:xfrm>
            <a:off x="6905625" y="5240338"/>
            <a:ext cx="1039813" cy="1039812"/>
          </a:xfrm>
          <a:prstGeom prst="rect">
            <a:avLst/>
          </a:prstGeom>
          <a:noFill/>
          <a:ln w="9525">
            <a:noFill/>
            <a:miter lim="800000"/>
            <a:headEnd/>
            <a:tailEnd/>
          </a:ln>
        </p:spPr>
      </p:pic>
      <p:pic>
        <p:nvPicPr>
          <p:cNvPr id="1073171" name="Picture 19" descr="forward_arrow_colour">
            <a:hlinkClick r:id="" action="ppaction://hlinkshowjump?jump=nextslide"/>
          </p:cNvPr>
          <p:cNvPicPr>
            <a:picLocks noChangeAspect="1" noChangeArrowheads="1"/>
          </p:cNvPicPr>
          <p:nvPr/>
        </p:nvPicPr>
        <p:blipFill>
          <a:blip r:embed="rId7" cstate="print"/>
          <a:srcRect/>
          <a:stretch>
            <a:fillRect/>
          </a:stretch>
        </p:blipFill>
        <p:spPr bwMode="auto">
          <a:xfrm>
            <a:off x="8447088" y="6167438"/>
            <a:ext cx="630237" cy="574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3157"/>
                                        </p:tgtEl>
                                        <p:attrNameLst>
                                          <p:attrName>style.visibility</p:attrName>
                                        </p:attrNameLst>
                                      </p:cBhvr>
                                      <p:to>
                                        <p:strVal val="visible"/>
                                      </p:to>
                                    </p:set>
                                    <p:animEffect transition="in" filter="dissolve">
                                      <p:cBhvr>
                                        <p:cTn id="7" dur="500"/>
                                        <p:tgtEl>
                                          <p:spTgt spid="10731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73158"/>
                                        </p:tgtEl>
                                        <p:attrNameLst>
                                          <p:attrName>style.visibility</p:attrName>
                                        </p:attrNameLst>
                                      </p:cBhvr>
                                      <p:to>
                                        <p:strVal val="visible"/>
                                      </p:to>
                                    </p:set>
                                    <p:animEffect transition="in" filter="dissolve">
                                      <p:cBhvr>
                                        <p:cTn id="12" dur="500"/>
                                        <p:tgtEl>
                                          <p:spTgt spid="1073158"/>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073165"/>
                                        </p:tgtEl>
                                        <p:attrNameLst>
                                          <p:attrName>style.visibility</p:attrName>
                                        </p:attrNameLst>
                                      </p:cBhvr>
                                      <p:to>
                                        <p:strVal val="visible"/>
                                      </p:to>
                                    </p:set>
                                    <p:anim calcmode="lin" valueType="num">
                                      <p:cBhvr additive="base">
                                        <p:cTn id="16" dur="500" fill="hold"/>
                                        <p:tgtEl>
                                          <p:spTgt spid="1073165"/>
                                        </p:tgtEl>
                                        <p:attrNameLst>
                                          <p:attrName>ppt_x</p:attrName>
                                        </p:attrNameLst>
                                      </p:cBhvr>
                                      <p:tavLst>
                                        <p:tav tm="0">
                                          <p:val>
                                            <p:strVal val="1+#ppt_w/2"/>
                                          </p:val>
                                        </p:tav>
                                        <p:tav tm="100000">
                                          <p:val>
                                            <p:strVal val="#ppt_x"/>
                                          </p:val>
                                        </p:tav>
                                      </p:tavLst>
                                    </p:anim>
                                    <p:anim calcmode="lin" valueType="num">
                                      <p:cBhvr additive="base">
                                        <p:cTn id="17" dur="500" fill="hold"/>
                                        <p:tgtEl>
                                          <p:spTgt spid="107316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1073167"/>
                                        </p:tgtEl>
                                        <p:attrNameLst>
                                          <p:attrName>style.visibility</p:attrName>
                                        </p:attrNameLst>
                                      </p:cBhvr>
                                      <p:to>
                                        <p:strVal val="visible"/>
                                      </p:to>
                                    </p:set>
                                    <p:anim calcmode="lin" valueType="num">
                                      <p:cBhvr additive="base">
                                        <p:cTn id="21" dur="500" fill="hold"/>
                                        <p:tgtEl>
                                          <p:spTgt spid="1073167"/>
                                        </p:tgtEl>
                                        <p:attrNameLst>
                                          <p:attrName>ppt_x</p:attrName>
                                        </p:attrNameLst>
                                      </p:cBhvr>
                                      <p:tavLst>
                                        <p:tav tm="0">
                                          <p:val>
                                            <p:strVal val="1+#ppt_w/2"/>
                                          </p:val>
                                        </p:tav>
                                        <p:tav tm="100000">
                                          <p:val>
                                            <p:strVal val="#ppt_x"/>
                                          </p:val>
                                        </p:tav>
                                      </p:tavLst>
                                    </p:anim>
                                    <p:anim calcmode="lin" valueType="num">
                                      <p:cBhvr additive="base">
                                        <p:cTn id="22" dur="500" fill="hold"/>
                                        <p:tgtEl>
                                          <p:spTgt spid="107316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73162"/>
                                        </p:tgtEl>
                                        <p:attrNameLst>
                                          <p:attrName>style.visibility</p:attrName>
                                        </p:attrNameLst>
                                      </p:cBhvr>
                                      <p:to>
                                        <p:strVal val="visible"/>
                                      </p:to>
                                    </p:set>
                                    <p:animEffect transition="in" filter="dissolve">
                                      <p:cBhvr>
                                        <p:cTn id="27" dur="500"/>
                                        <p:tgtEl>
                                          <p:spTgt spid="1073162"/>
                                        </p:tgtEl>
                                      </p:cBhvr>
                                    </p:animEffect>
                                  </p:childTnLst>
                                </p:cTn>
                              </p:par>
                            </p:childTnLst>
                          </p:cTn>
                        </p:par>
                        <p:par>
                          <p:cTn id="28" fill="hold">
                            <p:stCondLst>
                              <p:cond delay="500"/>
                            </p:stCondLst>
                            <p:childTnLst>
                              <p:par>
                                <p:cTn id="29" presetID="2" presetClass="entr" presetSubtype="2" fill="hold" nodeType="afterEffect">
                                  <p:stCondLst>
                                    <p:cond delay="0"/>
                                  </p:stCondLst>
                                  <p:childTnLst>
                                    <p:set>
                                      <p:cBhvr>
                                        <p:cTn id="30" dur="1" fill="hold">
                                          <p:stCondLst>
                                            <p:cond delay="0"/>
                                          </p:stCondLst>
                                        </p:cTn>
                                        <p:tgtEl>
                                          <p:spTgt spid="1073169"/>
                                        </p:tgtEl>
                                        <p:attrNameLst>
                                          <p:attrName>style.visibility</p:attrName>
                                        </p:attrNameLst>
                                      </p:cBhvr>
                                      <p:to>
                                        <p:strVal val="visible"/>
                                      </p:to>
                                    </p:set>
                                    <p:anim calcmode="lin" valueType="num">
                                      <p:cBhvr additive="base">
                                        <p:cTn id="31" dur="500" fill="hold"/>
                                        <p:tgtEl>
                                          <p:spTgt spid="1073169"/>
                                        </p:tgtEl>
                                        <p:attrNameLst>
                                          <p:attrName>ppt_x</p:attrName>
                                        </p:attrNameLst>
                                      </p:cBhvr>
                                      <p:tavLst>
                                        <p:tav tm="0">
                                          <p:val>
                                            <p:strVal val="1+#ppt_w/2"/>
                                          </p:val>
                                        </p:tav>
                                        <p:tav tm="100000">
                                          <p:val>
                                            <p:strVal val="#ppt_x"/>
                                          </p:val>
                                        </p:tav>
                                      </p:tavLst>
                                    </p:anim>
                                    <p:anim calcmode="lin" valueType="num">
                                      <p:cBhvr additive="base">
                                        <p:cTn id="32" dur="500" fill="hold"/>
                                        <p:tgtEl>
                                          <p:spTgt spid="107316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73163"/>
                                        </p:tgtEl>
                                        <p:attrNameLst>
                                          <p:attrName>style.visibility</p:attrName>
                                        </p:attrNameLst>
                                      </p:cBhvr>
                                      <p:to>
                                        <p:strVal val="visible"/>
                                      </p:to>
                                    </p:set>
                                    <p:animEffect transition="in" filter="dissolve">
                                      <p:cBhvr>
                                        <p:cTn id="37" dur="500"/>
                                        <p:tgtEl>
                                          <p:spTgt spid="1073163"/>
                                        </p:tgtEl>
                                      </p:cBhvr>
                                    </p:animEffect>
                                  </p:childTnLst>
                                </p:cTn>
                              </p:par>
                            </p:childTnLst>
                          </p:cTn>
                        </p:par>
                        <p:par>
                          <p:cTn id="38" fill="hold">
                            <p:stCondLst>
                              <p:cond delay="500"/>
                            </p:stCondLst>
                            <p:childTnLst>
                              <p:par>
                                <p:cTn id="39" presetID="2" presetClass="entr" presetSubtype="2" fill="hold" nodeType="afterEffect">
                                  <p:stCondLst>
                                    <p:cond delay="0"/>
                                  </p:stCondLst>
                                  <p:childTnLst>
                                    <p:set>
                                      <p:cBhvr>
                                        <p:cTn id="40" dur="1" fill="hold">
                                          <p:stCondLst>
                                            <p:cond delay="0"/>
                                          </p:stCondLst>
                                        </p:cTn>
                                        <p:tgtEl>
                                          <p:spTgt spid="1073170"/>
                                        </p:tgtEl>
                                        <p:attrNameLst>
                                          <p:attrName>style.visibility</p:attrName>
                                        </p:attrNameLst>
                                      </p:cBhvr>
                                      <p:to>
                                        <p:strVal val="visible"/>
                                      </p:to>
                                    </p:set>
                                    <p:anim calcmode="lin" valueType="num">
                                      <p:cBhvr additive="base">
                                        <p:cTn id="41" dur="500" fill="hold"/>
                                        <p:tgtEl>
                                          <p:spTgt spid="1073170"/>
                                        </p:tgtEl>
                                        <p:attrNameLst>
                                          <p:attrName>ppt_x</p:attrName>
                                        </p:attrNameLst>
                                      </p:cBhvr>
                                      <p:tavLst>
                                        <p:tav tm="0">
                                          <p:val>
                                            <p:strVal val="1+#ppt_w/2"/>
                                          </p:val>
                                        </p:tav>
                                        <p:tav tm="100000">
                                          <p:val>
                                            <p:strVal val="#ppt_x"/>
                                          </p:val>
                                        </p:tav>
                                      </p:tavLst>
                                    </p:anim>
                                    <p:anim calcmode="lin" valueType="num">
                                      <p:cBhvr additive="base">
                                        <p:cTn id="42" dur="500" fill="hold"/>
                                        <p:tgtEl>
                                          <p:spTgt spid="1073170"/>
                                        </p:tgtEl>
                                        <p:attrNameLst>
                                          <p:attrName>ppt_y</p:attrName>
                                        </p:attrNameLst>
                                      </p:cBhvr>
                                      <p:tavLst>
                                        <p:tav tm="0">
                                          <p:val>
                                            <p:strVal val="#ppt_y"/>
                                          </p:val>
                                        </p:tav>
                                        <p:tav tm="100000">
                                          <p:val>
                                            <p:strVal val="#ppt_y"/>
                                          </p:val>
                                        </p:tav>
                                      </p:tavLst>
                                    </p:anim>
                                  </p:childTnLst>
                                </p:cTn>
                              </p:par>
                              <p:par>
                                <p:cTn id="43" presetID="1" presetClass="entr" presetSubtype="0" fill="hold" nodeType="withEffect">
                                  <p:stCondLst>
                                    <p:cond delay="0"/>
                                  </p:stCondLst>
                                  <p:childTnLst>
                                    <p:set>
                                      <p:cBhvr>
                                        <p:cTn id="44" dur="1" fill="hold">
                                          <p:stCondLst>
                                            <p:cond delay="0"/>
                                          </p:stCondLst>
                                        </p:cTn>
                                        <p:tgtEl>
                                          <p:spTgt spid="1073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3157" grpId="0"/>
      <p:bldP spid="1073158" grpId="0"/>
      <p:bldP spid="1073162" grpId="0"/>
      <p:bldP spid="10731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582"/>
          <p:cNvGrpSpPr>
            <a:grpSpLocks/>
          </p:cNvGrpSpPr>
          <p:nvPr/>
        </p:nvGrpSpPr>
        <p:grpSpPr bwMode="auto">
          <a:xfrm>
            <a:off x="685800" y="2852738"/>
            <a:ext cx="7272338" cy="1325562"/>
            <a:chOff x="432" y="1872"/>
            <a:chExt cx="4581" cy="835"/>
          </a:xfrm>
        </p:grpSpPr>
        <p:grpSp>
          <p:nvGrpSpPr>
            <p:cNvPr id="30658" name="Group 1547"/>
            <p:cNvGrpSpPr>
              <a:grpSpLocks/>
            </p:cNvGrpSpPr>
            <p:nvPr/>
          </p:nvGrpSpPr>
          <p:grpSpPr bwMode="auto">
            <a:xfrm>
              <a:off x="657" y="1872"/>
              <a:ext cx="4356" cy="546"/>
              <a:chOff x="22" y="2748"/>
              <a:chExt cx="5491" cy="909"/>
            </a:xfrm>
          </p:grpSpPr>
          <p:grpSp>
            <p:nvGrpSpPr>
              <p:cNvPr id="30805" name="Group 1548"/>
              <p:cNvGrpSpPr>
                <a:grpSpLocks/>
              </p:cNvGrpSpPr>
              <p:nvPr/>
            </p:nvGrpSpPr>
            <p:grpSpPr bwMode="auto">
              <a:xfrm>
                <a:off x="22" y="2750"/>
                <a:ext cx="317" cy="907"/>
                <a:chOff x="567" y="2750"/>
                <a:chExt cx="317" cy="907"/>
              </a:xfrm>
            </p:grpSpPr>
            <p:sp>
              <p:nvSpPr>
                <p:cNvPr id="30874" name="Freeform 154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75" name="Freeform 155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76" name="Oval 155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06" name="Group 1552"/>
              <p:cNvGrpSpPr>
                <a:grpSpLocks/>
              </p:cNvGrpSpPr>
              <p:nvPr/>
            </p:nvGrpSpPr>
            <p:grpSpPr bwMode="auto">
              <a:xfrm>
                <a:off x="328" y="2750"/>
                <a:ext cx="317" cy="907"/>
                <a:chOff x="567" y="2750"/>
                <a:chExt cx="317" cy="907"/>
              </a:xfrm>
            </p:grpSpPr>
            <p:sp>
              <p:nvSpPr>
                <p:cNvPr id="30871" name="Freeform 155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72" name="Freeform 155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73" name="Oval 155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07" name="Group 1556"/>
              <p:cNvGrpSpPr>
                <a:grpSpLocks/>
              </p:cNvGrpSpPr>
              <p:nvPr/>
            </p:nvGrpSpPr>
            <p:grpSpPr bwMode="auto">
              <a:xfrm>
                <a:off x="1237" y="2750"/>
                <a:ext cx="317" cy="907"/>
                <a:chOff x="567" y="2750"/>
                <a:chExt cx="317" cy="907"/>
              </a:xfrm>
            </p:grpSpPr>
            <p:sp>
              <p:nvSpPr>
                <p:cNvPr id="30868" name="Freeform 155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69" name="Freeform 155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70" name="Oval 155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08" name="Group 1560"/>
              <p:cNvGrpSpPr>
                <a:grpSpLocks/>
              </p:cNvGrpSpPr>
              <p:nvPr/>
            </p:nvGrpSpPr>
            <p:grpSpPr bwMode="auto">
              <a:xfrm>
                <a:off x="929" y="2750"/>
                <a:ext cx="317" cy="907"/>
                <a:chOff x="567" y="2750"/>
                <a:chExt cx="317" cy="907"/>
              </a:xfrm>
            </p:grpSpPr>
            <p:sp>
              <p:nvSpPr>
                <p:cNvPr id="30865" name="Freeform 156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66" name="Freeform 156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67" name="Oval 156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09" name="Group 1564"/>
              <p:cNvGrpSpPr>
                <a:grpSpLocks/>
              </p:cNvGrpSpPr>
              <p:nvPr/>
            </p:nvGrpSpPr>
            <p:grpSpPr bwMode="auto">
              <a:xfrm>
                <a:off x="635" y="2750"/>
                <a:ext cx="317" cy="907"/>
                <a:chOff x="567" y="2750"/>
                <a:chExt cx="317" cy="907"/>
              </a:xfrm>
            </p:grpSpPr>
            <p:sp>
              <p:nvSpPr>
                <p:cNvPr id="30862" name="Freeform 156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63" name="Freeform 156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64" name="Oval 156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10" name="Group 1568"/>
              <p:cNvGrpSpPr>
                <a:grpSpLocks/>
              </p:cNvGrpSpPr>
              <p:nvPr/>
            </p:nvGrpSpPr>
            <p:grpSpPr bwMode="auto">
              <a:xfrm>
                <a:off x="1547" y="2750"/>
                <a:ext cx="317" cy="907"/>
                <a:chOff x="567" y="2750"/>
                <a:chExt cx="317" cy="907"/>
              </a:xfrm>
            </p:grpSpPr>
            <p:sp>
              <p:nvSpPr>
                <p:cNvPr id="30859" name="Freeform 156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60" name="Freeform 157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61" name="Oval 157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11" name="Group 1572"/>
              <p:cNvGrpSpPr>
                <a:grpSpLocks/>
              </p:cNvGrpSpPr>
              <p:nvPr/>
            </p:nvGrpSpPr>
            <p:grpSpPr bwMode="auto">
              <a:xfrm>
                <a:off x="1853" y="2750"/>
                <a:ext cx="317" cy="907"/>
                <a:chOff x="567" y="2750"/>
                <a:chExt cx="317" cy="907"/>
              </a:xfrm>
            </p:grpSpPr>
            <p:sp>
              <p:nvSpPr>
                <p:cNvPr id="30856" name="Freeform 157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57" name="Freeform 157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58" name="Oval 157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12" name="Group 1576"/>
              <p:cNvGrpSpPr>
                <a:grpSpLocks/>
              </p:cNvGrpSpPr>
              <p:nvPr/>
            </p:nvGrpSpPr>
            <p:grpSpPr bwMode="auto">
              <a:xfrm>
                <a:off x="2762" y="2750"/>
                <a:ext cx="317" cy="907"/>
                <a:chOff x="567" y="2750"/>
                <a:chExt cx="317" cy="907"/>
              </a:xfrm>
            </p:grpSpPr>
            <p:sp>
              <p:nvSpPr>
                <p:cNvPr id="30853" name="Freeform 157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54" name="Freeform 157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55" name="Oval 157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13" name="Group 1580"/>
              <p:cNvGrpSpPr>
                <a:grpSpLocks/>
              </p:cNvGrpSpPr>
              <p:nvPr/>
            </p:nvGrpSpPr>
            <p:grpSpPr bwMode="auto">
              <a:xfrm>
                <a:off x="2454" y="2750"/>
                <a:ext cx="317" cy="907"/>
                <a:chOff x="567" y="2750"/>
                <a:chExt cx="317" cy="907"/>
              </a:xfrm>
            </p:grpSpPr>
            <p:sp>
              <p:nvSpPr>
                <p:cNvPr id="30850" name="Freeform 158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51" name="Freeform 158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52" name="Oval 158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14" name="Group 1584"/>
              <p:cNvGrpSpPr>
                <a:grpSpLocks/>
              </p:cNvGrpSpPr>
              <p:nvPr/>
            </p:nvGrpSpPr>
            <p:grpSpPr bwMode="auto">
              <a:xfrm>
                <a:off x="2160" y="2750"/>
                <a:ext cx="317" cy="907"/>
                <a:chOff x="567" y="2750"/>
                <a:chExt cx="317" cy="907"/>
              </a:xfrm>
            </p:grpSpPr>
            <p:sp>
              <p:nvSpPr>
                <p:cNvPr id="30847" name="Freeform 158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48" name="Freeform 158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49" name="Oval 158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15" name="Group 1588"/>
              <p:cNvGrpSpPr>
                <a:grpSpLocks/>
              </p:cNvGrpSpPr>
              <p:nvPr/>
            </p:nvGrpSpPr>
            <p:grpSpPr bwMode="auto">
              <a:xfrm>
                <a:off x="3071" y="2748"/>
                <a:ext cx="317" cy="907"/>
                <a:chOff x="567" y="2750"/>
                <a:chExt cx="317" cy="907"/>
              </a:xfrm>
            </p:grpSpPr>
            <p:sp>
              <p:nvSpPr>
                <p:cNvPr id="30844" name="Freeform 158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45" name="Freeform 159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46" name="Oval 159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16" name="Group 1592"/>
              <p:cNvGrpSpPr>
                <a:grpSpLocks/>
              </p:cNvGrpSpPr>
              <p:nvPr/>
            </p:nvGrpSpPr>
            <p:grpSpPr bwMode="auto">
              <a:xfrm>
                <a:off x="3377" y="2748"/>
                <a:ext cx="317" cy="907"/>
                <a:chOff x="567" y="2750"/>
                <a:chExt cx="317" cy="907"/>
              </a:xfrm>
            </p:grpSpPr>
            <p:sp>
              <p:nvSpPr>
                <p:cNvPr id="30841" name="Freeform 159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42" name="Freeform 159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43" name="Oval 159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17" name="Group 1596"/>
              <p:cNvGrpSpPr>
                <a:grpSpLocks/>
              </p:cNvGrpSpPr>
              <p:nvPr/>
            </p:nvGrpSpPr>
            <p:grpSpPr bwMode="auto">
              <a:xfrm>
                <a:off x="4286" y="2748"/>
                <a:ext cx="317" cy="907"/>
                <a:chOff x="567" y="2750"/>
                <a:chExt cx="317" cy="907"/>
              </a:xfrm>
            </p:grpSpPr>
            <p:sp>
              <p:nvSpPr>
                <p:cNvPr id="30838" name="Freeform 159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39" name="Freeform 159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40" name="Oval 159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18" name="Group 1600"/>
              <p:cNvGrpSpPr>
                <a:grpSpLocks/>
              </p:cNvGrpSpPr>
              <p:nvPr/>
            </p:nvGrpSpPr>
            <p:grpSpPr bwMode="auto">
              <a:xfrm>
                <a:off x="3978" y="2748"/>
                <a:ext cx="317" cy="907"/>
                <a:chOff x="567" y="2750"/>
                <a:chExt cx="317" cy="907"/>
              </a:xfrm>
            </p:grpSpPr>
            <p:sp>
              <p:nvSpPr>
                <p:cNvPr id="30835" name="Freeform 160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36" name="Freeform 160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37" name="Oval 160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19" name="Group 1604"/>
              <p:cNvGrpSpPr>
                <a:grpSpLocks/>
              </p:cNvGrpSpPr>
              <p:nvPr/>
            </p:nvGrpSpPr>
            <p:grpSpPr bwMode="auto">
              <a:xfrm>
                <a:off x="3684" y="2748"/>
                <a:ext cx="317" cy="907"/>
                <a:chOff x="567" y="2750"/>
                <a:chExt cx="317" cy="907"/>
              </a:xfrm>
            </p:grpSpPr>
            <p:sp>
              <p:nvSpPr>
                <p:cNvPr id="30832" name="Freeform 160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33" name="Freeform 160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34" name="Oval 160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20" name="Group 1608"/>
              <p:cNvGrpSpPr>
                <a:grpSpLocks/>
              </p:cNvGrpSpPr>
              <p:nvPr/>
            </p:nvGrpSpPr>
            <p:grpSpPr bwMode="auto">
              <a:xfrm>
                <a:off x="5196" y="2750"/>
                <a:ext cx="317" cy="907"/>
                <a:chOff x="567" y="2750"/>
                <a:chExt cx="317" cy="907"/>
              </a:xfrm>
            </p:grpSpPr>
            <p:sp>
              <p:nvSpPr>
                <p:cNvPr id="30829" name="Freeform 160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30" name="Freeform 161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31" name="Oval 161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21" name="Group 1612"/>
              <p:cNvGrpSpPr>
                <a:grpSpLocks/>
              </p:cNvGrpSpPr>
              <p:nvPr/>
            </p:nvGrpSpPr>
            <p:grpSpPr bwMode="auto">
              <a:xfrm>
                <a:off x="4888" y="2750"/>
                <a:ext cx="317" cy="907"/>
                <a:chOff x="567" y="2750"/>
                <a:chExt cx="317" cy="907"/>
              </a:xfrm>
            </p:grpSpPr>
            <p:sp>
              <p:nvSpPr>
                <p:cNvPr id="30826" name="Freeform 161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27" name="Freeform 161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28" name="Oval 161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822" name="Group 1616"/>
              <p:cNvGrpSpPr>
                <a:grpSpLocks/>
              </p:cNvGrpSpPr>
              <p:nvPr/>
            </p:nvGrpSpPr>
            <p:grpSpPr bwMode="auto">
              <a:xfrm>
                <a:off x="4594" y="2750"/>
                <a:ext cx="317" cy="907"/>
                <a:chOff x="567" y="2750"/>
                <a:chExt cx="317" cy="907"/>
              </a:xfrm>
            </p:grpSpPr>
            <p:sp>
              <p:nvSpPr>
                <p:cNvPr id="30823" name="Freeform 161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24" name="Freeform 161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25" name="Oval 161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30659" name="Group 2423"/>
            <p:cNvGrpSpPr>
              <a:grpSpLocks/>
            </p:cNvGrpSpPr>
            <p:nvPr/>
          </p:nvGrpSpPr>
          <p:grpSpPr bwMode="auto">
            <a:xfrm>
              <a:off x="521" y="2022"/>
              <a:ext cx="4356" cy="546"/>
              <a:chOff x="22" y="2748"/>
              <a:chExt cx="5491" cy="909"/>
            </a:xfrm>
          </p:grpSpPr>
          <p:grpSp>
            <p:nvGrpSpPr>
              <p:cNvPr id="30733" name="Group 2424"/>
              <p:cNvGrpSpPr>
                <a:grpSpLocks/>
              </p:cNvGrpSpPr>
              <p:nvPr/>
            </p:nvGrpSpPr>
            <p:grpSpPr bwMode="auto">
              <a:xfrm>
                <a:off x="22" y="2750"/>
                <a:ext cx="317" cy="907"/>
                <a:chOff x="567" y="2750"/>
                <a:chExt cx="317" cy="907"/>
              </a:xfrm>
            </p:grpSpPr>
            <p:sp>
              <p:nvSpPr>
                <p:cNvPr id="30802" name="Freeform 242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03" name="Freeform 242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04" name="Oval 242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34" name="Group 2428"/>
              <p:cNvGrpSpPr>
                <a:grpSpLocks/>
              </p:cNvGrpSpPr>
              <p:nvPr/>
            </p:nvGrpSpPr>
            <p:grpSpPr bwMode="auto">
              <a:xfrm>
                <a:off x="328" y="2750"/>
                <a:ext cx="317" cy="907"/>
                <a:chOff x="567" y="2750"/>
                <a:chExt cx="317" cy="907"/>
              </a:xfrm>
            </p:grpSpPr>
            <p:sp>
              <p:nvSpPr>
                <p:cNvPr id="30799" name="Freeform 242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00" name="Freeform 243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801" name="Oval 243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35" name="Group 2432"/>
              <p:cNvGrpSpPr>
                <a:grpSpLocks/>
              </p:cNvGrpSpPr>
              <p:nvPr/>
            </p:nvGrpSpPr>
            <p:grpSpPr bwMode="auto">
              <a:xfrm>
                <a:off x="1237" y="2750"/>
                <a:ext cx="317" cy="907"/>
                <a:chOff x="567" y="2750"/>
                <a:chExt cx="317" cy="907"/>
              </a:xfrm>
            </p:grpSpPr>
            <p:sp>
              <p:nvSpPr>
                <p:cNvPr id="30796" name="Freeform 243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97" name="Freeform 243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98" name="Oval 243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36" name="Group 2436"/>
              <p:cNvGrpSpPr>
                <a:grpSpLocks/>
              </p:cNvGrpSpPr>
              <p:nvPr/>
            </p:nvGrpSpPr>
            <p:grpSpPr bwMode="auto">
              <a:xfrm>
                <a:off x="929" y="2750"/>
                <a:ext cx="317" cy="907"/>
                <a:chOff x="567" y="2750"/>
                <a:chExt cx="317" cy="907"/>
              </a:xfrm>
            </p:grpSpPr>
            <p:sp>
              <p:nvSpPr>
                <p:cNvPr id="30793" name="Freeform 243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94" name="Freeform 243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95" name="Oval 243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37" name="Group 2440"/>
              <p:cNvGrpSpPr>
                <a:grpSpLocks/>
              </p:cNvGrpSpPr>
              <p:nvPr/>
            </p:nvGrpSpPr>
            <p:grpSpPr bwMode="auto">
              <a:xfrm>
                <a:off x="635" y="2750"/>
                <a:ext cx="317" cy="907"/>
                <a:chOff x="567" y="2750"/>
                <a:chExt cx="317" cy="907"/>
              </a:xfrm>
            </p:grpSpPr>
            <p:sp>
              <p:nvSpPr>
                <p:cNvPr id="30790" name="Freeform 244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91" name="Freeform 244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92" name="Oval 244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38" name="Group 2444"/>
              <p:cNvGrpSpPr>
                <a:grpSpLocks/>
              </p:cNvGrpSpPr>
              <p:nvPr/>
            </p:nvGrpSpPr>
            <p:grpSpPr bwMode="auto">
              <a:xfrm>
                <a:off x="1547" y="2750"/>
                <a:ext cx="317" cy="907"/>
                <a:chOff x="567" y="2750"/>
                <a:chExt cx="317" cy="907"/>
              </a:xfrm>
            </p:grpSpPr>
            <p:sp>
              <p:nvSpPr>
                <p:cNvPr id="30787" name="Freeform 244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88" name="Freeform 244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89" name="Oval 244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39" name="Group 2448"/>
              <p:cNvGrpSpPr>
                <a:grpSpLocks/>
              </p:cNvGrpSpPr>
              <p:nvPr/>
            </p:nvGrpSpPr>
            <p:grpSpPr bwMode="auto">
              <a:xfrm>
                <a:off x="1853" y="2750"/>
                <a:ext cx="317" cy="907"/>
                <a:chOff x="567" y="2750"/>
                <a:chExt cx="317" cy="907"/>
              </a:xfrm>
            </p:grpSpPr>
            <p:sp>
              <p:nvSpPr>
                <p:cNvPr id="30784" name="Freeform 244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85" name="Freeform 245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86" name="Oval 245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40" name="Group 2452"/>
              <p:cNvGrpSpPr>
                <a:grpSpLocks/>
              </p:cNvGrpSpPr>
              <p:nvPr/>
            </p:nvGrpSpPr>
            <p:grpSpPr bwMode="auto">
              <a:xfrm>
                <a:off x="2762" y="2750"/>
                <a:ext cx="317" cy="907"/>
                <a:chOff x="567" y="2750"/>
                <a:chExt cx="317" cy="907"/>
              </a:xfrm>
            </p:grpSpPr>
            <p:sp>
              <p:nvSpPr>
                <p:cNvPr id="30781" name="Freeform 245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82" name="Freeform 245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83" name="Oval 245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41" name="Group 2456"/>
              <p:cNvGrpSpPr>
                <a:grpSpLocks/>
              </p:cNvGrpSpPr>
              <p:nvPr/>
            </p:nvGrpSpPr>
            <p:grpSpPr bwMode="auto">
              <a:xfrm>
                <a:off x="2454" y="2750"/>
                <a:ext cx="317" cy="907"/>
                <a:chOff x="567" y="2750"/>
                <a:chExt cx="317" cy="907"/>
              </a:xfrm>
            </p:grpSpPr>
            <p:sp>
              <p:nvSpPr>
                <p:cNvPr id="30778" name="Freeform 245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79" name="Freeform 245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80" name="Oval 245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42" name="Group 2460"/>
              <p:cNvGrpSpPr>
                <a:grpSpLocks/>
              </p:cNvGrpSpPr>
              <p:nvPr/>
            </p:nvGrpSpPr>
            <p:grpSpPr bwMode="auto">
              <a:xfrm>
                <a:off x="2160" y="2750"/>
                <a:ext cx="317" cy="907"/>
                <a:chOff x="567" y="2750"/>
                <a:chExt cx="317" cy="907"/>
              </a:xfrm>
            </p:grpSpPr>
            <p:sp>
              <p:nvSpPr>
                <p:cNvPr id="30775" name="Freeform 246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76" name="Freeform 246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77" name="Oval 246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43" name="Group 2464"/>
              <p:cNvGrpSpPr>
                <a:grpSpLocks/>
              </p:cNvGrpSpPr>
              <p:nvPr/>
            </p:nvGrpSpPr>
            <p:grpSpPr bwMode="auto">
              <a:xfrm>
                <a:off x="3071" y="2748"/>
                <a:ext cx="317" cy="907"/>
                <a:chOff x="567" y="2750"/>
                <a:chExt cx="317" cy="907"/>
              </a:xfrm>
            </p:grpSpPr>
            <p:sp>
              <p:nvSpPr>
                <p:cNvPr id="30772" name="Freeform 246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73" name="Freeform 246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74" name="Oval 246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44" name="Group 2468"/>
              <p:cNvGrpSpPr>
                <a:grpSpLocks/>
              </p:cNvGrpSpPr>
              <p:nvPr/>
            </p:nvGrpSpPr>
            <p:grpSpPr bwMode="auto">
              <a:xfrm>
                <a:off x="3377" y="2748"/>
                <a:ext cx="317" cy="907"/>
                <a:chOff x="567" y="2750"/>
                <a:chExt cx="317" cy="907"/>
              </a:xfrm>
            </p:grpSpPr>
            <p:sp>
              <p:nvSpPr>
                <p:cNvPr id="30769" name="Freeform 246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70" name="Freeform 247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71" name="Oval 247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45" name="Group 2472"/>
              <p:cNvGrpSpPr>
                <a:grpSpLocks/>
              </p:cNvGrpSpPr>
              <p:nvPr/>
            </p:nvGrpSpPr>
            <p:grpSpPr bwMode="auto">
              <a:xfrm>
                <a:off x="4286" y="2748"/>
                <a:ext cx="317" cy="907"/>
                <a:chOff x="567" y="2750"/>
                <a:chExt cx="317" cy="907"/>
              </a:xfrm>
            </p:grpSpPr>
            <p:sp>
              <p:nvSpPr>
                <p:cNvPr id="30766" name="Freeform 247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67" name="Freeform 247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68" name="Oval 247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46" name="Group 2476"/>
              <p:cNvGrpSpPr>
                <a:grpSpLocks/>
              </p:cNvGrpSpPr>
              <p:nvPr/>
            </p:nvGrpSpPr>
            <p:grpSpPr bwMode="auto">
              <a:xfrm>
                <a:off x="3978" y="2748"/>
                <a:ext cx="317" cy="907"/>
                <a:chOff x="567" y="2750"/>
                <a:chExt cx="317" cy="907"/>
              </a:xfrm>
            </p:grpSpPr>
            <p:sp>
              <p:nvSpPr>
                <p:cNvPr id="30763" name="Freeform 247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64" name="Freeform 247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65" name="Oval 247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47" name="Group 2480"/>
              <p:cNvGrpSpPr>
                <a:grpSpLocks/>
              </p:cNvGrpSpPr>
              <p:nvPr/>
            </p:nvGrpSpPr>
            <p:grpSpPr bwMode="auto">
              <a:xfrm>
                <a:off x="3684" y="2748"/>
                <a:ext cx="317" cy="907"/>
                <a:chOff x="567" y="2750"/>
                <a:chExt cx="317" cy="907"/>
              </a:xfrm>
            </p:grpSpPr>
            <p:sp>
              <p:nvSpPr>
                <p:cNvPr id="30760" name="Freeform 248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61" name="Freeform 248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62" name="Oval 248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48" name="Group 2484"/>
              <p:cNvGrpSpPr>
                <a:grpSpLocks/>
              </p:cNvGrpSpPr>
              <p:nvPr/>
            </p:nvGrpSpPr>
            <p:grpSpPr bwMode="auto">
              <a:xfrm>
                <a:off x="5196" y="2750"/>
                <a:ext cx="317" cy="907"/>
                <a:chOff x="567" y="2750"/>
                <a:chExt cx="317" cy="907"/>
              </a:xfrm>
            </p:grpSpPr>
            <p:sp>
              <p:nvSpPr>
                <p:cNvPr id="30757" name="Freeform 248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58" name="Freeform 248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59" name="Oval 248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49" name="Group 2488"/>
              <p:cNvGrpSpPr>
                <a:grpSpLocks/>
              </p:cNvGrpSpPr>
              <p:nvPr/>
            </p:nvGrpSpPr>
            <p:grpSpPr bwMode="auto">
              <a:xfrm>
                <a:off x="4888" y="2750"/>
                <a:ext cx="317" cy="907"/>
                <a:chOff x="567" y="2750"/>
                <a:chExt cx="317" cy="907"/>
              </a:xfrm>
            </p:grpSpPr>
            <p:sp>
              <p:nvSpPr>
                <p:cNvPr id="30754" name="Freeform 248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55" name="Freeform 249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56" name="Oval 249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750" name="Group 2492"/>
              <p:cNvGrpSpPr>
                <a:grpSpLocks/>
              </p:cNvGrpSpPr>
              <p:nvPr/>
            </p:nvGrpSpPr>
            <p:grpSpPr bwMode="auto">
              <a:xfrm>
                <a:off x="4594" y="2750"/>
                <a:ext cx="317" cy="907"/>
                <a:chOff x="567" y="2750"/>
                <a:chExt cx="317" cy="907"/>
              </a:xfrm>
            </p:grpSpPr>
            <p:sp>
              <p:nvSpPr>
                <p:cNvPr id="30751" name="Freeform 249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52" name="Freeform 249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53" name="Oval 249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30660" name="Group 1473"/>
            <p:cNvGrpSpPr>
              <a:grpSpLocks/>
            </p:cNvGrpSpPr>
            <p:nvPr/>
          </p:nvGrpSpPr>
          <p:grpSpPr bwMode="auto">
            <a:xfrm>
              <a:off x="432" y="2161"/>
              <a:ext cx="4356" cy="546"/>
              <a:chOff x="22" y="2748"/>
              <a:chExt cx="5491" cy="909"/>
            </a:xfrm>
          </p:grpSpPr>
          <p:grpSp>
            <p:nvGrpSpPr>
              <p:cNvPr id="30661" name="Group 1404"/>
              <p:cNvGrpSpPr>
                <a:grpSpLocks/>
              </p:cNvGrpSpPr>
              <p:nvPr/>
            </p:nvGrpSpPr>
            <p:grpSpPr bwMode="auto">
              <a:xfrm>
                <a:off x="22" y="2750"/>
                <a:ext cx="317" cy="907"/>
                <a:chOff x="567" y="2750"/>
                <a:chExt cx="317" cy="907"/>
              </a:xfrm>
            </p:grpSpPr>
            <p:sp>
              <p:nvSpPr>
                <p:cNvPr id="30730" name="Freeform 140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31" name="Freeform 140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32" name="Oval 140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62" name="Group 1405"/>
              <p:cNvGrpSpPr>
                <a:grpSpLocks/>
              </p:cNvGrpSpPr>
              <p:nvPr/>
            </p:nvGrpSpPr>
            <p:grpSpPr bwMode="auto">
              <a:xfrm>
                <a:off x="328" y="2750"/>
                <a:ext cx="317" cy="907"/>
                <a:chOff x="567" y="2750"/>
                <a:chExt cx="317" cy="907"/>
              </a:xfrm>
            </p:grpSpPr>
            <p:sp>
              <p:nvSpPr>
                <p:cNvPr id="30727" name="Freeform 140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28" name="Freeform 140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29" name="Oval 140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63" name="Group 1409"/>
              <p:cNvGrpSpPr>
                <a:grpSpLocks/>
              </p:cNvGrpSpPr>
              <p:nvPr/>
            </p:nvGrpSpPr>
            <p:grpSpPr bwMode="auto">
              <a:xfrm>
                <a:off x="1237" y="2750"/>
                <a:ext cx="317" cy="907"/>
                <a:chOff x="567" y="2750"/>
                <a:chExt cx="317" cy="907"/>
              </a:xfrm>
            </p:grpSpPr>
            <p:sp>
              <p:nvSpPr>
                <p:cNvPr id="30724" name="Freeform 141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25" name="Freeform 141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26" name="Oval 141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64" name="Group 1413"/>
              <p:cNvGrpSpPr>
                <a:grpSpLocks/>
              </p:cNvGrpSpPr>
              <p:nvPr/>
            </p:nvGrpSpPr>
            <p:grpSpPr bwMode="auto">
              <a:xfrm>
                <a:off x="929" y="2750"/>
                <a:ext cx="317" cy="907"/>
                <a:chOff x="567" y="2750"/>
                <a:chExt cx="317" cy="907"/>
              </a:xfrm>
            </p:grpSpPr>
            <p:sp>
              <p:nvSpPr>
                <p:cNvPr id="30721" name="Freeform 141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22" name="Freeform 141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23" name="Oval 141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65" name="Group 1417"/>
              <p:cNvGrpSpPr>
                <a:grpSpLocks/>
              </p:cNvGrpSpPr>
              <p:nvPr/>
            </p:nvGrpSpPr>
            <p:grpSpPr bwMode="auto">
              <a:xfrm>
                <a:off x="635" y="2750"/>
                <a:ext cx="317" cy="907"/>
                <a:chOff x="567" y="2750"/>
                <a:chExt cx="317" cy="907"/>
              </a:xfrm>
            </p:grpSpPr>
            <p:sp>
              <p:nvSpPr>
                <p:cNvPr id="30718" name="Freeform 141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19" name="Freeform 141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20" name="Oval 142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66" name="Group 1421"/>
              <p:cNvGrpSpPr>
                <a:grpSpLocks/>
              </p:cNvGrpSpPr>
              <p:nvPr/>
            </p:nvGrpSpPr>
            <p:grpSpPr bwMode="auto">
              <a:xfrm>
                <a:off x="1547" y="2750"/>
                <a:ext cx="317" cy="907"/>
                <a:chOff x="567" y="2750"/>
                <a:chExt cx="317" cy="907"/>
              </a:xfrm>
            </p:grpSpPr>
            <p:sp>
              <p:nvSpPr>
                <p:cNvPr id="30715" name="Freeform 142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16" name="Freeform 142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17" name="Oval 142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67" name="Group 1425"/>
              <p:cNvGrpSpPr>
                <a:grpSpLocks/>
              </p:cNvGrpSpPr>
              <p:nvPr/>
            </p:nvGrpSpPr>
            <p:grpSpPr bwMode="auto">
              <a:xfrm>
                <a:off x="1853" y="2750"/>
                <a:ext cx="317" cy="907"/>
                <a:chOff x="567" y="2750"/>
                <a:chExt cx="317" cy="907"/>
              </a:xfrm>
            </p:grpSpPr>
            <p:sp>
              <p:nvSpPr>
                <p:cNvPr id="30712" name="Freeform 142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13" name="Freeform 142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14" name="Oval 142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68" name="Group 1429"/>
              <p:cNvGrpSpPr>
                <a:grpSpLocks/>
              </p:cNvGrpSpPr>
              <p:nvPr/>
            </p:nvGrpSpPr>
            <p:grpSpPr bwMode="auto">
              <a:xfrm>
                <a:off x="2762" y="2750"/>
                <a:ext cx="317" cy="907"/>
                <a:chOff x="567" y="2750"/>
                <a:chExt cx="317" cy="907"/>
              </a:xfrm>
            </p:grpSpPr>
            <p:sp>
              <p:nvSpPr>
                <p:cNvPr id="30709" name="Freeform 143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10" name="Freeform 143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11" name="Oval 143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69" name="Group 1433"/>
              <p:cNvGrpSpPr>
                <a:grpSpLocks/>
              </p:cNvGrpSpPr>
              <p:nvPr/>
            </p:nvGrpSpPr>
            <p:grpSpPr bwMode="auto">
              <a:xfrm>
                <a:off x="2454" y="2750"/>
                <a:ext cx="317" cy="907"/>
                <a:chOff x="567" y="2750"/>
                <a:chExt cx="317" cy="907"/>
              </a:xfrm>
            </p:grpSpPr>
            <p:sp>
              <p:nvSpPr>
                <p:cNvPr id="30706" name="Freeform 143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07" name="Freeform 143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08" name="Oval 143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70" name="Group 1437"/>
              <p:cNvGrpSpPr>
                <a:grpSpLocks/>
              </p:cNvGrpSpPr>
              <p:nvPr/>
            </p:nvGrpSpPr>
            <p:grpSpPr bwMode="auto">
              <a:xfrm>
                <a:off x="2160" y="2750"/>
                <a:ext cx="317" cy="907"/>
                <a:chOff x="567" y="2750"/>
                <a:chExt cx="317" cy="907"/>
              </a:xfrm>
            </p:grpSpPr>
            <p:sp>
              <p:nvSpPr>
                <p:cNvPr id="30703" name="Freeform 143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04" name="Freeform 143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05" name="Oval 144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71" name="Group 1441"/>
              <p:cNvGrpSpPr>
                <a:grpSpLocks/>
              </p:cNvGrpSpPr>
              <p:nvPr/>
            </p:nvGrpSpPr>
            <p:grpSpPr bwMode="auto">
              <a:xfrm>
                <a:off x="3071" y="2748"/>
                <a:ext cx="317" cy="907"/>
                <a:chOff x="567" y="2750"/>
                <a:chExt cx="317" cy="907"/>
              </a:xfrm>
            </p:grpSpPr>
            <p:sp>
              <p:nvSpPr>
                <p:cNvPr id="30700" name="Freeform 144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01" name="Freeform 144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702" name="Oval 144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72" name="Group 1445"/>
              <p:cNvGrpSpPr>
                <a:grpSpLocks/>
              </p:cNvGrpSpPr>
              <p:nvPr/>
            </p:nvGrpSpPr>
            <p:grpSpPr bwMode="auto">
              <a:xfrm>
                <a:off x="3377" y="2748"/>
                <a:ext cx="317" cy="907"/>
                <a:chOff x="567" y="2750"/>
                <a:chExt cx="317" cy="907"/>
              </a:xfrm>
            </p:grpSpPr>
            <p:sp>
              <p:nvSpPr>
                <p:cNvPr id="30697" name="Freeform 144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98" name="Freeform 144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99" name="Oval 144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73" name="Group 1449"/>
              <p:cNvGrpSpPr>
                <a:grpSpLocks/>
              </p:cNvGrpSpPr>
              <p:nvPr/>
            </p:nvGrpSpPr>
            <p:grpSpPr bwMode="auto">
              <a:xfrm>
                <a:off x="4286" y="2748"/>
                <a:ext cx="317" cy="907"/>
                <a:chOff x="567" y="2750"/>
                <a:chExt cx="317" cy="907"/>
              </a:xfrm>
            </p:grpSpPr>
            <p:sp>
              <p:nvSpPr>
                <p:cNvPr id="30694" name="Freeform 145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95" name="Freeform 145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96" name="Oval 145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74" name="Group 1453"/>
              <p:cNvGrpSpPr>
                <a:grpSpLocks/>
              </p:cNvGrpSpPr>
              <p:nvPr/>
            </p:nvGrpSpPr>
            <p:grpSpPr bwMode="auto">
              <a:xfrm>
                <a:off x="3978" y="2748"/>
                <a:ext cx="317" cy="907"/>
                <a:chOff x="567" y="2750"/>
                <a:chExt cx="317" cy="907"/>
              </a:xfrm>
            </p:grpSpPr>
            <p:sp>
              <p:nvSpPr>
                <p:cNvPr id="30691" name="Freeform 145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92" name="Freeform 145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93" name="Oval 145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75" name="Group 1457"/>
              <p:cNvGrpSpPr>
                <a:grpSpLocks/>
              </p:cNvGrpSpPr>
              <p:nvPr/>
            </p:nvGrpSpPr>
            <p:grpSpPr bwMode="auto">
              <a:xfrm>
                <a:off x="3684" y="2748"/>
                <a:ext cx="317" cy="907"/>
                <a:chOff x="567" y="2750"/>
                <a:chExt cx="317" cy="907"/>
              </a:xfrm>
            </p:grpSpPr>
            <p:sp>
              <p:nvSpPr>
                <p:cNvPr id="30688" name="Freeform 145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89" name="Freeform 145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90" name="Oval 146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76" name="Group 1461"/>
              <p:cNvGrpSpPr>
                <a:grpSpLocks/>
              </p:cNvGrpSpPr>
              <p:nvPr/>
            </p:nvGrpSpPr>
            <p:grpSpPr bwMode="auto">
              <a:xfrm>
                <a:off x="5196" y="2750"/>
                <a:ext cx="317" cy="907"/>
                <a:chOff x="567" y="2750"/>
                <a:chExt cx="317" cy="907"/>
              </a:xfrm>
            </p:grpSpPr>
            <p:sp>
              <p:nvSpPr>
                <p:cNvPr id="30685" name="Freeform 146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86" name="Freeform 146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87" name="Oval 146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77" name="Group 1465"/>
              <p:cNvGrpSpPr>
                <a:grpSpLocks/>
              </p:cNvGrpSpPr>
              <p:nvPr/>
            </p:nvGrpSpPr>
            <p:grpSpPr bwMode="auto">
              <a:xfrm>
                <a:off x="4888" y="2750"/>
                <a:ext cx="317" cy="907"/>
                <a:chOff x="567" y="2750"/>
                <a:chExt cx="317" cy="907"/>
              </a:xfrm>
            </p:grpSpPr>
            <p:sp>
              <p:nvSpPr>
                <p:cNvPr id="30682" name="Freeform 146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83" name="Freeform 146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84" name="Oval 146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78" name="Group 1469"/>
              <p:cNvGrpSpPr>
                <a:grpSpLocks/>
              </p:cNvGrpSpPr>
              <p:nvPr/>
            </p:nvGrpSpPr>
            <p:grpSpPr bwMode="auto">
              <a:xfrm>
                <a:off x="4594" y="2750"/>
                <a:ext cx="317" cy="907"/>
                <a:chOff x="567" y="2750"/>
                <a:chExt cx="317" cy="907"/>
              </a:xfrm>
            </p:grpSpPr>
            <p:sp>
              <p:nvSpPr>
                <p:cNvPr id="30679" name="Freeform 147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80" name="Freeform 147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81" name="Oval 147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sp>
        <p:nvSpPr>
          <p:cNvPr id="24085" name="AutoShape 2581"/>
          <p:cNvSpPr>
            <a:spLocks noChangeArrowheads="1"/>
          </p:cNvSpPr>
          <p:nvPr/>
        </p:nvSpPr>
        <p:spPr bwMode="auto">
          <a:xfrm>
            <a:off x="2627313" y="3098800"/>
            <a:ext cx="1368425" cy="1223963"/>
          </a:xfrm>
          <a:prstGeom prst="can">
            <a:avLst>
              <a:gd name="adj" fmla="val 15977"/>
            </a:avLst>
          </a:prstGeom>
          <a:gradFill rotWithShape="1">
            <a:gsLst>
              <a:gs pos="0">
                <a:srgbClr val="00FF00"/>
              </a:gs>
              <a:gs pos="100000">
                <a:srgbClr val="007600"/>
              </a:gs>
            </a:gsLst>
            <a:lin ang="0" scaled="1"/>
          </a:gra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29700" name="Rectangle 2"/>
          <p:cNvSpPr>
            <a:spLocks noGrp="1" noChangeArrowheads="1"/>
          </p:cNvSpPr>
          <p:nvPr>
            <p:ph type="title"/>
          </p:nvPr>
        </p:nvSpPr>
        <p:spPr>
          <a:xfrm>
            <a:off x="-323850" y="333375"/>
            <a:ext cx="9828213" cy="719138"/>
          </a:xfrm>
        </p:spPr>
        <p:txBody>
          <a:bodyPr/>
          <a:lstStyle/>
          <a:p>
            <a:pPr eaLnBrk="1" hangingPunct="1"/>
            <a:r>
              <a:rPr lang="en-GB" altLang="en-US" sz="3200" b="1" smtClean="0"/>
              <a:t>The </a:t>
            </a:r>
            <a:r>
              <a:rPr lang="en-GB" altLang="en-US" sz="3200" b="1" u="sng" smtClean="0"/>
              <a:t>fluid mosaic model </a:t>
            </a:r>
            <a:r>
              <a:rPr lang="en-GB" altLang="en-US" sz="3200" b="1" smtClean="0"/>
              <a:t>of the plasma membrane:</a:t>
            </a:r>
            <a:r>
              <a:rPr lang="en-GB" altLang="en-US" sz="3600" b="1" smtClean="0"/>
              <a:t/>
            </a:r>
            <a:br>
              <a:rPr lang="en-GB" altLang="en-US" sz="3600" b="1" smtClean="0"/>
            </a:br>
            <a:endParaRPr lang="en-GB" altLang="en-US" sz="3600" b="1" smtClean="0"/>
          </a:p>
        </p:txBody>
      </p:sp>
      <p:sp>
        <p:nvSpPr>
          <p:cNvPr id="29701" name="Text Box 4"/>
          <p:cNvSpPr txBox="1">
            <a:spLocks noChangeArrowheads="1"/>
          </p:cNvSpPr>
          <p:nvPr/>
        </p:nvSpPr>
        <p:spPr bwMode="auto">
          <a:xfrm>
            <a:off x="34925" y="836613"/>
            <a:ext cx="88773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400" b="1" u="sng" dirty="0" smtClean="0">
                <a:solidFill>
                  <a:prstClr val="black"/>
                </a:solidFill>
                <a:cs typeface="Arial" panose="020B0604020202020204" pitchFamily="34" charset="0"/>
              </a:rPr>
              <a:t>Lipid molecules give fluidity and proteins give the membrane a mosaic (patchwork ) appearance. The molecules can move about.</a:t>
            </a:r>
          </a:p>
          <a:p>
            <a:pPr fontAlgn="base">
              <a:spcBef>
                <a:spcPct val="0"/>
              </a:spcBef>
              <a:spcAft>
                <a:spcPct val="0"/>
              </a:spcAft>
              <a:buFontTx/>
              <a:buNone/>
            </a:pPr>
            <a:r>
              <a:rPr lang="en-GB" altLang="en-US" sz="2400" dirty="0" smtClean="0">
                <a:solidFill>
                  <a:prstClr val="black"/>
                </a:solidFill>
                <a:cs typeface="Arial" panose="020B0604020202020204" pitchFamily="34" charset="0"/>
              </a:rPr>
              <a:t>The proteins can move freely through the lipid bilayer. </a:t>
            </a:r>
            <a:br>
              <a:rPr lang="en-GB" altLang="en-US" sz="2400" dirty="0" smtClean="0">
                <a:solidFill>
                  <a:prstClr val="black"/>
                </a:solidFill>
                <a:cs typeface="Arial" panose="020B0604020202020204" pitchFamily="34" charset="0"/>
              </a:rPr>
            </a:br>
            <a:r>
              <a:rPr lang="en-GB" altLang="en-US" sz="2400" dirty="0" smtClean="0">
                <a:solidFill>
                  <a:prstClr val="black"/>
                </a:solidFill>
                <a:cs typeface="Arial" panose="020B0604020202020204" pitchFamily="34" charset="0"/>
              </a:rPr>
              <a:t>The ease with which they do this is dependent on the number of phospholipids with unsaturated fatty acids in the phospholipids.</a:t>
            </a:r>
          </a:p>
        </p:txBody>
      </p:sp>
      <p:grpSp>
        <p:nvGrpSpPr>
          <p:cNvPr id="29702" name="Group 2496"/>
          <p:cNvGrpSpPr>
            <a:grpSpLocks/>
          </p:cNvGrpSpPr>
          <p:nvPr/>
        </p:nvGrpSpPr>
        <p:grpSpPr bwMode="auto">
          <a:xfrm flipV="1">
            <a:off x="1038225" y="3887788"/>
            <a:ext cx="6915150" cy="866775"/>
            <a:chOff x="22" y="2748"/>
            <a:chExt cx="5491" cy="909"/>
          </a:xfrm>
        </p:grpSpPr>
        <p:grpSp>
          <p:nvGrpSpPr>
            <p:cNvPr id="30586" name="Group 2497"/>
            <p:cNvGrpSpPr>
              <a:grpSpLocks/>
            </p:cNvGrpSpPr>
            <p:nvPr/>
          </p:nvGrpSpPr>
          <p:grpSpPr bwMode="auto">
            <a:xfrm>
              <a:off x="22" y="2750"/>
              <a:ext cx="317" cy="907"/>
              <a:chOff x="567" y="2750"/>
              <a:chExt cx="317" cy="907"/>
            </a:xfrm>
          </p:grpSpPr>
          <p:sp>
            <p:nvSpPr>
              <p:cNvPr id="30655" name="Freeform 249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56" name="Freeform 249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57" name="Oval 250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87" name="Group 2501"/>
            <p:cNvGrpSpPr>
              <a:grpSpLocks/>
            </p:cNvGrpSpPr>
            <p:nvPr/>
          </p:nvGrpSpPr>
          <p:grpSpPr bwMode="auto">
            <a:xfrm>
              <a:off x="328" y="2750"/>
              <a:ext cx="317" cy="907"/>
              <a:chOff x="567" y="2750"/>
              <a:chExt cx="317" cy="907"/>
            </a:xfrm>
          </p:grpSpPr>
          <p:sp>
            <p:nvSpPr>
              <p:cNvPr id="30652" name="Freeform 250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53" name="Freeform 250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54" name="Oval 2504"/>
              <p:cNvSpPr>
                <a:spLocks noChangeArrowheads="1"/>
              </p:cNvSpPr>
              <p:nvPr/>
            </p:nvSpPr>
            <p:spPr bwMode="auto">
              <a:xfrm flipV="1">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88" name="Group 2505"/>
            <p:cNvGrpSpPr>
              <a:grpSpLocks/>
            </p:cNvGrpSpPr>
            <p:nvPr/>
          </p:nvGrpSpPr>
          <p:grpSpPr bwMode="auto">
            <a:xfrm>
              <a:off x="1237" y="2750"/>
              <a:ext cx="317" cy="907"/>
              <a:chOff x="567" y="2750"/>
              <a:chExt cx="317" cy="907"/>
            </a:xfrm>
          </p:grpSpPr>
          <p:sp>
            <p:nvSpPr>
              <p:cNvPr id="30649" name="Freeform 250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50" name="Freeform 250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51" name="Oval 250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89" name="Group 2509"/>
            <p:cNvGrpSpPr>
              <a:grpSpLocks/>
            </p:cNvGrpSpPr>
            <p:nvPr/>
          </p:nvGrpSpPr>
          <p:grpSpPr bwMode="auto">
            <a:xfrm>
              <a:off x="929" y="2750"/>
              <a:ext cx="317" cy="907"/>
              <a:chOff x="567" y="2750"/>
              <a:chExt cx="317" cy="907"/>
            </a:xfrm>
          </p:grpSpPr>
          <p:sp>
            <p:nvSpPr>
              <p:cNvPr id="30646" name="Freeform 251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47" name="Freeform 251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48" name="Oval 251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90" name="Group 2513"/>
            <p:cNvGrpSpPr>
              <a:grpSpLocks/>
            </p:cNvGrpSpPr>
            <p:nvPr/>
          </p:nvGrpSpPr>
          <p:grpSpPr bwMode="auto">
            <a:xfrm>
              <a:off x="635" y="2750"/>
              <a:ext cx="317" cy="907"/>
              <a:chOff x="567" y="2750"/>
              <a:chExt cx="317" cy="907"/>
            </a:xfrm>
          </p:grpSpPr>
          <p:sp>
            <p:nvSpPr>
              <p:cNvPr id="30643" name="Freeform 251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44" name="Freeform 251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45" name="Oval 251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91" name="Group 2517"/>
            <p:cNvGrpSpPr>
              <a:grpSpLocks/>
            </p:cNvGrpSpPr>
            <p:nvPr/>
          </p:nvGrpSpPr>
          <p:grpSpPr bwMode="auto">
            <a:xfrm>
              <a:off x="1547" y="2750"/>
              <a:ext cx="317" cy="907"/>
              <a:chOff x="567" y="2750"/>
              <a:chExt cx="317" cy="907"/>
            </a:xfrm>
          </p:grpSpPr>
          <p:sp>
            <p:nvSpPr>
              <p:cNvPr id="30640" name="Freeform 251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41" name="Freeform 251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42" name="Oval 252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92" name="Group 2521"/>
            <p:cNvGrpSpPr>
              <a:grpSpLocks/>
            </p:cNvGrpSpPr>
            <p:nvPr/>
          </p:nvGrpSpPr>
          <p:grpSpPr bwMode="auto">
            <a:xfrm>
              <a:off x="1853" y="2750"/>
              <a:ext cx="317" cy="907"/>
              <a:chOff x="567" y="2750"/>
              <a:chExt cx="317" cy="907"/>
            </a:xfrm>
          </p:grpSpPr>
          <p:sp>
            <p:nvSpPr>
              <p:cNvPr id="30637" name="Freeform 252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38" name="Freeform 252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39" name="Oval 252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93" name="Group 2525"/>
            <p:cNvGrpSpPr>
              <a:grpSpLocks/>
            </p:cNvGrpSpPr>
            <p:nvPr/>
          </p:nvGrpSpPr>
          <p:grpSpPr bwMode="auto">
            <a:xfrm>
              <a:off x="2762" y="2750"/>
              <a:ext cx="317" cy="907"/>
              <a:chOff x="567" y="2750"/>
              <a:chExt cx="317" cy="907"/>
            </a:xfrm>
          </p:grpSpPr>
          <p:sp>
            <p:nvSpPr>
              <p:cNvPr id="30634" name="Freeform 252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35" name="Freeform 252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36" name="Oval 252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94" name="Group 2529"/>
            <p:cNvGrpSpPr>
              <a:grpSpLocks/>
            </p:cNvGrpSpPr>
            <p:nvPr/>
          </p:nvGrpSpPr>
          <p:grpSpPr bwMode="auto">
            <a:xfrm>
              <a:off x="2454" y="2750"/>
              <a:ext cx="317" cy="907"/>
              <a:chOff x="567" y="2750"/>
              <a:chExt cx="317" cy="907"/>
            </a:xfrm>
          </p:grpSpPr>
          <p:sp>
            <p:nvSpPr>
              <p:cNvPr id="30631" name="Freeform 253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32" name="Freeform 253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33" name="Oval 253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95" name="Group 2533"/>
            <p:cNvGrpSpPr>
              <a:grpSpLocks/>
            </p:cNvGrpSpPr>
            <p:nvPr/>
          </p:nvGrpSpPr>
          <p:grpSpPr bwMode="auto">
            <a:xfrm>
              <a:off x="2160" y="2750"/>
              <a:ext cx="317" cy="907"/>
              <a:chOff x="567" y="2750"/>
              <a:chExt cx="317" cy="907"/>
            </a:xfrm>
          </p:grpSpPr>
          <p:sp>
            <p:nvSpPr>
              <p:cNvPr id="30628" name="Freeform 253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29" name="Freeform 253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30" name="Oval 253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96" name="Group 2537"/>
            <p:cNvGrpSpPr>
              <a:grpSpLocks/>
            </p:cNvGrpSpPr>
            <p:nvPr/>
          </p:nvGrpSpPr>
          <p:grpSpPr bwMode="auto">
            <a:xfrm>
              <a:off x="3071" y="2748"/>
              <a:ext cx="317" cy="907"/>
              <a:chOff x="567" y="2750"/>
              <a:chExt cx="317" cy="907"/>
            </a:xfrm>
          </p:grpSpPr>
          <p:sp>
            <p:nvSpPr>
              <p:cNvPr id="30625" name="Freeform 253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26" name="Freeform 253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27" name="Oval 254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97" name="Group 2541"/>
            <p:cNvGrpSpPr>
              <a:grpSpLocks/>
            </p:cNvGrpSpPr>
            <p:nvPr/>
          </p:nvGrpSpPr>
          <p:grpSpPr bwMode="auto">
            <a:xfrm>
              <a:off x="3377" y="2748"/>
              <a:ext cx="317" cy="907"/>
              <a:chOff x="567" y="2750"/>
              <a:chExt cx="317" cy="907"/>
            </a:xfrm>
          </p:grpSpPr>
          <p:sp>
            <p:nvSpPr>
              <p:cNvPr id="30622" name="Freeform 254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23" name="Freeform 254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24" name="Oval 254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98" name="Group 2545"/>
            <p:cNvGrpSpPr>
              <a:grpSpLocks/>
            </p:cNvGrpSpPr>
            <p:nvPr/>
          </p:nvGrpSpPr>
          <p:grpSpPr bwMode="auto">
            <a:xfrm>
              <a:off x="4286" y="2748"/>
              <a:ext cx="317" cy="907"/>
              <a:chOff x="567" y="2750"/>
              <a:chExt cx="317" cy="907"/>
            </a:xfrm>
          </p:grpSpPr>
          <p:sp>
            <p:nvSpPr>
              <p:cNvPr id="30619" name="Freeform 254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20" name="Freeform 254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21" name="Oval 254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99" name="Group 2549"/>
            <p:cNvGrpSpPr>
              <a:grpSpLocks/>
            </p:cNvGrpSpPr>
            <p:nvPr/>
          </p:nvGrpSpPr>
          <p:grpSpPr bwMode="auto">
            <a:xfrm>
              <a:off x="3978" y="2748"/>
              <a:ext cx="317" cy="907"/>
              <a:chOff x="567" y="2750"/>
              <a:chExt cx="317" cy="907"/>
            </a:xfrm>
          </p:grpSpPr>
          <p:sp>
            <p:nvSpPr>
              <p:cNvPr id="30616" name="Freeform 255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17" name="Freeform 255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18" name="Oval 255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00" name="Group 2553"/>
            <p:cNvGrpSpPr>
              <a:grpSpLocks/>
            </p:cNvGrpSpPr>
            <p:nvPr/>
          </p:nvGrpSpPr>
          <p:grpSpPr bwMode="auto">
            <a:xfrm>
              <a:off x="3684" y="2748"/>
              <a:ext cx="317" cy="907"/>
              <a:chOff x="567" y="2750"/>
              <a:chExt cx="317" cy="907"/>
            </a:xfrm>
          </p:grpSpPr>
          <p:sp>
            <p:nvSpPr>
              <p:cNvPr id="30613" name="Freeform 255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14" name="Freeform 255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15" name="Oval 255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01" name="Group 2557"/>
            <p:cNvGrpSpPr>
              <a:grpSpLocks/>
            </p:cNvGrpSpPr>
            <p:nvPr/>
          </p:nvGrpSpPr>
          <p:grpSpPr bwMode="auto">
            <a:xfrm>
              <a:off x="5196" y="2750"/>
              <a:ext cx="317" cy="907"/>
              <a:chOff x="567" y="2750"/>
              <a:chExt cx="317" cy="907"/>
            </a:xfrm>
          </p:grpSpPr>
          <p:sp>
            <p:nvSpPr>
              <p:cNvPr id="30610" name="Freeform 255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11" name="Freeform 255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12" name="Oval 256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02" name="Group 2561"/>
            <p:cNvGrpSpPr>
              <a:grpSpLocks/>
            </p:cNvGrpSpPr>
            <p:nvPr/>
          </p:nvGrpSpPr>
          <p:grpSpPr bwMode="auto">
            <a:xfrm>
              <a:off x="4888" y="2750"/>
              <a:ext cx="317" cy="907"/>
              <a:chOff x="567" y="2750"/>
              <a:chExt cx="317" cy="907"/>
            </a:xfrm>
          </p:grpSpPr>
          <p:sp>
            <p:nvSpPr>
              <p:cNvPr id="30607" name="Freeform 256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08" name="Freeform 256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09" name="Oval 256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603" name="Group 2565"/>
            <p:cNvGrpSpPr>
              <a:grpSpLocks/>
            </p:cNvGrpSpPr>
            <p:nvPr/>
          </p:nvGrpSpPr>
          <p:grpSpPr bwMode="auto">
            <a:xfrm>
              <a:off x="4594" y="2750"/>
              <a:ext cx="317" cy="907"/>
              <a:chOff x="567" y="2750"/>
              <a:chExt cx="317" cy="907"/>
            </a:xfrm>
          </p:grpSpPr>
          <p:sp>
            <p:nvSpPr>
              <p:cNvPr id="30604" name="Freeform 256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05" name="Freeform 256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606" name="Oval 256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29703" name="Group 1620"/>
          <p:cNvGrpSpPr>
            <a:grpSpLocks/>
          </p:cNvGrpSpPr>
          <p:nvPr/>
        </p:nvGrpSpPr>
        <p:grpSpPr bwMode="auto">
          <a:xfrm flipV="1">
            <a:off x="831850" y="4098925"/>
            <a:ext cx="6915150" cy="866775"/>
            <a:chOff x="22" y="2748"/>
            <a:chExt cx="5491" cy="909"/>
          </a:xfrm>
        </p:grpSpPr>
        <p:grpSp>
          <p:nvGrpSpPr>
            <p:cNvPr id="30514" name="Group 1621"/>
            <p:cNvGrpSpPr>
              <a:grpSpLocks/>
            </p:cNvGrpSpPr>
            <p:nvPr/>
          </p:nvGrpSpPr>
          <p:grpSpPr bwMode="auto">
            <a:xfrm>
              <a:off x="22" y="2750"/>
              <a:ext cx="317" cy="907"/>
              <a:chOff x="567" y="2750"/>
              <a:chExt cx="317" cy="907"/>
            </a:xfrm>
          </p:grpSpPr>
          <p:sp>
            <p:nvSpPr>
              <p:cNvPr id="30583" name="Freeform 162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84" name="Freeform 162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85" name="Oval 162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15" name="Group 1625"/>
            <p:cNvGrpSpPr>
              <a:grpSpLocks/>
            </p:cNvGrpSpPr>
            <p:nvPr/>
          </p:nvGrpSpPr>
          <p:grpSpPr bwMode="auto">
            <a:xfrm>
              <a:off x="328" y="2750"/>
              <a:ext cx="317" cy="907"/>
              <a:chOff x="567" y="2750"/>
              <a:chExt cx="317" cy="907"/>
            </a:xfrm>
          </p:grpSpPr>
          <p:sp>
            <p:nvSpPr>
              <p:cNvPr id="30580" name="Freeform 162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81" name="Freeform 162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82" name="Oval 1628"/>
              <p:cNvSpPr>
                <a:spLocks noChangeArrowheads="1"/>
              </p:cNvSpPr>
              <p:nvPr/>
            </p:nvSpPr>
            <p:spPr bwMode="auto">
              <a:xfrm flipV="1">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16" name="Group 1629"/>
            <p:cNvGrpSpPr>
              <a:grpSpLocks/>
            </p:cNvGrpSpPr>
            <p:nvPr/>
          </p:nvGrpSpPr>
          <p:grpSpPr bwMode="auto">
            <a:xfrm>
              <a:off x="1237" y="2750"/>
              <a:ext cx="317" cy="907"/>
              <a:chOff x="567" y="2750"/>
              <a:chExt cx="317" cy="907"/>
            </a:xfrm>
          </p:grpSpPr>
          <p:sp>
            <p:nvSpPr>
              <p:cNvPr id="30577" name="Freeform 163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78" name="Freeform 163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79" name="Oval 163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17" name="Group 1633"/>
            <p:cNvGrpSpPr>
              <a:grpSpLocks/>
            </p:cNvGrpSpPr>
            <p:nvPr/>
          </p:nvGrpSpPr>
          <p:grpSpPr bwMode="auto">
            <a:xfrm>
              <a:off x="929" y="2750"/>
              <a:ext cx="317" cy="907"/>
              <a:chOff x="567" y="2750"/>
              <a:chExt cx="317" cy="907"/>
            </a:xfrm>
          </p:grpSpPr>
          <p:sp>
            <p:nvSpPr>
              <p:cNvPr id="30574" name="Freeform 163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75" name="Freeform 163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76" name="Oval 163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18" name="Group 1637"/>
            <p:cNvGrpSpPr>
              <a:grpSpLocks/>
            </p:cNvGrpSpPr>
            <p:nvPr/>
          </p:nvGrpSpPr>
          <p:grpSpPr bwMode="auto">
            <a:xfrm>
              <a:off x="635" y="2750"/>
              <a:ext cx="317" cy="907"/>
              <a:chOff x="567" y="2750"/>
              <a:chExt cx="317" cy="907"/>
            </a:xfrm>
          </p:grpSpPr>
          <p:sp>
            <p:nvSpPr>
              <p:cNvPr id="30571" name="Freeform 163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72" name="Freeform 163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73" name="Oval 164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19" name="Group 1641"/>
            <p:cNvGrpSpPr>
              <a:grpSpLocks/>
            </p:cNvGrpSpPr>
            <p:nvPr/>
          </p:nvGrpSpPr>
          <p:grpSpPr bwMode="auto">
            <a:xfrm>
              <a:off x="1547" y="2750"/>
              <a:ext cx="317" cy="907"/>
              <a:chOff x="567" y="2750"/>
              <a:chExt cx="317" cy="907"/>
            </a:xfrm>
          </p:grpSpPr>
          <p:sp>
            <p:nvSpPr>
              <p:cNvPr id="30568" name="Freeform 164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69" name="Freeform 164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70" name="Oval 164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20" name="Group 1645"/>
            <p:cNvGrpSpPr>
              <a:grpSpLocks/>
            </p:cNvGrpSpPr>
            <p:nvPr/>
          </p:nvGrpSpPr>
          <p:grpSpPr bwMode="auto">
            <a:xfrm>
              <a:off x="1853" y="2750"/>
              <a:ext cx="317" cy="907"/>
              <a:chOff x="567" y="2750"/>
              <a:chExt cx="317" cy="907"/>
            </a:xfrm>
          </p:grpSpPr>
          <p:sp>
            <p:nvSpPr>
              <p:cNvPr id="30565" name="Freeform 164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66" name="Freeform 164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67" name="Oval 164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21" name="Group 1649"/>
            <p:cNvGrpSpPr>
              <a:grpSpLocks/>
            </p:cNvGrpSpPr>
            <p:nvPr/>
          </p:nvGrpSpPr>
          <p:grpSpPr bwMode="auto">
            <a:xfrm>
              <a:off x="2762" y="2750"/>
              <a:ext cx="317" cy="907"/>
              <a:chOff x="567" y="2750"/>
              <a:chExt cx="317" cy="907"/>
            </a:xfrm>
          </p:grpSpPr>
          <p:sp>
            <p:nvSpPr>
              <p:cNvPr id="30562" name="Freeform 165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63" name="Freeform 165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64" name="Oval 165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22" name="Group 1653"/>
            <p:cNvGrpSpPr>
              <a:grpSpLocks/>
            </p:cNvGrpSpPr>
            <p:nvPr/>
          </p:nvGrpSpPr>
          <p:grpSpPr bwMode="auto">
            <a:xfrm>
              <a:off x="2454" y="2750"/>
              <a:ext cx="317" cy="907"/>
              <a:chOff x="567" y="2750"/>
              <a:chExt cx="317" cy="907"/>
            </a:xfrm>
          </p:grpSpPr>
          <p:sp>
            <p:nvSpPr>
              <p:cNvPr id="30559" name="Freeform 165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60" name="Freeform 165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61" name="Oval 165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23" name="Group 1657"/>
            <p:cNvGrpSpPr>
              <a:grpSpLocks/>
            </p:cNvGrpSpPr>
            <p:nvPr/>
          </p:nvGrpSpPr>
          <p:grpSpPr bwMode="auto">
            <a:xfrm>
              <a:off x="2160" y="2750"/>
              <a:ext cx="317" cy="907"/>
              <a:chOff x="567" y="2750"/>
              <a:chExt cx="317" cy="907"/>
            </a:xfrm>
          </p:grpSpPr>
          <p:sp>
            <p:nvSpPr>
              <p:cNvPr id="30556" name="Freeform 165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57" name="Freeform 165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58" name="Oval 166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24" name="Group 1661"/>
            <p:cNvGrpSpPr>
              <a:grpSpLocks/>
            </p:cNvGrpSpPr>
            <p:nvPr/>
          </p:nvGrpSpPr>
          <p:grpSpPr bwMode="auto">
            <a:xfrm>
              <a:off x="3071" y="2748"/>
              <a:ext cx="317" cy="907"/>
              <a:chOff x="567" y="2750"/>
              <a:chExt cx="317" cy="907"/>
            </a:xfrm>
          </p:grpSpPr>
          <p:sp>
            <p:nvSpPr>
              <p:cNvPr id="30553" name="Freeform 166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54" name="Freeform 166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55" name="Oval 166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25" name="Group 1665"/>
            <p:cNvGrpSpPr>
              <a:grpSpLocks/>
            </p:cNvGrpSpPr>
            <p:nvPr/>
          </p:nvGrpSpPr>
          <p:grpSpPr bwMode="auto">
            <a:xfrm>
              <a:off x="3377" y="2748"/>
              <a:ext cx="317" cy="907"/>
              <a:chOff x="567" y="2750"/>
              <a:chExt cx="317" cy="907"/>
            </a:xfrm>
          </p:grpSpPr>
          <p:sp>
            <p:nvSpPr>
              <p:cNvPr id="30550" name="Freeform 166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51" name="Freeform 166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52" name="Oval 166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26" name="Group 1669"/>
            <p:cNvGrpSpPr>
              <a:grpSpLocks/>
            </p:cNvGrpSpPr>
            <p:nvPr/>
          </p:nvGrpSpPr>
          <p:grpSpPr bwMode="auto">
            <a:xfrm>
              <a:off x="4286" y="2748"/>
              <a:ext cx="317" cy="907"/>
              <a:chOff x="567" y="2750"/>
              <a:chExt cx="317" cy="907"/>
            </a:xfrm>
          </p:grpSpPr>
          <p:sp>
            <p:nvSpPr>
              <p:cNvPr id="30547" name="Freeform 167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48" name="Freeform 167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49" name="Oval 167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27" name="Group 1673"/>
            <p:cNvGrpSpPr>
              <a:grpSpLocks/>
            </p:cNvGrpSpPr>
            <p:nvPr/>
          </p:nvGrpSpPr>
          <p:grpSpPr bwMode="auto">
            <a:xfrm>
              <a:off x="3978" y="2748"/>
              <a:ext cx="317" cy="907"/>
              <a:chOff x="567" y="2750"/>
              <a:chExt cx="317" cy="907"/>
            </a:xfrm>
          </p:grpSpPr>
          <p:sp>
            <p:nvSpPr>
              <p:cNvPr id="30544" name="Freeform 167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45" name="Freeform 167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46" name="Oval 167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28" name="Group 1677"/>
            <p:cNvGrpSpPr>
              <a:grpSpLocks/>
            </p:cNvGrpSpPr>
            <p:nvPr/>
          </p:nvGrpSpPr>
          <p:grpSpPr bwMode="auto">
            <a:xfrm>
              <a:off x="3684" y="2748"/>
              <a:ext cx="317" cy="907"/>
              <a:chOff x="567" y="2750"/>
              <a:chExt cx="317" cy="907"/>
            </a:xfrm>
          </p:grpSpPr>
          <p:sp>
            <p:nvSpPr>
              <p:cNvPr id="30541" name="Freeform 167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42" name="Freeform 167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43" name="Oval 168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29" name="Group 1681"/>
            <p:cNvGrpSpPr>
              <a:grpSpLocks/>
            </p:cNvGrpSpPr>
            <p:nvPr/>
          </p:nvGrpSpPr>
          <p:grpSpPr bwMode="auto">
            <a:xfrm>
              <a:off x="5196" y="2750"/>
              <a:ext cx="317" cy="907"/>
              <a:chOff x="567" y="2750"/>
              <a:chExt cx="317" cy="907"/>
            </a:xfrm>
          </p:grpSpPr>
          <p:sp>
            <p:nvSpPr>
              <p:cNvPr id="30538" name="Freeform 168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39" name="Freeform 168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40" name="Oval 168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30" name="Group 1685"/>
            <p:cNvGrpSpPr>
              <a:grpSpLocks/>
            </p:cNvGrpSpPr>
            <p:nvPr/>
          </p:nvGrpSpPr>
          <p:grpSpPr bwMode="auto">
            <a:xfrm>
              <a:off x="4888" y="2750"/>
              <a:ext cx="317" cy="907"/>
              <a:chOff x="567" y="2750"/>
              <a:chExt cx="317" cy="907"/>
            </a:xfrm>
          </p:grpSpPr>
          <p:sp>
            <p:nvSpPr>
              <p:cNvPr id="30535" name="Freeform 168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36" name="Freeform 168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37" name="Oval 168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531" name="Group 1689"/>
            <p:cNvGrpSpPr>
              <a:grpSpLocks/>
            </p:cNvGrpSpPr>
            <p:nvPr/>
          </p:nvGrpSpPr>
          <p:grpSpPr bwMode="auto">
            <a:xfrm>
              <a:off x="4594" y="2750"/>
              <a:ext cx="317" cy="907"/>
              <a:chOff x="567" y="2750"/>
              <a:chExt cx="317" cy="907"/>
            </a:xfrm>
          </p:grpSpPr>
          <p:sp>
            <p:nvSpPr>
              <p:cNvPr id="30532" name="Freeform 169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33" name="Freeform 169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34" name="Oval 169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29704" name="Group 1474"/>
          <p:cNvGrpSpPr>
            <a:grpSpLocks/>
          </p:cNvGrpSpPr>
          <p:nvPr/>
        </p:nvGrpSpPr>
        <p:grpSpPr bwMode="auto">
          <a:xfrm flipV="1">
            <a:off x="611188" y="4316413"/>
            <a:ext cx="6915150" cy="866775"/>
            <a:chOff x="22" y="2748"/>
            <a:chExt cx="5491" cy="909"/>
          </a:xfrm>
        </p:grpSpPr>
        <p:grpSp>
          <p:nvGrpSpPr>
            <p:cNvPr id="30442" name="Group 1475"/>
            <p:cNvGrpSpPr>
              <a:grpSpLocks/>
            </p:cNvGrpSpPr>
            <p:nvPr/>
          </p:nvGrpSpPr>
          <p:grpSpPr bwMode="auto">
            <a:xfrm>
              <a:off x="22" y="2750"/>
              <a:ext cx="317" cy="907"/>
              <a:chOff x="567" y="2750"/>
              <a:chExt cx="317" cy="907"/>
            </a:xfrm>
          </p:grpSpPr>
          <p:sp>
            <p:nvSpPr>
              <p:cNvPr id="30511" name="Freeform 147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12" name="Freeform 147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13" name="Oval 147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43" name="Group 1479"/>
            <p:cNvGrpSpPr>
              <a:grpSpLocks/>
            </p:cNvGrpSpPr>
            <p:nvPr/>
          </p:nvGrpSpPr>
          <p:grpSpPr bwMode="auto">
            <a:xfrm>
              <a:off x="328" y="2750"/>
              <a:ext cx="317" cy="907"/>
              <a:chOff x="567" y="2750"/>
              <a:chExt cx="317" cy="907"/>
            </a:xfrm>
          </p:grpSpPr>
          <p:sp>
            <p:nvSpPr>
              <p:cNvPr id="30508" name="Freeform 148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09" name="Freeform 148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10" name="Oval 1482"/>
              <p:cNvSpPr>
                <a:spLocks noChangeArrowheads="1"/>
              </p:cNvSpPr>
              <p:nvPr/>
            </p:nvSpPr>
            <p:spPr bwMode="auto">
              <a:xfrm flipV="1">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44" name="Group 1483"/>
            <p:cNvGrpSpPr>
              <a:grpSpLocks/>
            </p:cNvGrpSpPr>
            <p:nvPr/>
          </p:nvGrpSpPr>
          <p:grpSpPr bwMode="auto">
            <a:xfrm>
              <a:off x="1237" y="2750"/>
              <a:ext cx="317" cy="907"/>
              <a:chOff x="567" y="2750"/>
              <a:chExt cx="317" cy="907"/>
            </a:xfrm>
          </p:grpSpPr>
          <p:sp>
            <p:nvSpPr>
              <p:cNvPr id="30505" name="Freeform 148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06" name="Freeform 148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07" name="Oval 148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45" name="Group 1487"/>
            <p:cNvGrpSpPr>
              <a:grpSpLocks/>
            </p:cNvGrpSpPr>
            <p:nvPr/>
          </p:nvGrpSpPr>
          <p:grpSpPr bwMode="auto">
            <a:xfrm>
              <a:off x="929" y="2750"/>
              <a:ext cx="317" cy="907"/>
              <a:chOff x="567" y="2750"/>
              <a:chExt cx="317" cy="907"/>
            </a:xfrm>
          </p:grpSpPr>
          <p:sp>
            <p:nvSpPr>
              <p:cNvPr id="30502" name="Freeform 148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03" name="Freeform 148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04" name="Oval 149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46" name="Group 1491"/>
            <p:cNvGrpSpPr>
              <a:grpSpLocks/>
            </p:cNvGrpSpPr>
            <p:nvPr/>
          </p:nvGrpSpPr>
          <p:grpSpPr bwMode="auto">
            <a:xfrm>
              <a:off x="635" y="2750"/>
              <a:ext cx="317" cy="907"/>
              <a:chOff x="567" y="2750"/>
              <a:chExt cx="317" cy="907"/>
            </a:xfrm>
          </p:grpSpPr>
          <p:sp>
            <p:nvSpPr>
              <p:cNvPr id="30499" name="Freeform 149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00" name="Freeform 149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501" name="Oval 149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47" name="Group 1495"/>
            <p:cNvGrpSpPr>
              <a:grpSpLocks/>
            </p:cNvGrpSpPr>
            <p:nvPr/>
          </p:nvGrpSpPr>
          <p:grpSpPr bwMode="auto">
            <a:xfrm>
              <a:off x="1547" y="2750"/>
              <a:ext cx="317" cy="907"/>
              <a:chOff x="567" y="2750"/>
              <a:chExt cx="317" cy="907"/>
            </a:xfrm>
          </p:grpSpPr>
          <p:sp>
            <p:nvSpPr>
              <p:cNvPr id="30496" name="Freeform 149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97" name="Freeform 149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98" name="Oval 149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48" name="Group 1499"/>
            <p:cNvGrpSpPr>
              <a:grpSpLocks/>
            </p:cNvGrpSpPr>
            <p:nvPr/>
          </p:nvGrpSpPr>
          <p:grpSpPr bwMode="auto">
            <a:xfrm>
              <a:off x="1853" y="2750"/>
              <a:ext cx="317" cy="907"/>
              <a:chOff x="567" y="2750"/>
              <a:chExt cx="317" cy="907"/>
            </a:xfrm>
          </p:grpSpPr>
          <p:sp>
            <p:nvSpPr>
              <p:cNvPr id="30493" name="Freeform 150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94" name="Freeform 150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95" name="Oval 150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49" name="Group 1503"/>
            <p:cNvGrpSpPr>
              <a:grpSpLocks/>
            </p:cNvGrpSpPr>
            <p:nvPr/>
          </p:nvGrpSpPr>
          <p:grpSpPr bwMode="auto">
            <a:xfrm>
              <a:off x="2762" y="2750"/>
              <a:ext cx="317" cy="907"/>
              <a:chOff x="567" y="2750"/>
              <a:chExt cx="317" cy="907"/>
            </a:xfrm>
          </p:grpSpPr>
          <p:sp>
            <p:nvSpPr>
              <p:cNvPr id="30490" name="Freeform 150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91" name="Freeform 150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92" name="Oval 150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50" name="Group 1507"/>
            <p:cNvGrpSpPr>
              <a:grpSpLocks/>
            </p:cNvGrpSpPr>
            <p:nvPr/>
          </p:nvGrpSpPr>
          <p:grpSpPr bwMode="auto">
            <a:xfrm>
              <a:off x="2454" y="2750"/>
              <a:ext cx="317" cy="907"/>
              <a:chOff x="567" y="2750"/>
              <a:chExt cx="317" cy="907"/>
            </a:xfrm>
          </p:grpSpPr>
          <p:sp>
            <p:nvSpPr>
              <p:cNvPr id="30487" name="Freeform 150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88" name="Freeform 150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89" name="Oval 151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51" name="Group 1511"/>
            <p:cNvGrpSpPr>
              <a:grpSpLocks/>
            </p:cNvGrpSpPr>
            <p:nvPr/>
          </p:nvGrpSpPr>
          <p:grpSpPr bwMode="auto">
            <a:xfrm>
              <a:off x="2160" y="2750"/>
              <a:ext cx="317" cy="907"/>
              <a:chOff x="567" y="2750"/>
              <a:chExt cx="317" cy="907"/>
            </a:xfrm>
          </p:grpSpPr>
          <p:sp>
            <p:nvSpPr>
              <p:cNvPr id="30484" name="Freeform 151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85" name="Freeform 151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86" name="Oval 151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52" name="Group 1515"/>
            <p:cNvGrpSpPr>
              <a:grpSpLocks/>
            </p:cNvGrpSpPr>
            <p:nvPr/>
          </p:nvGrpSpPr>
          <p:grpSpPr bwMode="auto">
            <a:xfrm>
              <a:off x="3071" y="2748"/>
              <a:ext cx="317" cy="907"/>
              <a:chOff x="567" y="2750"/>
              <a:chExt cx="317" cy="907"/>
            </a:xfrm>
          </p:grpSpPr>
          <p:sp>
            <p:nvSpPr>
              <p:cNvPr id="30481" name="Freeform 151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82" name="Freeform 151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83" name="Oval 151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53" name="Group 1519"/>
            <p:cNvGrpSpPr>
              <a:grpSpLocks/>
            </p:cNvGrpSpPr>
            <p:nvPr/>
          </p:nvGrpSpPr>
          <p:grpSpPr bwMode="auto">
            <a:xfrm>
              <a:off x="3377" y="2748"/>
              <a:ext cx="317" cy="907"/>
              <a:chOff x="567" y="2750"/>
              <a:chExt cx="317" cy="907"/>
            </a:xfrm>
          </p:grpSpPr>
          <p:sp>
            <p:nvSpPr>
              <p:cNvPr id="30478" name="Freeform 152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79" name="Freeform 152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80" name="Oval 152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54" name="Group 1523"/>
            <p:cNvGrpSpPr>
              <a:grpSpLocks/>
            </p:cNvGrpSpPr>
            <p:nvPr/>
          </p:nvGrpSpPr>
          <p:grpSpPr bwMode="auto">
            <a:xfrm>
              <a:off x="4286" y="2748"/>
              <a:ext cx="317" cy="907"/>
              <a:chOff x="567" y="2750"/>
              <a:chExt cx="317" cy="907"/>
            </a:xfrm>
          </p:grpSpPr>
          <p:sp>
            <p:nvSpPr>
              <p:cNvPr id="30475" name="Freeform 152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76" name="Freeform 152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77" name="Oval 152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55" name="Group 1527"/>
            <p:cNvGrpSpPr>
              <a:grpSpLocks/>
            </p:cNvGrpSpPr>
            <p:nvPr/>
          </p:nvGrpSpPr>
          <p:grpSpPr bwMode="auto">
            <a:xfrm>
              <a:off x="3978" y="2748"/>
              <a:ext cx="317" cy="907"/>
              <a:chOff x="567" y="2750"/>
              <a:chExt cx="317" cy="907"/>
            </a:xfrm>
          </p:grpSpPr>
          <p:sp>
            <p:nvSpPr>
              <p:cNvPr id="30472" name="Freeform 152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73" name="Freeform 152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74" name="Oval 153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56" name="Group 1531"/>
            <p:cNvGrpSpPr>
              <a:grpSpLocks/>
            </p:cNvGrpSpPr>
            <p:nvPr/>
          </p:nvGrpSpPr>
          <p:grpSpPr bwMode="auto">
            <a:xfrm>
              <a:off x="3684" y="2748"/>
              <a:ext cx="317" cy="907"/>
              <a:chOff x="567" y="2750"/>
              <a:chExt cx="317" cy="907"/>
            </a:xfrm>
          </p:grpSpPr>
          <p:sp>
            <p:nvSpPr>
              <p:cNvPr id="30469" name="Freeform 153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70" name="Freeform 153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71" name="Oval 153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57" name="Group 1535"/>
            <p:cNvGrpSpPr>
              <a:grpSpLocks/>
            </p:cNvGrpSpPr>
            <p:nvPr/>
          </p:nvGrpSpPr>
          <p:grpSpPr bwMode="auto">
            <a:xfrm>
              <a:off x="5196" y="2750"/>
              <a:ext cx="317" cy="907"/>
              <a:chOff x="567" y="2750"/>
              <a:chExt cx="317" cy="907"/>
            </a:xfrm>
          </p:grpSpPr>
          <p:sp>
            <p:nvSpPr>
              <p:cNvPr id="30466" name="Freeform 153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67" name="Freeform 153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68" name="Oval 153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58" name="Group 1539"/>
            <p:cNvGrpSpPr>
              <a:grpSpLocks/>
            </p:cNvGrpSpPr>
            <p:nvPr/>
          </p:nvGrpSpPr>
          <p:grpSpPr bwMode="auto">
            <a:xfrm>
              <a:off x="4888" y="2750"/>
              <a:ext cx="317" cy="907"/>
              <a:chOff x="567" y="2750"/>
              <a:chExt cx="317" cy="907"/>
            </a:xfrm>
          </p:grpSpPr>
          <p:sp>
            <p:nvSpPr>
              <p:cNvPr id="30463" name="Freeform 154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64" name="Freeform 154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65" name="Oval 154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459" name="Group 1543"/>
            <p:cNvGrpSpPr>
              <a:grpSpLocks/>
            </p:cNvGrpSpPr>
            <p:nvPr/>
          </p:nvGrpSpPr>
          <p:grpSpPr bwMode="auto">
            <a:xfrm>
              <a:off x="4594" y="2750"/>
              <a:ext cx="317" cy="907"/>
              <a:chOff x="567" y="2750"/>
              <a:chExt cx="317" cy="907"/>
            </a:xfrm>
          </p:grpSpPr>
          <p:sp>
            <p:nvSpPr>
              <p:cNvPr id="30460" name="Freeform 154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61" name="Freeform 154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62" name="Oval 154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29705" name="Group 1693"/>
          <p:cNvGrpSpPr>
            <a:grpSpLocks/>
          </p:cNvGrpSpPr>
          <p:nvPr/>
        </p:nvGrpSpPr>
        <p:grpSpPr bwMode="auto">
          <a:xfrm>
            <a:off x="827088" y="3530600"/>
            <a:ext cx="6915150" cy="866775"/>
            <a:chOff x="22" y="2748"/>
            <a:chExt cx="5491" cy="909"/>
          </a:xfrm>
        </p:grpSpPr>
        <p:grpSp>
          <p:nvGrpSpPr>
            <p:cNvPr id="30370" name="Group 1694"/>
            <p:cNvGrpSpPr>
              <a:grpSpLocks/>
            </p:cNvGrpSpPr>
            <p:nvPr/>
          </p:nvGrpSpPr>
          <p:grpSpPr bwMode="auto">
            <a:xfrm>
              <a:off x="22" y="2750"/>
              <a:ext cx="317" cy="907"/>
              <a:chOff x="567" y="2750"/>
              <a:chExt cx="317" cy="907"/>
            </a:xfrm>
          </p:grpSpPr>
          <p:sp>
            <p:nvSpPr>
              <p:cNvPr id="30439" name="Freeform 169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40" name="Freeform 169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41" name="Oval 169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71" name="Group 1698"/>
            <p:cNvGrpSpPr>
              <a:grpSpLocks/>
            </p:cNvGrpSpPr>
            <p:nvPr/>
          </p:nvGrpSpPr>
          <p:grpSpPr bwMode="auto">
            <a:xfrm>
              <a:off x="328" y="2750"/>
              <a:ext cx="317" cy="907"/>
              <a:chOff x="567" y="2750"/>
              <a:chExt cx="317" cy="907"/>
            </a:xfrm>
          </p:grpSpPr>
          <p:sp>
            <p:nvSpPr>
              <p:cNvPr id="30436" name="Freeform 169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37" name="Freeform 170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38" name="Oval 170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72" name="Group 1702"/>
            <p:cNvGrpSpPr>
              <a:grpSpLocks/>
            </p:cNvGrpSpPr>
            <p:nvPr/>
          </p:nvGrpSpPr>
          <p:grpSpPr bwMode="auto">
            <a:xfrm>
              <a:off x="1237" y="2750"/>
              <a:ext cx="317" cy="907"/>
              <a:chOff x="567" y="2750"/>
              <a:chExt cx="317" cy="907"/>
            </a:xfrm>
          </p:grpSpPr>
          <p:sp>
            <p:nvSpPr>
              <p:cNvPr id="30433" name="Freeform 170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34" name="Freeform 170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35" name="Oval 170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73" name="Group 1706"/>
            <p:cNvGrpSpPr>
              <a:grpSpLocks/>
            </p:cNvGrpSpPr>
            <p:nvPr/>
          </p:nvGrpSpPr>
          <p:grpSpPr bwMode="auto">
            <a:xfrm>
              <a:off x="929" y="2750"/>
              <a:ext cx="317" cy="907"/>
              <a:chOff x="567" y="2750"/>
              <a:chExt cx="317" cy="907"/>
            </a:xfrm>
          </p:grpSpPr>
          <p:sp>
            <p:nvSpPr>
              <p:cNvPr id="30430" name="Freeform 170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31" name="Freeform 170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32" name="Oval 170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74" name="Group 1710"/>
            <p:cNvGrpSpPr>
              <a:grpSpLocks/>
            </p:cNvGrpSpPr>
            <p:nvPr/>
          </p:nvGrpSpPr>
          <p:grpSpPr bwMode="auto">
            <a:xfrm>
              <a:off x="635" y="2750"/>
              <a:ext cx="317" cy="907"/>
              <a:chOff x="567" y="2750"/>
              <a:chExt cx="317" cy="907"/>
            </a:xfrm>
          </p:grpSpPr>
          <p:sp>
            <p:nvSpPr>
              <p:cNvPr id="30427" name="Freeform 171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28" name="Freeform 171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29" name="Oval 171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75" name="Group 1714"/>
            <p:cNvGrpSpPr>
              <a:grpSpLocks/>
            </p:cNvGrpSpPr>
            <p:nvPr/>
          </p:nvGrpSpPr>
          <p:grpSpPr bwMode="auto">
            <a:xfrm>
              <a:off x="1547" y="2750"/>
              <a:ext cx="317" cy="907"/>
              <a:chOff x="567" y="2750"/>
              <a:chExt cx="317" cy="907"/>
            </a:xfrm>
          </p:grpSpPr>
          <p:sp>
            <p:nvSpPr>
              <p:cNvPr id="30424" name="Freeform 171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25" name="Freeform 171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26" name="Oval 171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76" name="Group 1718"/>
            <p:cNvGrpSpPr>
              <a:grpSpLocks/>
            </p:cNvGrpSpPr>
            <p:nvPr/>
          </p:nvGrpSpPr>
          <p:grpSpPr bwMode="auto">
            <a:xfrm>
              <a:off x="1853" y="2750"/>
              <a:ext cx="317" cy="907"/>
              <a:chOff x="567" y="2750"/>
              <a:chExt cx="317" cy="907"/>
            </a:xfrm>
          </p:grpSpPr>
          <p:sp>
            <p:nvSpPr>
              <p:cNvPr id="30421" name="Freeform 171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22" name="Freeform 172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23" name="Oval 172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77" name="Group 1722"/>
            <p:cNvGrpSpPr>
              <a:grpSpLocks/>
            </p:cNvGrpSpPr>
            <p:nvPr/>
          </p:nvGrpSpPr>
          <p:grpSpPr bwMode="auto">
            <a:xfrm>
              <a:off x="2762" y="2750"/>
              <a:ext cx="317" cy="907"/>
              <a:chOff x="567" y="2750"/>
              <a:chExt cx="317" cy="907"/>
            </a:xfrm>
          </p:grpSpPr>
          <p:sp>
            <p:nvSpPr>
              <p:cNvPr id="30418" name="Freeform 172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19" name="Freeform 172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20" name="Oval 172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78" name="Group 1726"/>
            <p:cNvGrpSpPr>
              <a:grpSpLocks/>
            </p:cNvGrpSpPr>
            <p:nvPr/>
          </p:nvGrpSpPr>
          <p:grpSpPr bwMode="auto">
            <a:xfrm>
              <a:off x="2454" y="2750"/>
              <a:ext cx="317" cy="907"/>
              <a:chOff x="567" y="2750"/>
              <a:chExt cx="317" cy="907"/>
            </a:xfrm>
          </p:grpSpPr>
          <p:sp>
            <p:nvSpPr>
              <p:cNvPr id="30415" name="Freeform 172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16" name="Freeform 172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17" name="Oval 172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79" name="Group 1730"/>
            <p:cNvGrpSpPr>
              <a:grpSpLocks/>
            </p:cNvGrpSpPr>
            <p:nvPr/>
          </p:nvGrpSpPr>
          <p:grpSpPr bwMode="auto">
            <a:xfrm>
              <a:off x="2160" y="2750"/>
              <a:ext cx="317" cy="907"/>
              <a:chOff x="567" y="2750"/>
              <a:chExt cx="317" cy="907"/>
            </a:xfrm>
          </p:grpSpPr>
          <p:sp>
            <p:nvSpPr>
              <p:cNvPr id="30412" name="Freeform 173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13" name="Freeform 173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14" name="Oval 173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80" name="Group 1734"/>
            <p:cNvGrpSpPr>
              <a:grpSpLocks/>
            </p:cNvGrpSpPr>
            <p:nvPr/>
          </p:nvGrpSpPr>
          <p:grpSpPr bwMode="auto">
            <a:xfrm>
              <a:off x="3071" y="2748"/>
              <a:ext cx="317" cy="907"/>
              <a:chOff x="567" y="2750"/>
              <a:chExt cx="317" cy="907"/>
            </a:xfrm>
          </p:grpSpPr>
          <p:sp>
            <p:nvSpPr>
              <p:cNvPr id="30409" name="Freeform 173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10" name="Freeform 173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11" name="Oval 173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81" name="Group 1738"/>
            <p:cNvGrpSpPr>
              <a:grpSpLocks/>
            </p:cNvGrpSpPr>
            <p:nvPr/>
          </p:nvGrpSpPr>
          <p:grpSpPr bwMode="auto">
            <a:xfrm>
              <a:off x="3377" y="2748"/>
              <a:ext cx="317" cy="907"/>
              <a:chOff x="567" y="2750"/>
              <a:chExt cx="317" cy="907"/>
            </a:xfrm>
          </p:grpSpPr>
          <p:sp>
            <p:nvSpPr>
              <p:cNvPr id="30406" name="Freeform 173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07" name="Freeform 174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08" name="Oval 174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82" name="Group 1742"/>
            <p:cNvGrpSpPr>
              <a:grpSpLocks/>
            </p:cNvGrpSpPr>
            <p:nvPr/>
          </p:nvGrpSpPr>
          <p:grpSpPr bwMode="auto">
            <a:xfrm>
              <a:off x="4286" y="2748"/>
              <a:ext cx="317" cy="907"/>
              <a:chOff x="567" y="2750"/>
              <a:chExt cx="317" cy="907"/>
            </a:xfrm>
          </p:grpSpPr>
          <p:sp>
            <p:nvSpPr>
              <p:cNvPr id="30403" name="Freeform 174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04" name="Freeform 174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05" name="Oval 174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83" name="Group 1746"/>
            <p:cNvGrpSpPr>
              <a:grpSpLocks/>
            </p:cNvGrpSpPr>
            <p:nvPr/>
          </p:nvGrpSpPr>
          <p:grpSpPr bwMode="auto">
            <a:xfrm>
              <a:off x="3978" y="2748"/>
              <a:ext cx="317" cy="907"/>
              <a:chOff x="567" y="2750"/>
              <a:chExt cx="317" cy="907"/>
            </a:xfrm>
          </p:grpSpPr>
          <p:sp>
            <p:nvSpPr>
              <p:cNvPr id="30400" name="Freeform 174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01" name="Freeform 174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402" name="Oval 174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84" name="Group 1750"/>
            <p:cNvGrpSpPr>
              <a:grpSpLocks/>
            </p:cNvGrpSpPr>
            <p:nvPr/>
          </p:nvGrpSpPr>
          <p:grpSpPr bwMode="auto">
            <a:xfrm>
              <a:off x="3684" y="2748"/>
              <a:ext cx="317" cy="907"/>
              <a:chOff x="567" y="2750"/>
              <a:chExt cx="317" cy="907"/>
            </a:xfrm>
          </p:grpSpPr>
          <p:sp>
            <p:nvSpPr>
              <p:cNvPr id="30397" name="Freeform 175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98" name="Freeform 175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99" name="Oval 175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85" name="Group 1754"/>
            <p:cNvGrpSpPr>
              <a:grpSpLocks/>
            </p:cNvGrpSpPr>
            <p:nvPr/>
          </p:nvGrpSpPr>
          <p:grpSpPr bwMode="auto">
            <a:xfrm>
              <a:off x="5196" y="2750"/>
              <a:ext cx="317" cy="907"/>
              <a:chOff x="567" y="2750"/>
              <a:chExt cx="317" cy="907"/>
            </a:xfrm>
          </p:grpSpPr>
          <p:sp>
            <p:nvSpPr>
              <p:cNvPr id="30394" name="Freeform 175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95" name="Freeform 175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96" name="Oval 175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86" name="Group 1758"/>
            <p:cNvGrpSpPr>
              <a:grpSpLocks/>
            </p:cNvGrpSpPr>
            <p:nvPr/>
          </p:nvGrpSpPr>
          <p:grpSpPr bwMode="auto">
            <a:xfrm>
              <a:off x="4888" y="2750"/>
              <a:ext cx="317" cy="907"/>
              <a:chOff x="567" y="2750"/>
              <a:chExt cx="317" cy="907"/>
            </a:xfrm>
          </p:grpSpPr>
          <p:sp>
            <p:nvSpPr>
              <p:cNvPr id="30391" name="Freeform 175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92" name="Freeform 176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93" name="Oval 176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87" name="Group 1762"/>
            <p:cNvGrpSpPr>
              <a:grpSpLocks/>
            </p:cNvGrpSpPr>
            <p:nvPr/>
          </p:nvGrpSpPr>
          <p:grpSpPr bwMode="auto">
            <a:xfrm>
              <a:off x="4594" y="2750"/>
              <a:ext cx="317" cy="907"/>
              <a:chOff x="567" y="2750"/>
              <a:chExt cx="317" cy="907"/>
            </a:xfrm>
          </p:grpSpPr>
          <p:sp>
            <p:nvSpPr>
              <p:cNvPr id="30388" name="Freeform 176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89" name="Freeform 176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90" name="Oval 176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29706" name="Group 1766"/>
          <p:cNvGrpSpPr>
            <a:grpSpLocks/>
          </p:cNvGrpSpPr>
          <p:nvPr/>
        </p:nvGrpSpPr>
        <p:grpSpPr bwMode="auto">
          <a:xfrm flipV="1">
            <a:off x="831850" y="4532313"/>
            <a:ext cx="6915150" cy="866775"/>
            <a:chOff x="22" y="2748"/>
            <a:chExt cx="5491" cy="909"/>
          </a:xfrm>
        </p:grpSpPr>
        <p:grpSp>
          <p:nvGrpSpPr>
            <p:cNvPr id="30298" name="Group 1767"/>
            <p:cNvGrpSpPr>
              <a:grpSpLocks/>
            </p:cNvGrpSpPr>
            <p:nvPr/>
          </p:nvGrpSpPr>
          <p:grpSpPr bwMode="auto">
            <a:xfrm>
              <a:off x="22" y="2750"/>
              <a:ext cx="317" cy="907"/>
              <a:chOff x="567" y="2750"/>
              <a:chExt cx="317" cy="907"/>
            </a:xfrm>
          </p:grpSpPr>
          <p:sp>
            <p:nvSpPr>
              <p:cNvPr id="30367" name="Freeform 176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68" name="Freeform 176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69" name="Oval 177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99" name="Group 1771"/>
            <p:cNvGrpSpPr>
              <a:grpSpLocks/>
            </p:cNvGrpSpPr>
            <p:nvPr/>
          </p:nvGrpSpPr>
          <p:grpSpPr bwMode="auto">
            <a:xfrm>
              <a:off x="328" y="2750"/>
              <a:ext cx="317" cy="907"/>
              <a:chOff x="567" y="2750"/>
              <a:chExt cx="317" cy="907"/>
            </a:xfrm>
          </p:grpSpPr>
          <p:sp>
            <p:nvSpPr>
              <p:cNvPr id="30364" name="Freeform 177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65" name="Freeform 177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66" name="Oval 1774"/>
              <p:cNvSpPr>
                <a:spLocks noChangeArrowheads="1"/>
              </p:cNvSpPr>
              <p:nvPr/>
            </p:nvSpPr>
            <p:spPr bwMode="auto">
              <a:xfrm flipV="1">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00" name="Group 1775"/>
            <p:cNvGrpSpPr>
              <a:grpSpLocks/>
            </p:cNvGrpSpPr>
            <p:nvPr/>
          </p:nvGrpSpPr>
          <p:grpSpPr bwMode="auto">
            <a:xfrm>
              <a:off x="1237" y="2750"/>
              <a:ext cx="317" cy="907"/>
              <a:chOff x="567" y="2750"/>
              <a:chExt cx="317" cy="907"/>
            </a:xfrm>
          </p:grpSpPr>
          <p:sp>
            <p:nvSpPr>
              <p:cNvPr id="30361" name="Freeform 177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62" name="Freeform 177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63" name="Oval 177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01" name="Group 1779"/>
            <p:cNvGrpSpPr>
              <a:grpSpLocks/>
            </p:cNvGrpSpPr>
            <p:nvPr/>
          </p:nvGrpSpPr>
          <p:grpSpPr bwMode="auto">
            <a:xfrm>
              <a:off x="929" y="2750"/>
              <a:ext cx="317" cy="907"/>
              <a:chOff x="567" y="2750"/>
              <a:chExt cx="317" cy="907"/>
            </a:xfrm>
          </p:grpSpPr>
          <p:sp>
            <p:nvSpPr>
              <p:cNvPr id="30358" name="Freeform 178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59" name="Freeform 178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60" name="Oval 178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02" name="Group 1783"/>
            <p:cNvGrpSpPr>
              <a:grpSpLocks/>
            </p:cNvGrpSpPr>
            <p:nvPr/>
          </p:nvGrpSpPr>
          <p:grpSpPr bwMode="auto">
            <a:xfrm>
              <a:off x="635" y="2750"/>
              <a:ext cx="317" cy="907"/>
              <a:chOff x="567" y="2750"/>
              <a:chExt cx="317" cy="907"/>
            </a:xfrm>
          </p:grpSpPr>
          <p:sp>
            <p:nvSpPr>
              <p:cNvPr id="30355" name="Freeform 178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56" name="Freeform 178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57" name="Oval 178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03" name="Group 1787"/>
            <p:cNvGrpSpPr>
              <a:grpSpLocks/>
            </p:cNvGrpSpPr>
            <p:nvPr/>
          </p:nvGrpSpPr>
          <p:grpSpPr bwMode="auto">
            <a:xfrm>
              <a:off x="1547" y="2750"/>
              <a:ext cx="317" cy="907"/>
              <a:chOff x="567" y="2750"/>
              <a:chExt cx="317" cy="907"/>
            </a:xfrm>
          </p:grpSpPr>
          <p:sp>
            <p:nvSpPr>
              <p:cNvPr id="30352" name="Freeform 178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53" name="Freeform 178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54" name="Oval 179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04" name="Group 1791"/>
            <p:cNvGrpSpPr>
              <a:grpSpLocks/>
            </p:cNvGrpSpPr>
            <p:nvPr/>
          </p:nvGrpSpPr>
          <p:grpSpPr bwMode="auto">
            <a:xfrm>
              <a:off x="1853" y="2750"/>
              <a:ext cx="317" cy="907"/>
              <a:chOff x="567" y="2750"/>
              <a:chExt cx="317" cy="907"/>
            </a:xfrm>
          </p:grpSpPr>
          <p:sp>
            <p:nvSpPr>
              <p:cNvPr id="30349" name="Freeform 179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50" name="Freeform 179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51" name="Oval 179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05" name="Group 1795"/>
            <p:cNvGrpSpPr>
              <a:grpSpLocks/>
            </p:cNvGrpSpPr>
            <p:nvPr/>
          </p:nvGrpSpPr>
          <p:grpSpPr bwMode="auto">
            <a:xfrm>
              <a:off x="2762" y="2750"/>
              <a:ext cx="317" cy="907"/>
              <a:chOff x="567" y="2750"/>
              <a:chExt cx="317" cy="907"/>
            </a:xfrm>
          </p:grpSpPr>
          <p:sp>
            <p:nvSpPr>
              <p:cNvPr id="30346" name="Freeform 179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47" name="Freeform 179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48" name="Oval 179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06" name="Group 1799"/>
            <p:cNvGrpSpPr>
              <a:grpSpLocks/>
            </p:cNvGrpSpPr>
            <p:nvPr/>
          </p:nvGrpSpPr>
          <p:grpSpPr bwMode="auto">
            <a:xfrm>
              <a:off x="2454" y="2750"/>
              <a:ext cx="317" cy="907"/>
              <a:chOff x="567" y="2750"/>
              <a:chExt cx="317" cy="907"/>
            </a:xfrm>
          </p:grpSpPr>
          <p:sp>
            <p:nvSpPr>
              <p:cNvPr id="30343" name="Freeform 180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44" name="Freeform 180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45" name="Oval 180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07" name="Group 1803"/>
            <p:cNvGrpSpPr>
              <a:grpSpLocks/>
            </p:cNvGrpSpPr>
            <p:nvPr/>
          </p:nvGrpSpPr>
          <p:grpSpPr bwMode="auto">
            <a:xfrm>
              <a:off x="2160" y="2750"/>
              <a:ext cx="317" cy="907"/>
              <a:chOff x="567" y="2750"/>
              <a:chExt cx="317" cy="907"/>
            </a:xfrm>
          </p:grpSpPr>
          <p:sp>
            <p:nvSpPr>
              <p:cNvPr id="30340" name="Freeform 180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41" name="Freeform 180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42" name="Oval 180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08" name="Group 1807"/>
            <p:cNvGrpSpPr>
              <a:grpSpLocks/>
            </p:cNvGrpSpPr>
            <p:nvPr/>
          </p:nvGrpSpPr>
          <p:grpSpPr bwMode="auto">
            <a:xfrm>
              <a:off x="3071" y="2748"/>
              <a:ext cx="317" cy="907"/>
              <a:chOff x="567" y="2750"/>
              <a:chExt cx="317" cy="907"/>
            </a:xfrm>
          </p:grpSpPr>
          <p:sp>
            <p:nvSpPr>
              <p:cNvPr id="30337" name="Freeform 180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38" name="Freeform 180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39" name="Oval 181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09" name="Group 1811"/>
            <p:cNvGrpSpPr>
              <a:grpSpLocks/>
            </p:cNvGrpSpPr>
            <p:nvPr/>
          </p:nvGrpSpPr>
          <p:grpSpPr bwMode="auto">
            <a:xfrm>
              <a:off x="3377" y="2748"/>
              <a:ext cx="317" cy="907"/>
              <a:chOff x="567" y="2750"/>
              <a:chExt cx="317" cy="907"/>
            </a:xfrm>
          </p:grpSpPr>
          <p:sp>
            <p:nvSpPr>
              <p:cNvPr id="30334" name="Freeform 181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35" name="Freeform 181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36" name="Oval 181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10" name="Group 1815"/>
            <p:cNvGrpSpPr>
              <a:grpSpLocks/>
            </p:cNvGrpSpPr>
            <p:nvPr/>
          </p:nvGrpSpPr>
          <p:grpSpPr bwMode="auto">
            <a:xfrm>
              <a:off x="4286" y="2748"/>
              <a:ext cx="317" cy="907"/>
              <a:chOff x="567" y="2750"/>
              <a:chExt cx="317" cy="907"/>
            </a:xfrm>
          </p:grpSpPr>
          <p:sp>
            <p:nvSpPr>
              <p:cNvPr id="30331" name="Freeform 181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32" name="Freeform 181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33" name="Oval 181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11" name="Group 1819"/>
            <p:cNvGrpSpPr>
              <a:grpSpLocks/>
            </p:cNvGrpSpPr>
            <p:nvPr/>
          </p:nvGrpSpPr>
          <p:grpSpPr bwMode="auto">
            <a:xfrm>
              <a:off x="3978" y="2748"/>
              <a:ext cx="317" cy="907"/>
              <a:chOff x="567" y="2750"/>
              <a:chExt cx="317" cy="907"/>
            </a:xfrm>
          </p:grpSpPr>
          <p:sp>
            <p:nvSpPr>
              <p:cNvPr id="30328" name="Freeform 182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29" name="Freeform 182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30" name="Oval 182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12" name="Group 1823"/>
            <p:cNvGrpSpPr>
              <a:grpSpLocks/>
            </p:cNvGrpSpPr>
            <p:nvPr/>
          </p:nvGrpSpPr>
          <p:grpSpPr bwMode="auto">
            <a:xfrm>
              <a:off x="3684" y="2748"/>
              <a:ext cx="317" cy="907"/>
              <a:chOff x="567" y="2750"/>
              <a:chExt cx="317" cy="907"/>
            </a:xfrm>
          </p:grpSpPr>
          <p:sp>
            <p:nvSpPr>
              <p:cNvPr id="30325" name="Freeform 182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26" name="Freeform 182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27" name="Oval 182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13" name="Group 1827"/>
            <p:cNvGrpSpPr>
              <a:grpSpLocks/>
            </p:cNvGrpSpPr>
            <p:nvPr/>
          </p:nvGrpSpPr>
          <p:grpSpPr bwMode="auto">
            <a:xfrm>
              <a:off x="5196" y="2750"/>
              <a:ext cx="317" cy="907"/>
              <a:chOff x="567" y="2750"/>
              <a:chExt cx="317" cy="907"/>
            </a:xfrm>
          </p:grpSpPr>
          <p:sp>
            <p:nvSpPr>
              <p:cNvPr id="30322" name="Freeform 182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23" name="Freeform 182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24" name="Oval 183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14" name="Group 1831"/>
            <p:cNvGrpSpPr>
              <a:grpSpLocks/>
            </p:cNvGrpSpPr>
            <p:nvPr/>
          </p:nvGrpSpPr>
          <p:grpSpPr bwMode="auto">
            <a:xfrm>
              <a:off x="4888" y="2750"/>
              <a:ext cx="317" cy="907"/>
              <a:chOff x="567" y="2750"/>
              <a:chExt cx="317" cy="907"/>
            </a:xfrm>
          </p:grpSpPr>
          <p:sp>
            <p:nvSpPr>
              <p:cNvPr id="30319" name="Freeform 183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20" name="Freeform 183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21" name="Oval 183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315" name="Group 1835"/>
            <p:cNvGrpSpPr>
              <a:grpSpLocks/>
            </p:cNvGrpSpPr>
            <p:nvPr/>
          </p:nvGrpSpPr>
          <p:grpSpPr bwMode="auto">
            <a:xfrm>
              <a:off x="4594" y="2750"/>
              <a:ext cx="317" cy="907"/>
              <a:chOff x="567" y="2750"/>
              <a:chExt cx="317" cy="907"/>
            </a:xfrm>
          </p:grpSpPr>
          <p:sp>
            <p:nvSpPr>
              <p:cNvPr id="30316" name="Freeform 183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17" name="Freeform 183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318" name="Oval 183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29707" name="Group 1839"/>
          <p:cNvGrpSpPr>
            <a:grpSpLocks/>
          </p:cNvGrpSpPr>
          <p:nvPr/>
        </p:nvGrpSpPr>
        <p:grpSpPr bwMode="auto">
          <a:xfrm>
            <a:off x="1046163" y="3748088"/>
            <a:ext cx="6915150" cy="866775"/>
            <a:chOff x="22" y="2748"/>
            <a:chExt cx="5491" cy="909"/>
          </a:xfrm>
        </p:grpSpPr>
        <p:grpSp>
          <p:nvGrpSpPr>
            <p:cNvPr id="30226" name="Group 1840"/>
            <p:cNvGrpSpPr>
              <a:grpSpLocks/>
            </p:cNvGrpSpPr>
            <p:nvPr/>
          </p:nvGrpSpPr>
          <p:grpSpPr bwMode="auto">
            <a:xfrm>
              <a:off x="22" y="2750"/>
              <a:ext cx="317" cy="907"/>
              <a:chOff x="567" y="2750"/>
              <a:chExt cx="317" cy="907"/>
            </a:xfrm>
          </p:grpSpPr>
          <p:sp>
            <p:nvSpPr>
              <p:cNvPr id="30295" name="Freeform 184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96" name="Freeform 184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97" name="Oval 184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27" name="Group 1844"/>
            <p:cNvGrpSpPr>
              <a:grpSpLocks/>
            </p:cNvGrpSpPr>
            <p:nvPr/>
          </p:nvGrpSpPr>
          <p:grpSpPr bwMode="auto">
            <a:xfrm>
              <a:off x="328" y="2750"/>
              <a:ext cx="317" cy="907"/>
              <a:chOff x="567" y="2750"/>
              <a:chExt cx="317" cy="907"/>
            </a:xfrm>
          </p:grpSpPr>
          <p:sp>
            <p:nvSpPr>
              <p:cNvPr id="30292" name="Freeform 184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93" name="Freeform 184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94" name="Oval 184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28" name="Group 1848"/>
            <p:cNvGrpSpPr>
              <a:grpSpLocks/>
            </p:cNvGrpSpPr>
            <p:nvPr/>
          </p:nvGrpSpPr>
          <p:grpSpPr bwMode="auto">
            <a:xfrm>
              <a:off x="1237" y="2750"/>
              <a:ext cx="317" cy="907"/>
              <a:chOff x="567" y="2750"/>
              <a:chExt cx="317" cy="907"/>
            </a:xfrm>
          </p:grpSpPr>
          <p:sp>
            <p:nvSpPr>
              <p:cNvPr id="30289" name="Freeform 184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90" name="Freeform 185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91" name="Oval 185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29" name="Group 1852"/>
            <p:cNvGrpSpPr>
              <a:grpSpLocks/>
            </p:cNvGrpSpPr>
            <p:nvPr/>
          </p:nvGrpSpPr>
          <p:grpSpPr bwMode="auto">
            <a:xfrm>
              <a:off x="929" y="2750"/>
              <a:ext cx="317" cy="907"/>
              <a:chOff x="567" y="2750"/>
              <a:chExt cx="317" cy="907"/>
            </a:xfrm>
          </p:grpSpPr>
          <p:sp>
            <p:nvSpPr>
              <p:cNvPr id="30286" name="Freeform 185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87" name="Freeform 185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88" name="Oval 185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30" name="Group 1856"/>
            <p:cNvGrpSpPr>
              <a:grpSpLocks/>
            </p:cNvGrpSpPr>
            <p:nvPr/>
          </p:nvGrpSpPr>
          <p:grpSpPr bwMode="auto">
            <a:xfrm>
              <a:off x="635" y="2750"/>
              <a:ext cx="317" cy="907"/>
              <a:chOff x="567" y="2750"/>
              <a:chExt cx="317" cy="907"/>
            </a:xfrm>
          </p:grpSpPr>
          <p:sp>
            <p:nvSpPr>
              <p:cNvPr id="30283" name="Freeform 185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84" name="Freeform 185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85" name="Oval 185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31" name="Group 1860"/>
            <p:cNvGrpSpPr>
              <a:grpSpLocks/>
            </p:cNvGrpSpPr>
            <p:nvPr/>
          </p:nvGrpSpPr>
          <p:grpSpPr bwMode="auto">
            <a:xfrm>
              <a:off x="1547" y="2750"/>
              <a:ext cx="317" cy="907"/>
              <a:chOff x="567" y="2750"/>
              <a:chExt cx="317" cy="907"/>
            </a:xfrm>
          </p:grpSpPr>
          <p:sp>
            <p:nvSpPr>
              <p:cNvPr id="30280" name="Freeform 186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81" name="Freeform 186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82" name="Oval 186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32" name="Group 1864"/>
            <p:cNvGrpSpPr>
              <a:grpSpLocks/>
            </p:cNvGrpSpPr>
            <p:nvPr/>
          </p:nvGrpSpPr>
          <p:grpSpPr bwMode="auto">
            <a:xfrm>
              <a:off x="1853" y="2750"/>
              <a:ext cx="317" cy="907"/>
              <a:chOff x="567" y="2750"/>
              <a:chExt cx="317" cy="907"/>
            </a:xfrm>
          </p:grpSpPr>
          <p:sp>
            <p:nvSpPr>
              <p:cNvPr id="30277" name="Freeform 186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78" name="Freeform 186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79" name="Oval 186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33" name="Group 1868"/>
            <p:cNvGrpSpPr>
              <a:grpSpLocks/>
            </p:cNvGrpSpPr>
            <p:nvPr/>
          </p:nvGrpSpPr>
          <p:grpSpPr bwMode="auto">
            <a:xfrm>
              <a:off x="2762" y="2750"/>
              <a:ext cx="317" cy="907"/>
              <a:chOff x="567" y="2750"/>
              <a:chExt cx="317" cy="907"/>
            </a:xfrm>
          </p:grpSpPr>
          <p:sp>
            <p:nvSpPr>
              <p:cNvPr id="30274" name="Freeform 186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75" name="Freeform 187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76" name="Oval 187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34" name="Group 1872"/>
            <p:cNvGrpSpPr>
              <a:grpSpLocks/>
            </p:cNvGrpSpPr>
            <p:nvPr/>
          </p:nvGrpSpPr>
          <p:grpSpPr bwMode="auto">
            <a:xfrm>
              <a:off x="2454" y="2750"/>
              <a:ext cx="317" cy="907"/>
              <a:chOff x="567" y="2750"/>
              <a:chExt cx="317" cy="907"/>
            </a:xfrm>
          </p:grpSpPr>
          <p:sp>
            <p:nvSpPr>
              <p:cNvPr id="30271" name="Freeform 187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72" name="Freeform 187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73" name="Oval 187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35" name="Group 1876"/>
            <p:cNvGrpSpPr>
              <a:grpSpLocks/>
            </p:cNvGrpSpPr>
            <p:nvPr/>
          </p:nvGrpSpPr>
          <p:grpSpPr bwMode="auto">
            <a:xfrm>
              <a:off x="2160" y="2750"/>
              <a:ext cx="317" cy="907"/>
              <a:chOff x="567" y="2750"/>
              <a:chExt cx="317" cy="907"/>
            </a:xfrm>
          </p:grpSpPr>
          <p:sp>
            <p:nvSpPr>
              <p:cNvPr id="30268" name="Freeform 187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69" name="Freeform 187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70" name="Oval 187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36" name="Group 1880"/>
            <p:cNvGrpSpPr>
              <a:grpSpLocks/>
            </p:cNvGrpSpPr>
            <p:nvPr/>
          </p:nvGrpSpPr>
          <p:grpSpPr bwMode="auto">
            <a:xfrm>
              <a:off x="3071" y="2748"/>
              <a:ext cx="317" cy="907"/>
              <a:chOff x="567" y="2750"/>
              <a:chExt cx="317" cy="907"/>
            </a:xfrm>
          </p:grpSpPr>
          <p:sp>
            <p:nvSpPr>
              <p:cNvPr id="30265" name="Freeform 188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66" name="Freeform 188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67" name="Oval 188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37" name="Group 1884"/>
            <p:cNvGrpSpPr>
              <a:grpSpLocks/>
            </p:cNvGrpSpPr>
            <p:nvPr/>
          </p:nvGrpSpPr>
          <p:grpSpPr bwMode="auto">
            <a:xfrm>
              <a:off x="3377" y="2748"/>
              <a:ext cx="317" cy="907"/>
              <a:chOff x="567" y="2750"/>
              <a:chExt cx="317" cy="907"/>
            </a:xfrm>
          </p:grpSpPr>
          <p:sp>
            <p:nvSpPr>
              <p:cNvPr id="30262" name="Freeform 188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63" name="Freeform 188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64" name="Oval 188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38" name="Group 1888"/>
            <p:cNvGrpSpPr>
              <a:grpSpLocks/>
            </p:cNvGrpSpPr>
            <p:nvPr/>
          </p:nvGrpSpPr>
          <p:grpSpPr bwMode="auto">
            <a:xfrm>
              <a:off x="4286" y="2748"/>
              <a:ext cx="317" cy="907"/>
              <a:chOff x="567" y="2750"/>
              <a:chExt cx="317" cy="907"/>
            </a:xfrm>
          </p:grpSpPr>
          <p:sp>
            <p:nvSpPr>
              <p:cNvPr id="30259" name="Freeform 188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60" name="Freeform 189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61" name="Oval 189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39" name="Group 1892"/>
            <p:cNvGrpSpPr>
              <a:grpSpLocks/>
            </p:cNvGrpSpPr>
            <p:nvPr/>
          </p:nvGrpSpPr>
          <p:grpSpPr bwMode="auto">
            <a:xfrm>
              <a:off x="3978" y="2748"/>
              <a:ext cx="317" cy="907"/>
              <a:chOff x="567" y="2750"/>
              <a:chExt cx="317" cy="907"/>
            </a:xfrm>
          </p:grpSpPr>
          <p:sp>
            <p:nvSpPr>
              <p:cNvPr id="30256" name="Freeform 189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57" name="Freeform 189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58" name="Oval 189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40" name="Group 1896"/>
            <p:cNvGrpSpPr>
              <a:grpSpLocks/>
            </p:cNvGrpSpPr>
            <p:nvPr/>
          </p:nvGrpSpPr>
          <p:grpSpPr bwMode="auto">
            <a:xfrm>
              <a:off x="3684" y="2748"/>
              <a:ext cx="317" cy="907"/>
              <a:chOff x="567" y="2750"/>
              <a:chExt cx="317" cy="907"/>
            </a:xfrm>
          </p:grpSpPr>
          <p:sp>
            <p:nvSpPr>
              <p:cNvPr id="30253" name="Freeform 189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54" name="Freeform 189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55" name="Oval 189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41" name="Group 1900"/>
            <p:cNvGrpSpPr>
              <a:grpSpLocks/>
            </p:cNvGrpSpPr>
            <p:nvPr/>
          </p:nvGrpSpPr>
          <p:grpSpPr bwMode="auto">
            <a:xfrm>
              <a:off x="5196" y="2750"/>
              <a:ext cx="317" cy="907"/>
              <a:chOff x="567" y="2750"/>
              <a:chExt cx="317" cy="907"/>
            </a:xfrm>
          </p:grpSpPr>
          <p:sp>
            <p:nvSpPr>
              <p:cNvPr id="30250" name="Freeform 190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51" name="Freeform 190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52" name="Oval 190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42" name="Group 1904"/>
            <p:cNvGrpSpPr>
              <a:grpSpLocks/>
            </p:cNvGrpSpPr>
            <p:nvPr/>
          </p:nvGrpSpPr>
          <p:grpSpPr bwMode="auto">
            <a:xfrm>
              <a:off x="4888" y="2750"/>
              <a:ext cx="317" cy="907"/>
              <a:chOff x="567" y="2750"/>
              <a:chExt cx="317" cy="907"/>
            </a:xfrm>
          </p:grpSpPr>
          <p:sp>
            <p:nvSpPr>
              <p:cNvPr id="30247" name="Freeform 190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48" name="Freeform 190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49" name="Oval 190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243" name="Group 1908"/>
            <p:cNvGrpSpPr>
              <a:grpSpLocks/>
            </p:cNvGrpSpPr>
            <p:nvPr/>
          </p:nvGrpSpPr>
          <p:grpSpPr bwMode="auto">
            <a:xfrm>
              <a:off x="4594" y="2750"/>
              <a:ext cx="317" cy="907"/>
              <a:chOff x="567" y="2750"/>
              <a:chExt cx="317" cy="907"/>
            </a:xfrm>
          </p:grpSpPr>
          <p:sp>
            <p:nvSpPr>
              <p:cNvPr id="30244" name="Freeform 190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45" name="Freeform 191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46" name="Oval 191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29708" name="Group 1912"/>
          <p:cNvGrpSpPr>
            <a:grpSpLocks/>
          </p:cNvGrpSpPr>
          <p:nvPr/>
        </p:nvGrpSpPr>
        <p:grpSpPr bwMode="auto">
          <a:xfrm flipV="1">
            <a:off x="1047750" y="4748213"/>
            <a:ext cx="6915150" cy="866775"/>
            <a:chOff x="22" y="2748"/>
            <a:chExt cx="5491" cy="909"/>
          </a:xfrm>
        </p:grpSpPr>
        <p:grpSp>
          <p:nvGrpSpPr>
            <p:cNvPr id="30154" name="Group 1913"/>
            <p:cNvGrpSpPr>
              <a:grpSpLocks/>
            </p:cNvGrpSpPr>
            <p:nvPr/>
          </p:nvGrpSpPr>
          <p:grpSpPr bwMode="auto">
            <a:xfrm>
              <a:off x="22" y="2750"/>
              <a:ext cx="317" cy="907"/>
              <a:chOff x="567" y="2750"/>
              <a:chExt cx="317" cy="907"/>
            </a:xfrm>
          </p:grpSpPr>
          <p:sp>
            <p:nvSpPr>
              <p:cNvPr id="30223" name="Freeform 191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24" name="Freeform 191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25" name="Oval 191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55" name="Group 1917"/>
            <p:cNvGrpSpPr>
              <a:grpSpLocks/>
            </p:cNvGrpSpPr>
            <p:nvPr/>
          </p:nvGrpSpPr>
          <p:grpSpPr bwMode="auto">
            <a:xfrm>
              <a:off x="328" y="2750"/>
              <a:ext cx="317" cy="907"/>
              <a:chOff x="567" y="2750"/>
              <a:chExt cx="317" cy="907"/>
            </a:xfrm>
          </p:grpSpPr>
          <p:sp>
            <p:nvSpPr>
              <p:cNvPr id="30220" name="Freeform 191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21" name="Freeform 191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22" name="Oval 1920"/>
              <p:cNvSpPr>
                <a:spLocks noChangeArrowheads="1"/>
              </p:cNvSpPr>
              <p:nvPr/>
            </p:nvSpPr>
            <p:spPr bwMode="auto">
              <a:xfrm flipV="1">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56" name="Group 1921"/>
            <p:cNvGrpSpPr>
              <a:grpSpLocks/>
            </p:cNvGrpSpPr>
            <p:nvPr/>
          </p:nvGrpSpPr>
          <p:grpSpPr bwMode="auto">
            <a:xfrm>
              <a:off x="1237" y="2750"/>
              <a:ext cx="317" cy="907"/>
              <a:chOff x="567" y="2750"/>
              <a:chExt cx="317" cy="907"/>
            </a:xfrm>
          </p:grpSpPr>
          <p:sp>
            <p:nvSpPr>
              <p:cNvPr id="30217" name="Freeform 192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18" name="Freeform 192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19" name="Oval 192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57" name="Group 1925"/>
            <p:cNvGrpSpPr>
              <a:grpSpLocks/>
            </p:cNvGrpSpPr>
            <p:nvPr/>
          </p:nvGrpSpPr>
          <p:grpSpPr bwMode="auto">
            <a:xfrm>
              <a:off x="929" y="2750"/>
              <a:ext cx="317" cy="907"/>
              <a:chOff x="567" y="2750"/>
              <a:chExt cx="317" cy="907"/>
            </a:xfrm>
          </p:grpSpPr>
          <p:sp>
            <p:nvSpPr>
              <p:cNvPr id="30214" name="Freeform 192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15" name="Freeform 192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16" name="Oval 192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58" name="Group 1929"/>
            <p:cNvGrpSpPr>
              <a:grpSpLocks/>
            </p:cNvGrpSpPr>
            <p:nvPr/>
          </p:nvGrpSpPr>
          <p:grpSpPr bwMode="auto">
            <a:xfrm>
              <a:off x="635" y="2750"/>
              <a:ext cx="317" cy="907"/>
              <a:chOff x="567" y="2750"/>
              <a:chExt cx="317" cy="907"/>
            </a:xfrm>
          </p:grpSpPr>
          <p:sp>
            <p:nvSpPr>
              <p:cNvPr id="30211" name="Freeform 193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12" name="Freeform 193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13" name="Oval 193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59" name="Group 1933"/>
            <p:cNvGrpSpPr>
              <a:grpSpLocks/>
            </p:cNvGrpSpPr>
            <p:nvPr/>
          </p:nvGrpSpPr>
          <p:grpSpPr bwMode="auto">
            <a:xfrm>
              <a:off x="1547" y="2750"/>
              <a:ext cx="317" cy="907"/>
              <a:chOff x="567" y="2750"/>
              <a:chExt cx="317" cy="907"/>
            </a:xfrm>
          </p:grpSpPr>
          <p:sp>
            <p:nvSpPr>
              <p:cNvPr id="30208" name="Freeform 193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09" name="Freeform 193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10" name="Oval 193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60" name="Group 1937"/>
            <p:cNvGrpSpPr>
              <a:grpSpLocks/>
            </p:cNvGrpSpPr>
            <p:nvPr/>
          </p:nvGrpSpPr>
          <p:grpSpPr bwMode="auto">
            <a:xfrm>
              <a:off x="1853" y="2750"/>
              <a:ext cx="317" cy="907"/>
              <a:chOff x="567" y="2750"/>
              <a:chExt cx="317" cy="907"/>
            </a:xfrm>
          </p:grpSpPr>
          <p:sp>
            <p:nvSpPr>
              <p:cNvPr id="30205" name="Freeform 193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06" name="Freeform 193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07" name="Oval 194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61" name="Group 1941"/>
            <p:cNvGrpSpPr>
              <a:grpSpLocks/>
            </p:cNvGrpSpPr>
            <p:nvPr/>
          </p:nvGrpSpPr>
          <p:grpSpPr bwMode="auto">
            <a:xfrm>
              <a:off x="2762" y="2750"/>
              <a:ext cx="317" cy="907"/>
              <a:chOff x="567" y="2750"/>
              <a:chExt cx="317" cy="907"/>
            </a:xfrm>
          </p:grpSpPr>
          <p:sp>
            <p:nvSpPr>
              <p:cNvPr id="30202" name="Freeform 194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03" name="Freeform 194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04" name="Oval 194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62" name="Group 1945"/>
            <p:cNvGrpSpPr>
              <a:grpSpLocks/>
            </p:cNvGrpSpPr>
            <p:nvPr/>
          </p:nvGrpSpPr>
          <p:grpSpPr bwMode="auto">
            <a:xfrm>
              <a:off x="2454" y="2750"/>
              <a:ext cx="317" cy="907"/>
              <a:chOff x="567" y="2750"/>
              <a:chExt cx="317" cy="907"/>
            </a:xfrm>
          </p:grpSpPr>
          <p:sp>
            <p:nvSpPr>
              <p:cNvPr id="30199" name="Freeform 194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00" name="Freeform 194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201" name="Oval 194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63" name="Group 1949"/>
            <p:cNvGrpSpPr>
              <a:grpSpLocks/>
            </p:cNvGrpSpPr>
            <p:nvPr/>
          </p:nvGrpSpPr>
          <p:grpSpPr bwMode="auto">
            <a:xfrm>
              <a:off x="2160" y="2750"/>
              <a:ext cx="317" cy="907"/>
              <a:chOff x="567" y="2750"/>
              <a:chExt cx="317" cy="907"/>
            </a:xfrm>
          </p:grpSpPr>
          <p:sp>
            <p:nvSpPr>
              <p:cNvPr id="30196" name="Freeform 195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97" name="Freeform 195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98" name="Oval 195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64" name="Group 1953"/>
            <p:cNvGrpSpPr>
              <a:grpSpLocks/>
            </p:cNvGrpSpPr>
            <p:nvPr/>
          </p:nvGrpSpPr>
          <p:grpSpPr bwMode="auto">
            <a:xfrm>
              <a:off x="3071" y="2748"/>
              <a:ext cx="317" cy="907"/>
              <a:chOff x="567" y="2750"/>
              <a:chExt cx="317" cy="907"/>
            </a:xfrm>
          </p:grpSpPr>
          <p:sp>
            <p:nvSpPr>
              <p:cNvPr id="30193" name="Freeform 195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94" name="Freeform 195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95" name="Oval 195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65" name="Group 1957"/>
            <p:cNvGrpSpPr>
              <a:grpSpLocks/>
            </p:cNvGrpSpPr>
            <p:nvPr/>
          </p:nvGrpSpPr>
          <p:grpSpPr bwMode="auto">
            <a:xfrm>
              <a:off x="3377" y="2748"/>
              <a:ext cx="317" cy="907"/>
              <a:chOff x="567" y="2750"/>
              <a:chExt cx="317" cy="907"/>
            </a:xfrm>
          </p:grpSpPr>
          <p:sp>
            <p:nvSpPr>
              <p:cNvPr id="30190" name="Freeform 195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91" name="Freeform 195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92" name="Oval 196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66" name="Group 1961"/>
            <p:cNvGrpSpPr>
              <a:grpSpLocks/>
            </p:cNvGrpSpPr>
            <p:nvPr/>
          </p:nvGrpSpPr>
          <p:grpSpPr bwMode="auto">
            <a:xfrm>
              <a:off x="4286" y="2748"/>
              <a:ext cx="317" cy="907"/>
              <a:chOff x="567" y="2750"/>
              <a:chExt cx="317" cy="907"/>
            </a:xfrm>
          </p:grpSpPr>
          <p:sp>
            <p:nvSpPr>
              <p:cNvPr id="30187" name="Freeform 196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88" name="Freeform 196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89" name="Oval 196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67" name="Group 1965"/>
            <p:cNvGrpSpPr>
              <a:grpSpLocks/>
            </p:cNvGrpSpPr>
            <p:nvPr/>
          </p:nvGrpSpPr>
          <p:grpSpPr bwMode="auto">
            <a:xfrm>
              <a:off x="3978" y="2748"/>
              <a:ext cx="317" cy="907"/>
              <a:chOff x="567" y="2750"/>
              <a:chExt cx="317" cy="907"/>
            </a:xfrm>
          </p:grpSpPr>
          <p:sp>
            <p:nvSpPr>
              <p:cNvPr id="30184" name="Freeform 196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85" name="Freeform 196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86" name="Oval 196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68" name="Group 1969"/>
            <p:cNvGrpSpPr>
              <a:grpSpLocks/>
            </p:cNvGrpSpPr>
            <p:nvPr/>
          </p:nvGrpSpPr>
          <p:grpSpPr bwMode="auto">
            <a:xfrm>
              <a:off x="3684" y="2748"/>
              <a:ext cx="317" cy="907"/>
              <a:chOff x="567" y="2750"/>
              <a:chExt cx="317" cy="907"/>
            </a:xfrm>
          </p:grpSpPr>
          <p:sp>
            <p:nvSpPr>
              <p:cNvPr id="30181" name="Freeform 197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82" name="Freeform 197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83" name="Oval 197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69" name="Group 1973"/>
            <p:cNvGrpSpPr>
              <a:grpSpLocks/>
            </p:cNvGrpSpPr>
            <p:nvPr/>
          </p:nvGrpSpPr>
          <p:grpSpPr bwMode="auto">
            <a:xfrm>
              <a:off x="5196" y="2750"/>
              <a:ext cx="317" cy="907"/>
              <a:chOff x="567" y="2750"/>
              <a:chExt cx="317" cy="907"/>
            </a:xfrm>
          </p:grpSpPr>
          <p:sp>
            <p:nvSpPr>
              <p:cNvPr id="30178" name="Freeform 197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79" name="Freeform 197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80" name="Oval 197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70" name="Group 1977"/>
            <p:cNvGrpSpPr>
              <a:grpSpLocks/>
            </p:cNvGrpSpPr>
            <p:nvPr/>
          </p:nvGrpSpPr>
          <p:grpSpPr bwMode="auto">
            <a:xfrm>
              <a:off x="4888" y="2750"/>
              <a:ext cx="317" cy="907"/>
              <a:chOff x="567" y="2750"/>
              <a:chExt cx="317" cy="907"/>
            </a:xfrm>
          </p:grpSpPr>
          <p:sp>
            <p:nvSpPr>
              <p:cNvPr id="30175" name="Freeform 197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76" name="Freeform 197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77" name="Oval 198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171" name="Group 1981"/>
            <p:cNvGrpSpPr>
              <a:grpSpLocks/>
            </p:cNvGrpSpPr>
            <p:nvPr/>
          </p:nvGrpSpPr>
          <p:grpSpPr bwMode="auto">
            <a:xfrm>
              <a:off x="4594" y="2750"/>
              <a:ext cx="317" cy="907"/>
              <a:chOff x="567" y="2750"/>
              <a:chExt cx="317" cy="907"/>
            </a:xfrm>
          </p:grpSpPr>
          <p:sp>
            <p:nvSpPr>
              <p:cNvPr id="30172" name="Freeform 198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73" name="Freeform 198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74" name="Oval 198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sp>
        <p:nvSpPr>
          <p:cNvPr id="24075" name="AutoShape 2571"/>
          <p:cNvSpPr>
            <a:spLocks noChangeArrowheads="1"/>
          </p:cNvSpPr>
          <p:nvPr/>
        </p:nvSpPr>
        <p:spPr bwMode="auto">
          <a:xfrm>
            <a:off x="4284663" y="3357563"/>
            <a:ext cx="935037" cy="3070225"/>
          </a:xfrm>
          <a:prstGeom prst="can">
            <a:avLst>
              <a:gd name="adj" fmla="val 32957"/>
            </a:avLst>
          </a:prstGeom>
          <a:gradFill rotWithShape="1">
            <a:gsLst>
              <a:gs pos="0">
                <a:srgbClr val="FF9900"/>
              </a:gs>
              <a:gs pos="100000">
                <a:srgbClr val="663300"/>
              </a:gs>
            </a:gsLst>
            <a:lin ang="0" scaled="1"/>
          </a:gra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nvGrpSpPr>
          <p:cNvPr id="29710" name="Group 1985"/>
          <p:cNvGrpSpPr>
            <a:grpSpLocks/>
          </p:cNvGrpSpPr>
          <p:nvPr/>
        </p:nvGrpSpPr>
        <p:grpSpPr bwMode="auto">
          <a:xfrm>
            <a:off x="1189038" y="3963988"/>
            <a:ext cx="6915150" cy="866775"/>
            <a:chOff x="22" y="2748"/>
            <a:chExt cx="5491" cy="909"/>
          </a:xfrm>
        </p:grpSpPr>
        <p:grpSp>
          <p:nvGrpSpPr>
            <p:cNvPr id="30082" name="Group 1986"/>
            <p:cNvGrpSpPr>
              <a:grpSpLocks/>
            </p:cNvGrpSpPr>
            <p:nvPr/>
          </p:nvGrpSpPr>
          <p:grpSpPr bwMode="auto">
            <a:xfrm>
              <a:off x="22" y="2750"/>
              <a:ext cx="317" cy="907"/>
              <a:chOff x="567" y="2750"/>
              <a:chExt cx="317" cy="907"/>
            </a:xfrm>
          </p:grpSpPr>
          <p:sp>
            <p:nvSpPr>
              <p:cNvPr id="30151" name="Freeform 198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52" name="Freeform 198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53" name="Oval 198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83" name="Group 1990"/>
            <p:cNvGrpSpPr>
              <a:grpSpLocks/>
            </p:cNvGrpSpPr>
            <p:nvPr/>
          </p:nvGrpSpPr>
          <p:grpSpPr bwMode="auto">
            <a:xfrm>
              <a:off x="328" y="2750"/>
              <a:ext cx="317" cy="907"/>
              <a:chOff x="567" y="2750"/>
              <a:chExt cx="317" cy="907"/>
            </a:xfrm>
          </p:grpSpPr>
          <p:sp>
            <p:nvSpPr>
              <p:cNvPr id="30148" name="Freeform 199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49" name="Freeform 199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50" name="Oval 199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84" name="Group 1994"/>
            <p:cNvGrpSpPr>
              <a:grpSpLocks/>
            </p:cNvGrpSpPr>
            <p:nvPr/>
          </p:nvGrpSpPr>
          <p:grpSpPr bwMode="auto">
            <a:xfrm>
              <a:off x="1237" y="2750"/>
              <a:ext cx="317" cy="907"/>
              <a:chOff x="567" y="2750"/>
              <a:chExt cx="317" cy="907"/>
            </a:xfrm>
          </p:grpSpPr>
          <p:sp>
            <p:nvSpPr>
              <p:cNvPr id="30145" name="Freeform 199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46" name="Freeform 199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47" name="Oval 199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85" name="Group 1998"/>
            <p:cNvGrpSpPr>
              <a:grpSpLocks/>
            </p:cNvGrpSpPr>
            <p:nvPr/>
          </p:nvGrpSpPr>
          <p:grpSpPr bwMode="auto">
            <a:xfrm>
              <a:off x="929" y="2750"/>
              <a:ext cx="317" cy="907"/>
              <a:chOff x="567" y="2750"/>
              <a:chExt cx="317" cy="907"/>
            </a:xfrm>
          </p:grpSpPr>
          <p:sp>
            <p:nvSpPr>
              <p:cNvPr id="30142" name="Freeform 199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43" name="Freeform 200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44" name="Oval 200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86" name="Group 2002"/>
            <p:cNvGrpSpPr>
              <a:grpSpLocks/>
            </p:cNvGrpSpPr>
            <p:nvPr/>
          </p:nvGrpSpPr>
          <p:grpSpPr bwMode="auto">
            <a:xfrm>
              <a:off x="635" y="2750"/>
              <a:ext cx="317" cy="907"/>
              <a:chOff x="567" y="2750"/>
              <a:chExt cx="317" cy="907"/>
            </a:xfrm>
          </p:grpSpPr>
          <p:sp>
            <p:nvSpPr>
              <p:cNvPr id="30139" name="Freeform 200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40" name="Freeform 200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41" name="Oval 200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87" name="Group 2006"/>
            <p:cNvGrpSpPr>
              <a:grpSpLocks/>
            </p:cNvGrpSpPr>
            <p:nvPr/>
          </p:nvGrpSpPr>
          <p:grpSpPr bwMode="auto">
            <a:xfrm>
              <a:off x="1547" y="2750"/>
              <a:ext cx="317" cy="907"/>
              <a:chOff x="567" y="2750"/>
              <a:chExt cx="317" cy="907"/>
            </a:xfrm>
          </p:grpSpPr>
          <p:sp>
            <p:nvSpPr>
              <p:cNvPr id="30136" name="Freeform 200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37" name="Freeform 200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38" name="Oval 200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88" name="Group 2010"/>
            <p:cNvGrpSpPr>
              <a:grpSpLocks/>
            </p:cNvGrpSpPr>
            <p:nvPr/>
          </p:nvGrpSpPr>
          <p:grpSpPr bwMode="auto">
            <a:xfrm>
              <a:off x="1853" y="2750"/>
              <a:ext cx="317" cy="907"/>
              <a:chOff x="567" y="2750"/>
              <a:chExt cx="317" cy="907"/>
            </a:xfrm>
          </p:grpSpPr>
          <p:sp>
            <p:nvSpPr>
              <p:cNvPr id="30133" name="Freeform 201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34" name="Freeform 201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35" name="Oval 201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89" name="Group 2014"/>
            <p:cNvGrpSpPr>
              <a:grpSpLocks/>
            </p:cNvGrpSpPr>
            <p:nvPr/>
          </p:nvGrpSpPr>
          <p:grpSpPr bwMode="auto">
            <a:xfrm>
              <a:off x="2762" y="2750"/>
              <a:ext cx="317" cy="907"/>
              <a:chOff x="567" y="2750"/>
              <a:chExt cx="317" cy="907"/>
            </a:xfrm>
          </p:grpSpPr>
          <p:sp>
            <p:nvSpPr>
              <p:cNvPr id="30130" name="Freeform 201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31" name="Freeform 201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32" name="Oval 201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90" name="Group 2018"/>
            <p:cNvGrpSpPr>
              <a:grpSpLocks/>
            </p:cNvGrpSpPr>
            <p:nvPr/>
          </p:nvGrpSpPr>
          <p:grpSpPr bwMode="auto">
            <a:xfrm>
              <a:off x="2454" y="2750"/>
              <a:ext cx="317" cy="907"/>
              <a:chOff x="567" y="2750"/>
              <a:chExt cx="317" cy="907"/>
            </a:xfrm>
          </p:grpSpPr>
          <p:sp>
            <p:nvSpPr>
              <p:cNvPr id="30127" name="Freeform 201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28" name="Freeform 202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29" name="Oval 202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91" name="Group 2022"/>
            <p:cNvGrpSpPr>
              <a:grpSpLocks/>
            </p:cNvGrpSpPr>
            <p:nvPr/>
          </p:nvGrpSpPr>
          <p:grpSpPr bwMode="auto">
            <a:xfrm>
              <a:off x="2160" y="2750"/>
              <a:ext cx="317" cy="907"/>
              <a:chOff x="567" y="2750"/>
              <a:chExt cx="317" cy="907"/>
            </a:xfrm>
          </p:grpSpPr>
          <p:sp>
            <p:nvSpPr>
              <p:cNvPr id="30124" name="Freeform 202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25" name="Freeform 202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26" name="Oval 202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92" name="Group 2026"/>
            <p:cNvGrpSpPr>
              <a:grpSpLocks/>
            </p:cNvGrpSpPr>
            <p:nvPr/>
          </p:nvGrpSpPr>
          <p:grpSpPr bwMode="auto">
            <a:xfrm>
              <a:off x="3071" y="2748"/>
              <a:ext cx="317" cy="907"/>
              <a:chOff x="567" y="2750"/>
              <a:chExt cx="317" cy="907"/>
            </a:xfrm>
          </p:grpSpPr>
          <p:sp>
            <p:nvSpPr>
              <p:cNvPr id="30121" name="Freeform 202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22" name="Freeform 202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23" name="Oval 202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93" name="Group 2030"/>
            <p:cNvGrpSpPr>
              <a:grpSpLocks/>
            </p:cNvGrpSpPr>
            <p:nvPr/>
          </p:nvGrpSpPr>
          <p:grpSpPr bwMode="auto">
            <a:xfrm>
              <a:off x="3377" y="2748"/>
              <a:ext cx="317" cy="907"/>
              <a:chOff x="567" y="2750"/>
              <a:chExt cx="317" cy="907"/>
            </a:xfrm>
          </p:grpSpPr>
          <p:sp>
            <p:nvSpPr>
              <p:cNvPr id="30118" name="Freeform 203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19" name="Freeform 203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20" name="Oval 203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94" name="Group 2034"/>
            <p:cNvGrpSpPr>
              <a:grpSpLocks/>
            </p:cNvGrpSpPr>
            <p:nvPr/>
          </p:nvGrpSpPr>
          <p:grpSpPr bwMode="auto">
            <a:xfrm>
              <a:off x="4286" y="2748"/>
              <a:ext cx="317" cy="907"/>
              <a:chOff x="567" y="2750"/>
              <a:chExt cx="317" cy="907"/>
            </a:xfrm>
          </p:grpSpPr>
          <p:sp>
            <p:nvSpPr>
              <p:cNvPr id="30115" name="Freeform 203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16" name="Freeform 203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17" name="Oval 203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95" name="Group 2038"/>
            <p:cNvGrpSpPr>
              <a:grpSpLocks/>
            </p:cNvGrpSpPr>
            <p:nvPr/>
          </p:nvGrpSpPr>
          <p:grpSpPr bwMode="auto">
            <a:xfrm>
              <a:off x="3978" y="2748"/>
              <a:ext cx="317" cy="907"/>
              <a:chOff x="567" y="2750"/>
              <a:chExt cx="317" cy="907"/>
            </a:xfrm>
          </p:grpSpPr>
          <p:sp>
            <p:nvSpPr>
              <p:cNvPr id="30112" name="Freeform 203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13" name="Freeform 204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14" name="Oval 204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96" name="Group 2042"/>
            <p:cNvGrpSpPr>
              <a:grpSpLocks/>
            </p:cNvGrpSpPr>
            <p:nvPr/>
          </p:nvGrpSpPr>
          <p:grpSpPr bwMode="auto">
            <a:xfrm>
              <a:off x="3684" y="2748"/>
              <a:ext cx="317" cy="907"/>
              <a:chOff x="567" y="2750"/>
              <a:chExt cx="317" cy="907"/>
            </a:xfrm>
          </p:grpSpPr>
          <p:sp>
            <p:nvSpPr>
              <p:cNvPr id="30109" name="Freeform 204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10" name="Freeform 204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11" name="Oval 204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97" name="Group 2046"/>
            <p:cNvGrpSpPr>
              <a:grpSpLocks/>
            </p:cNvGrpSpPr>
            <p:nvPr/>
          </p:nvGrpSpPr>
          <p:grpSpPr bwMode="auto">
            <a:xfrm>
              <a:off x="5196" y="2750"/>
              <a:ext cx="317" cy="907"/>
              <a:chOff x="567" y="2750"/>
              <a:chExt cx="317" cy="907"/>
            </a:xfrm>
          </p:grpSpPr>
          <p:sp>
            <p:nvSpPr>
              <p:cNvPr id="30106" name="Freeform 204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07" name="Freeform 204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08" name="Oval 204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98" name="Group 2050"/>
            <p:cNvGrpSpPr>
              <a:grpSpLocks/>
            </p:cNvGrpSpPr>
            <p:nvPr/>
          </p:nvGrpSpPr>
          <p:grpSpPr bwMode="auto">
            <a:xfrm>
              <a:off x="4888" y="2750"/>
              <a:ext cx="317" cy="907"/>
              <a:chOff x="567" y="2750"/>
              <a:chExt cx="317" cy="907"/>
            </a:xfrm>
          </p:grpSpPr>
          <p:sp>
            <p:nvSpPr>
              <p:cNvPr id="30103" name="Freeform 205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04" name="Freeform 205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05" name="Oval 205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99" name="Group 2054"/>
            <p:cNvGrpSpPr>
              <a:grpSpLocks/>
            </p:cNvGrpSpPr>
            <p:nvPr/>
          </p:nvGrpSpPr>
          <p:grpSpPr bwMode="auto">
            <a:xfrm>
              <a:off x="4594" y="2750"/>
              <a:ext cx="317" cy="907"/>
              <a:chOff x="567" y="2750"/>
              <a:chExt cx="317" cy="907"/>
            </a:xfrm>
          </p:grpSpPr>
          <p:sp>
            <p:nvSpPr>
              <p:cNvPr id="30100" name="Freeform 205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01" name="Freeform 205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102" name="Oval 205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29711" name="Group 2058"/>
          <p:cNvGrpSpPr>
            <a:grpSpLocks/>
          </p:cNvGrpSpPr>
          <p:nvPr/>
        </p:nvGrpSpPr>
        <p:grpSpPr bwMode="auto">
          <a:xfrm flipV="1">
            <a:off x="1190625" y="4897438"/>
            <a:ext cx="6915150" cy="866775"/>
            <a:chOff x="22" y="2748"/>
            <a:chExt cx="5491" cy="909"/>
          </a:xfrm>
        </p:grpSpPr>
        <p:grpSp>
          <p:nvGrpSpPr>
            <p:cNvPr id="30010" name="Group 2059"/>
            <p:cNvGrpSpPr>
              <a:grpSpLocks/>
            </p:cNvGrpSpPr>
            <p:nvPr/>
          </p:nvGrpSpPr>
          <p:grpSpPr bwMode="auto">
            <a:xfrm>
              <a:off x="22" y="2750"/>
              <a:ext cx="317" cy="907"/>
              <a:chOff x="567" y="2750"/>
              <a:chExt cx="317" cy="907"/>
            </a:xfrm>
          </p:grpSpPr>
          <p:sp>
            <p:nvSpPr>
              <p:cNvPr id="30079" name="Freeform 206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80" name="Freeform 206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81" name="Oval 206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11" name="Group 2063"/>
            <p:cNvGrpSpPr>
              <a:grpSpLocks/>
            </p:cNvGrpSpPr>
            <p:nvPr/>
          </p:nvGrpSpPr>
          <p:grpSpPr bwMode="auto">
            <a:xfrm>
              <a:off x="328" y="2750"/>
              <a:ext cx="317" cy="907"/>
              <a:chOff x="567" y="2750"/>
              <a:chExt cx="317" cy="907"/>
            </a:xfrm>
          </p:grpSpPr>
          <p:sp>
            <p:nvSpPr>
              <p:cNvPr id="30076" name="Freeform 206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77" name="Freeform 206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78" name="Oval 2066"/>
              <p:cNvSpPr>
                <a:spLocks noChangeArrowheads="1"/>
              </p:cNvSpPr>
              <p:nvPr/>
            </p:nvSpPr>
            <p:spPr bwMode="auto">
              <a:xfrm flipV="1">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12" name="Group 2067"/>
            <p:cNvGrpSpPr>
              <a:grpSpLocks/>
            </p:cNvGrpSpPr>
            <p:nvPr/>
          </p:nvGrpSpPr>
          <p:grpSpPr bwMode="auto">
            <a:xfrm>
              <a:off x="1237" y="2750"/>
              <a:ext cx="317" cy="907"/>
              <a:chOff x="567" y="2750"/>
              <a:chExt cx="317" cy="907"/>
            </a:xfrm>
          </p:grpSpPr>
          <p:sp>
            <p:nvSpPr>
              <p:cNvPr id="30073" name="Freeform 206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74" name="Freeform 206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75" name="Oval 207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13" name="Group 2071"/>
            <p:cNvGrpSpPr>
              <a:grpSpLocks/>
            </p:cNvGrpSpPr>
            <p:nvPr/>
          </p:nvGrpSpPr>
          <p:grpSpPr bwMode="auto">
            <a:xfrm>
              <a:off x="929" y="2750"/>
              <a:ext cx="317" cy="907"/>
              <a:chOff x="567" y="2750"/>
              <a:chExt cx="317" cy="907"/>
            </a:xfrm>
          </p:grpSpPr>
          <p:sp>
            <p:nvSpPr>
              <p:cNvPr id="30070" name="Freeform 207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71" name="Freeform 207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72" name="Oval 207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14" name="Group 2075"/>
            <p:cNvGrpSpPr>
              <a:grpSpLocks/>
            </p:cNvGrpSpPr>
            <p:nvPr/>
          </p:nvGrpSpPr>
          <p:grpSpPr bwMode="auto">
            <a:xfrm>
              <a:off x="635" y="2750"/>
              <a:ext cx="317" cy="907"/>
              <a:chOff x="567" y="2750"/>
              <a:chExt cx="317" cy="907"/>
            </a:xfrm>
          </p:grpSpPr>
          <p:sp>
            <p:nvSpPr>
              <p:cNvPr id="30067" name="Freeform 207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68" name="Freeform 207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69" name="Oval 207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15" name="Group 2079"/>
            <p:cNvGrpSpPr>
              <a:grpSpLocks/>
            </p:cNvGrpSpPr>
            <p:nvPr/>
          </p:nvGrpSpPr>
          <p:grpSpPr bwMode="auto">
            <a:xfrm>
              <a:off x="1547" y="2750"/>
              <a:ext cx="317" cy="907"/>
              <a:chOff x="567" y="2750"/>
              <a:chExt cx="317" cy="907"/>
            </a:xfrm>
          </p:grpSpPr>
          <p:sp>
            <p:nvSpPr>
              <p:cNvPr id="30064" name="Freeform 208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65" name="Freeform 208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66" name="Oval 208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16" name="Group 2083"/>
            <p:cNvGrpSpPr>
              <a:grpSpLocks/>
            </p:cNvGrpSpPr>
            <p:nvPr/>
          </p:nvGrpSpPr>
          <p:grpSpPr bwMode="auto">
            <a:xfrm>
              <a:off x="1853" y="2750"/>
              <a:ext cx="317" cy="907"/>
              <a:chOff x="567" y="2750"/>
              <a:chExt cx="317" cy="907"/>
            </a:xfrm>
          </p:grpSpPr>
          <p:sp>
            <p:nvSpPr>
              <p:cNvPr id="30061" name="Freeform 208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62" name="Freeform 208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63" name="Oval 208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17" name="Group 2087"/>
            <p:cNvGrpSpPr>
              <a:grpSpLocks/>
            </p:cNvGrpSpPr>
            <p:nvPr/>
          </p:nvGrpSpPr>
          <p:grpSpPr bwMode="auto">
            <a:xfrm>
              <a:off x="2762" y="2750"/>
              <a:ext cx="317" cy="907"/>
              <a:chOff x="567" y="2750"/>
              <a:chExt cx="317" cy="907"/>
            </a:xfrm>
          </p:grpSpPr>
          <p:sp>
            <p:nvSpPr>
              <p:cNvPr id="30058" name="Freeform 208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59" name="Freeform 208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60" name="Oval 209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18" name="Group 2091"/>
            <p:cNvGrpSpPr>
              <a:grpSpLocks/>
            </p:cNvGrpSpPr>
            <p:nvPr/>
          </p:nvGrpSpPr>
          <p:grpSpPr bwMode="auto">
            <a:xfrm>
              <a:off x="2454" y="2750"/>
              <a:ext cx="317" cy="907"/>
              <a:chOff x="567" y="2750"/>
              <a:chExt cx="317" cy="907"/>
            </a:xfrm>
          </p:grpSpPr>
          <p:sp>
            <p:nvSpPr>
              <p:cNvPr id="30055" name="Freeform 209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56" name="Freeform 209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57" name="Oval 209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19" name="Group 2095"/>
            <p:cNvGrpSpPr>
              <a:grpSpLocks/>
            </p:cNvGrpSpPr>
            <p:nvPr/>
          </p:nvGrpSpPr>
          <p:grpSpPr bwMode="auto">
            <a:xfrm>
              <a:off x="2160" y="2750"/>
              <a:ext cx="317" cy="907"/>
              <a:chOff x="567" y="2750"/>
              <a:chExt cx="317" cy="907"/>
            </a:xfrm>
          </p:grpSpPr>
          <p:sp>
            <p:nvSpPr>
              <p:cNvPr id="30052" name="Freeform 209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53" name="Freeform 209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54" name="Oval 209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20" name="Group 2099"/>
            <p:cNvGrpSpPr>
              <a:grpSpLocks/>
            </p:cNvGrpSpPr>
            <p:nvPr/>
          </p:nvGrpSpPr>
          <p:grpSpPr bwMode="auto">
            <a:xfrm>
              <a:off x="3071" y="2748"/>
              <a:ext cx="317" cy="907"/>
              <a:chOff x="567" y="2750"/>
              <a:chExt cx="317" cy="907"/>
            </a:xfrm>
          </p:grpSpPr>
          <p:sp>
            <p:nvSpPr>
              <p:cNvPr id="30049" name="Freeform 210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50" name="Freeform 210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51" name="Oval 210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21" name="Group 2103"/>
            <p:cNvGrpSpPr>
              <a:grpSpLocks/>
            </p:cNvGrpSpPr>
            <p:nvPr/>
          </p:nvGrpSpPr>
          <p:grpSpPr bwMode="auto">
            <a:xfrm>
              <a:off x="3377" y="2748"/>
              <a:ext cx="317" cy="907"/>
              <a:chOff x="567" y="2750"/>
              <a:chExt cx="317" cy="907"/>
            </a:xfrm>
          </p:grpSpPr>
          <p:sp>
            <p:nvSpPr>
              <p:cNvPr id="30046" name="Freeform 210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47" name="Freeform 210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48" name="Oval 210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22" name="Group 2107"/>
            <p:cNvGrpSpPr>
              <a:grpSpLocks/>
            </p:cNvGrpSpPr>
            <p:nvPr/>
          </p:nvGrpSpPr>
          <p:grpSpPr bwMode="auto">
            <a:xfrm>
              <a:off x="4286" y="2748"/>
              <a:ext cx="317" cy="907"/>
              <a:chOff x="567" y="2750"/>
              <a:chExt cx="317" cy="907"/>
            </a:xfrm>
          </p:grpSpPr>
          <p:sp>
            <p:nvSpPr>
              <p:cNvPr id="30043" name="Freeform 210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44" name="Freeform 210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45" name="Oval 211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23" name="Group 2111"/>
            <p:cNvGrpSpPr>
              <a:grpSpLocks/>
            </p:cNvGrpSpPr>
            <p:nvPr/>
          </p:nvGrpSpPr>
          <p:grpSpPr bwMode="auto">
            <a:xfrm>
              <a:off x="3978" y="2748"/>
              <a:ext cx="317" cy="907"/>
              <a:chOff x="567" y="2750"/>
              <a:chExt cx="317" cy="907"/>
            </a:xfrm>
          </p:grpSpPr>
          <p:sp>
            <p:nvSpPr>
              <p:cNvPr id="30040" name="Freeform 211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41" name="Freeform 211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42" name="Oval 211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24" name="Group 2115"/>
            <p:cNvGrpSpPr>
              <a:grpSpLocks/>
            </p:cNvGrpSpPr>
            <p:nvPr/>
          </p:nvGrpSpPr>
          <p:grpSpPr bwMode="auto">
            <a:xfrm>
              <a:off x="3684" y="2748"/>
              <a:ext cx="317" cy="907"/>
              <a:chOff x="567" y="2750"/>
              <a:chExt cx="317" cy="907"/>
            </a:xfrm>
          </p:grpSpPr>
          <p:sp>
            <p:nvSpPr>
              <p:cNvPr id="30037" name="Freeform 211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38" name="Freeform 211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39" name="Oval 211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25" name="Group 2119"/>
            <p:cNvGrpSpPr>
              <a:grpSpLocks/>
            </p:cNvGrpSpPr>
            <p:nvPr/>
          </p:nvGrpSpPr>
          <p:grpSpPr bwMode="auto">
            <a:xfrm>
              <a:off x="5196" y="2750"/>
              <a:ext cx="317" cy="907"/>
              <a:chOff x="567" y="2750"/>
              <a:chExt cx="317" cy="907"/>
            </a:xfrm>
          </p:grpSpPr>
          <p:sp>
            <p:nvSpPr>
              <p:cNvPr id="30034" name="Freeform 212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35" name="Freeform 212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36" name="Oval 212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26" name="Group 2123"/>
            <p:cNvGrpSpPr>
              <a:grpSpLocks/>
            </p:cNvGrpSpPr>
            <p:nvPr/>
          </p:nvGrpSpPr>
          <p:grpSpPr bwMode="auto">
            <a:xfrm>
              <a:off x="4888" y="2750"/>
              <a:ext cx="317" cy="907"/>
              <a:chOff x="567" y="2750"/>
              <a:chExt cx="317" cy="907"/>
            </a:xfrm>
          </p:grpSpPr>
          <p:sp>
            <p:nvSpPr>
              <p:cNvPr id="30031" name="Freeform 212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32" name="Freeform 212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33" name="Oval 212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30027" name="Group 2127"/>
            <p:cNvGrpSpPr>
              <a:grpSpLocks/>
            </p:cNvGrpSpPr>
            <p:nvPr/>
          </p:nvGrpSpPr>
          <p:grpSpPr bwMode="auto">
            <a:xfrm>
              <a:off x="4594" y="2750"/>
              <a:ext cx="317" cy="907"/>
              <a:chOff x="567" y="2750"/>
              <a:chExt cx="317" cy="907"/>
            </a:xfrm>
          </p:grpSpPr>
          <p:sp>
            <p:nvSpPr>
              <p:cNvPr id="30028" name="Freeform 212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29" name="Freeform 212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30" name="Oval 213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sp>
        <p:nvSpPr>
          <p:cNvPr id="24079" name="AutoShape 2575"/>
          <p:cNvSpPr>
            <a:spLocks noChangeArrowheads="1"/>
          </p:cNvSpPr>
          <p:nvPr/>
        </p:nvSpPr>
        <p:spPr bwMode="auto">
          <a:xfrm>
            <a:off x="2987675" y="5084763"/>
            <a:ext cx="1368425" cy="1223962"/>
          </a:xfrm>
          <a:prstGeom prst="can">
            <a:avLst>
              <a:gd name="adj" fmla="val 15977"/>
            </a:avLst>
          </a:prstGeom>
          <a:gradFill rotWithShape="1">
            <a:gsLst>
              <a:gs pos="0">
                <a:srgbClr val="FF0000"/>
              </a:gs>
              <a:gs pos="100000">
                <a:srgbClr val="760000"/>
              </a:gs>
            </a:gsLst>
            <a:lin ang="0" scaled="1"/>
          </a:gra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nvGrpSpPr>
          <p:cNvPr id="29713" name="Group 2204"/>
          <p:cNvGrpSpPr>
            <a:grpSpLocks/>
          </p:cNvGrpSpPr>
          <p:nvPr/>
        </p:nvGrpSpPr>
        <p:grpSpPr bwMode="auto">
          <a:xfrm flipV="1">
            <a:off x="1406525" y="5113338"/>
            <a:ext cx="6915150" cy="866775"/>
            <a:chOff x="22" y="2748"/>
            <a:chExt cx="5491" cy="909"/>
          </a:xfrm>
        </p:grpSpPr>
        <p:grpSp>
          <p:nvGrpSpPr>
            <p:cNvPr id="29938" name="Group 2205"/>
            <p:cNvGrpSpPr>
              <a:grpSpLocks/>
            </p:cNvGrpSpPr>
            <p:nvPr/>
          </p:nvGrpSpPr>
          <p:grpSpPr bwMode="auto">
            <a:xfrm>
              <a:off x="22" y="2750"/>
              <a:ext cx="317" cy="907"/>
              <a:chOff x="567" y="2750"/>
              <a:chExt cx="317" cy="907"/>
            </a:xfrm>
          </p:grpSpPr>
          <p:sp>
            <p:nvSpPr>
              <p:cNvPr id="30007" name="Freeform 220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08" name="Freeform 220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09" name="Oval 220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39" name="Group 2209"/>
            <p:cNvGrpSpPr>
              <a:grpSpLocks/>
            </p:cNvGrpSpPr>
            <p:nvPr/>
          </p:nvGrpSpPr>
          <p:grpSpPr bwMode="auto">
            <a:xfrm>
              <a:off x="328" y="2750"/>
              <a:ext cx="317" cy="907"/>
              <a:chOff x="567" y="2750"/>
              <a:chExt cx="317" cy="907"/>
            </a:xfrm>
          </p:grpSpPr>
          <p:sp>
            <p:nvSpPr>
              <p:cNvPr id="30004" name="Freeform 221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05" name="Freeform 221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06" name="Oval 2212"/>
              <p:cNvSpPr>
                <a:spLocks noChangeArrowheads="1"/>
              </p:cNvSpPr>
              <p:nvPr/>
            </p:nvSpPr>
            <p:spPr bwMode="auto">
              <a:xfrm flipV="1">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40" name="Group 2213"/>
            <p:cNvGrpSpPr>
              <a:grpSpLocks/>
            </p:cNvGrpSpPr>
            <p:nvPr/>
          </p:nvGrpSpPr>
          <p:grpSpPr bwMode="auto">
            <a:xfrm>
              <a:off x="1237" y="2750"/>
              <a:ext cx="317" cy="907"/>
              <a:chOff x="567" y="2750"/>
              <a:chExt cx="317" cy="907"/>
            </a:xfrm>
          </p:grpSpPr>
          <p:sp>
            <p:nvSpPr>
              <p:cNvPr id="30001" name="Freeform 221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02" name="Freeform 221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03" name="Oval 221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41" name="Group 2217"/>
            <p:cNvGrpSpPr>
              <a:grpSpLocks/>
            </p:cNvGrpSpPr>
            <p:nvPr/>
          </p:nvGrpSpPr>
          <p:grpSpPr bwMode="auto">
            <a:xfrm>
              <a:off x="929" y="2750"/>
              <a:ext cx="317" cy="907"/>
              <a:chOff x="567" y="2750"/>
              <a:chExt cx="317" cy="907"/>
            </a:xfrm>
          </p:grpSpPr>
          <p:sp>
            <p:nvSpPr>
              <p:cNvPr id="29998" name="Freeform 221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99" name="Freeform 221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0000" name="Oval 222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42" name="Group 2221"/>
            <p:cNvGrpSpPr>
              <a:grpSpLocks/>
            </p:cNvGrpSpPr>
            <p:nvPr/>
          </p:nvGrpSpPr>
          <p:grpSpPr bwMode="auto">
            <a:xfrm>
              <a:off x="635" y="2750"/>
              <a:ext cx="317" cy="907"/>
              <a:chOff x="567" y="2750"/>
              <a:chExt cx="317" cy="907"/>
            </a:xfrm>
          </p:grpSpPr>
          <p:sp>
            <p:nvSpPr>
              <p:cNvPr id="29995" name="Freeform 222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96" name="Freeform 222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97" name="Oval 222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43" name="Group 2225"/>
            <p:cNvGrpSpPr>
              <a:grpSpLocks/>
            </p:cNvGrpSpPr>
            <p:nvPr/>
          </p:nvGrpSpPr>
          <p:grpSpPr bwMode="auto">
            <a:xfrm>
              <a:off x="1547" y="2750"/>
              <a:ext cx="317" cy="907"/>
              <a:chOff x="567" y="2750"/>
              <a:chExt cx="317" cy="907"/>
            </a:xfrm>
          </p:grpSpPr>
          <p:sp>
            <p:nvSpPr>
              <p:cNvPr id="29992" name="Freeform 222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93" name="Freeform 222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94" name="Oval 222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44" name="Group 2229"/>
            <p:cNvGrpSpPr>
              <a:grpSpLocks/>
            </p:cNvGrpSpPr>
            <p:nvPr/>
          </p:nvGrpSpPr>
          <p:grpSpPr bwMode="auto">
            <a:xfrm>
              <a:off x="1853" y="2750"/>
              <a:ext cx="317" cy="907"/>
              <a:chOff x="567" y="2750"/>
              <a:chExt cx="317" cy="907"/>
            </a:xfrm>
          </p:grpSpPr>
          <p:sp>
            <p:nvSpPr>
              <p:cNvPr id="29989" name="Freeform 223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90" name="Freeform 223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91" name="Oval 223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45" name="Group 2233"/>
            <p:cNvGrpSpPr>
              <a:grpSpLocks/>
            </p:cNvGrpSpPr>
            <p:nvPr/>
          </p:nvGrpSpPr>
          <p:grpSpPr bwMode="auto">
            <a:xfrm>
              <a:off x="2762" y="2750"/>
              <a:ext cx="317" cy="907"/>
              <a:chOff x="567" y="2750"/>
              <a:chExt cx="317" cy="907"/>
            </a:xfrm>
          </p:grpSpPr>
          <p:sp>
            <p:nvSpPr>
              <p:cNvPr id="29986" name="Freeform 223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87" name="Freeform 223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88" name="Oval 223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46" name="Group 2237"/>
            <p:cNvGrpSpPr>
              <a:grpSpLocks/>
            </p:cNvGrpSpPr>
            <p:nvPr/>
          </p:nvGrpSpPr>
          <p:grpSpPr bwMode="auto">
            <a:xfrm>
              <a:off x="2454" y="2750"/>
              <a:ext cx="317" cy="907"/>
              <a:chOff x="567" y="2750"/>
              <a:chExt cx="317" cy="907"/>
            </a:xfrm>
          </p:grpSpPr>
          <p:sp>
            <p:nvSpPr>
              <p:cNvPr id="29983" name="Freeform 223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84" name="Freeform 223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85" name="Oval 224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47" name="Group 2241"/>
            <p:cNvGrpSpPr>
              <a:grpSpLocks/>
            </p:cNvGrpSpPr>
            <p:nvPr/>
          </p:nvGrpSpPr>
          <p:grpSpPr bwMode="auto">
            <a:xfrm>
              <a:off x="2160" y="2750"/>
              <a:ext cx="317" cy="907"/>
              <a:chOff x="567" y="2750"/>
              <a:chExt cx="317" cy="907"/>
            </a:xfrm>
          </p:grpSpPr>
          <p:sp>
            <p:nvSpPr>
              <p:cNvPr id="29980" name="Freeform 224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81" name="Freeform 224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82" name="Oval 224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48" name="Group 2245"/>
            <p:cNvGrpSpPr>
              <a:grpSpLocks/>
            </p:cNvGrpSpPr>
            <p:nvPr/>
          </p:nvGrpSpPr>
          <p:grpSpPr bwMode="auto">
            <a:xfrm>
              <a:off x="3071" y="2748"/>
              <a:ext cx="317" cy="907"/>
              <a:chOff x="567" y="2750"/>
              <a:chExt cx="317" cy="907"/>
            </a:xfrm>
          </p:grpSpPr>
          <p:sp>
            <p:nvSpPr>
              <p:cNvPr id="29977" name="Freeform 224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78" name="Freeform 224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79" name="Oval 224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49" name="Group 2249"/>
            <p:cNvGrpSpPr>
              <a:grpSpLocks/>
            </p:cNvGrpSpPr>
            <p:nvPr/>
          </p:nvGrpSpPr>
          <p:grpSpPr bwMode="auto">
            <a:xfrm>
              <a:off x="3377" y="2748"/>
              <a:ext cx="317" cy="907"/>
              <a:chOff x="567" y="2750"/>
              <a:chExt cx="317" cy="907"/>
            </a:xfrm>
          </p:grpSpPr>
          <p:sp>
            <p:nvSpPr>
              <p:cNvPr id="29974" name="Freeform 225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75" name="Freeform 225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76" name="Oval 225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50" name="Group 2253"/>
            <p:cNvGrpSpPr>
              <a:grpSpLocks/>
            </p:cNvGrpSpPr>
            <p:nvPr/>
          </p:nvGrpSpPr>
          <p:grpSpPr bwMode="auto">
            <a:xfrm>
              <a:off x="4286" y="2748"/>
              <a:ext cx="317" cy="907"/>
              <a:chOff x="567" y="2750"/>
              <a:chExt cx="317" cy="907"/>
            </a:xfrm>
          </p:grpSpPr>
          <p:sp>
            <p:nvSpPr>
              <p:cNvPr id="29971" name="Freeform 225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72" name="Freeform 225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73" name="Oval 225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51" name="Group 2257"/>
            <p:cNvGrpSpPr>
              <a:grpSpLocks/>
            </p:cNvGrpSpPr>
            <p:nvPr/>
          </p:nvGrpSpPr>
          <p:grpSpPr bwMode="auto">
            <a:xfrm>
              <a:off x="3978" y="2748"/>
              <a:ext cx="317" cy="907"/>
              <a:chOff x="567" y="2750"/>
              <a:chExt cx="317" cy="907"/>
            </a:xfrm>
          </p:grpSpPr>
          <p:sp>
            <p:nvSpPr>
              <p:cNvPr id="29968" name="Freeform 225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69" name="Freeform 225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70" name="Oval 226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52" name="Group 2261"/>
            <p:cNvGrpSpPr>
              <a:grpSpLocks/>
            </p:cNvGrpSpPr>
            <p:nvPr/>
          </p:nvGrpSpPr>
          <p:grpSpPr bwMode="auto">
            <a:xfrm>
              <a:off x="3684" y="2748"/>
              <a:ext cx="317" cy="907"/>
              <a:chOff x="567" y="2750"/>
              <a:chExt cx="317" cy="907"/>
            </a:xfrm>
          </p:grpSpPr>
          <p:sp>
            <p:nvSpPr>
              <p:cNvPr id="29965" name="Freeform 226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66" name="Freeform 226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67" name="Oval 226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53" name="Group 2265"/>
            <p:cNvGrpSpPr>
              <a:grpSpLocks/>
            </p:cNvGrpSpPr>
            <p:nvPr/>
          </p:nvGrpSpPr>
          <p:grpSpPr bwMode="auto">
            <a:xfrm>
              <a:off x="5196" y="2750"/>
              <a:ext cx="317" cy="907"/>
              <a:chOff x="567" y="2750"/>
              <a:chExt cx="317" cy="907"/>
            </a:xfrm>
          </p:grpSpPr>
          <p:sp>
            <p:nvSpPr>
              <p:cNvPr id="29962" name="Freeform 226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63" name="Freeform 226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64" name="Oval 226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54" name="Group 2269"/>
            <p:cNvGrpSpPr>
              <a:grpSpLocks/>
            </p:cNvGrpSpPr>
            <p:nvPr/>
          </p:nvGrpSpPr>
          <p:grpSpPr bwMode="auto">
            <a:xfrm>
              <a:off x="4888" y="2750"/>
              <a:ext cx="317" cy="907"/>
              <a:chOff x="567" y="2750"/>
              <a:chExt cx="317" cy="907"/>
            </a:xfrm>
          </p:grpSpPr>
          <p:sp>
            <p:nvSpPr>
              <p:cNvPr id="29959" name="Freeform 227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60" name="Freeform 227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61" name="Oval 227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955" name="Group 2273"/>
            <p:cNvGrpSpPr>
              <a:grpSpLocks/>
            </p:cNvGrpSpPr>
            <p:nvPr/>
          </p:nvGrpSpPr>
          <p:grpSpPr bwMode="auto">
            <a:xfrm>
              <a:off x="4594" y="2750"/>
              <a:ext cx="317" cy="907"/>
              <a:chOff x="567" y="2750"/>
              <a:chExt cx="317" cy="907"/>
            </a:xfrm>
          </p:grpSpPr>
          <p:sp>
            <p:nvSpPr>
              <p:cNvPr id="29956" name="Freeform 227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57" name="Freeform 227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58" name="Oval 227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29714" name="Group 2131"/>
          <p:cNvGrpSpPr>
            <a:grpSpLocks/>
          </p:cNvGrpSpPr>
          <p:nvPr/>
        </p:nvGrpSpPr>
        <p:grpSpPr bwMode="auto">
          <a:xfrm>
            <a:off x="1404938" y="4178300"/>
            <a:ext cx="6915150" cy="866775"/>
            <a:chOff x="22" y="2748"/>
            <a:chExt cx="5491" cy="909"/>
          </a:xfrm>
        </p:grpSpPr>
        <p:grpSp>
          <p:nvGrpSpPr>
            <p:cNvPr id="29866" name="Group 2132"/>
            <p:cNvGrpSpPr>
              <a:grpSpLocks/>
            </p:cNvGrpSpPr>
            <p:nvPr/>
          </p:nvGrpSpPr>
          <p:grpSpPr bwMode="auto">
            <a:xfrm>
              <a:off x="22" y="2750"/>
              <a:ext cx="317" cy="907"/>
              <a:chOff x="567" y="2750"/>
              <a:chExt cx="317" cy="907"/>
            </a:xfrm>
          </p:grpSpPr>
          <p:sp>
            <p:nvSpPr>
              <p:cNvPr id="29935" name="Freeform 213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36" name="Freeform 213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37" name="Oval 213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67" name="Group 2136"/>
            <p:cNvGrpSpPr>
              <a:grpSpLocks/>
            </p:cNvGrpSpPr>
            <p:nvPr/>
          </p:nvGrpSpPr>
          <p:grpSpPr bwMode="auto">
            <a:xfrm>
              <a:off x="328" y="2750"/>
              <a:ext cx="317" cy="907"/>
              <a:chOff x="567" y="2750"/>
              <a:chExt cx="317" cy="907"/>
            </a:xfrm>
          </p:grpSpPr>
          <p:sp>
            <p:nvSpPr>
              <p:cNvPr id="29932" name="Freeform 213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33" name="Freeform 213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34" name="Oval 213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68" name="Group 2140"/>
            <p:cNvGrpSpPr>
              <a:grpSpLocks/>
            </p:cNvGrpSpPr>
            <p:nvPr/>
          </p:nvGrpSpPr>
          <p:grpSpPr bwMode="auto">
            <a:xfrm>
              <a:off x="1237" y="2750"/>
              <a:ext cx="317" cy="907"/>
              <a:chOff x="567" y="2750"/>
              <a:chExt cx="317" cy="907"/>
            </a:xfrm>
          </p:grpSpPr>
          <p:sp>
            <p:nvSpPr>
              <p:cNvPr id="29929" name="Freeform 214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30" name="Freeform 214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31" name="Oval 214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69" name="Group 2144"/>
            <p:cNvGrpSpPr>
              <a:grpSpLocks/>
            </p:cNvGrpSpPr>
            <p:nvPr/>
          </p:nvGrpSpPr>
          <p:grpSpPr bwMode="auto">
            <a:xfrm>
              <a:off x="929" y="2750"/>
              <a:ext cx="317" cy="907"/>
              <a:chOff x="567" y="2750"/>
              <a:chExt cx="317" cy="907"/>
            </a:xfrm>
          </p:grpSpPr>
          <p:sp>
            <p:nvSpPr>
              <p:cNvPr id="29926" name="Freeform 214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27" name="Freeform 214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28" name="Oval 214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70" name="Group 2148"/>
            <p:cNvGrpSpPr>
              <a:grpSpLocks/>
            </p:cNvGrpSpPr>
            <p:nvPr/>
          </p:nvGrpSpPr>
          <p:grpSpPr bwMode="auto">
            <a:xfrm>
              <a:off x="635" y="2750"/>
              <a:ext cx="317" cy="907"/>
              <a:chOff x="567" y="2750"/>
              <a:chExt cx="317" cy="907"/>
            </a:xfrm>
          </p:grpSpPr>
          <p:sp>
            <p:nvSpPr>
              <p:cNvPr id="29923" name="Freeform 214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24" name="Freeform 215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25" name="Oval 215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71" name="Group 2152"/>
            <p:cNvGrpSpPr>
              <a:grpSpLocks/>
            </p:cNvGrpSpPr>
            <p:nvPr/>
          </p:nvGrpSpPr>
          <p:grpSpPr bwMode="auto">
            <a:xfrm>
              <a:off x="1547" y="2750"/>
              <a:ext cx="317" cy="907"/>
              <a:chOff x="567" y="2750"/>
              <a:chExt cx="317" cy="907"/>
            </a:xfrm>
          </p:grpSpPr>
          <p:sp>
            <p:nvSpPr>
              <p:cNvPr id="29920" name="Freeform 215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21" name="Freeform 215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22" name="Oval 215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72" name="Group 2156"/>
            <p:cNvGrpSpPr>
              <a:grpSpLocks/>
            </p:cNvGrpSpPr>
            <p:nvPr/>
          </p:nvGrpSpPr>
          <p:grpSpPr bwMode="auto">
            <a:xfrm>
              <a:off x="1853" y="2750"/>
              <a:ext cx="317" cy="907"/>
              <a:chOff x="567" y="2750"/>
              <a:chExt cx="317" cy="907"/>
            </a:xfrm>
          </p:grpSpPr>
          <p:sp>
            <p:nvSpPr>
              <p:cNvPr id="29917" name="Freeform 215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18" name="Freeform 215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19" name="Oval 215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73" name="Group 2160"/>
            <p:cNvGrpSpPr>
              <a:grpSpLocks/>
            </p:cNvGrpSpPr>
            <p:nvPr/>
          </p:nvGrpSpPr>
          <p:grpSpPr bwMode="auto">
            <a:xfrm>
              <a:off x="2762" y="2750"/>
              <a:ext cx="317" cy="907"/>
              <a:chOff x="567" y="2750"/>
              <a:chExt cx="317" cy="907"/>
            </a:xfrm>
          </p:grpSpPr>
          <p:sp>
            <p:nvSpPr>
              <p:cNvPr id="29914" name="Freeform 216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15" name="Freeform 216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16" name="Oval 216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74" name="Group 2164"/>
            <p:cNvGrpSpPr>
              <a:grpSpLocks/>
            </p:cNvGrpSpPr>
            <p:nvPr/>
          </p:nvGrpSpPr>
          <p:grpSpPr bwMode="auto">
            <a:xfrm>
              <a:off x="2454" y="2750"/>
              <a:ext cx="317" cy="907"/>
              <a:chOff x="567" y="2750"/>
              <a:chExt cx="317" cy="907"/>
            </a:xfrm>
          </p:grpSpPr>
          <p:sp>
            <p:nvSpPr>
              <p:cNvPr id="29911" name="Freeform 216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12" name="Freeform 216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13" name="Oval 216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75" name="Group 2168"/>
            <p:cNvGrpSpPr>
              <a:grpSpLocks/>
            </p:cNvGrpSpPr>
            <p:nvPr/>
          </p:nvGrpSpPr>
          <p:grpSpPr bwMode="auto">
            <a:xfrm>
              <a:off x="2160" y="2750"/>
              <a:ext cx="317" cy="907"/>
              <a:chOff x="567" y="2750"/>
              <a:chExt cx="317" cy="907"/>
            </a:xfrm>
          </p:grpSpPr>
          <p:sp>
            <p:nvSpPr>
              <p:cNvPr id="29908" name="Freeform 216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09" name="Freeform 217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10" name="Oval 217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76" name="Group 2172"/>
            <p:cNvGrpSpPr>
              <a:grpSpLocks/>
            </p:cNvGrpSpPr>
            <p:nvPr/>
          </p:nvGrpSpPr>
          <p:grpSpPr bwMode="auto">
            <a:xfrm>
              <a:off x="3071" y="2748"/>
              <a:ext cx="317" cy="907"/>
              <a:chOff x="567" y="2750"/>
              <a:chExt cx="317" cy="907"/>
            </a:xfrm>
          </p:grpSpPr>
          <p:sp>
            <p:nvSpPr>
              <p:cNvPr id="29905" name="Freeform 217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06" name="Freeform 217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07" name="Oval 217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77" name="Group 2176"/>
            <p:cNvGrpSpPr>
              <a:grpSpLocks/>
            </p:cNvGrpSpPr>
            <p:nvPr/>
          </p:nvGrpSpPr>
          <p:grpSpPr bwMode="auto">
            <a:xfrm>
              <a:off x="3377" y="2748"/>
              <a:ext cx="317" cy="907"/>
              <a:chOff x="567" y="2750"/>
              <a:chExt cx="317" cy="907"/>
            </a:xfrm>
          </p:grpSpPr>
          <p:sp>
            <p:nvSpPr>
              <p:cNvPr id="29902" name="Freeform 217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03" name="Freeform 217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04" name="Oval 217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78" name="Group 2180"/>
            <p:cNvGrpSpPr>
              <a:grpSpLocks/>
            </p:cNvGrpSpPr>
            <p:nvPr/>
          </p:nvGrpSpPr>
          <p:grpSpPr bwMode="auto">
            <a:xfrm>
              <a:off x="4286" y="2748"/>
              <a:ext cx="317" cy="907"/>
              <a:chOff x="567" y="2750"/>
              <a:chExt cx="317" cy="907"/>
            </a:xfrm>
          </p:grpSpPr>
          <p:sp>
            <p:nvSpPr>
              <p:cNvPr id="29899" name="Freeform 218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00" name="Freeform 218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901" name="Oval 218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79" name="Group 2184"/>
            <p:cNvGrpSpPr>
              <a:grpSpLocks/>
            </p:cNvGrpSpPr>
            <p:nvPr/>
          </p:nvGrpSpPr>
          <p:grpSpPr bwMode="auto">
            <a:xfrm>
              <a:off x="3978" y="2748"/>
              <a:ext cx="317" cy="907"/>
              <a:chOff x="567" y="2750"/>
              <a:chExt cx="317" cy="907"/>
            </a:xfrm>
          </p:grpSpPr>
          <p:sp>
            <p:nvSpPr>
              <p:cNvPr id="29896" name="Freeform 218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97" name="Freeform 218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98" name="Oval 218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80" name="Group 2188"/>
            <p:cNvGrpSpPr>
              <a:grpSpLocks/>
            </p:cNvGrpSpPr>
            <p:nvPr/>
          </p:nvGrpSpPr>
          <p:grpSpPr bwMode="auto">
            <a:xfrm>
              <a:off x="3684" y="2748"/>
              <a:ext cx="317" cy="907"/>
              <a:chOff x="567" y="2750"/>
              <a:chExt cx="317" cy="907"/>
            </a:xfrm>
          </p:grpSpPr>
          <p:sp>
            <p:nvSpPr>
              <p:cNvPr id="29893" name="Freeform 218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94" name="Freeform 219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95" name="Oval 219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81" name="Group 2192"/>
            <p:cNvGrpSpPr>
              <a:grpSpLocks/>
            </p:cNvGrpSpPr>
            <p:nvPr/>
          </p:nvGrpSpPr>
          <p:grpSpPr bwMode="auto">
            <a:xfrm>
              <a:off x="5196" y="2750"/>
              <a:ext cx="317" cy="907"/>
              <a:chOff x="567" y="2750"/>
              <a:chExt cx="317" cy="907"/>
            </a:xfrm>
          </p:grpSpPr>
          <p:sp>
            <p:nvSpPr>
              <p:cNvPr id="29890" name="Freeform 219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91" name="Freeform 219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92" name="Oval 219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82" name="Group 2196"/>
            <p:cNvGrpSpPr>
              <a:grpSpLocks/>
            </p:cNvGrpSpPr>
            <p:nvPr/>
          </p:nvGrpSpPr>
          <p:grpSpPr bwMode="auto">
            <a:xfrm>
              <a:off x="4888" y="2750"/>
              <a:ext cx="317" cy="907"/>
              <a:chOff x="567" y="2750"/>
              <a:chExt cx="317" cy="907"/>
            </a:xfrm>
          </p:grpSpPr>
          <p:sp>
            <p:nvSpPr>
              <p:cNvPr id="29887" name="Freeform 219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88" name="Freeform 219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89" name="Oval 219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83" name="Group 2200"/>
            <p:cNvGrpSpPr>
              <a:grpSpLocks/>
            </p:cNvGrpSpPr>
            <p:nvPr/>
          </p:nvGrpSpPr>
          <p:grpSpPr bwMode="auto">
            <a:xfrm>
              <a:off x="4594" y="2750"/>
              <a:ext cx="317" cy="907"/>
              <a:chOff x="567" y="2750"/>
              <a:chExt cx="317" cy="907"/>
            </a:xfrm>
          </p:grpSpPr>
          <p:sp>
            <p:nvSpPr>
              <p:cNvPr id="29884" name="Freeform 220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85" name="Freeform 220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86" name="Oval 220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29715" name="Group 2583"/>
          <p:cNvGrpSpPr>
            <a:grpSpLocks/>
          </p:cNvGrpSpPr>
          <p:nvPr/>
        </p:nvGrpSpPr>
        <p:grpSpPr bwMode="auto">
          <a:xfrm>
            <a:off x="5940425" y="3457575"/>
            <a:ext cx="1439863" cy="3024188"/>
            <a:chOff x="3879" y="2250"/>
            <a:chExt cx="907" cy="1905"/>
          </a:xfrm>
        </p:grpSpPr>
        <p:sp>
          <p:nvSpPr>
            <p:cNvPr id="29862" name="AutoShape 2578"/>
            <p:cNvSpPr>
              <a:spLocks noChangeArrowheads="1"/>
            </p:cNvSpPr>
            <p:nvPr/>
          </p:nvSpPr>
          <p:spPr bwMode="auto">
            <a:xfrm>
              <a:off x="4242" y="2250"/>
              <a:ext cx="363" cy="1724"/>
            </a:xfrm>
            <a:prstGeom prst="cube">
              <a:avLst>
                <a:gd name="adj" fmla="val 25000"/>
              </a:avLst>
            </a:prstGeom>
            <a:solidFill>
              <a:srgbClr val="FF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29863" name="AutoShape 2576"/>
            <p:cNvSpPr>
              <a:spLocks noChangeArrowheads="1"/>
            </p:cNvSpPr>
            <p:nvPr/>
          </p:nvSpPr>
          <p:spPr bwMode="auto">
            <a:xfrm>
              <a:off x="3879" y="2341"/>
              <a:ext cx="363" cy="1724"/>
            </a:xfrm>
            <a:prstGeom prst="cube">
              <a:avLst>
                <a:gd name="adj" fmla="val 25000"/>
              </a:avLst>
            </a:prstGeom>
            <a:solidFill>
              <a:srgbClr val="FF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29864" name="AutoShape 2577"/>
            <p:cNvSpPr>
              <a:spLocks noChangeArrowheads="1"/>
            </p:cNvSpPr>
            <p:nvPr/>
          </p:nvSpPr>
          <p:spPr bwMode="auto">
            <a:xfrm>
              <a:off x="4423" y="2341"/>
              <a:ext cx="363" cy="1724"/>
            </a:xfrm>
            <a:prstGeom prst="cube">
              <a:avLst>
                <a:gd name="adj" fmla="val 25000"/>
              </a:avLst>
            </a:prstGeom>
            <a:solidFill>
              <a:srgbClr val="FF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29865" name="AutoShape 2579"/>
            <p:cNvSpPr>
              <a:spLocks noChangeArrowheads="1"/>
            </p:cNvSpPr>
            <p:nvPr/>
          </p:nvSpPr>
          <p:spPr bwMode="auto">
            <a:xfrm>
              <a:off x="4061" y="2431"/>
              <a:ext cx="363" cy="1724"/>
            </a:xfrm>
            <a:prstGeom prst="cube">
              <a:avLst>
                <a:gd name="adj" fmla="val 25000"/>
              </a:avLst>
            </a:prstGeom>
            <a:solidFill>
              <a:srgbClr val="FF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16" name="Group 2277"/>
          <p:cNvGrpSpPr>
            <a:grpSpLocks/>
          </p:cNvGrpSpPr>
          <p:nvPr/>
        </p:nvGrpSpPr>
        <p:grpSpPr bwMode="auto">
          <a:xfrm>
            <a:off x="1620838" y="4394200"/>
            <a:ext cx="6915150" cy="866775"/>
            <a:chOff x="22" y="2748"/>
            <a:chExt cx="5491" cy="909"/>
          </a:xfrm>
        </p:grpSpPr>
        <p:grpSp>
          <p:nvGrpSpPr>
            <p:cNvPr id="29790" name="Group 2278"/>
            <p:cNvGrpSpPr>
              <a:grpSpLocks/>
            </p:cNvGrpSpPr>
            <p:nvPr/>
          </p:nvGrpSpPr>
          <p:grpSpPr bwMode="auto">
            <a:xfrm>
              <a:off x="22" y="2750"/>
              <a:ext cx="317" cy="907"/>
              <a:chOff x="567" y="2750"/>
              <a:chExt cx="317" cy="907"/>
            </a:xfrm>
          </p:grpSpPr>
          <p:sp>
            <p:nvSpPr>
              <p:cNvPr id="29859" name="Freeform 227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60" name="Freeform 228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61" name="Oval 228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91" name="Group 2282"/>
            <p:cNvGrpSpPr>
              <a:grpSpLocks/>
            </p:cNvGrpSpPr>
            <p:nvPr/>
          </p:nvGrpSpPr>
          <p:grpSpPr bwMode="auto">
            <a:xfrm>
              <a:off x="328" y="2750"/>
              <a:ext cx="317" cy="907"/>
              <a:chOff x="567" y="2750"/>
              <a:chExt cx="317" cy="907"/>
            </a:xfrm>
          </p:grpSpPr>
          <p:sp>
            <p:nvSpPr>
              <p:cNvPr id="29856" name="Freeform 228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57" name="Freeform 228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58" name="Oval 228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92" name="Group 2286"/>
            <p:cNvGrpSpPr>
              <a:grpSpLocks/>
            </p:cNvGrpSpPr>
            <p:nvPr/>
          </p:nvGrpSpPr>
          <p:grpSpPr bwMode="auto">
            <a:xfrm>
              <a:off x="1237" y="2750"/>
              <a:ext cx="317" cy="907"/>
              <a:chOff x="567" y="2750"/>
              <a:chExt cx="317" cy="907"/>
            </a:xfrm>
          </p:grpSpPr>
          <p:sp>
            <p:nvSpPr>
              <p:cNvPr id="29853" name="Freeform 228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54" name="Freeform 228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55" name="Oval 228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93" name="Group 2290"/>
            <p:cNvGrpSpPr>
              <a:grpSpLocks/>
            </p:cNvGrpSpPr>
            <p:nvPr/>
          </p:nvGrpSpPr>
          <p:grpSpPr bwMode="auto">
            <a:xfrm>
              <a:off x="929" y="2750"/>
              <a:ext cx="317" cy="907"/>
              <a:chOff x="567" y="2750"/>
              <a:chExt cx="317" cy="907"/>
            </a:xfrm>
          </p:grpSpPr>
          <p:sp>
            <p:nvSpPr>
              <p:cNvPr id="29850" name="Freeform 229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51" name="Freeform 229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52" name="Oval 229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94" name="Group 2294"/>
            <p:cNvGrpSpPr>
              <a:grpSpLocks/>
            </p:cNvGrpSpPr>
            <p:nvPr/>
          </p:nvGrpSpPr>
          <p:grpSpPr bwMode="auto">
            <a:xfrm>
              <a:off x="635" y="2750"/>
              <a:ext cx="317" cy="907"/>
              <a:chOff x="567" y="2750"/>
              <a:chExt cx="317" cy="907"/>
            </a:xfrm>
          </p:grpSpPr>
          <p:sp>
            <p:nvSpPr>
              <p:cNvPr id="29847" name="Freeform 229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48" name="Freeform 229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49" name="Oval 229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95" name="Group 2298"/>
            <p:cNvGrpSpPr>
              <a:grpSpLocks/>
            </p:cNvGrpSpPr>
            <p:nvPr/>
          </p:nvGrpSpPr>
          <p:grpSpPr bwMode="auto">
            <a:xfrm>
              <a:off x="1547" y="2750"/>
              <a:ext cx="317" cy="907"/>
              <a:chOff x="567" y="2750"/>
              <a:chExt cx="317" cy="907"/>
            </a:xfrm>
          </p:grpSpPr>
          <p:sp>
            <p:nvSpPr>
              <p:cNvPr id="29844" name="Freeform 229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45" name="Freeform 230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46" name="Oval 230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96" name="Group 2302"/>
            <p:cNvGrpSpPr>
              <a:grpSpLocks/>
            </p:cNvGrpSpPr>
            <p:nvPr/>
          </p:nvGrpSpPr>
          <p:grpSpPr bwMode="auto">
            <a:xfrm>
              <a:off x="1853" y="2750"/>
              <a:ext cx="317" cy="907"/>
              <a:chOff x="567" y="2750"/>
              <a:chExt cx="317" cy="907"/>
            </a:xfrm>
          </p:grpSpPr>
          <p:sp>
            <p:nvSpPr>
              <p:cNvPr id="29841" name="Freeform 230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42" name="Freeform 230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43" name="Oval 230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97" name="Group 2306"/>
            <p:cNvGrpSpPr>
              <a:grpSpLocks/>
            </p:cNvGrpSpPr>
            <p:nvPr/>
          </p:nvGrpSpPr>
          <p:grpSpPr bwMode="auto">
            <a:xfrm>
              <a:off x="2762" y="2750"/>
              <a:ext cx="317" cy="907"/>
              <a:chOff x="567" y="2750"/>
              <a:chExt cx="317" cy="907"/>
            </a:xfrm>
          </p:grpSpPr>
          <p:sp>
            <p:nvSpPr>
              <p:cNvPr id="29838" name="Freeform 230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39" name="Freeform 230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40" name="Oval 230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98" name="Group 2310"/>
            <p:cNvGrpSpPr>
              <a:grpSpLocks/>
            </p:cNvGrpSpPr>
            <p:nvPr/>
          </p:nvGrpSpPr>
          <p:grpSpPr bwMode="auto">
            <a:xfrm>
              <a:off x="2454" y="2750"/>
              <a:ext cx="317" cy="907"/>
              <a:chOff x="567" y="2750"/>
              <a:chExt cx="317" cy="907"/>
            </a:xfrm>
          </p:grpSpPr>
          <p:sp>
            <p:nvSpPr>
              <p:cNvPr id="29835" name="Freeform 231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36" name="Freeform 231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37" name="Oval 231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99" name="Group 2314"/>
            <p:cNvGrpSpPr>
              <a:grpSpLocks/>
            </p:cNvGrpSpPr>
            <p:nvPr/>
          </p:nvGrpSpPr>
          <p:grpSpPr bwMode="auto">
            <a:xfrm>
              <a:off x="2160" y="2750"/>
              <a:ext cx="317" cy="907"/>
              <a:chOff x="567" y="2750"/>
              <a:chExt cx="317" cy="907"/>
            </a:xfrm>
          </p:grpSpPr>
          <p:sp>
            <p:nvSpPr>
              <p:cNvPr id="29832" name="Freeform 231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33" name="Freeform 231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34" name="Oval 231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00" name="Group 2318"/>
            <p:cNvGrpSpPr>
              <a:grpSpLocks/>
            </p:cNvGrpSpPr>
            <p:nvPr/>
          </p:nvGrpSpPr>
          <p:grpSpPr bwMode="auto">
            <a:xfrm>
              <a:off x="3071" y="2748"/>
              <a:ext cx="317" cy="907"/>
              <a:chOff x="567" y="2750"/>
              <a:chExt cx="317" cy="907"/>
            </a:xfrm>
          </p:grpSpPr>
          <p:sp>
            <p:nvSpPr>
              <p:cNvPr id="29829" name="Freeform 231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30" name="Freeform 232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31" name="Oval 232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01" name="Group 2322"/>
            <p:cNvGrpSpPr>
              <a:grpSpLocks/>
            </p:cNvGrpSpPr>
            <p:nvPr/>
          </p:nvGrpSpPr>
          <p:grpSpPr bwMode="auto">
            <a:xfrm>
              <a:off x="3377" y="2748"/>
              <a:ext cx="317" cy="907"/>
              <a:chOff x="567" y="2750"/>
              <a:chExt cx="317" cy="907"/>
            </a:xfrm>
          </p:grpSpPr>
          <p:sp>
            <p:nvSpPr>
              <p:cNvPr id="29826" name="Freeform 232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27" name="Freeform 232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28" name="Oval 232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02" name="Group 2326"/>
            <p:cNvGrpSpPr>
              <a:grpSpLocks/>
            </p:cNvGrpSpPr>
            <p:nvPr/>
          </p:nvGrpSpPr>
          <p:grpSpPr bwMode="auto">
            <a:xfrm>
              <a:off x="4286" y="2748"/>
              <a:ext cx="317" cy="907"/>
              <a:chOff x="567" y="2750"/>
              <a:chExt cx="317" cy="907"/>
            </a:xfrm>
          </p:grpSpPr>
          <p:sp>
            <p:nvSpPr>
              <p:cNvPr id="29823" name="Freeform 232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24" name="Freeform 232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25" name="Oval 232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03" name="Group 2330"/>
            <p:cNvGrpSpPr>
              <a:grpSpLocks/>
            </p:cNvGrpSpPr>
            <p:nvPr/>
          </p:nvGrpSpPr>
          <p:grpSpPr bwMode="auto">
            <a:xfrm>
              <a:off x="3978" y="2748"/>
              <a:ext cx="317" cy="907"/>
              <a:chOff x="567" y="2750"/>
              <a:chExt cx="317" cy="907"/>
            </a:xfrm>
          </p:grpSpPr>
          <p:sp>
            <p:nvSpPr>
              <p:cNvPr id="29820" name="Freeform 233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21" name="Freeform 233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22" name="Oval 233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04" name="Group 2334"/>
            <p:cNvGrpSpPr>
              <a:grpSpLocks/>
            </p:cNvGrpSpPr>
            <p:nvPr/>
          </p:nvGrpSpPr>
          <p:grpSpPr bwMode="auto">
            <a:xfrm>
              <a:off x="3684" y="2748"/>
              <a:ext cx="317" cy="907"/>
              <a:chOff x="567" y="2750"/>
              <a:chExt cx="317" cy="907"/>
            </a:xfrm>
          </p:grpSpPr>
          <p:sp>
            <p:nvSpPr>
              <p:cNvPr id="29817" name="Freeform 233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18" name="Freeform 233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19" name="Oval 233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05" name="Group 2338"/>
            <p:cNvGrpSpPr>
              <a:grpSpLocks/>
            </p:cNvGrpSpPr>
            <p:nvPr/>
          </p:nvGrpSpPr>
          <p:grpSpPr bwMode="auto">
            <a:xfrm>
              <a:off x="5196" y="2750"/>
              <a:ext cx="317" cy="907"/>
              <a:chOff x="567" y="2750"/>
              <a:chExt cx="317" cy="907"/>
            </a:xfrm>
          </p:grpSpPr>
          <p:sp>
            <p:nvSpPr>
              <p:cNvPr id="29814" name="Freeform 233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15" name="Freeform 234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16" name="Oval 234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06" name="Group 2342"/>
            <p:cNvGrpSpPr>
              <a:grpSpLocks/>
            </p:cNvGrpSpPr>
            <p:nvPr/>
          </p:nvGrpSpPr>
          <p:grpSpPr bwMode="auto">
            <a:xfrm>
              <a:off x="4888" y="2750"/>
              <a:ext cx="317" cy="907"/>
              <a:chOff x="567" y="2750"/>
              <a:chExt cx="317" cy="907"/>
            </a:xfrm>
          </p:grpSpPr>
          <p:sp>
            <p:nvSpPr>
              <p:cNvPr id="29811" name="Freeform 234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12" name="Freeform 234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13" name="Oval 234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807" name="Group 2346"/>
            <p:cNvGrpSpPr>
              <a:grpSpLocks/>
            </p:cNvGrpSpPr>
            <p:nvPr/>
          </p:nvGrpSpPr>
          <p:grpSpPr bwMode="auto">
            <a:xfrm>
              <a:off x="4594" y="2750"/>
              <a:ext cx="317" cy="907"/>
              <a:chOff x="567" y="2750"/>
              <a:chExt cx="317" cy="907"/>
            </a:xfrm>
          </p:grpSpPr>
          <p:sp>
            <p:nvSpPr>
              <p:cNvPr id="29808" name="Freeform 234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09" name="Freeform 234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810" name="Oval 234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grpSp>
        <p:nvGrpSpPr>
          <p:cNvPr id="29717" name="Group 2350"/>
          <p:cNvGrpSpPr>
            <a:grpSpLocks/>
          </p:cNvGrpSpPr>
          <p:nvPr/>
        </p:nvGrpSpPr>
        <p:grpSpPr bwMode="auto">
          <a:xfrm flipV="1">
            <a:off x="1622425" y="5329238"/>
            <a:ext cx="6915150" cy="866775"/>
            <a:chOff x="22" y="2748"/>
            <a:chExt cx="5491" cy="909"/>
          </a:xfrm>
        </p:grpSpPr>
        <p:grpSp>
          <p:nvGrpSpPr>
            <p:cNvPr id="29718" name="Group 2351"/>
            <p:cNvGrpSpPr>
              <a:grpSpLocks/>
            </p:cNvGrpSpPr>
            <p:nvPr/>
          </p:nvGrpSpPr>
          <p:grpSpPr bwMode="auto">
            <a:xfrm>
              <a:off x="22" y="2750"/>
              <a:ext cx="317" cy="907"/>
              <a:chOff x="567" y="2750"/>
              <a:chExt cx="317" cy="907"/>
            </a:xfrm>
          </p:grpSpPr>
          <p:sp>
            <p:nvSpPr>
              <p:cNvPr id="29787" name="Freeform 235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88" name="Freeform 235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89" name="Oval 235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19" name="Group 2355"/>
            <p:cNvGrpSpPr>
              <a:grpSpLocks/>
            </p:cNvGrpSpPr>
            <p:nvPr/>
          </p:nvGrpSpPr>
          <p:grpSpPr bwMode="auto">
            <a:xfrm>
              <a:off x="328" y="2750"/>
              <a:ext cx="317" cy="907"/>
              <a:chOff x="567" y="2750"/>
              <a:chExt cx="317" cy="907"/>
            </a:xfrm>
          </p:grpSpPr>
          <p:sp>
            <p:nvSpPr>
              <p:cNvPr id="29784" name="Freeform 235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85" name="Freeform 235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86" name="Oval 2358"/>
              <p:cNvSpPr>
                <a:spLocks noChangeArrowheads="1"/>
              </p:cNvSpPr>
              <p:nvPr/>
            </p:nvSpPr>
            <p:spPr bwMode="auto">
              <a:xfrm flipV="1">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20" name="Group 2359"/>
            <p:cNvGrpSpPr>
              <a:grpSpLocks/>
            </p:cNvGrpSpPr>
            <p:nvPr/>
          </p:nvGrpSpPr>
          <p:grpSpPr bwMode="auto">
            <a:xfrm>
              <a:off x="1237" y="2750"/>
              <a:ext cx="317" cy="907"/>
              <a:chOff x="567" y="2750"/>
              <a:chExt cx="317" cy="907"/>
            </a:xfrm>
          </p:grpSpPr>
          <p:sp>
            <p:nvSpPr>
              <p:cNvPr id="29781" name="Freeform 236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82" name="Freeform 236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83" name="Oval 236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21" name="Group 2363"/>
            <p:cNvGrpSpPr>
              <a:grpSpLocks/>
            </p:cNvGrpSpPr>
            <p:nvPr/>
          </p:nvGrpSpPr>
          <p:grpSpPr bwMode="auto">
            <a:xfrm>
              <a:off x="929" y="2750"/>
              <a:ext cx="317" cy="907"/>
              <a:chOff x="567" y="2750"/>
              <a:chExt cx="317" cy="907"/>
            </a:xfrm>
          </p:grpSpPr>
          <p:sp>
            <p:nvSpPr>
              <p:cNvPr id="29778" name="Freeform 236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79" name="Freeform 236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80" name="Oval 236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22" name="Group 2367"/>
            <p:cNvGrpSpPr>
              <a:grpSpLocks/>
            </p:cNvGrpSpPr>
            <p:nvPr/>
          </p:nvGrpSpPr>
          <p:grpSpPr bwMode="auto">
            <a:xfrm>
              <a:off x="635" y="2750"/>
              <a:ext cx="317" cy="907"/>
              <a:chOff x="567" y="2750"/>
              <a:chExt cx="317" cy="907"/>
            </a:xfrm>
          </p:grpSpPr>
          <p:sp>
            <p:nvSpPr>
              <p:cNvPr id="29775" name="Freeform 236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76" name="Freeform 236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77" name="Oval 237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23" name="Group 2371"/>
            <p:cNvGrpSpPr>
              <a:grpSpLocks/>
            </p:cNvGrpSpPr>
            <p:nvPr/>
          </p:nvGrpSpPr>
          <p:grpSpPr bwMode="auto">
            <a:xfrm>
              <a:off x="1547" y="2750"/>
              <a:ext cx="317" cy="907"/>
              <a:chOff x="567" y="2750"/>
              <a:chExt cx="317" cy="907"/>
            </a:xfrm>
          </p:grpSpPr>
          <p:sp>
            <p:nvSpPr>
              <p:cNvPr id="29772" name="Freeform 237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73" name="Freeform 237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74" name="Oval 237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24" name="Group 2375"/>
            <p:cNvGrpSpPr>
              <a:grpSpLocks/>
            </p:cNvGrpSpPr>
            <p:nvPr/>
          </p:nvGrpSpPr>
          <p:grpSpPr bwMode="auto">
            <a:xfrm>
              <a:off x="1853" y="2750"/>
              <a:ext cx="317" cy="907"/>
              <a:chOff x="567" y="2750"/>
              <a:chExt cx="317" cy="907"/>
            </a:xfrm>
          </p:grpSpPr>
          <p:sp>
            <p:nvSpPr>
              <p:cNvPr id="29769" name="Freeform 237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70" name="Freeform 237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71" name="Oval 237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25" name="Group 2379"/>
            <p:cNvGrpSpPr>
              <a:grpSpLocks/>
            </p:cNvGrpSpPr>
            <p:nvPr/>
          </p:nvGrpSpPr>
          <p:grpSpPr bwMode="auto">
            <a:xfrm>
              <a:off x="2762" y="2750"/>
              <a:ext cx="317" cy="907"/>
              <a:chOff x="567" y="2750"/>
              <a:chExt cx="317" cy="907"/>
            </a:xfrm>
          </p:grpSpPr>
          <p:sp>
            <p:nvSpPr>
              <p:cNvPr id="29766" name="Freeform 238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67" name="Freeform 238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68" name="Oval 238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26" name="Group 2383"/>
            <p:cNvGrpSpPr>
              <a:grpSpLocks/>
            </p:cNvGrpSpPr>
            <p:nvPr/>
          </p:nvGrpSpPr>
          <p:grpSpPr bwMode="auto">
            <a:xfrm>
              <a:off x="2454" y="2750"/>
              <a:ext cx="317" cy="907"/>
              <a:chOff x="567" y="2750"/>
              <a:chExt cx="317" cy="907"/>
            </a:xfrm>
          </p:grpSpPr>
          <p:sp>
            <p:nvSpPr>
              <p:cNvPr id="29763" name="Freeform 238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64" name="Freeform 238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65" name="Oval 238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27" name="Group 2387"/>
            <p:cNvGrpSpPr>
              <a:grpSpLocks/>
            </p:cNvGrpSpPr>
            <p:nvPr/>
          </p:nvGrpSpPr>
          <p:grpSpPr bwMode="auto">
            <a:xfrm>
              <a:off x="2160" y="2750"/>
              <a:ext cx="317" cy="907"/>
              <a:chOff x="567" y="2750"/>
              <a:chExt cx="317" cy="907"/>
            </a:xfrm>
          </p:grpSpPr>
          <p:sp>
            <p:nvSpPr>
              <p:cNvPr id="29760" name="Freeform 238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61" name="Freeform 238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62" name="Oval 239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28" name="Group 2391"/>
            <p:cNvGrpSpPr>
              <a:grpSpLocks/>
            </p:cNvGrpSpPr>
            <p:nvPr/>
          </p:nvGrpSpPr>
          <p:grpSpPr bwMode="auto">
            <a:xfrm>
              <a:off x="3071" y="2748"/>
              <a:ext cx="317" cy="907"/>
              <a:chOff x="567" y="2750"/>
              <a:chExt cx="317" cy="907"/>
            </a:xfrm>
          </p:grpSpPr>
          <p:sp>
            <p:nvSpPr>
              <p:cNvPr id="29757" name="Freeform 239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58" name="Freeform 239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59" name="Oval 239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29" name="Group 2395"/>
            <p:cNvGrpSpPr>
              <a:grpSpLocks/>
            </p:cNvGrpSpPr>
            <p:nvPr/>
          </p:nvGrpSpPr>
          <p:grpSpPr bwMode="auto">
            <a:xfrm>
              <a:off x="3377" y="2748"/>
              <a:ext cx="317" cy="907"/>
              <a:chOff x="567" y="2750"/>
              <a:chExt cx="317" cy="907"/>
            </a:xfrm>
          </p:grpSpPr>
          <p:sp>
            <p:nvSpPr>
              <p:cNvPr id="29754" name="Freeform 239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55" name="Freeform 239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56" name="Oval 239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30" name="Group 2399"/>
            <p:cNvGrpSpPr>
              <a:grpSpLocks/>
            </p:cNvGrpSpPr>
            <p:nvPr/>
          </p:nvGrpSpPr>
          <p:grpSpPr bwMode="auto">
            <a:xfrm>
              <a:off x="4286" y="2748"/>
              <a:ext cx="317" cy="907"/>
              <a:chOff x="567" y="2750"/>
              <a:chExt cx="317" cy="907"/>
            </a:xfrm>
          </p:grpSpPr>
          <p:sp>
            <p:nvSpPr>
              <p:cNvPr id="29751" name="Freeform 240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52" name="Freeform 240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53" name="Oval 240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31" name="Group 2403"/>
            <p:cNvGrpSpPr>
              <a:grpSpLocks/>
            </p:cNvGrpSpPr>
            <p:nvPr/>
          </p:nvGrpSpPr>
          <p:grpSpPr bwMode="auto">
            <a:xfrm>
              <a:off x="3978" y="2748"/>
              <a:ext cx="317" cy="907"/>
              <a:chOff x="567" y="2750"/>
              <a:chExt cx="317" cy="907"/>
            </a:xfrm>
          </p:grpSpPr>
          <p:sp>
            <p:nvSpPr>
              <p:cNvPr id="29748" name="Freeform 240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49" name="Freeform 240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50" name="Oval 240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32" name="Group 2407"/>
            <p:cNvGrpSpPr>
              <a:grpSpLocks/>
            </p:cNvGrpSpPr>
            <p:nvPr/>
          </p:nvGrpSpPr>
          <p:grpSpPr bwMode="auto">
            <a:xfrm>
              <a:off x="3684" y="2748"/>
              <a:ext cx="317" cy="907"/>
              <a:chOff x="567" y="2750"/>
              <a:chExt cx="317" cy="907"/>
            </a:xfrm>
          </p:grpSpPr>
          <p:sp>
            <p:nvSpPr>
              <p:cNvPr id="29745" name="Freeform 240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46" name="Freeform 240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47" name="Oval 241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33" name="Group 2411"/>
            <p:cNvGrpSpPr>
              <a:grpSpLocks/>
            </p:cNvGrpSpPr>
            <p:nvPr/>
          </p:nvGrpSpPr>
          <p:grpSpPr bwMode="auto">
            <a:xfrm>
              <a:off x="5196" y="2750"/>
              <a:ext cx="317" cy="907"/>
              <a:chOff x="567" y="2750"/>
              <a:chExt cx="317" cy="907"/>
            </a:xfrm>
          </p:grpSpPr>
          <p:sp>
            <p:nvSpPr>
              <p:cNvPr id="29742" name="Freeform 241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43" name="Freeform 241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44" name="Oval 241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34" name="Group 2415"/>
            <p:cNvGrpSpPr>
              <a:grpSpLocks/>
            </p:cNvGrpSpPr>
            <p:nvPr/>
          </p:nvGrpSpPr>
          <p:grpSpPr bwMode="auto">
            <a:xfrm>
              <a:off x="4888" y="2750"/>
              <a:ext cx="317" cy="907"/>
              <a:chOff x="567" y="2750"/>
              <a:chExt cx="317" cy="907"/>
            </a:xfrm>
          </p:grpSpPr>
          <p:sp>
            <p:nvSpPr>
              <p:cNvPr id="29739" name="Freeform 241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40" name="Freeform 241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41" name="Oval 241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nvGrpSpPr>
            <p:cNvPr id="29735" name="Group 2419"/>
            <p:cNvGrpSpPr>
              <a:grpSpLocks/>
            </p:cNvGrpSpPr>
            <p:nvPr/>
          </p:nvGrpSpPr>
          <p:grpSpPr bwMode="auto">
            <a:xfrm>
              <a:off x="4594" y="2750"/>
              <a:ext cx="317" cy="907"/>
              <a:chOff x="567" y="2750"/>
              <a:chExt cx="317" cy="907"/>
            </a:xfrm>
          </p:grpSpPr>
          <p:sp>
            <p:nvSpPr>
              <p:cNvPr id="29736" name="Freeform 242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 name="T12" fmla="*/ 0 w 45"/>
                  <a:gd name="T13" fmla="*/ 0 h 817"/>
                  <a:gd name="T14" fmla="*/ 45 w 45"/>
                  <a:gd name="T15" fmla="*/ 817 h 817"/>
                </a:gdLst>
                <a:ahLst/>
                <a:cxnLst>
                  <a:cxn ang="T8">
                    <a:pos x="T0" y="T1"/>
                  </a:cxn>
                  <a:cxn ang="T9">
                    <a:pos x="T2" y="T3"/>
                  </a:cxn>
                  <a:cxn ang="T10">
                    <a:pos x="T4" y="T5"/>
                  </a:cxn>
                  <a:cxn ang="T11">
                    <a:pos x="T6" y="T7"/>
                  </a:cxn>
                </a:cxnLst>
                <a:rect l="T12" t="T13" r="T14" b="T15"/>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37" name="Freeform 242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 name="T15" fmla="*/ 0 w 99"/>
                  <a:gd name="T16" fmla="*/ 0 h 771"/>
                  <a:gd name="T17" fmla="*/ 99 w 99"/>
                  <a:gd name="T18" fmla="*/ 771 h 771"/>
                </a:gdLst>
                <a:ahLst/>
                <a:cxnLst>
                  <a:cxn ang="T10">
                    <a:pos x="T0" y="T1"/>
                  </a:cxn>
                  <a:cxn ang="T11">
                    <a:pos x="T2" y="T3"/>
                  </a:cxn>
                  <a:cxn ang="T12">
                    <a:pos x="T4" y="T5"/>
                  </a:cxn>
                  <a:cxn ang="T13">
                    <a:pos x="T6" y="T7"/>
                  </a:cxn>
                  <a:cxn ang="T14">
                    <a:pos x="T8" y="T9"/>
                  </a:cxn>
                </a:cxnLst>
                <a:rect l="T15" t="T16" r="T17" b="T18"/>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29738" name="Oval 242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grpSp>
    </p:spTree>
    <p:extLst>
      <p:ext uri="{BB962C8B-B14F-4D97-AF65-F5344CB8AC3E}">
        <p14:creationId xmlns:p14="http://schemas.microsoft.com/office/powerpoint/2010/main" val="3293018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path" presetSubtype="0" accel="50000" decel="50000" fill="hold" grpId="0" nodeType="clickEffect">
                                  <p:stCondLst>
                                    <p:cond delay="0"/>
                                  </p:stCondLst>
                                  <p:childTnLst>
                                    <p:animMotion origin="layout" path="M 0 0  L 0.067 -0.05333  C 0.081 -0.06533  0.102 -0.072  0.124 -0.072  C 0.149 -0.072  0.169 -0.06533  0.183 -0.05333  L 0.25 0  E" pathEditMode="relative" ptsTypes="">
                                      <p:cBhvr>
                                        <p:cTn id="6" dur="2000" fill="hold"/>
                                        <p:tgtEl>
                                          <p:spTgt spid="24085"/>
                                        </p:tgtEl>
                                        <p:attrNameLst>
                                          <p:attrName>ppt_x</p:attrName>
                                          <p:attrName>ppt_y</p:attrName>
                                        </p:attrNameLst>
                                      </p:cBhvr>
                                    </p:animMotion>
                                  </p:childTnLst>
                                </p:cTn>
                              </p:par>
                            </p:childTnLst>
                          </p:cTn>
                        </p:par>
                        <p:par>
                          <p:cTn id="7" fill="hold" nodeType="afterGroup">
                            <p:stCondLst>
                              <p:cond delay="2000"/>
                            </p:stCondLst>
                            <p:childTnLst>
                              <p:par>
                                <p:cTn id="8" presetID="35" presetClass="path" presetSubtype="0" accel="50000" decel="50000" fill="hold" grpId="0" nodeType="afterEffect">
                                  <p:stCondLst>
                                    <p:cond delay="0"/>
                                  </p:stCondLst>
                                  <p:childTnLst>
                                    <p:animMotion origin="layout" path="M 0 0  L -0.25 0  E" pathEditMode="relative" ptsTypes="">
                                      <p:cBhvr>
                                        <p:cTn id="9" dur="2000" fill="hold"/>
                                        <p:tgtEl>
                                          <p:spTgt spid="24075"/>
                                        </p:tgtEl>
                                        <p:attrNameLst>
                                          <p:attrName>ppt_x</p:attrName>
                                          <p:attrName>ppt_y</p:attrName>
                                        </p:attrNameLst>
                                      </p:cBhvr>
                                    </p:animMotion>
                                  </p:childTnLst>
                                </p:cTn>
                              </p:par>
                            </p:childTnLst>
                          </p:cTn>
                        </p:par>
                        <p:par>
                          <p:cTn id="10" fill="hold" nodeType="afterGroup">
                            <p:stCondLst>
                              <p:cond delay="4000"/>
                            </p:stCondLst>
                            <p:childTnLst>
                              <p:par>
                                <p:cTn id="11" presetID="0" presetClass="path" presetSubtype="0" accel="50000" decel="50000" fill="hold" grpId="0" nodeType="afterEffect">
                                  <p:stCondLst>
                                    <p:cond delay="0"/>
                                  </p:stCondLst>
                                  <p:childTnLst>
                                    <p:animMotion origin="layout" path="M -2.5E-6 4.44444E-6 L 0.11424 0.05787 " pathEditMode="relative" rAng="0" ptsTypes="AA">
                                      <p:cBhvr>
                                        <p:cTn id="12" dur="2000" fill="hold"/>
                                        <p:tgtEl>
                                          <p:spTgt spid="24079"/>
                                        </p:tgtEl>
                                        <p:attrNameLst>
                                          <p:attrName>ppt_x</p:attrName>
                                          <p:attrName>ppt_y</p:attrName>
                                        </p:attrNameLst>
                                      </p:cBhvr>
                                      <p:rCtr x="5700" y="2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85" grpId="0" animBg="1"/>
      <p:bldP spid="24075" grpId="0" animBg="1"/>
      <p:bldP spid="2407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7176" y="-11836"/>
            <a:ext cx="5075237" cy="1143000"/>
          </a:xfrm>
        </p:spPr>
        <p:txBody>
          <a:bodyPr>
            <a:noAutofit/>
          </a:bodyPr>
          <a:lstStyle/>
          <a:p>
            <a:pPr eaLnBrk="1" hangingPunct="1"/>
            <a:r>
              <a:rPr lang="en-GB" sz="3600" dirty="0" smtClean="0"/>
              <a:t>Plasma membrane</a:t>
            </a:r>
          </a:p>
        </p:txBody>
      </p:sp>
      <p:grpSp>
        <p:nvGrpSpPr>
          <p:cNvPr id="2" name="Group 9"/>
          <p:cNvGrpSpPr>
            <a:grpSpLocks/>
          </p:cNvGrpSpPr>
          <p:nvPr/>
        </p:nvGrpSpPr>
        <p:grpSpPr bwMode="auto">
          <a:xfrm flipV="1">
            <a:off x="-25400" y="4037013"/>
            <a:ext cx="3238500" cy="692150"/>
            <a:chOff x="431" y="1525"/>
            <a:chExt cx="2040" cy="436"/>
          </a:xfrm>
        </p:grpSpPr>
        <p:grpSp>
          <p:nvGrpSpPr>
            <p:cNvPr id="3" name="Group 10"/>
            <p:cNvGrpSpPr>
              <a:grpSpLocks/>
            </p:cNvGrpSpPr>
            <p:nvPr/>
          </p:nvGrpSpPr>
          <p:grpSpPr bwMode="auto">
            <a:xfrm>
              <a:off x="431" y="1525"/>
              <a:ext cx="136" cy="436"/>
              <a:chOff x="431" y="1525"/>
              <a:chExt cx="136" cy="436"/>
            </a:xfrm>
          </p:grpSpPr>
          <p:sp>
            <p:nvSpPr>
              <p:cNvPr id="18807" name="Oval 1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808" name="Line 1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809" name="Line 1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4" name="Group 14"/>
            <p:cNvGrpSpPr>
              <a:grpSpLocks/>
            </p:cNvGrpSpPr>
            <p:nvPr/>
          </p:nvGrpSpPr>
          <p:grpSpPr bwMode="auto">
            <a:xfrm>
              <a:off x="567" y="1525"/>
              <a:ext cx="136" cy="436"/>
              <a:chOff x="431" y="1525"/>
              <a:chExt cx="136" cy="436"/>
            </a:xfrm>
          </p:grpSpPr>
          <p:sp>
            <p:nvSpPr>
              <p:cNvPr id="18804" name="Oval 1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805" name="Line 1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806" name="Line 1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5" name="Group 18"/>
            <p:cNvGrpSpPr>
              <a:grpSpLocks/>
            </p:cNvGrpSpPr>
            <p:nvPr/>
          </p:nvGrpSpPr>
          <p:grpSpPr bwMode="auto">
            <a:xfrm>
              <a:off x="703" y="1525"/>
              <a:ext cx="136" cy="436"/>
              <a:chOff x="431" y="1525"/>
              <a:chExt cx="136" cy="436"/>
            </a:xfrm>
          </p:grpSpPr>
          <p:sp>
            <p:nvSpPr>
              <p:cNvPr id="18801" name="Oval 1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802" name="Line 2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803" name="Line 2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6" name="Group 22"/>
            <p:cNvGrpSpPr>
              <a:grpSpLocks/>
            </p:cNvGrpSpPr>
            <p:nvPr/>
          </p:nvGrpSpPr>
          <p:grpSpPr bwMode="auto">
            <a:xfrm>
              <a:off x="839" y="1525"/>
              <a:ext cx="136" cy="436"/>
              <a:chOff x="431" y="1525"/>
              <a:chExt cx="136" cy="436"/>
            </a:xfrm>
          </p:grpSpPr>
          <p:sp>
            <p:nvSpPr>
              <p:cNvPr id="18798" name="Oval 2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99" name="Line 2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800" name="Line 2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7" name="Group 26"/>
            <p:cNvGrpSpPr>
              <a:grpSpLocks/>
            </p:cNvGrpSpPr>
            <p:nvPr/>
          </p:nvGrpSpPr>
          <p:grpSpPr bwMode="auto">
            <a:xfrm>
              <a:off x="975" y="1525"/>
              <a:ext cx="136" cy="436"/>
              <a:chOff x="431" y="1525"/>
              <a:chExt cx="136" cy="436"/>
            </a:xfrm>
          </p:grpSpPr>
          <p:sp>
            <p:nvSpPr>
              <p:cNvPr id="18795" name="Oval 2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96" name="Line 2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97" name="Line 2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8" name="Group 30"/>
            <p:cNvGrpSpPr>
              <a:grpSpLocks/>
            </p:cNvGrpSpPr>
            <p:nvPr/>
          </p:nvGrpSpPr>
          <p:grpSpPr bwMode="auto">
            <a:xfrm>
              <a:off x="1111" y="1525"/>
              <a:ext cx="136" cy="436"/>
              <a:chOff x="431" y="1525"/>
              <a:chExt cx="136" cy="436"/>
            </a:xfrm>
          </p:grpSpPr>
          <p:sp>
            <p:nvSpPr>
              <p:cNvPr id="18792" name="Oval 3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93" name="Line 3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94" name="Line 3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9" name="Group 34"/>
            <p:cNvGrpSpPr>
              <a:grpSpLocks/>
            </p:cNvGrpSpPr>
            <p:nvPr/>
          </p:nvGrpSpPr>
          <p:grpSpPr bwMode="auto">
            <a:xfrm>
              <a:off x="1247" y="1525"/>
              <a:ext cx="136" cy="436"/>
              <a:chOff x="431" y="1525"/>
              <a:chExt cx="136" cy="436"/>
            </a:xfrm>
          </p:grpSpPr>
          <p:sp>
            <p:nvSpPr>
              <p:cNvPr id="18789" name="Oval 3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90" name="Line 3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91" name="Line 3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0" name="Group 38"/>
            <p:cNvGrpSpPr>
              <a:grpSpLocks/>
            </p:cNvGrpSpPr>
            <p:nvPr/>
          </p:nvGrpSpPr>
          <p:grpSpPr bwMode="auto">
            <a:xfrm>
              <a:off x="1383" y="1525"/>
              <a:ext cx="136" cy="436"/>
              <a:chOff x="431" y="1525"/>
              <a:chExt cx="136" cy="436"/>
            </a:xfrm>
          </p:grpSpPr>
          <p:sp>
            <p:nvSpPr>
              <p:cNvPr id="18786" name="Oval 3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87" name="Line 4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88" name="Line 4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1" name="Group 42"/>
            <p:cNvGrpSpPr>
              <a:grpSpLocks/>
            </p:cNvGrpSpPr>
            <p:nvPr/>
          </p:nvGrpSpPr>
          <p:grpSpPr bwMode="auto">
            <a:xfrm>
              <a:off x="1519" y="1525"/>
              <a:ext cx="136" cy="436"/>
              <a:chOff x="431" y="1525"/>
              <a:chExt cx="136" cy="436"/>
            </a:xfrm>
          </p:grpSpPr>
          <p:sp>
            <p:nvSpPr>
              <p:cNvPr id="18783" name="Oval 4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84" name="Line 4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85" name="Line 4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2" name="Group 46"/>
            <p:cNvGrpSpPr>
              <a:grpSpLocks/>
            </p:cNvGrpSpPr>
            <p:nvPr/>
          </p:nvGrpSpPr>
          <p:grpSpPr bwMode="auto">
            <a:xfrm>
              <a:off x="1655" y="1525"/>
              <a:ext cx="136" cy="436"/>
              <a:chOff x="431" y="1525"/>
              <a:chExt cx="136" cy="436"/>
            </a:xfrm>
          </p:grpSpPr>
          <p:sp>
            <p:nvSpPr>
              <p:cNvPr id="18780" name="Oval 4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81" name="Line 4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82" name="Line 4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3" name="Group 50"/>
            <p:cNvGrpSpPr>
              <a:grpSpLocks/>
            </p:cNvGrpSpPr>
            <p:nvPr/>
          </p:nvGrpSpPr>
          <p:grpSpPr bwMode="auto">
            <a:xfrm>
              <a:off x="1791" y="1525"/>
              <a:ext cx="136" cy="436"/>
              <a:chOff x="431" y="1525"/>
              <a:chExt cx="136" cy="436"/>
            </a:xfrm>
          </p:grpSpPr>
          <p:sp>
            <p:nvSpPr>
              <p:cNvPr id="18777" name="Oval 5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78" name="Line 5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79" name="Line 5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4" name="Group 54"/>
            <p:cNvGrpSpPr>
              <a:grpSpLocks/>
            </p:cNvGrpSpPr>
            <p:nvPr/>
          </p:nvGrpSpPr>
          <p:grpSpPr bwMode="auto">
            <a:xfrm>
              <a:off x="1927" y="1525"/>
              <a:ext cx="136" cy="436"/>
              <a:chOff x="431" y="1525"/>
              <a:chExt cx="136" cy="436"/>
            </a:xfrm>
          </p:grpSpPr>
          <p:sp>
            <p:nvSpPr>
              <p:cNvPr id="18774" name="Oval 5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75" name="Line 5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76" name="Line 5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5" name="Group 58"/>
            <p:cNvGrpSpPr>
              <a:grpSpLocks/>
            </p:cNvGrpSpPr>
            <p:nvPr/>
          </p:nvGrpSpPr>
          <p:grpSpPr bwMode="auto">
            <a:xfrm>
              <a:off x="2063" y="1525"/>
              <a:ext cx="136" cy="436"/>
              <a:chOff x="431" y="1525"/>
              <a:chExt cx="136" cy="436"/>
            </a:xfrm>
          </p:grpSpPr>
          <p:sp>
            <p:nvSpPr>
              <p:cNvPr id="18771" name="Oval 5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72" name="Line 6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73" name="Line 6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6" name="Group 62"/>
            <p:cNvGrpSpPr>
              <a:grpSpLocks/>
            </p:cNvGrpSpPr>
            <p:nvPr/>
          </p:nvGrpSpPr>
          <p:grpSpPr bwMode="auto">
            <a:xfrm>
              <a:off x="2199" y="1525"/>
              <a:ext cx="136" cy="436"/>
              <a:chOff x="431" y="1525"/>
              <a:chExt cx="136" cy="436"/>
            </a:xfrm>
          </p:grpSpPr>
          <p:sp>
            <p:nvSpPr>
              <p:cNvPr id="18768" name="Oval 6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69" name="Line 6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70" name="Line 6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7" name="Group 66"/>
            <p:cNvGrpSpPr>
              <a:grpSpLocks/>
            </p:cNvGrpSpPr>
            <p:nvPr/>
          </p:nvGrpSpPr>
          <p:grpSpPr bwMode="auto">
            <a:xfrm>
              <a:off x="2335" y="1525"/>
              <a:ext cx="136" cy="436"/>
              <a:chOff x="431" y="1525"/>
              <a:chExt cx="136" cy="436"/>
            </a:xfrm>
          </p:grpSpPr>
          <p:sp>
            <p:nvSpPr>
              <p:cNvPr id="18765" name="Oval 6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66" name="Line 6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67" name="Line 6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grpSp>
        <p:nvGrpSpPr>
          <p:cNvPr id="18" name="Group 70"/>
          <p:cNvGrpSpPr>
            <a:grpSpLocks/>
          </p:cNvGrpSpPr>
          <p:nvPr/>
        </p:nvGrpSpPr>
        <p:grpSpPr bwMode="auto">
          <a:xfrm flipV="1">
            <a:off x="3214688" y="4037013"/>
            <a:ext cx="3238500" cy="692150"/>
            <a:chOff x="431" y="1525"/>
            <a:chExt cx="2040" cy="436"/>
          </a:xfrm>
        </p:grpSpPr>
        <p:grpSp>
          <p:nvGrpSpPr>
            <p:cNvPr id="19" name="Group 71"/>
            <p:cNvGrpSpPr>
              <a:grpSpLocks/>
            </p:cNvGrpSpPr>
            <p:nvPr/>
          </p:nvGrpSpPr>
          <p:grpSpPr bwMode="auto">
            <a:xfrm>
              <a:off x="431" y="1525"/>
              <a:ext cx="136" cy="436"/>
              <a:chOff x="431" y="1525"/>
              <a:chExt cx="136" cy="436"/>
            </a:xfrm>
          </p:grpSpPr>
          <p:sp>
            <p:nvSpPr>
              <p:cNvPr id="18747" name="Oval 7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48" name="Line 7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49" name="Line 7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0" name="Group 75"/>
            <p:cNvGrpSpPr>
              <a:grpSpLocks/>
            </p:cNvGrpSpPr>
            <p:nvPr/>
          </p:nvGrpSpPr>
          <p:grpSpPr bwMode="auto">
            <a:xfrm>
              <a:off x="567" y="1525"/>
              <a:ext cx="136" cy="436"/>
              <a:chOff x="431" y="1525"/>
              <a:chExt cx="136" cy="436"/>
            </a:xfrm>
          </p:grpSpPr>
          <p:sp>
            <p:nvSpPr>
              <p:cNvPr id="18744" name="Oval 7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45" name="Line 7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46" name="Line 7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1" name="Group 79"/>
            <p:cNvGrpSpPr>
              <a:grpSpLocks/>
            </p:cNvGrpSpPr>
            <p:nvPr/>
          </p:nvGrpSpPr>
          <p:grpSpPr bwMode="auto">
            <a:xfrm>
              <a:off x="703" y="1525"/>
              <a:ext cx="136" cy="436"/>
              <a:chOff x="431" y="1525"/>
              <a:chExt cx="136" cy="436"/>
            </a:xfrm>
          </p:grpSpPr>
          <p:sp>
            <p:nvSpPr>
              <p:cNvPr id="18741" name="Oval 8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42" name="Line 8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43" name="Line 8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2" name="Group 83"/>
            <p:cNvGrpSpPr>
              <a:grpSpLocks/>
            </p:cNvGrpSpPr>
            <p:nvPr/>
          </p:nvGrpSpPr>
          <p:grpSpPr bwMode="auto">
            <a:xfrm>
              <a:off x="839" y="1525"/>
              <a:ext cx="136" cy="436"/>
              <a:chOff x="431" y="1525"/>
              <a:chExt cx="136" cy="436"/>
            </a:xfrm>
          </p:grpSpPr>
          <p:sp>
            <p:nvSpPr>
              <p:cNvPr id="18738" name="Oval 8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39" name="Line 8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40" name="Line 8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3" name="Group 87"/>
            <p:cNvGrpSpPr>
              <a:grpSpLocks/>
            </p:cNvGrpSpPr>
            <p:nvPr/>
          </p:nvGrpSpPr>
          <p:grpSpPr bwMode="auto">
            <a:xfrm>
              <a:off x="975" y="1525"/>
              <a:ext cx="136" cy="436"/>
              <a:chOff x="431" y="1525"/>
              <a:chExt cx="136" cy="436"/>
            </a:xfrm>
          </p:grpSpPr>
          <p:sp>
            <p:nvSpPr>
              <p:cNvPr id="18735" name="Oval 8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36" name="Line 8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37" name="Line 9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4" name="Group 91"/>
            <p:cNvGrpSpPr>
              <a:grpSpLocks/>
            </p:cNvGrpSpPr>
            <p:nvPr/>
          </p:nvGrpSpPr>
          <p:grpSpPr bwMode="auto">
            <a:xfrm>
              <a:off x="1111" y="1525"/>
              <a:ext cx="136" cy="436"/>
              <a:chOff x="431" y="1525"/>
              <a:chExt cx="136" cy="436"/>
            </a:xfrm>
          </p:grpSpPr>
          <p:sp>
            <p:nvSpPr>
              <p:cNvPr id="18732" name="Oval 9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33" name="Line 9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34" name="Line 9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5" name="Group 95"/>
            <p:cNvGrpSpPr>
              <a:grpSpLocks/>
            </p:cNvGrpSpPr>
            <p:nvPr/>
          </p:nvGrpSpPr>
          <p:grpSpPr bwMode="auto">
            <a:xfrm>
              <a:off x="1247" y="1525"/>
              <a:ext cx="136" cy="436"/>
              <a:chOff x="431" y="1525"/>
              <a:chExt cx="136" cy="436"/>
            </a:xfrm>
          </p:grpSpPr>
          <p:sp>
            <p:nvSpPr>
              <p:cNvPr id="18729" name="Oval 9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30" name="Line 9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31" name="Line 9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6" name="Group 99"/>
            <p:cNvGrpSpPr>
              <a:grpSpLocks/>
            </p:cNvGrpSpPr>
            <p:nvPr/>
          </p:nvGrpSpPr>
          <p:grpSpPr bwMode="auto">
            <a:xfrm>
              <a:off x="1383" y="1525"/>
              <a:ext cx="136" cy="436"/>
              <a:chOff x="431" y="1525"/>
              <a:chExt cx="136" cy="436"/>
            </a:xfrm>
          </p:grpSpPr>
          <p:sp>
            <p:nvSpPr>
              <p:cNvPr id="18726" name="Oval 10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27" name="Line 10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28" name="Line 10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7" name="Group 103"/>
            <p:cNvGrpSpPr>
              <a:grpSpLocks/>
            </p:cNvGrpSpPr>
            <p:nvPr/>
          </p:nvGrpSpPr>
          <p:grpSpPr bwMode="auto">
            <a:xfrm>
              <a:off x="1519" y="1525"/>
              <a:ext cx="136" cy="436"/>
              <a:chOff x="431" y="1525"/>
              <a:chExt cx="136" cy="436"/>
            </a:xfrm>
          </p:grpSpPr>
          <p:sp>
            <p:nvSpPr>
              <p:cNvPr id="18723" name="Oval 10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24" name="Line 10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25" name="Line 10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8" name="Group 107"/>
            <p:cNvGrpSpPr>
              <a:grpSpLocks/>
            </p:cNvGrpSpPr>
            <p:nvPr/>
          </p:nvGrpSpPr>
          <p:grpSpPr bwMode="auto">
            <a:xfrm>
              <a:off x="1655" y="1525"/>
              <a:ext cx="136" cy="436"/>
              <a:chOff x="431" y="1525"/>
              <a:chExt cx="136" cy="436"/>
            </a:xfrm>
          </p:grpSpPr>
          <p:sp>
            <p:nvSpPr>
              <p:cNvPr id="18720" name="Oval 10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21" name="Line 10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22" name="Line 11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29" name="Group 111"/>
            <p:cNvGrpSpPr>
              <a:grpSpLocks/>
            </p:cNvGrpSpPr>
            <p:nvPr/>
          </p:nvGrpSpPr>
          <p:grpSpPr bwMode="auto">
            <a:xfrm>
              <a:off x="1791" y="1525"/>
              <a:ext cx="136" cy="436"/>
              <a:chOff x="431" y="1525"/>
              <a:chExt cx="136" cy="436"/>
            </a:xfrm>
          </p:grpSpPr>
          <p:sp>
            <p:nvSpPr>
              <p:cNvPr id="18717" name="Oval 11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18" name="Line 11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19" name="Line 11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30" name="Group 115"/>
            <p:cNvGrpSpPr>
              <a:grpSpLocks/>
            </p:cNvGrpSpPr>
            <p:nvPr/>
          </p:nvGrpSpPr>
          <p:grpSpPr bwMode="auto">
            <a:xfrm>
              <a:off x="1927" y="1525"/>
              <a:ext cx="136" cy="436"/>
              <a:chOff x="431" y="1525"/>
              <a:chExt cx="136" cy="436"/>
            </a:xfrm>
          </p:grpSpPr>
          <p:sp>
            <p:nvSpPr>
              <p:cNvPr id="18714" name="Oval 11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15" name="Line 11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16" name="Line 11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31" name="Group 119"/>
            <p:cNvGrpSpPr>
              <a:grpSpLocks/>
            </p:cNvGrpSpPr>
            <p:nvPr/>
          </p:nvGrpSpPr>
          <p:grpSpPr bwMode="auto">
            <a:xfrm>
              <a:off x="2063" y="1525"/>
              <a:ext cx="136" cy="436"/>
              <a:chOff x="431" y="1525"/>
              <a:chExt cx="136" cy="436"/>
            </a:xfrm>
          </p:grpSpPr>
          <p:sp>
            <p:nvSpPr>
              <p:cNvPr id="18711" name="Oval 12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12" name="Line 12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13" name="Line 12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32" name="Group 123"/>
            <p:cNvGrpSpPr>
              <a:grpSpLocks/>
            </p:cNvGrpSpPr>
            <p:nvPr/>
          </p:nvGrpSpPr>
          <p:grpSpPr bwMode="auto">
            <a:xfrm>
              <a:off x="2199" y="1525"/>
              <a:ext cx="136" cy="436"/>
              <a:chOff x="431" y="1525"/>
              <a:chExt cx="136" cy="436"/>
            </a:xfrm>
          </p:grpSpPr>
          <p:sp>
            <p:nvSpPr>
              <p:cNvPr id="18708" name="Oval 12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09" name="Line 12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10" name="Line 12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33" name="Group 127"/>
            <p:cNvGrpSpPr>
              <a:grpSpLocks/>
            </p:cNvGrpSpPr>
            <p:nvPr/>
          </p:nvGrpSpPr>
          <p:grpSpPr bwMode="auto">
            <a:xfrm>
              <a:off x="2335" y="1525"/>
              <a:ext cx="136" cy="436"/>
              <a:chOff x="431" y="1525"/>
              <a:chExt cx="136" cy="436"/>
            </a:xfrm>
          </p:grpSpPr>
          <p:sp>
            <p:nvSpPr>
              <p:cNvPr id="18705" name="Oval 12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706" name="Line 12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707" name="Line 13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grpSp>
        <p:nvGrpSpPr>
          <p:cNvPr id="18435" name="Group 183"/>
          <p:cNvGrpSpPr>
            <a:grpSpLocks/>
          </p:cNvGrpSpPr>
          <p:nvPr/>
        </p:nvGrpSpPr>
        <p:grpSpPr bwMode="auto">
          <a:xfrm>
            <a:off x="-28575" y="3316288"/>
            <a:ext cx="3238500" cy="692150"/>
            <a:chOff x="431" y="1525"/>
            <a:chExt cx="2040" cy="436"/>
          </a:xfrm>
        </p:grpSpPr>
        <p:grpSp>
          <p:nvGrpSpPr>
            <p:cNvPr id="18436" name="Group 184"/>
            <p:cNvGrpSpPr>
              <a:grpSpLocks/>
            </p:cNvGrpSpPr>
            <p:nvPr/>
          </p:nvGrpSpPr>
          <p:grpSpPr bwMode="auto">
            <a:xfrm>
              <a:off x="431" y="1525"/>
              <a:ext cx="136" cy="436"/>
              <a:chOff x="431" y="1525"/>
              <a:chExt cx="136" cy="436"/>
            </a:xfrm>
          </p:grpSpPr>
          <p:sp>
            <p:nvSpPr>
              <p:cNvPr id="18687" name="Oval 18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88" name="Line 18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89" name="Line 18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37" name="Group 188"/>
            <p:cNvGrpSpPr>
              <a:grpSpLocks/>
            </p:cNvGrpSpPr>
            <p:nvPr/>
          </p:nvGrpSpPr>
          <p:grpSpPr bwMode="auto">
            <a:xfrm>
              <a:off x="567" y="1525"/>
              <a:ext cx="136" cy="436"/>
              <a:chOff x="431" y="1525"/>
              <a:chExt cx="136" cy="436"/>
            </a:xfrm>
          </p:grpSpPr>
          <p:sp>
            <p:nvSpPr>
              <p:cNvPr id="18684" name="Oval 18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85" name="Line 19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86" name="Line 19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38" name="Group 192"/>
            <p:cNvGrpSpPr>
              <a:grpSpLocks/>
            </p:cNvGrpSpPr>
            <p:nvPr/>
          </p:nvGrpSpPr>
          <p:grpSpPr bwMode="auto">
            <a:xfrm>
              <a:off x="703" y="1525"/>
              <a:ext cx="136" cy="436"/>
              <a:chOff x="431" y="1525"/>
              <a:chExt cx="136" cy="436"/>
            </a:xfrm>
          </p:grpSpPr>
          <p:sp>
            <p:nvSpPr>
              <p:cNvPr id="18681" name="Oval 19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82" name="Line 19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83" name="Line 19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39" name="Group 196"/>
            <p:cNvGrpSpPr>
              <a:grpSpLocks/>
            </p:cNvGrpSpPr>
            <p:nvPr/>
          </p:nvGrpSpPr>
          <p:grpSpPr bwMode="auto">
            <a:xfrm>
              <a:off x="839" y="1525"/>
              <a:ext cx="136" cy="436"/>
              <a:chOff x="431" y="1525"/>
              <a:chExt cx="136" cy="436"/>
            </a:xfrm>
          </p:grpSpPr>
          <p:sp>
            <p:nvSpPr>
              <p:cNvPr id="18678" name="Oval 19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79" name="Line 19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80" name="Line 19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53" name="Group 200"/>
            <p:cNvGrpSpPr>
              <a:grpSpLocks/>
            </p:cNvGrpSpPr>
            <p:nvPr/>
          </p:nvGrpSpPr>
          <p:grpSpPr bwMode="auto">
            <a:xfrm>
              <a:off x="975" y="1525"/>
              <a:ext cx="136" cy="436"/>
              <a:chOff x="431" y="1525"/>
              <a:chExt cx="136" cy="436"/>
            </a:xfrm>
          </p:grpSpPr>
          <p:sp>
            <p:nvSpPr>
              <p:cNvPr id="18675" name="Oval 20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76" name="Line 20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77" name="Line 20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74" name="Group 204"/>
            <p:cNvGrpSpPr>
              <a:grpSpLocks/>
            </p:cNvGrpSpPr>
            <p:nvPr/>
          </p:nvGrpSpPr>
          <p:grpSpPr bwMode="auto">
            <a:xfrm>
              <a:off x="1111" y="1525"/>
              <a:ext cx="136" cy="436"/>
              <a:chOff x="431" y="1525"/>
              <a:chExt cx="136" cy="436"/>
            </a:xfrm>
          </p:grpSpPr>
          <p:sp>
            <p:nvSpPr>
              <p:cNvPr id="18672" name="Oval 20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73" name="Line 20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74" name="Line 20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75" name="Group 208"/>
            <p:cNvGrpSpPr>
              <a:grpSpLocks/>
            </p:cNvGrpSpPr>
            <p:nvPr/>
          </p:nvGrpSpPr>
          <p:grpSpPr bwMode="auto">
            <a:xfrm>
              <a:off x="1247" y="1525"/>
              <a:ext cx="136" cy="436"/>
              <a:chOff x="431" y="1525"/>
              <a:chExt cx="136" cy="436"/>
            </a:xfrm>
          </p:grpSpPr>
          <p:sp>
            <p:nvSpPr>
              <p:cNvPr id="18669" name="Oval 20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70" name="Line 21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71" name="Line 21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76" name="Group 212"/>
            <p:cNvGrpSpPr>
              <a:grpSpLocks/>
            </p:cNvGrpSpPr>
            <p:nvPr/>
          </p:nvGrpSpPr>
          <p:grpSpPr bwMode="auto">
            <a:xfrm>
              <a:off x="1383" y="1525"/>
              <a:ext cx="136" cy="436"/>
              <a:chOff x="431" y="1525"/>
              <a:chExt cx="136" cy="436"/>
            </a:xfrm>
          </p:grpSpPr>
          <p:sp>
            <p:nvSpPr>
              <p:cNvPr id="18666" name="Oval 21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67" name="Line 21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68" name="Line 21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77" name="Group 216"/>
            <p:cNvGrpSpPr>
              <a:grpSpLocks/>
            </p:cNvGrpSpPr>
            <p:nvPr/>
          </p:nvGrpSpPr>
          <p:grpSpPr bwMode="auto">
            <a:xfrm>
              <a:off x="1519" y="1525"/>
              <a:ext cx="136" cy="436"/>
              <a:chOff x="431" y="1525"/>
              <a:chExt cx="136" cy="436"/>
            </a:xfrm>
          </p:grpSpPr>
          <p:sp>
            <p:nvSpPr>
              <p:cNvPr id="18663" name="Oval 21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64" name="Line 21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65" name="Line 21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78" name="Group 220"/>
            <p:cNvGrpSpPr>
              <a:grpSpLocks/>
            </p:cNvGrpSpPr>
            <p:nvPr/>
          </p:nvGrpSpPr>
          <p:grpSpPr bwMode="auto">
            <a:xfrm>
              <a:off x="1655" y="1525"/>
              <a:ext cx="136" cy="436"/>
              <a:chOff x="431" y="1525"/>
              <a:chExt cx="136" cy="436"/>
            </a:xfrm>
          </p:grpSpPr>
          <p:sp>
            <p:nvSpPr>
              <p:cNvPr id="18660" name="Oval 22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61" name="Line 22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62" name="Line 22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79" name="Group 224"/>
            <p:cNvGrpSpPr>
              <a:grpSpLocks/>
            </p:cNvGrpSpPr>
            <p:nvPr/>
          </p:nvGrpSpPr>
          <p:grpSpPr bwMode="auto">
            <a:xfrm>
              <a:off x="1791" y="1525"/>
              <a:ext cx="136" cy="436"/>
              <a:chOff x="431" y="1525"/>
              <a:chExt cx="136" cy="436"/>
            </a:xfrm>
          </p:grpSpPr>
          <p:sp>
            <p:nvSpPr>
              <p:cNvPr id="18657" name="Oval 22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58" name="Line 22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59" name="Line 22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80" name="Group 228"/>
            <p:cNvGrpSpPr>
              <a:grpSpLocks/>
            </p:cNvGrpSpPr>
            <p:nvPr/>
          </p:nvGrpSpPr>
          <p:grpSpPr bwMode="auto">
            <a:xfrm>
              <a:off x="1927" y="1525"/>
              <a:ext cx="136" cy="436"/>
              <a:chOff x="431" y="1525"/>
              <a:chExt cx="136" cy="436"/>
            </a:xfrm>
          </p:grpSpPr>
          <p:sp>
            <p:nvSpPr>
              <p:cNvPr id="18654" name="Oval 22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55" name="Line 23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56" name="Line 23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81" name="Group 232"/>
            <p:cNvGrpSpPr>
              <a:grpSpLocks/>
            </p:cNvGrpSpPr>
            <p:nvPr/>
          </p:nvGrpSpPr>
          <p:grpSpPr bwMode="auto">
            <a:xfrm>
              <a:off x="2063" y="1525"/>
              <a:ext cx="136" cy="436"/>
              <a:chOff x="431" y="1525"/>
              <a:chExt cx="136" cy="436"/>
            </a:xfrm>
          </p:grpSpPr>
          <p:sp>
            <p:nvSpPr>
              <p:cNvPr id="18651" name="Oval 23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52" name="Line 23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53" name="Line 23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82" name="Group 236"/>
            <p:cNvGrpSpPr>
              <a:grpSpLocks/>
            </p:cNvGrpSpPr>
            <p:nvPr/>
          </p:nvGrpSpPr>
          <p:grpSpPr bwMode="auto">
            <a:xfrm>
              <a:off x="2199" y="1525"/>
              <a:ext cx="136" cy="436"/>
              <a:chOff x="431" y="1525"/>
              <a:chExt cx="136" cy="436"/>
            </a:xfrm>
          </p:grpSpPr>
          <p:sp>
            <p:nvSpPr>
              <p:cNvPr id="18648" name="Oval 23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49" name="Line 23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50" name="Line 23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83" name="Group 240"/>
            <p:cNvGrpSpPr>
              <a:grpSpLocks/>
            </p:cNvGrpSpPr>
            <p:nvPr/>
          </p:nvGrpSpPr>
          <p:grpSpPr bwMode="auto">
            <a:xfrm>
              <a:off x="2335" y="1525"/>
              <a:ext cx="136" cy="436"/>
              <a:chOff x="431" y="1525"/>
              <a:chExt cx="136" cy="436"/>
            </a:xfrm>
          </p:grpSpPr>
          <p:sp>
            <p:nvSpPr>
              <p:cNvPr id="18645" name="Oval 24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46" name="Line 24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47" name="Line 24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grpSp>
        <p:nvGrpSpPr>
          <p:cNvPr id="18484" name="Group 244"/>
          <p:cNvGrpSpPr>
            <a:grpSpLocks/>
          </p:cNvGrpSpPr>
          <p:nvPr/>
        </p:nvGrpSpPr>
        <p:grpSpPr bwMode="auto">
          <a:xfrm>
            <a:off x="3211513" y="3316288"/>
            <a:ext cx="3238500" cy="692150"/>
            <a:chOff x="431" y="1525"/>
            <a:chExt cx="2040" cy="436"/>
          </a:xfrm>
        </p:grpSpPr>
        <p:grpSp>
          <p:nvGrpSpPr>
            <p:cNvPr id="18485" name="Group 245"/>
            <p:cNvGrpSpPr>
              <a:grpSpLocks/>
            </p:cNvGrpSpPr>
            <p:nvPr/>
          </p:nvGrpSpPr>
          <p:grpSpPr bwMode="auto">
            <a:xfrm>
              <a:off x="431" y="1525"/>
              <a:ext cx="136" cy="436"/>
              <a:chOff x="431" y="1525"/>
              <a:chExt cx="136" cy="436"/>
            </a:xfrm>
          </p:grpSpPr>
          <p:sp>
            <p:nvSpPr>
              <p:cNvPr id="18627" name="Oval 24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28" name="Line 24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29" name="Line 24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86" name="Group 249"/>
            <p:cNvGrpSpPr>
              <a:grpSpLocks/>
            </p:cNvGrpSpPr>
            <p:nvPr/>
          </p:nvGrpSpPr>
          <p:grpSpPr bwMode="auto">
            <a:xfrm>
              <a:off x="567" y="1525"/>
              <a:ext cx="136" cy="436"/>
              <a:chOff x="431" y="1525"/>
              <a:chExt cx="136" cy="436"/>
            </a:xfrm>
          </p:grpSpPr>
          <p:sp>
            <p:nvSpPr>
              <p:cNvPr id="18624" name="Oval 25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25" name="Line 25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26" name="Line 25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87" name="Group 253"/>
            <p:cNvGrpSpPr>
              <a:grpSpLocks/>
            </p:cNvGrpSpPr>
            <p:nvPr/>
          </p:nvGrpSpPr>
          <p:grpSpPr bwMode="auto">
            <a:xfrm>
              <a:off x="703" y="1525"/>
              <a:ext cx="136" cy="436"/>
              <a:chOff x="431" y="1525"/>
              <a:chExt cx="136" cy="436"/>
            </a:xfrm>
          </p:grpSpPr>
          <p:sp>
            <p:nvSpPr>
              <p:cNvPr id="18621" name="Oval 25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22" name="Line 25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23" name="Line 25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88" name="Group 257"/>
            <p:cNvGrpSpPr>
              <a:grpSpLocks/>
            </p:cNvGrpSpPr>
            <p:nvPr/>
          </p:nvGrpSpPr>
          <p:grpSpPr bwMode="auto">
            <a:xfrm>
              <a:off x="839" y="1525"/>
              <a:ext cx="136" cy="436"/>
              <a:chOff x="431" y="1525"/>
              <a:chExt cx="136" cy="436"/>
            </a:xfrm>
          </p:grpSpPr>
          <p:sp>
            <p:nvSpPr>
              <p:cNvPr id="18618" name="Oval 25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19" name="Line 25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20" name="Line 26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89" name="Group 261"/>
            <p:cNvGrpSpPr>
              <a:grpSpLocks/>
            </p:cNvGrpSpPr>
            <p:nvPr/>
          </p:nvGrpSpPr>
          <p:grpSpPr bwMode="auto">
            <a:xfrm>
              <a:off x="975" y="1525"/>
              <a:ext cx="136" cy="436"/>
              <a:chOff x="431" y="1525"/>
              <a:chExt cx="136" cy="436"/>
            </a:xfrm>
          </p:grpSpPr>
          <p:sp>
            <p:nvSpPr>
              <p:cNvPr id="18615" name="Oval 26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16" name="Line 26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17" name="Line 26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90" name="Group 265"/>
            <p:cNvGrpSpPr>
              <a:grpSpLocks/>
            </p:cNvGrpSpPr>
            <p:nvPr/>
          </p:nvGrpSpPr>
          <p:grpSpPr bwMode="auto">
            <a:xfrm>
              <a:off x="1111" y="1525"/>
              <a:ext cx="136" cy="436"/>
              <a:chOff x="431" y="1525"/>
              <a:chExt cx="136" cy="436"/>
            </a:xfrm>
          </p:grpSpPr>
          <p:sp>
            <p:nvSpPr>
              <p:cNvPr id="18612" name="Oval 26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13" name="Line 26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14" name="Line 26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91" name="Group 269"/>
            <p:cNvGrpSpPr>
              <a:grpSpLocks/>
            </p:cNvGrpSpPr>
            <p:nvPr/>
          </p:nvGrpSpPr>
          <p:grpSpPr bwMode="auto">
            <a:xfrm>
              <a:off x="1247" y="1525"/>
              <a:ext cx="136" cy="436"/>
              <a:chOff x="431" y="1525"/>
              <a:chExt cx="136" cy="436"/>
            </a:xfrm>
          </p:grpSpPr>
          <p:sp>
            <p:nvSpPr>
              <p:cNvPr id="18609" name="Oval 27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10" name="Line 27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11" name="Line 27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92" name="Group 273"/>
            <p:cNvGrpSpPr>
              <a:grpSpLocks/>
            </p:cNvGrpSpPr>
            <p:nvPr/>
          </p:nvGrpSpPr>
          <p:grpSpPr bwMode="auto">
            <a:xfrm>
              <a:off x="1383" y="1525"/>
              <a:ext cx="136" cy="436"/>
              <a:chOff x="431" y="1525"/>
              <a:chExt cx="136" cy="436"/>
            </a:xfrm>
          </p:grpSpPr>
          <p:sp>
            <p:nvSpPr>
              <p:cNvPr id="18606" name="Oval 27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07" name="Line 27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08" name="Line 27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93" name="Group 277"/>
            <p:cNvGrpSpPr>
              <a:grpSpLocks/>
            </p:cNvGrpSpPr>
            <p:nvPr/>
          </p:nvGrpSpPr>
          <p:grpSpPr bwMode="auto">
            <a:xfrm>
              <a:off x="1519" y="1525"/>
              <a:ext cx="136" cy="436"/>
              <a:chOff x="431" y="1525"/>
              <a:chExt cx="136" cy="436"/>
            </a:xfrm>
          </p:grpSpPr>
          <p:sp>
            <p:nvSpPr>
              <p:cNvPr id="18603" name="Oval 27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04" name="Line 27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05" name="Line 28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94" name="Group 281"/>
            <p:cNvGrpSpPr>
              <a:grpSpLocks/>
            </p:cNvGrpSpPr>
            <p:nvPr/>
          </p:nvGrpSpPr>
          <p:grpSpPr bwMode="auto">
            <a:xfrm>
              <a:off x="1655" y="1525"/>
              <a:ext cx="136" cy="436"/>
              <a:chOff x="431" y="1525"/>
              <a:chExt cx="136" cy="436"/>
            </a:xfrm>
          </p:grpSpPr>
          <p:sp>
            <p:nvSpPr>
              <p:cNvPr id="18600" name="Oval 28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601" name="Line 28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602" name="Line 28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95" name="Group 285"/>
            <p:cNvGrpSpPr>
              <a:grpSpLocks/>
            </p:cNvGrpSpPr>
            <p:nvPr/>
          </p:nvGrpSpPr>
          <p:grpSpPr bwMode="auto">
            <a:xfrm>
              <a:off x="1791" y="1525"/>
              <a:ext cx="136" cy="436"/>
              <a:chOff x="431" y="1525"/>
              <a:chExt cx="136" cy="436"/>
            </a:xfrm>
          </p:grpSpPr>
          <p:sp>
            <p:nvSpPr>
              <p:cNvPr id="18597" name="Oval 28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98" name="Line 28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99" name="Line 28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96" name="Group 289"/>
            <p:cNvGrpSpPr>
              <a:grpSpLocks/>
            </p:cNvGrpSpPr>
            <p:nvPr/>
          </p:nvGrpSpPr>
          <p:grpSpPr bwMode="auto">
            <a:xfrm>
              <a:off x="1927" y="1525"/>
              <a:ext cx="136" cy="436"/>
              <a:chOff x="431" y="1525"/>
              <a:chExt cx="136" cy="436"/>
            </a:xfrm>
          </p:grpSpPr>
          <p:sp>
            <p:nvSpPr>
              <p:cNvPr id="18594" name="Oval 29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95" name="Line 29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96" name="Line 29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497" name="Group 293"/>
            <p:cNvGrpSpPr>
              <a:grpSpLocks/>
            </p:cNvGrpSpPr>
            <p:nvPr/>
          </p:nvGrpSpPr>
          <p:grpSpPr bwMode="auto">
            <a:xfrm>
              <a:off x="2063" y="1525"/>
              <a:ext cx="136" cy="436"/>
              <a:chOff x="431" y="1525"/>
              <a:chExt cx="136" cy="436"/>
            </a:xfrm>
          </p:grpSpPr>
          <p:sp>
            <p:nvSpPr>
              <p:cNvPr id="18591" name="Oval 29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92" name="Line 29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93" name="Line 29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70" name="Group 297"/>
            <p:cNvGrpSpPr>
              <a:grpSpLocks/>
            </p:cNvGrpSpPr>
            <p:nvPr/>
          </p:nvGrpSpPr>
          <p:grpSpPr bwMode="auto">
            <a:xfrm>
              <a:off x="2199" y="1525"/>
              <a:ext cx="136" cy="436"/>
              <a:chOff x="431" y="1525"/>
              <a:chExt cx="136" cy="436"/>
            </a:xfrm>
          </p:grpSpPr>
          <p:sp>
            <p:nvSpPr>
              <p:cNvPr id="18588" name="Oval 29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89" name="Line 29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90" name="Line 30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71" name="Group 301"/>
            <p:cNvGrpSpPr>
              <a:grpSpLocks/>
            </p:cNvGrpSpPr>
            <p:nvPr/>
          </p:nvGrpSpPr>
          <p:grpSpPr bwMode="auto">
            <a:xfrm>
              <a:off x="2335" y="1525"/>
              <a:ext cx="136" cy="436"/>
              <a:chOff x="431" y="1525"/>
              <a:chExt cx="136" cy="436"/>
            </a:xfrm>
          </p:grpSpPr>
          <p:sp>
            <p:nvSpPr>
              <p:cNvPr id="18585" name="Oval 30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86" name="Line 30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87" name="Line 30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grpSp>
        <p:nvGrpSpPr>
          <p:cNvPr id="18572" name="Group 359"/>
          <p:cNvGrpSpPr>
            <a:grpSpLocks/>
          </p:cNvGrpSpPr>
          <p:nvPr/>
        </p:nvGrpSpPr>
        <p:grpSpPr bwMode="auto">
          <a:xfrm>
            <a:off x="6629400" y="3316288"/>
            <a:ext cx="2593975" cy="1412875"/>
            <a:chOff x="4217" y="1706"/>
            <a:chExt cx="1634" cy="890"/>
          </a:xfrm>
        </p:grpSpPr>
        <p:grpSp>
          <p:nvGrpSpPr>
            <p:cNvPr id="18573" name="Group 135"/>
            <p:cNvGrpSpPr>
              <a:grpSpLocks/>
            </p:cNvGrpSpPr>
            <p:nvPr/>
          </p:nvGrpSpPr>
          <p:grpSpPr bwMode="auto">
            <a:xfrm flipV="1">
              <a:off x="4217" y="2160"/>
              <a:ext cx="136" cy="436"/>
              <a:chOff x="431" y="1525"/>
              <a:chExt cx="136" cy="436"/>
            </a:xfrm>
          </p:grpSpPr>
          <p:sp>
            <p:nvSpPr>
              <p:cNvPr id="18567" name="Oval 13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68" name="Line 13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69" name="Line 13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74" name="Group 139"/>
            <p:cNvGrpSpPr>
              <a:grpSpLocks/>
            </p:cNvGrpSpPr>
            <p:nvPr/>
          </p:nvGrpSpPr>
          <p:grpSpPr bwMode="auto">
            <a:xfrm flipV="1">
              <a:off x="4353" y="2160"/>
              <a:ext cx="136" cy="436"/>
              <a:chOff x="431" y="1525"/>
              <a:chExt cx="136" cy="436"/>
            </a:xfrm>
          </p:grpSpPr>
          <p:sp>
            <p:nvSpPr>
              <p:cNvPr id="18564" name="Oval 14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65" name="Line 14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66" name="Line 14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75" name="Group 143"/>
            <p:cNvGrpSpPr>
              <a:grpSpLocks/>
            </p:cNvGrpSpPr>
            <p:nvPr/>
          </p:nvGrpSpPr>
          <p:grpSpPr bwMode="auto">
            <a:xfrm flipV="1">
              <a:off x="4489" y="2160"/>
              <a:ext cx="136" cy="436"/>
              <a:chOff x="431" y="1525"/>
              <a:chExt cx="136" cy="436"/>
            </a:xfrm>
          </p:grpSpPr>
          <p:sp>
            <p:nvSpPr>
              <p:cNvPr id="18561" name="Oval 14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62" name="Line 14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63" name="Line 14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76" name="Group 147"/>
            <p:cNvGrpSpPr>
              <a:grpSpLocks/>
            </p:cNvGrpSpPr>
            <p:nvPr/>
          </p:nvGrpSpPr>
          <p:grpSpPr bwMode="auto">
            <a:xfrm flipV="1">
              <a:off x="4625" y="2160"/>
              <a:ext cx="136" cy="436"/>
              <a:chOff x="431" y="1525"/>
              <a:chExt cx="136" cy="436"/>
            </a:xfrm>
          </p:grpSpPr>
          <p:sp>
            <p:nvSpPr>
              <p:cNvPr id="18558" name="Oval 14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59" name="Line 14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60" name="Line 15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77" name="Group 151"/>
            <p:cNvGrpSpPr>
              <a:grpSpLocks/>
            </p:cNvGrpSpPr>
            <p:nvPr/>
          </p:nvGrpSpPr>
          <p:grpSpPr bwMode="auto">
            <a:xfrm flipV="1">
              <a:off x="4761" y="2160"/>
              <a:ext cx="136" cy="436"/>
              <a:chOff x="431" y="1525"/>
              <a:chExt cx="136" cy="436"/>
            </a:xfrm>
          </p:grpSpPr>
          <p:sp>
            <p:nvSpPr>
              <p:cNvPr id="18555" name="Oval 15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56" name="Line 15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57" name="Line 15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78" name="Group 155"/>
            <p:cNvGrpSpPr>
              <a:grpSpLocks/>
            </p:cNvGrpSpPr>
            <p:nvPr/>
          </p:nvGrpSpPr>
          <p:grpSpPr bwMode="auto">
            <a:xfrm flipV="1">
              <a:off x="4897" y="2160"/>
              <a:ext cx="136" cy="436"/>
              <a:chOff x="431" y="1525"/>
              <a:chExt cx="136" cy="436"/>
            </a:xfrm>
          </p:grpSpPr>
          <p:sp>
            <p:nvSpPr>
              <p:cNvPr id="18552" name="Oval 15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53" name="Line 15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54" name="Line 15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79" name="Group 159"/>
            <p:cNvGrpSpPr>
              <a:grpSpLocks/>
            </p:cNvGrpSpPr>
            <p:nvPr/>
          </p:nvGrpSpPr>
          <p:grpSpPr bwMode="auto">
            <a:xfrm flipV="1">
              <a:off x="5033" y="2160"/>
              <a:ext cx="136" cy="436"/>
              <a:chOff x="431" y="1525"/>
              <a:chExt cx="136" cy="436"/>
            </a:xfrm>
          </p:grpSpPr>
          <p:sp>
            <p:nvSpPr>
              <p:cNvPr id="18549" name="Oval 16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50" name="Line 16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51" name="Line 16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80" name="Group 163"/>
            <p:cNvGrpSpPr>
              <a:grpSpLocks/>
            </p:cNvGrpSpPr>
            <p:nvPr/>
          </p:nvGrpSpPr>
          <p:grpSpPr bwMode="auto">
            <a:xfrm flipV="1">
              <a:off x="5169" y="2160"/>
              <a:ext cx="136" cy="436"/>
              <a:chOff x="431" y="1525"/>
              <a:chExt cx="136" cy="436"/>
            </a:xfrm>
          </p:grpSpPr>
          <p:sp>
            <p:nvSpPr>
              <p:cNvPr id="18546" name="Oval 16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47" name="Line 16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48" name="Line 16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81" name="Group 167"/>
            <p:cNvGrpSpPr>
              <a:grpSpLocks/>
            </p:cNvGrpSpPr>
            <p:nvPr/>
          </p:nvGrpSpPr>
          <p:grpSpPr bwMode="auto">
            <a:xfrm flipV="1">
              <a:off x="5305" y="2160"/>
              <a:ext cx="136" cy="436"/>
              <a:chOff x="431" y="1525"/>
              <a:chExt cx="136" cy="436"/>
            </a:xfrm>
          </p:grpSpPr>
          <p:sp>
            <p:nvSpPr>
              <p:cNvPr id="18543" name="Oval 16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44" name="Line 16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45" name="Line 17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82" name="Group 171"/>
            <p:cNvGrpSpPr>
              <a:grpSpLocks/>
            </p:cNvGrpSpPr>
            <p:nvPr/>
          </p:nvGrpSpPr>
          <p:grpSpPr bwMode="auto">
            <a:xfrm flipV="1">
              <a:off x="5441" y="2160"/>
              <a:ext cx="136" cy="436"/>
              <a:chOff x="431" y="1525"/>
              <a:chExt cx="136" cy="436"/>
            </a:xfrm>
          </p:grpSpPr>
          <p:sp>
            <p:nvSpPr>
              <p:cNvPr id="18540" name="Oval 17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41" name="Line 17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42" name="Line 17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83" name="Group 175"/>
            <p:cNvGrpSpPr>
              <a:grpSpLocks/>
            </p:cNvGrpSpPr>
            <p:nvPr/>
          </p:nvGrpSpPr>
          <p:grpSpPr bwMode="auto">
            <a:xfrm flipV="1">
              <a:off x="5577" y="2160"/>
              <a:ext cx="136" cy="436"/>
              <a:chOff x="431" y="1525"/>
              <a:chExt cx="136" cy="436"/>
            </a:xfrm>
          </p:grpSpPr>
          <p:sp>
            <p:nvSpPr>
              <p:cNvPr id="18537" name="Oval 17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38" name="Line 17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39" name="Line 17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584" name="Group 179"/>
            <p:cNvGrpSpPr>
              <a:grpSpLocks/>
            </p:cNvGrpSpPr>
            <p:nvPr/>
          </p:nvGrpSpPr>
          <p:grpSpPr bwMode="auto">
            <a:xfrm flipV="1">
              <a:off x="5713" y="2160"/>
              <a:ext cx="136" cy="436"/>
              <a:chOff x="431" y="1525"/>
              <a:chExt cx="136" cy="436"/>
            </a:xfrm>
          </p:grpSpPr>
          <p:sp>
            <p:nvSpPr>
              <p:cNvPr id="18534" name="Oval 18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35" name="Line 18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36" name="Line 18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30" name="Group 309"/>
            <p:cNvGrpSpPr>
              <a:grpSpLocks/>
            </p:cNvGrpSpPr>
            <p:nvPr/>
          </p:nvGrpSpPr>
          <p:grpSpPr bwMode="auto">
            <a:xfrm>
              <a:off x="4219" y="1706"/>
              <a:ext cx="136" cy="436"/>
              <a:chOff x="431" y="1525"/>
              <a:chExt cx="136" cy="436"/>
            </a:xfrm>
          </p:grpSpPr>
          <p:sp>
            <p:nvSpPr>
              <p:cNvPr id="18531" name="Oval 31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32" name="Line 31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33" name="Line 31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31" name="Group 313"/>
            <p:cNvGrpSpPr>
              <a:grpSpLocks/>
            </p:cNvGrpSpPr>
            <p:nvPr/>
          </p:nvGrpSpPr>
          <p:grpSpPr bwMode="auto">
            <a:xfrm>
              <a:off x="4355" y="1706"/>
              <a:ext cx="136" cy="436"/>
              <a:chOff x="431" y="1525"/>
              <a:chExt cx="136" cy="436"/>
            </a:xfrm>
          </p:grpSpPr>
          <p:sp>
            <p:nvSpPr>
              <p:cNvPr id="18528" name="Oval 31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29" name="Line 31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30" name="Line 31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32" name="Group 317"/>
            <p:cNvGrpSpPr>
              <a:grpSpLocks/>
            </p:cNvGrpSpPr>
            <p:nvPr/>
          </p:nvGrpSpPr>
          <p:grpSpPr bwMode="auto">
            <a:xfrm>
              <a:off x="4491" y="1706"/>
              <a:ext cx="136" cy="436"/>
              <a:chOff x="431" y="1525"/>
              <a:chExt cx="136" cy="436"/>
            </a:xfrm>
          </p:grpSpPr>
          <p:sp>
            <p:nvSpPr>
              <p:cNvPr id="18525" name="Oval 31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26" name="Line 31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27" name="Line 32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33" name="Group 321"/>
            <p:cNvGrpSpPr>
              <a:grpSpLocks/>
            </p:cNvGrpSpPr>
            <p:nvPr/>
          </p:nvGrpSpPr>
          <p:grpSpPr bwMode="auto">
            <a:xfrm>
              <a:off x="4627" y="1706"/>
              <a:ext cx="136" cy="436"/>
              <a:chOff x="431" y="1525"/>
              <a:chExt cx="136" cy="436"/>
            </a:xfrm>
          </p:grpSpPr>
          <p:sp>
            <p:nvSpPr>
              <p:cNvPr id="18522" name="Oval 32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23" name="Line 32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24" name="Line 32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34" name="Group 325"/>
            <p:cNvGrpSpPr>
              <a:grpSpLocks/>
            </p:cNvGrpSpPr>
            <p:nvPr/>
          </p:nvGrpSpPr>
          <p:grpSpPr bwMode="auto">
            <a:xfrm>
              <a:off x="4763" y="1706"/>
              <a:ext cx="136" cy="436"/>
              <a:chOff x="431" y="1525"/>
              <a:chExt cx="136" cy="436"/>
            </a:xfrm>
          </p:grpSpPr>
          <p:sp>
            <p:nvSpPr>
              <p:cNvPr id="18519" name="Oval 32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20" name="Line 32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21" name="Line 32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35" name="Group 329"/>
            <p:cNvGrpSpPr>
              <a:grpSpLocks/>
            </p:cNvGrpSpPr>
            <p:nvPr/>
          </p:nvGrpSpPr>
          <p:grpSpPr bwMode="auto">
            <a:xfrm>
              <a:off x="4899" y="1706"/>
              <a:ext cx="136" cy="436"/>
              <a:chOff x="431" y="1525"/>
              <a:chExt cx="136" cy="436"/>
            </a:xfrm>
          </p:grpSpPr>
          <p:sp>
            <p:nvSpPr>
              <p:cNvPr id="18516" name="Oval 33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17" name="Line 33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18" name="Line 33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36" name="Group 333"/>
            <p:cNvGrpSpPr>
              <a:grpSpLocks/>
            </p:cNvGrpSpPr>
            <p:nvPr/>
          </p:nvGrpSpPr>
          <p:grpSpPr bwMode="auto">
            <a:xfrm>
              <a:off x="5035" y="1706"/>
              <a:ext cx="136" cy="436"/>
              <a:chOff x="431" y="1525"/>
              <a:chExt cx="136" cy="436"/>
            </a:xfrm>
          </p:grpSpPr>
          <p:sp>
            <p:nvSpPr>
              <p:cNvPr id="18513" name="Oval 33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14" name="Line 33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15" name="Line 33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37" name="Group 337"/>
            <p:cNvGrpSpPr>
              <a:grpSpLocks/>
            </p:cNvGrpSpPr>
            <p:nvPr/>
          </p:nvGrpSpPr>
          <p:grpSpPr bwMode="auto">
            <a:xfrm>
              <a:off x="5171" y="1706"/>
              <a:ext cx="136" cy="436"/>
              <a:chOff x="431" y="1525"/>
              <a:chExt cx="136" cy="436"/>
            </a:xfrm>
          </p:grpSpPr>
          <p:sp>
            <p:nvSpPr>
              <p:cNvPr id="18510" name="Oval 33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11" name="Line 33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12" name="Line 34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38" name="Group 341"/>
            <p:cNvGrpSpPr>
              <a:grpSpLocks/>
            </p:cNvGrpSpPr>
            <p:nvPr/>
          </p:nvGrpSpPr>
          <p:grpSpPr bwMode="auto">
            <a:xfrm>
              <a:off x="5307" y="1706"/>
              <a:ext cx="136" cy="436"/>
              <a:chOff x="431" y="1525"/>
              <a:chExt cx="136" cy="436"/>
            </a:xfrm>
          </p:grpSpPr>
          <p:sp>
            <p:nvSpPr>
              <p:cNvPr id="18507" name="Oval 34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08" name="Line 34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09" name="Line 34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39" name="Group 345"/>
            <p:cNvGrpSpPr>
              <a:grpSpLocks/>
            </p:cNvGrpSpPr>
            <p:nvPr/>
          </p:nvGrpSpPr>
          <p:grpSpPr bwMode="auto">
            <a:xfrm>
              <a:off x="5443" y="1706"/>
              <a:ext cx="136" cy="436"/>
              <a:chOff x="431" y="1525"/>
              <a:chExt cx="136" cy="436"/>
            </a:xfrm>
          </p:grpSpPr>
          <p:sp>
            <p:nvSpPr>
              <p:cNvPr id="18504" name="Oval 34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05" name="Line 34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06" name="Line 34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40" name="Group 349"/>
            <p:cNvGrpSpPr>
              <a:grpSpLocks/>
            </p:cNvGrpSpPr>
            <p:nvPr/>
          </p:nvGrpSpPr>
          <p:grpSpPr bwMode="auto">
            <a:xfrm>
              <a:off x="5579" y="1706"/>
              <a:ext cx="136" cy="436"/>
              <a:chOff x="431" y="1525"/>
              <a:chExt cx="136" cy="436"/>
            </a:xfrm>
          </p:grpSpPr>
          <p:sp>
            <p:nvSpPr>
              <p:cNvPr id="18501" name="Oval 35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502" name="Line 35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03" name="Line 35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nvGrpSpPr>
            <p:cNvPr id="18641" name="Group 353"/>
            <p:cNvGrpSpPr>
              <a:grpSpLocks/>
            </p:cNvGrpSpPr>
            <p:nvPr/>
          </p:nvGrpSpPr>
          <p:grpSpPr bwMode="auto">
            <a:xfrm>
              <a:off x="5715" y="1706"/>
              <a:ext cx="136" cy="436"/>
              <a:chOff x="431" y="1525"/>
              <a:chExt cx="136" cy="436"/>
            </a:xfrm>
          </p:grpSpPr>
          <p:sp>
            <p:nvSpPr>
              <p:cNvPr id="18498" name="Oval 35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18499" name="Line 35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p>
            </p:txBody>
          </p:sp>
          <p:sp>
            <p:nvSpPr>
              <p:cNvPr id="18500" name="Line 35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p>
            </p:txBody>
          </p:sp>
        </p:grpSp>
      </p:grpSp>
      <p:sp>
        <p:nvSpPr>
          <p:cNvPr id="18440" name="AutoShape 360"/>
          <p:cNvSpPr>
            <a:spLocks noChangeArrowheads="1"/>
          </p:cNvSpPr>
          <p:nvPr/>
        </p:nvSpPr>
        <p:spPr bwMode="auto">
          <a:xfrm>
            <a:off x="5800725" y="2995613"/>
            <a:ext cx="647700" cy="2305050"/>
          </a:xfrm>
          <a:prstGeom prst="roundRect">
            <a:avLst>
              <a:gd name="adj" fmla="val 16667"/>
            </a:avLst>
          </a:prstGeom>
          <a:solidFill>
            <a:srgbClr val="FF0000"/>
          </a:solidFill>
          <a:ln w="9525">
            <a:solidFill>
              <a:schemeClr val="tx1"/>
            </a:solidFill>
            <a:round/>
            <a:headEnd/>
            <a:tailEnd/>
          </a:ln>
          <a:effectLst/>
        </p:spPr>
        <p:txBody>
          <a:bodyPr wrap="none" anchor="ctr"/>
          <a:lstStyle/>
          <a:p>
            <a:endParaRPr lang="en-US"/>
          </a:p>
        </p:txBody>
      </p:sp>
      <p:sp>
        <p:nvSpPr>
          <p:cNvPr id="18441" name="AutoShape 361"/>
          <p:cNvSpPr>
            <a:spLocks noChangeArrowheads="1"/>
          </p:cNvSpPr>
          <p:nvPr/>
        </p:nvSpPr>
        <p:spPr bwMode="auto">
          <a:xfrm>
            <a:off x="6588125" y="2995613"/>
            <a:ext cx="647700" cy="2305050"/>
          </a:xfrm>
          <a:prstGeom prst="roundRect">
            <a:avLst>
              <a:gd name="adj" fmla="val 16667"/>
            </a:avLst>
          </a:prstGeom>
          <a:solidFill>
            <a:srgbClr val="FF0000"/>
          </a:solidFill>
          <a:ln w="9525">
            <a:solidFill>
              <a:schemeClr val="tx1"/>
            </a:solidFill>
            <a:round/>
            <a:headEnd/>
            <a:tailEnd/>
          </a:ln>
          <a:effectLst/>
        </p:spPr>
        <p:txBody>
          <a:bodyPr wrap="none" anchor="ctr"/>
          <a:lstStyle/>
          <a:p>
            <a:endParaRPr lang="en-US"/>
          </a:p>
        </p:txBody>
      </p:sp>
      <p:sp>
        <p:nvSpPr>
          <p:cNvPr id="18442" name="AutoShape 362"/>
          <p:cNvSpPr>
            <a:spLocks noChangeArrowheads="1"/>
          </p:cNvSpPr>
          <p:nvPr/>
        </p:nvSpPr>
        <p:spPr bwMode="auto">
          <a:xfrm>
            <a:off x="3779838" y="3068638"/>
            <a:ext cx="719137" cy="2376487"/>
          </a:xfrm>
          <a:prstGeom prst="roundRect">
            <a:avLst>
              <a:gd name="adj" fmla="val 16667"/>
            </a:avLst>
          </a:prstGeom>
          <a:solidFill>
            <a:srgbClr val="FFFF00"/>
          </a:solidFill>
          <a:ln w="9525">
            <a:solidFill>
              <a:schemeClr val="tx1"/>
            </a:solidFill>
            <a:round/>
            <a:headEnd/>
            <a:tailEnd/>
          </a:ln>
          <a:effectLst/>
        </p:spPr>
        <p:txBody>
          <a:bodyPr wrap="none" anchor="ctr"/>
          <a:lstStyle/>
          <a:p>
            <a:endParaRPr lang="en-US"/>
          </a:p>
        </p:txBody>
      </p:sp>
      <p:sp>
        <p:nvSpPr>
          <p:cNvPr id="18443" name="AutoShape 363"/>
          <p:cNvSpPr>
            <a:spLocks noChangeArrowheads="1"/>
          </p:cNvSpPr>
          <p:nvPr/>
        </p:nvSpPr>
        <p:spPr bwMode="auto">
          <a:xfrm>
            <a:off x="1230313" y="4733925"/>
            <a:ext cx="793750" cy="792163"/>
          </a:xfrm>
          <a:prstGeom prst="roundRect">
            <a:avLst>
              <a:gd name="adj" fmla="val 16667"/>
            </a:avLst>
          </a:prstGeom>
          <a:solidFill>
            <a:schemeClr val="folHlink"/>
          </a:solidFill>
          <a:ln w="9525">
            <a:solidFill>
              <a:schemeClr val="tx1"/>
            </a:solidFill>
            <a:round/>
            <a:headEnd/>
            <a:tailEnd/>
          </a:ln>
          <a:effectLst/>
        </p:spPr>
        <p:txBody>
          <a:bodyPr wrap="none" anchor="ctr"/>
          <a:lstStyle/>
          <a:p>
            <a:endParaRPr lang="en-US"/>
          </a:p>
        </p:txBody>
      </p:sp>
      <p:sp>
        <p:nvSpPr>
          <p:cNvPr id="18444" name="AutoShape 364"/>
          <p:cNvSpPr>
            <a:spLocks noChangeArrowheads="1"/>
          </p:cNvSpPr>
          <p:nvPr/>
        </p:nvSpPr>
        <p:spPr bwMode="auto">
          <a:xfrm>
            <a:off x="295275" y="2994025"/>
            <a:ext cx="935038" cy="1223963"/>
          </a:xfrm>
          <a:custGeom>
            <a:avLst/>
            <a:gdLst>
              <a:gd name="T0" fmla="*/ 818158 w 21600"/>
              <a:gd name="T1" fmla="*/ 611982 h 21600"/>
              <a:gd name="T2" fmla="*/ 467519 w 21600"/>
              <a:gd name="T3" fmla="*/ 1223963 h 21600"/>
              <a:gd name="T4" fmla="*/ 116880 w 21600"/>
              <a:gd name="T5" fmla="*/ 611982 h 21600"/>
              <a:gd name="T6" fmla="*/ 46751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00"/>
          </a:solidFill>
          <a:ln w="9525">
            <a:solidFill>
              <a:schemeClr val="tx1"/>
            </a:solidFill>
            <a:miter lim="800000"/>
            <a:headEnd/>
            <a:tailEnd/>
          </a:ln>
          <a:effectLst/>
        </p:spPr>
        <p:txBody>
          <a:bodyPr wrap="none" anchor="ctr"/>
          <a:lstStyle/>
          <a:p>
            <a:endParaRPr lang="en-GB"/>
          </a:p>
        </p:txBody>
      </p:sp>
      <p:sp>
        <p:nvSpPr>
          <p:cNvPr id="18445" name="AutoShape 365"/>
          <p:cNvSpPr>
            <a:spLocks noChangeArrowheads="1"/>
          </p:cNvSpPr>
          <p:nvPr/>
        </p:nvSpPr>
        <p:spPr bwMode="auto">
          <a:xfrm>
            <a:off x="2638307" y="3160761"/>
            <a:ext cx="731957" cy="688928"/>
          </a:xfrm>
          <a:prstGeom prst="octagon">
            <a:avLst>
              <a:gd name="adj" fmla="val 29287"/>
            </a:avLst>
          </a:prstGeom>
          <a:solidFill>
            <a:srgbClr val="FF9900"/>
          </a:solidFill>
          <a:ln w="9525">
            <a:solidFill>
              <a:schemeClr val="tx1"/>
            </a:solidFill>
            <a:miter lim="800000"/>
            <a:headEnd/>
            <a:tailEnd/>
          </a:ln>
          <a:effectLst/>
        </p:spPr>
        <p:txBody>
          <a:bodyPr wrap="none" anchor="ctr"/>
          <a:lstStyle/>
          <a:p>
            <a:endParaRPr lang="en-US"/>
          </a:p>
        </p:txBody>
      </p:sp>
      <p:sp>
        <p:nvSpPr>
          <p:cNvPr id="18449" name="Line 382"/>
          <p:cNvSpPr>
            <a:spLocks noChangeShapeType="1"/>
          </p:cNvSpPr>
          <p:nvPr/>
        </p:nvSpPr>
        <p:spPr bwMode="auto">
          <a:xfrm flipH="1" flipV="1">
            <a:off x="4140200" y="5013325"/>
            <a:ext cx="763588" cy="536575"/>
          </a:xfrm>
          <a:prstGeom prst="line">
            <a:avLst/>
          </a:prstGeom>
          <a:noFill/>
          <a:ln w="28575">
            <a:solidFill>
              <a:schemeClr val="tx1"/>
            </a:solidFill>
            <a:round/>
            <a:headEnd/>
            <a:tailEnd type="triangle" w="med" len="med"/>
          </a:ln>
          <a:effectLst/>
        </p:spPr>
        <p:txBody>
          <a:bodyPr/>
          <a:lstStyle/>
          <a:p>
            <a:endParaRPr lang="en-GB"/>
          </a:p>
        </p:txBody>
      </p:sp>
      <p:sp>
        <p:nvSpPr>
          <p:cNvPr id="18451" name="Line 385"/>
          <p:cNvSpPr>
            <a:spLocks noChangeShapeType="1"/>
          </p:cNvSpPr>
          <p:nvPr/>
        </p:nvSpPr>
        <p:spPr bwMode="auto">
          <a:xfrm flipV="1">
            <a:off x="1403350" y="5013325"/>
            <a:ext cx="187325" cy="863600"/>
          </a:xfrm>
          <a:prstGeom prst="line">
            <a:avLst/>
          </a:prstGeom>
          <a:noFill/>
          <a:ln w="28575">
            <a:solidFill>
              <a:schemeClr val="tx1"/>
            </a:solidFill>
            <a:round/>
            <a:headEnd/>
            <a:tailEnd type="triangle" w="med" len="med"/>
          </a:ln>
          <a:effectLst/>
        </p:spPr>
        <p:txBody>
          <a:bodyPr/>
          <a:lstStyle/>
          <a:p>
            <a:endParaRPr lang="en-GB"/>
          </a:p>
        </p:txBody>
      </p:sp>
      <p:grpSp>
        <p:nvGrpSpPr>
          <p:cNvPr id="18642" name="Group 405"/>
          <p:cNvGrpSpPr>
            <a:grpSpLocks/>
          </p:cNvGrpSpPr>
          <p:nvPr/>
        </p:nvGrpSpPr>
        <p:grpSpPr bwMode="auto">
          <a:xfrm>
            <a:off x="395288" y="1908175"/>
            <a:ext cx="1042987" cy="1084263"/>
            <a:chOff x="2596" y="860"/>
            <a:chExt cx="657" cy="683"/>
          </a:xfrm>
        </p:grpSpPr>
        <p:sp>
          <p:nvSpPr>
            <p:cNvPr id="18467" name="AutoShape 398"/>
            <p:cNvSpPr>
              <a:spLocks noChangeArrowheads="1"/>
            </p:cNvSpPr>
            <p:nvPr/>
          </p:nvSpPr>
          <p:spPr bwMode="auto">
            <a:xfrm>
              <a:off x="2697" y="1407"/>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8468" name="AutoShape 399"/>
            <p:cNvSpPr>
              <a:spLocks noChangeArrowheads="1"/>
            </p:cNvSpPr>
            <p:nvPr/>
          </p:nvSpPr>
          <p:spPr bwMode="auto">
            <a:xfrm>
              <a:off x="2788" y="1271"/>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8469" name="AutoShape 400"/>
            <p:cNvSpPr>
              <a:spLocks noChangeArrowheads="1"/>
            </p:cNvSpPr>
            <p:nvPr/>
          </p:nvSpPr>
          <p:spPr bwMode="auto">
            <a:xfrm>
              <a:off x="2879" y="1135"/>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8470" name="AutoShape 401"/>
            <p:cNvSpPr>
              <a:spLocks noChangeArrowheads="1"/>
            </p:cNvSpPr>
            <p:nvPr/>
          </p:nvSpPr>
          <p:spPr bwMode="auto">
            <a:xfrm>
              <a:off x="2971" y="996"/>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8471" name="AutoShape 402"/>
            <p:cNvSpPr>
              <a:spLocks noChangeArrowheads="1"/>
            </p:cNvSpPr>
            <p:nvPr/>
          </p:nvSpPr>
          <p:spPr bwMode="auto">
            <a:xfrm>
              <a:off x="3071" y="860"/>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8472" name="AutoShape 403"/>
            <p:cNvSpPr>
              <a:spLocks noChangeArrowheads="1"/>
            </p:cNvSpPr>
            <p:nvPr/>
          </p:nvSpPr>
          <p:spPr bwMode="auto">
            <a:xfrm rot="1840637">
              <a:off x="2747" y="1023"/>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8473" name="AutoShape 404"/>
            <p:cNvSpPr>
              <a:spLocks noChangeArrowheads="1"/>
            </p:cNvSpPr>
            <p:nvPr/>
          </p:nvSpPr>
          <p:spPr bwMode="auto">
            <a:xfrm rot="1840637">
              <a:off x="2596" y="923"/>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grpSp>
      <p:sp>
        <p:nvSpPr>
          <p:cNvPr id="18454" name="Line 406"/>
          <p:cNvSpPr>
            <a:spLocks noChangeShapeType="1"/>
          </p:cNvSpPr>
          <p:nvPr/>
        </p:nvSpPr>
        <p:spPr bwMode="auto">
          <a:xfrm flipH="1">
            <a:off x="971550" y="2781300"/>
            <a:ext cx="360363" cy="355600"/>
          </a:xfrm>
          <a:prstGeom prst="line">
            <a:avLst/>
          </a:prstGeom>
          <a:noFill/>
          <a:ln w="28575">
            <a:solidFill>
              <a:schemeClr val="tx1"/>
            </a:solidFill>
            <a:round/>
            <a:headEnd/>
            <a:tailEnd type="triangle" w="med" len="med"/>
          </a:ln>
          <a:effectLst/>
        </p:spPr>
        <p:txBody>
          <a:bodyPr/>
          <a:lstStyle/>
          <a:p>
            <a:endParaRPr lang="en-GB"/>
          </a:p>
        </p:txBody>
      </p:sp>
      <p:sp>
        <p:nvSpPr>
          <p:cNvPr id="18455" name="Line 407"/>
          <p:cNvSpPr>
            <a:spLocks noChangeShapeType="1"/>
          </p:cNvSpPr>
          <p:nvPr/>
        </p:nvSpPr>
        <p:spPr bwMode="auto">
          <a:xfrm flipH="1">
            <a:off x="1331913" y="1628775"/>
            <a:ext cx="144462" cy="355600"/>
          </a:xfrm>
          <a:prstGeom prst="line">
            <a:avLst/>
          </a:prstGeom>
          <a:noFill/>
          <a:ln w="28575">
            <a:solidFill>
              <a:schemeClr val="tx1"/>
            </a:solidFill>
            <a:round/>
            <a:headEnd/>
            <a:tailEnd type="triangle" w="med" len="med"/>
          </a:ln>
          <a:effectLst/>
        </p:spPr>
        <p:txBody>
          <a:bodyPr/>
          <a:lstStyle/>
          <a:p>
            <a:endParaRPr lang="en-GB"/>
          </a:p>
        </p:txBody>
      </p:sp>
      <p:sp>
        <p:nvSpPr>
          <p:cNvPr id="18456" name="Line 408"/>
          <p:cNvSpPr>
            <a:spLocks noChangeShapeType="1"/>
          </p:cNvSpPr>
          <p:nvPr/>
        </p:nvSpPr>
        <p:spPr bwMode="auto">
          <a:xfrm flipH="1" flipV="1">
            <a:off x="6982616" y="5042007"/>
            <a:ext cx="792163" cy="719138"/>
          </a:xfrm>
          <a:prstGeom prst="line">
            <a:avLst/>
          </a:prstGeom>
          <a:noFill/>
          <a:ln w="28575">
            <a:solidFill>
              <a:schemeClr val="tx1"/>
            </a:solidFill>
            <a:round/>
            <a:headEnd/>
            <a:tailEnd type="triangle" w="med" len="med"/>
          </a:ln>
          <a:effectLst/>
        </p:spPr>
        <p:txBody>
          <a:bodyPr/>
          <a:lstStyle/>
          <a:p>
            <a:endParaRPr lang="en-GB"/>
          </a:p>
        </p:txBody>
      </p:sp>
      <p:sp>
        <p:nvSpPr>
          <p:cNvPr id="18457" name="AutoShape 417"/>
          <p:cNvSpPr>
            <a:spLocks/>
          </p:cNvSpPr>
          <p:nvPr/>
        </p:nvSpPr>
        <p:spPr bwMode="auto">
          <a:xfrm>
            <a:off x="2263111" y="1093187"/>
            <a:ext cx="215900" cy="1944687"/>
          </a:xfrm>
          <a:prstGeom prst="rightBrace">
            <a:avLst>
              <a:gd name="adj1" fmla="val 75061"/>
              <a:gd name="adj2" fmla="val 50000"/>
            </a:avLst>
          </a:prstGeom>
          <a:noFill/>
          <a:ln w="28575">
            <a:solidFill>
              <a:schemeClr val="tx1"/>
            </a:solidFill>
            <a:round/>
            <a:headEnd/>
            <a:tailEnd/>
          </a:ln>
          <a:effectLst/>
        </p:spPr>
        <p:txBody>
          <a:bodyPr wrap="none" anchor="ctr"/>
          <a:lstStyle/>
          <a:p>
            <a:endParaRPr lang="en-US"/>
          </a:p>
        </p:txBody>
      </p:sp>
      <p:sp>
        <p:nvSpPr>
          <p:cNvPr id="18459" name="AutoShape 419"/>
          <p:cNvSpPr>
            <a:spLocks noChangeArrowheads="1"/>
          </p:cNvSpPr>
          <p:nvPr/>
        </p:nvSpPr>
        <p:spPr bwMode="auto">
          <a:xfrm>
            <a:off x="8101013" y="2997200"/>
            <a:ext cx="793750" cy="1800225"/>
          </a:xfrm>
          <a:prstGeom prst="roundRect">
            <a:avLst>
              <a:gd name="adj" fmla="val 16667"/>
            </a:avLst>
          </a:prstGeom>
          <a:solidFill>
            <a:schemeClr val="folHlink"/>
          </a:solidFill>
          <a:ln w="9525">
            <a:solidFill>
              <a:schemeClr val="tx1"/>
            </a:solidFill>
            <a:round/>
            <a:headEnd/>
            <a:tailEnd/>
          </a:ln>
          <a:effectLst/>
        </p:spPr>
        <p:txBody>
          <a:bodyPr wrap="none" anchor="ctr"/>
          <a:lstStyle/>
          <a:p>
            <a:endParaRPr lang="en-US"/>
          </a:p>
        </p:txBody>
      </p:sp>
      <p:sp>
        <p:nvSpPr>
          <p:cNvPr id="18464" name="AutoShape 425"/>
          <p:cNvSpPr>
            <a:spLocks noChangeArrowheads="1"/>
          </p:cNvSpPr>
          <p:nvPr/>
        </p:nvSpPr>
        <p:spPr bwMode="auto">
          <a:xfrm>
            <a:off x="4787900" y="2924175"/>
            <a:ext cx="793750" cy="792163"/>
          </a:xfrm>
          <a:prstGeom prst="roundRect">
            <a:avLst>
              <a:gd name="adj" fmla="val 16667"/>
            </a:avLst>
          </a:prstGeom>
          <a:solidFill>
            <a:schemeClr val="folHlink"/>
          </a:solidFill>
          <a:ln w="9525">
            <a:solidFill>
              <a:schemeClr val="tx1"/>
            </a:solidFill>
            <a:round/>
            <a:headEnd/>
            <a:tailEnd/>
          </a:ln>
          <a:effectLst/>
        </p:spPr>
        <p:txBody>
          <a:bodyPr wrap="none" anchor="ctr"/>
          <a:lstStyle/>
          <a:p>
            <a:endParaRPr lang="en-US"/>
          </a:p>
        </p:txBody>
      </p:sp>
      <p:sp>
        <p:nvSpPr>
          <p:cNvPr id="18465" name="Line 426"/>
          <p:cNvSpPr>
            <a:spLocks noChangeShapeType="1"/>
          </p:cNvSpPr>
          <p:nvPr/>
        </p:nvSpPr>
        <p:spPr bwMode="auto">
          <a:xfrm flipV="1">
            <a:off x="6516688" y="4868863"/>
            <a:ext cx="0" cy="1152525"/>
          </a:xfrm>
          <a:prstGeom prst="line">
            <a:avLst/>
          </a:prstGeom>
          <a:noFill/>
          <a:ln w="28575">
            <a:solidFill>
              <a:schemeClr val="tx1"/>
            </a:solidFill>
            <a:round/>
            <a:headEnd/>
            <a:tailEnd type="triangle" w="med" len="med"/>
          </a:ln>
          <a:effectLst/>
        </p:spPr>
        <p:txBody>
          <a:bodyPr/>
          <a:lstStyle/>
          <a:p>
            <a:endParaRPr lang="en-GB"/>
          </a:p>
        </p:txBody>
      </p:sp>
      <p:sp>
        <p:nvSpPr>
          <p:cNvPr id="18643" name="Regular Pentagon 18642"/>
          <p:cNvSpPr/>
          <p:nvPr/>
        </p:nvSpPr>
        <p:spPr>
          <a:xfrm>
            <a:off x="7553324" y="3287713"/>
            <a:ext cx="293689" cy="318293"/>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644" name="Picture 18643"/>
          <p:cNvPicPr>
            <a:picLocks noChangeAspect="1"/>
          </p:cNvPicPr>
          <p:nvPr/>
        </p:nvPicPr>
        <p:blipFill>
          <a:blip r:embed="rId3"/>
          <a:stretch>
            <a:fillRect/>
          </a:stretch>
        </p:blipFill>
        <p:spPr>
          <a:xfrm>
            <a:off x="7416006" y="2942204"/>
            <a:ext cx="317019" cy="347502"/>
          </a:xfrm>
          <a:prstGeom prst="rect">
            <a:avLst/>
          </a:prstGeom>
        </p:spPr>
      </p:pic>
      <p:pic>
        <p:nvPicPr>
          <p:cNvPr id="18690" name="Picture 18689"/>
          <p:cNvPicPr>
            <a:picLocks noChangeAspect="1"/>
          </p:cNvPicPr>
          <p:nvPr/>
        </p:nvPicPr>
        <p:blipFill>
          <a:blip r:embed="rId3"/>
          <a:stretch>
            <a:fillRect/>
          </a:stretch>
        </p:blipFill>
        <p:spPr>
          <a:xfrm>
            <a:off x="7300148" y="2656668"/>
            <a:ext cx="317019" cy="347502"/>
          </a:xfrm>
          <a:prstGeom prst="rect">
            <a:avLst/>
          </a:prstGeom>
        </p:spPr>
      </p:pic>
      <p:pic>
        <p:nvPicPr>
          <p:cNvPr id="18691" name="Picture 18690"/>
          <p:cNvPicPr>
            <a:picLocks noChangeAspect="1"/>
          </p:cNvPicPr>
          <p:nvPr/>
        </p:nvPicPr>
        <p:blipFill>
          <a:blip r:embed="rId4"/>
          <a:stretch>
            <a:fillRect/>
          </a:stretch>
        </p:blipFill>
        <p:spPr>
          <a:xfrm>
            <a:off x="6867544" y="1886458"/>
            <a:ext cx="542591" cy="969348"/>
          </a:xfrm>
          <a:prstGeom prst="rect">
            <a:avLst/>
          </a:prstGeom>
        </p:spPr>
      </p:pic>
      <p:sp>
        <p:nvSpPr>
          <p:cNvPr id="18696" name="Isosceles Triangle 18695"/>
          <p:cNvSpPr/>
          <p:nvPr/>
        </p:nvSpPr>
        <p:spPr>
          <a:xfrm>
            <a:off x="8422512" y="2936164"/>
            <a:ext cx="284162" cy="18383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698" name="Straight Arrow Connector 18697"/>
          <p:cNvCxnSpPr/>
          <p:nvPr/>
        </p:nvCxnSpPr>
        <p:spPr>
          <a:xfrm flipV="1">
            <a:off x="8140700" y="4941888"/>
            <a:ext cx="423893" cy="7193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00" name="Curved Connector 18699"/>
          <p:cNvCxnSpPr/>
          <p:nvPr/>
        </p:nvCxnSpPr>
        <p:spPr>
          <a:xfrm flipV="1">
            <a:off x="115888" y="5130006"/>
            <a:ext cx="827087" cy="631139"/>
          </a:xfrm>
          <a:prstGeom prst="curvedConnector3">
            <a:avLst/>
          </a:prstGeom>
        </p:spPr>
        <p:style>
          <a:lnRef idx="1">
            <a:schemeClr val="accent1"/>
          </a:lnRef>
          <a:fillRef idx="0">
            <a:schemeClr val="accent1"/>
          </a:fillRef>
          <a:effectRef idx="0">
            <a:schemeClr val="accent1"/>
          </a:effectRef>
          <a:fontRef idx="minor">
            <a:schemeClr val="tx1"/>
          </a:fontRef>
        </p:style>
      </p:cxnSp>
      <p:pic>
        <p:nvPicPr>
          <p:cNvPr id="18701" name="Picture 18700"/>
          <p:cNvPicPr>
            <a:picLocks noChangeAspect="1"/>
          </p:cNvPicPr>
          <p:nvPr/>
        </p:nvPicPr>
        <p:blipFill>
          <a:blip r:embed="rId5"/>
          <a:stretch>
            <a:fillRect/>
          </a:stretch>
        </p:blipFill>
        <p:spPr>
          <a:xfrm>
            <a:off x="171829" y="4837113"/>
            <a:ext cx="829128" cy="646232"/>
          </a:xfrm>
          <a:prstGeom prst="rect">
            <a:avLst/>
          </a:prstGeom>
        </p:spPr>
      </p:pic>
      <p:pic>
        <p:nvPicPr>
          <p:cNvPr id="18702" name="Picture 18701"/>
          <p:cNvPicPr>
            <a:picLocks noChangeAspect="1"/>
          </p:cNvPicPr>
          <p:nvPr/>
        </p:nvPicPr>
        <p:blipFill>
          <a:blip r:embed="rId5"/>
          <a:stretch>
            <a:fillRect/>
          </a:stretch>
        </p:blipFill>
        <p:spPr>
          <a:xfrm>
            <a:off x="1975879" y="4910872"/>
            <a:ext cx="829128" cy="646232"/>
          </a:xfrm>
          <a:prstGeom prst="rect">
            <a:avLst/>
          </a:prstGeom>
        </p:spPr>
      </p:pic>
      <p:pic>
        <p:nvPicPr>
          <p:cNvPr id="18703" name="Picture 18702"/>
          <p:cNvPicPr>
            <a:picLocks noChangeAspect="1"/>
          </p:cNvPicPr>
          <p:nvPr/>
        </p:nvPicPr>
        <p:blipFill>
          <a:blip r:embed="rId5"/>
          <a:stretch>
            <a:fillRect/>
          </a:stretch>
        </p:blipFill>
        <p:spPr>
          <a:xfrm>
            <a:off x="4935879" y="4826462"/>
            <a:ext cx="829128" cy="646232"/>
          </a:xfrm>
          <a:prstGeom prst="rect">
            <a:avLst/>
          </a:prstGeom>
        </p:spPr>
      </p:pic>
      <p:cxnSp>
        <p:nvCxnSpPr>
          <p:cNvPr id="18753" name="Straight Arrow Connector 18752"/>
          <p:cNvCxnSpPr/>
          <p:nvPr/>
        </p:nvCxnSpPr>
        <p:spPr>
          <a:xfrm flipV="1">
            <a:off x="331788" y="5661248"/>
            <a:ext cx="125412" cy="6480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55" name="Straight Arrow Connector 18754"/>
          <p:cNvCxnSpPr>
            <a:endCxn id="18445" idx="7"/>
          </p:cNvCxnSpPr>
          <p:nvPr/>
        </p:nvCxnSpPr>
        <p:spPr>
          <a:xfrm flipH="1">
            <a:off x="3168498" y="2656668"/>
            <a:ext cx="330353" cy="504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756" name="Rectangle 18755"/>
          <p:cNvSpPr/>
          <p:nvPr/>
        </p:nvSpPr>
        <p:spPr>
          <a:xfrm>
            <a:off x="1627188" y="3606006"/>
            <a:ext cx="142875" cy="431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757" name="Picture 18756"/>
          <p:cNvPicPr>
            <a:picLocks noChangeAspect="1"/>
          </p:cNvPicPr>
          <p:nvPr/>
        </p:nvPicPr>
        <p:blipFill>
          <a:blip r:embed="rId6"/>
          <a:stretch>
            <a:fillRect/>
          </a:stretch>
        </p:blipFill>
        <p:spPr>
          <a:xfrm>
            <a:off x="2252116" y="4008529"/>
            <a:ext cx="164606" cy="451143"/>
          </a:xfrm>
          <a:prstGeom prst="rect">
            <a:avLst/>
          </a:prstGeom>
        </p:spPr>
      </p:pic>
      <p:pic>
        <p:nvPicPr>
          <p:cNvPr id="18758" name="Picture 18757"/>
          <p:cNvPicPr>
            <a:picLocks noChangeAspect="1"/>
          </p:cNvPicPr>
          <p:nvPr/>
        </p:nvPicPr>
        <p:blipFill>
          <a:blip r:embed="rId6"/>
          <a:stretch>
            <a:fillRect/>
          </a:stretch>
        </p:blipFill>
        <p:spPr>
          <a:xfrm>
            <a:off x="5076826" y="3992416"/>
            <a:ext cx="164606" cy="451143"/>
          </a:xfrm>
          <a:prstGeom prst="rect">
            <a:avLst/>
          </a:prstGeom>
        </p:spPr>
      </p:pic>
      <p:cxnSp>
        <p:nvCxnSpPr>
          <p:cNvPr id="18760" name="Straight Arrow Connector 18759"/>
          <p:cNvCxnSpPr/>
          <p:nvPr/>
        </p:nvCxnSpPr>
        <p:spPr>
          <a:xfrm flipH="1" flipV="1">
            <a:off x="2452877" y="4443559"/>
            <a:ext cx="612586" cy="8571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485874" y="563702"/>
            <a:ext cx="4424362" cy="954107"/>
          </a:xfrm>
          <a:prstGeom prst="rect">
            <a:avLst/>
          </a:prstGeom>
          <a:noFill/>
        </p:spPr>
        <p:txBody>
          <a:bodyPr wrap="square" rtlCol="0">
            <a:spAutoFit/>
          </a:bodyPr>
          <a:lstStyle/>
          <a:p>
            <a:r>
              <a:rPr lang="en-GB" sz="2800" dirty="0" smtClean="0"/>
              <a:t>TASK – Using page 129 label the cell</a:t>
            </a:r>
            <a:endParaRPr lang="en-GB" sz="2800" dirty="0"/>
          </a:p>
        </p:txBody>
      </p:sp>
    </p:spTree>
    <p:extLst>
      <p:ext uri="{BB962C8B-B14F-4D97-AF65-F5344CB8AC3E}">
        <p14:creationId xmlns:p14="http://schemas.microsoft.com/office/powerpoint/2010/main" val="2535953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6988"/>
            <a:ext cx="8229600" cy="1143001"/>
          </a:xfrm>
        </p:spPr>
        <p:txBody>
          <a:bodyPr/>
          <a:lstStyle/>
          <a:p>
            <a:pPr eaLnBrk="1" hangingPunct="1"/>
            <a:r>
              <a:rPr lang="en-GB" altLang="en-US" sz="3600" smtClean="0"/>
              <a:t>The membrane contains many types of protein:</a:t>
            </a:r>
          </a:p>
        </p:txBody>
      </p:sp>
      <p:grpSp>
        <p:nvGrpSpPr>
          <p:cNvPr id="32771" name="Group 9"/>
          <p:cNvGrpSpPr>
            <a:grpSpLocks/>
          </p:cNvGrpSpPr>
          <p:nvPr/>
        </p:nvGrpSpPr>
        <p:grpSpPr bwMode="auto">
          <a:xfrm flipV="1">
            <a:off x="-25400" y="4037013"/>
            <a:ext cx="3238500" cy="692150"/>
            <a:chOff x="431" y="1525"/>
            <a:chExt cx="2040" cy="436"/>
          </a:xfrm>
        </p:grpSpPr>
        <p:grpSp>
          <p:nvGrpSpPr>
            <p:cNvPr id="33086" name="Group 10"/>
            <p:cNvGrpSpPr>
              <a:grpSpLocks/>
            </p:cNvGrpSpPr>
            <p:nvPr/>
          </p:nvGrpSpPr>
          <p:grpSpPr bwMode="auto">
            <a:xfrm>
              <a:off x="431" y="1525"/>
              <a:ext cx="136" cy="436"/>
              <a:chOff x="431" y="1525"/>
              <a:chExt cx="136" cy="436"/>
            </a:xfrm>
          </p:grpSpPr>
          <p:sp>
            <p:nvSpPr>
              <p:cNvPr id="33143" name="Oval 1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44" name="Line 12"/>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45" name="Line 13"/>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87" name="Group 14"/>
            <p:cNvGrpSpPr>
              <a:grpSpLocks/>
            </p:cNvGrpSpPr>
            <p:nvPr/>
          </p:nvGrpSpPr>
          <p:grpSpPr bwMode="auto">
            <a:xfrm>
              <a:off x="567" y="1525"/>
              <a:ext cx="136" cy="436"/>
              <a:chOff x="431" y="1525"/>
              <a:chExt cx="136" cy="436"/>
            </a:xfrm>
          </p:grpSpPr>
          <p:sp>
            <p:nvSpPr>
              <p:cNvPr id="33140" name="Oval 1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41" name="Line 16"/>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42" name="Line 17"/>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88" name="Group 18"/>
            <p:cNvGrpSpPr>
              <a:grpSpLocks/>
            </p:cNvGrpSpPr>
            <p:nvPr/>
          </p:nvGrpSpPr>
          <p:grpSpPr bwMode="auto">
            <a:xfrm>
              <a:off x="703" y="1525"/>
              <a:ext cx="136" cy="436"/>
              <a:chOff x="431" y="1525"/>
              <a:chExt cx="136" cy="436"/>
            </a:xfrm>
          </p:grpSpPr>
          <p:sp>
            <p:nvSpPr>
              <p:cNvPr id="33137" name="Oval 1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38" name="Line 20"/>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39" name="Line 21"/>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89" name="Group 22"/>
            <p:cNvGrpSpPr>
              <a:grpSpLocks/>
            </p:cNvGrpSpPr>
            <p:nvPr/>
          </p:nvGrpSpPr>
          <p:grpSpPr bwMode="auto">
            <a:xfrm>
              <a:off x="839" y="1525"/>
              <a:ext cx="136" cy="436"/>
              <a:chOff x="431" y="1525"/>
              <a:chExt cx="136" cy="436"/>
            </a:xfrm>
          </p:grpSpPr>
          <p:sp>
            <p:nvSpPr>
              <p:cNvPr id="33134" name="Oval 2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35" name="Line 24"/>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36" name="Line 25"/>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0" name="Group 26"/>
            <p:cNvGrpSpPr>
              <a:grpSpLocks/>
            </p:cNvGrpSpPr>
            <p:nvPr/>
          </p:nvGrpSpPr>
          <p:grpSpPr bwMode="auto">
            <a:xfrm>
              <a:off x="975" y="1525"/>
              <a:ext cx="136" cy="436"/>
              <a:chOff x="431" y="1525"/>
              <a:chExt cx="136" cy="436"/>
            </a:xfrm>
          </p:grpSpPr>
          <p:sp>
            <p:nvSpPr>
              <p:cNvPr id="33131" name="Oval 2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32" name="Line 28"/>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33" name="Line 29"/>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1" name="Group 30"/>
            <p:cNvGrpSpPr>
              <a:grpSpLocks/>
            </p:cNvGrpSpPr>
            <p:nvPr/>
          </p:nvGrpSpPr>
          <p:grpSpPr bwMode="auto">
            <a:xfrm>
              <a:off x="1111" y="1525"/>
              <a:ext cx="136" cy="436"/>
              <a:chOff x="431" y="1525"/>
              <a:chExt cx="136" cy="436"/>
            </a:xfrm>
          </p:grpSpPr>
          <p:sp>
            <p:nvSpPr>
              <p:cNvPr id="33128" name="Oval 3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29" name="Line 32"/>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30" name="Line 33"/>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2" name="Group 34"/>
            <p:cNvGrpSpPr>
              <a:grpSpLocks/>
            </p:cNvGrpSpPr>
            <p:nvPr/>
          </p:nvGrpSpPr>
          <p:grpSpPr bwMode="auto">
            <a:xfrm>
              <a:off x="1247" y="1525"/>
              <a:ext cx="136" cy="436"/>
              <a:chOff x="431" y="1525"/>
              <a:chExt cx="136" cy="436"/>
            </a:xfrm>
          </p:grpSpPr>
          <p:sp>
            <p:nvSpPr>
              <p:cNvPr id="33125" name="Oval 3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26" name="Line 36"/>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27" name="Line 37"/>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3" name="Group 38"/>
            <p:cNvGrpSpPr>
              <a:grpSpLocks/>
            </p:cNvGrpSpPr>
            <p:nvPr/>
          </p:nvGrpSpPr>
          <p:grpSpPr bwMode="auto">
            <a:xfrm>
              <a:off x="1383" y="1525"/>
              <a:ext cx="136" cy="436"/>
              <a:chOff x="431" y="1525"/>
              <a:chExt cx="136" cy="436"/>
            </a:xfrm>
          </p:grpSpPr>
          <p:sp>
            <p:nvSpPr>
              <p:cNvPr id="33122" name="Oval 3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23" name="Line 40"/>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24" name="Line 41"/>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4" name="Group 42"/>
            <p:cNvGrpSpPr>
              <a:grpSpLocks/>
            </p:cNvGrpSpPr>
            <p:nvPr/>
          </p:nvGrpSpPr>
          <p:grpSpPr bwMode="auto">
            <a:xfrm>
              <a:off x="1519" y="1525"/>
              <a:ext cx="136" cy="436"/>
              <a:chOff x="431" y="1525"/>
              <a:chExt cx="136" cy="436"/>
            </a:xfrm>
          </p:grpSpPr>
          <p:sp>
            <p:nvSpPr>
              <p:cNvPr id="33119" name="Oval 4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20" name="Line 44"/>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21" name="Line 45"/>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5" name="Group 46"/>
            <p:cNvGrpSpPr>
              <a:grpSpLocks/>
            </p:cNvGrpSpPr>
            <p:nvPr/>
          </p:nvGrpSpPr>
          <p:grpSpPr bwMode="auto">
            <a:xfrm>
              <a:off x="1655" y="1525"/>
              <a:ext cx="136" cy="436"/>
              <a:chOff x="431" y="1525"/>
              <a:chExt cx="136" cy="436"/>
            </a:xfrm>
          </p:grpSpPr>
          <p:sp>
            <p:nvSpPr>
              <p:cNvPr id="33116" name="Oval 4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17" name="Line 48"/>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18" name="Line 49"/>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6" name="Group 50"/>
            <p:cNvGrpSpPr>
              <a:grpSpLocks/>
            </p:cNvGrpSpPr>
            <p:nvPr/>
          </p:nvGrpSpPr>
          <p:grpSpPr bwMode="auto">
            <a:xfrm>
              <a:off x="1791" y="1525"/>
              <a:ext cx="136" cy="436"/>
              <a:chOff x="431" y="1525"/>
              <a:chExt cx="136" cy="436"/>
            </a:xfrm>
          </p:grpSpPr>
          <p:sp>
            <p:nvSpPr>
              <p:cNvPr id="33113" name="Oval 5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14" name="Line 52"/>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15" name="Line 53"/>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7" name="Group 54"/>
            <p:cNvGrpSpPr>
              <a:grpSpLocks/>
            </p:cNvGrpSpPr>
            <p:nvPr/>
          </p:nvGrpSpPr>
          <p:grpSpPr bwMode="auto">
            <a:xfrm>
              <a:off x="1927" y="1525"/>
              <a:ext cx="136" cy="436"/>
              <a:chOff x="431" y="1525"/>
              <a:chExt cx="136" cy="436"/>
            </a:xfrm>
          </p:grpSpPr>
          <p:sp>
            <p:nvSpPr>
              <p:cNvPr id="33110" name="Oval 5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11" name="Line 56"/>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12" name="Line 57"/>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8" name="Group 58"/>
            <p:cNvGrpSpPr>
              <a:grpSpLocks/>
            </p:cNvGrpSpPr>
            <p:nvPr/>
          </p:nvGrpSpPr>
          <p:grpSpPr bwMode="auto">
            <a:xfrm>
              <a:off x="2063" y="1525"/>
              <a:ext cx="136" cy="436"/>
              <a:chOff x="431" y="1525"/>
              <a:chExt cx="136" cy="436"/>
            </a:xfrm>
          </p:grpSpPr>
          <p:sp>
            <p:nvSpPr>
              <p:cNvPr id="33107" name="Oval 5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08" name="Line 60"/>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09" name="Line 61"/>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99" name="Group 62"/>
            <p:cNvGrpSpPr>
              <a:grpSpLocks/>
            </p:cNvGrpSpPr>
            <p:nvPr/>
          </p:nvGrpSpPr>
          <p:grpSpPr bwMode="auto">
            <a:xfrm>
              <a:off x="2199" y="1525"/>
              <a:ext cx="136" cy="436"/>
              <a:chOff x="431" y="1525"/>
              <a:chExt cx="136" cy="436"/>
            </a:xfrm>
          </p:grpSpPr>
          <p:sp>
            <p:nvSpPr>
              <p:cNvPr id="33104" name="Oval 6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05" name="Line 64"/>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06" name="Line 65"/>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100" name="Group 66"/>
            <p:cNvGrpSpPr>
              <a:grpSpLocks/>
            </p:cNvGrpSpPr>
            <p:nvPr/>
          </p:nvGrpSpPr>
          <p:grpSpPr bwMode="auto">
            <a:xfrm>
              <a:off x="2335" y="1525"/>
              <a:ext cx="136" cy="436"/>
              <a:chOff x="431" y="1525"/>
              <a:chExt cx="136" cy="436"/>
            </a:xfrm>
          </p:grpSpPr>
          <p:sp>
            <p:nvSpPr>
              <p:cNvPr id="33101" name="Oval 6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102" name="Line 68"/>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103" name="Line 69"/>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grpSp>
        <p:nvGrpSpPr>
          <p:cNvPr id="32772" name="Group 70"/>
          <p:cNvGrpSpPr>
            <a:grpSpLocks/>
          </p:cNvGrpSpPr>
          <p:nvPr/>
        </p:nvGrpSpPr>
        <p:grpSpPr bwMode="auto">
          <a:xfrm flipV="1">
            <a:off x="3214688" y="4037013"/>
            <a:ext cx="3238500" cy="692150"/>
            <a:chOff x="431" y="1525"/>
            <a:chExt cx="2040" cy="436"/>
          </a:xfrm>
        </p:grpSpPr>
        <p:grpSp>
          <p:nvGrpSpPr>
            <p:cNvPr id="33026" name="Group 71"/>
            <p:cNvGrpSpPr>
              <a:grpSpLocks/>
            </p:cNvGrpSpPr>
            <p:nvPr/>
          </p:nvGrpSpPr>
          <p:grpSpPr bwMode="auto">
            <a:xfrm>
              <a:off x="431" y="1525"/>
              <a:ext cx="136" cy="436"/>
              <a:chOff x="431" y="1525"/>
              <a:chExt cx="136" cy="436"/>
            </a:xfrm>
          </p:grpSpPr>
          <p:sp>
            <p:nvSpPr>
              <p:cNvPr id="33083" name="Oval 7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84" name="Line 7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85" name="Line 7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27" name="Group 75"/>
            <p:cNvGrpSpPr>
              <a:grpSpLocks/>
            </p:cNvGrpSpPr>
            <p:nvPr/>
          </p:nvGrpSpPr>
          <p:grpSpPr bwMode="auto">
            <a:xfrm>
              <a:off x="567" y="1525"/>
              <a:ext cx="136" cy="436"/>
              <a:chOff x="431" y="1525"/>
              <a:chExt cx="136" cy="436"/>
            </a:xfrm>
          </p:grpSpPr>
          <p:sp>
            <p:nvSpPr>
              <p:cNvPr id="33080" name="Oval 7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81" name="Line 7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82" name="Line 7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28" name="Group 79"/>
            <p:cNvGrpSpPr>
              <a:grpSpLocks/>
            </p:cNvGrpSpPr>
            <p:nvPr/>
          </p:nvGrpSpPr>
          <p:grpSpPr bwMode="auto">
            <a:xfrm>
              <a:off x="703" y="1525"/>
              <a:ext cx="136" cy="436"/>
              <a:chOff x="431" y="1525"/>
              <a:chExt cx="136" cy="436"/>
            </a:xfrm>
          </p:grpSpPr>
          <p:sp>
            <p:nvSpPr>
              <p:cNvPr id="33077" name="Oval 8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78" name="Line 8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79" name="Line 8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29" name="Group 83"/>
            <p:cNvGrpSpPr>
              <a:grpSpLocks/>
            </p:cNvGrpSpPr>
            <p:nvPr/>
          </p:nvGrpSpPr>
          <p:grpSpPr bwMode="auto">
            <a:xfrm>
              <a:off x="839" y="1525"/>
              <a:ext cx="136" cy="436"/>
              <a:chOff x="431" y="1525"/>
              <a:chExt cx="136" cy="436"/>
            </a:xfrm>
          </p:grpSpPr>
          <p:sp>
            <p:nvSpPr>
              <p:cNvPr id="33074" name="Oval 8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75" name="Line 8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76" name="Line 8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0" name="Group 87"/>
            <p:cNvGrpSpPr>
              <a:grpSpLocks/>
            </p:cNvGrpSpPr>
            <p:nvPr/>
          </p:nvGrpSpPr>
          <p:grpSpPr bwMode="auto">
            <a:xfrm>
              <a:off x="975" y="1525"/>
              <a:ext cx="136" cy="436"/>
              <a:chOff x="431" y="1525"/>
              <a:chExt cx="136" cy="436"/>
            </a:xfrm>
          </p:grpSpPr>
          <p:sp>
            <p:nvSpPr>
              <p:cNvPr id="33071" name="Oval 8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72" name="Line 8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73" name="Line 9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1" name="Group 91"/>
            <p:cNvGrpSpPr>
              <a:grpSpLocks/>
            </p:cNvGrpSpPr>
            <p:nvPr/>
          </p:nvGrpSpPr>
          <p:grpSpPr bwMode="auto">
            <a:xfrm>
              <a:off x="1111" y="1525"/>
              <a:ext cx="136" cy="436"/>
              <a:chOff x="431" y="1525"/>
              <a:chExt cx="136" cy="436"/>
            </a:xfrm>
          </p:grpSpPr>
          <p:sp>
            <p:nvSpPr>
              <p:cNvPr id="33068" name="Oval 9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69" name="Line 9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70" name="Line 9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2" name="Group 95"/>
            <p:cNvGrpSpPr>
              <a:grpSpLocks/>
            </p:cNvGrpSpPr>
            <p:nvPr/>
          </p:nvGrpSpPr>
          <p:grpSpPr bwMode="auto">
            <a:xfrm>
              <a:off x="1247" y="1525"/>
              <a:ext cx="136" cy="436"/>
              <a:chOff x="431" y="1525"/>
              <a:chExt cx="136" cy="436"/>
            </a:xfrm>
          </p:grpSpPr>
          <p:sp>
            <p:nvSpPr>
              <p:cNvPr id="33065" name="Oval 9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66" name="Line 9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67" name="Line 9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3" name="Group 99"/>
            <p:cNvGrpSpPr>
              <a:grpSpLocks/>
            </p:cNvGrpSpPr>
            <p:nvPr/>
          </p:nvGrpSpPr>
          <p:grpSpPr bwMode="auto">
            <a:xfrm>
              <a:off x="1383" y="1525"/>
              <a:ext cx="136" cy="436"/>
              <a:chOff x="431" y="1525"/>
              <a:chExt cx="136" cy="436"/>
            </a:xfrm>
          </p:grpSpPr>
          <p:sp>
            <p:nvSpPr>
              <p:cNvPr id="33062" name="Oval 10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63" name="Line 10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64" name="Line 10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4" name="Group 103"/>
            <p:cNvGrpSpPr>
              <a:grpSpLocks/>
            </p:cNvGrpSpPr>
            <p:nvPr/>
          </p:nvGrpSpPr>
          <p:grpSpPr bwMode="auto">
            <a:xfrm>
              <a:off x="1519" y="1525"/>
              <a:ext cx="136" cy="436"/>
              <a:chOff x="431" y="1525"/>
              <a:chExt cx="136" cy="436"/>
            </a:xfrm>
          </p:grpSpPr>
          <p:sp>
            <p:nvSpPr>
              <p:cNvPr id="33059" name="Oval 10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60" name="Line 10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61" name="Line 10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5" name="Group 107"/>
            <p:cNvGrpSpPr>
              <a:grpSpLocks/>
            </p:cNvGrpSpPr>
            <p:nvPr/>
          </p:nvGrpSpPr>
          <p:grpSpPr bwMode="auto">
            <a:xfrm>
              <a:off x="1655" y="1525"/>
              <a:ext cx="136" cy="436"/>
              <a:chOff x="431" y="1525"/>
              <a:chExt cx="136" cy="436"/>
            </a:xfrm>
          </p:grpSpPr>
          <p:sp>
            <p:nvSpPr>
              <p:cNvPr id="33056" name="Oval 10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57" name="Line 10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58" name="Line 11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6" name="Group 111"/>
            <p:cNvGrpSpPr>
              <a:grpSpLocks/>
            </p:cNvGrpSpPr>
            <p:nvPr/>
          </p:nvGrpSpPr>
          <p:grpSpPr bwMode="auto">
            <a:xfrm>
              <a:off x="1791" y="1525"/>
              <a:ext cx="136" cy="436"/>
              <a:chOff x="431" y="1525"/>
              <a:chExt cx="136" cy="436"/>
            </a:xfrm>
          </p:grpSpPr>
          <p:sp>
            <p:nvSpPr>
              <p:cNvPr id="33053" name="Oval 11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54" name="Line 11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55" name="Line 11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7" name="Group 115"/>
            <p:cNvGrpSpPr>
              <a:grpSpLocks/>
            </p:cNvGrpSpPr>
            <p:nvPr/>
          </p:nvGrpSpPr>
          <p:grpSpPr bwMode="auto">
            <a:xfrm>
              <a:off x="1927" y="1525"/>
              <a:ext cx="136" cy="436"/>
              <a:chOff x="431" y="1525"/>
              <a:chExt cx="136" cy="436"/>
            </a:xfrm>
          </p:grpSpPr>
          <p:sp>
            <p:nvSpPr>
              <p:cNvPr id="33050" name="Oval 11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51" name="Line 11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52" name="Line 11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8" name="Group 119"/>
            <p:cNvGrpSpPr>
              <a:grpSpLocks/>
            </p:cNvGrpSpPr>
            <p:nvPr/>
          </p:nvGrpSpPr>
          <p:grpSpPr bwMode="auto">
            <a:xfrm>
              <a:off x="2063" y="1525"/>
              <a:ext cx="136" cy="436"/>
              <a:chOff x="431" y="1525"/>
              <a:chExt cx="136" cy="436"/>
            </a:xfrm>
          </p:grpSpPr>
          <p:sp>
            <p:nvSpPr>
              <p:cNvPr id="33047" name="Oval 12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48" name="Line 12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49" name="Line 12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39" name="Group 123"/>
            <p:cNvGrpSpPr>
              <a:grpSpLocks/>
            </p:cNvGrpSpPr>
            <p:nvPr/>
          </p:nvGrpSpPr>
          <p:grpSpPr bwMode="auto">
            <a:xfrm>
              <a:off x="2199" y="1525"/>
              <a:ext cx="136" cy="436"/>
              <a:chOff x="431" y="1525"/>
              <a:chExt cx="136" cy="436"/>
            </a:xfrm>
          </p:grpSpPr>
          <p:sp>
            <p:nvSpPr>
              <p:cNvPr id="33044" name="Oval 12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45" name="Line 12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46" name="Line 12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3040" name="Group 127"/>
            <p:cNvGrpSpPr>
              <a:grpSpLocks/>
            </p:cNvGrpSpPr>
            <p:nvPr/>
          </p:nvGrpSpPr>
          <p:grpSpPr bwMode="auto">
            <a:xfrm>
              <a:off x="2335" y="1525"/>
              <a:ext cx="136" cy="436"/>
              <a:chOff x="431" y="1525"/>
              <a:chExt cx="136" cy="436"/>
            </a:xfrm>
          </p:grpSpPr>
          <p:sp>
            <p:nvSpPr>
              <p:cNvPr id="33041" name="Oval 12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42" name="Line 12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43" name="Line 13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grpSp>
        <p:nvGrpSpPr>
          <p:cNvPr id="32773" name="Group 183"/>
          <p:cNvGrpSpPr>
            <a:grpSpLocks/>
          </p:cNvGrpSpPr>
          <p:nvPr/>
        </p:nvGrpSpPr>
        <p:grpSpPr bwMode="auto">
          <a:xfrm>
            <a:off x="-28575" y="3316288"/>
            <a:ext cx="3238500" cy="692150"/>
            <a:chOff x="431" y="1525"/>
            <a:chExt cx="2040" cy="436"/>
          </a:xfrm>
        </p:grpSpPr>
        <p:grpSp>
          <p:nvGrpSpPr>
            <p:cNvPr id="32966" name="Group 184"/>
            <p:cNvGrpSpPr>
              <a:grpSpLocks/>
            </p:cNvGrpSpPr>
            <p:nvPr/>
          </p:nvGrpSpPr>
          <p:grpSpPr bwMode="auto">
            <a:xfrm>
              <a:off x="431" y="1525"/>
              <a:ext cx="136" cy="436"/>
              <a:chOff x="431" y="1525"/>
              <a:chExt cx="136" cy="436"/>
            </a:xfrm>
          </p:grpSpPr>
          <p:sp>
            <p:nvSpPr>
              <p:cNvPr id="33023" name="Oval 18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24" name="Line 186"/>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25" name="Line 187"/>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67" name="Group 188"/>
            <p:cNvGrpSpPr>
              <a:grpSpLocks/>
            </p:cNvGrpSpPr>
            <p:nvPr/>
          </p:nvGrpSpPr>
          <p:grpSpPr bwMode="auto">
            <a:xfrm>
              <a:off x="567" y="1525"/>
              <a:ext cx="136" cy="436"/>
              <a:chOff x="431" y="1525"/>
              <a:chExt cx="136" cy="436"/>
            </a:xfrm>
          </p:grpSpPr>
          <p:sp>
            <p:nvSpPr>
              <p:cNvPr id="33020" name="Oval 18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21" name="Line 190"/>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22" name="Line 191"/>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68" name="Group 192"/>
            <p:cNvGrpSpPr>
              <a:grpSpLocks/>
            </p:cNvGrpSpPr>
            <p:nvPr/>
          </p:nvGrpSpPr>
          <p:grpSpPr bwMode="auto">
            <a:xfrm>
              <a:off x="703" y="1525"/>
              <a:ext cx="136" cy="436"/>
              <a:chOff x="431" y="1525"/>
              <a:chExt cx="136" cy="436"/>
            </a:xfrm>
          </p:grpSpPr>
          <p:sp>
            <p:nvSpPr>
              <p:cNvPr id="33017" name="Oval 19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18" name="Line 194"/>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19" name="Line 195"/>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69" name="Group 196"/>
            <p:cNvGrpSpPr>
              <a:grpSpLocks/>
            </p:cNvGrpSpPr>
            <p:nvPr/>
          </p:nvGrpSpPr>
          <p:grpSpPr bwMode="auto">
            <a:xfrm>
              <a:off x="839" y="1525"/>
              <a:ext cx="136" cy="436"/>
              <a:chOff x="431" y="1525"/>
              <a:chExt cx="136" cy="436"/>
            </a:xfrm>
          </p:grpSpPr>
          <p:sp>
            <p:nvSpPr>
              <p:cNvPr id="33014" name="Oval 19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15" name="Line 198"/>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16" name="Line 199"/>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0" name="Group 200"/>
            <p:cNvGrpSpPr>
              <a:grpSpLocks/>
            </p:cNvGrpSpPr>
            <p:nvPr/>
          </p:nvGrpSpPr>
          <p:grpSpPr bwMode="auto">
            <a:xfrm>
              <a:off x="975" y="1525"/>
              <a:ext cx="136" cy="436"/>
              <a:chOff x="431" y="1525"/>
              <a:chExt cx="136" cy="436"/>
            </a:xfrm>
          </p:grpSpPr>
          <p:sp>
            <p:nvSpPr>
              <p:cNvPr id="33011" name="Oval 20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12" name="Line 202"/>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13" name="Line 203"/>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1" name="Group 204"/>
            <p:cNvGrpSpPr>
              <a:grpSpLocks/>
            </p:cNvGrpSpPr>
            <p:nvPr/>
          </p:nvGrpSpPr>
          <p:grpSpPr bwMode="auto">
            <a:xfrm>
              <a:off x="1111" y="1525"/>
              <a:ext cx="136" cy="436"/>
              <a:chOff x="431" y="1525"/>
              <a:chExt cx="136" cy="436"/>
            </a:xfrm>
          </p:grpSpPr>
          <p:sp>
            <p:nvSpPr>
              <p:cNvPr id="33008" name="Oval 20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09" name="Line 206"/>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10" name="Line 207"/>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2" name="Group 208"/>
            <p:cNvGrpSpPr>
              <a:grpSpLocks/>
            </p:cNvGrpSpPr>
            <p:nvPr/>
          </p:nvGrpSpPr>
          <p:grpSpPr bwMode="auto">
            <a:xfrm>
              <a:off x="1247" y="1525"/>
              <a:ext cx="136" cy="436"/>
              <a:chOff x="431" y="1525"/>
              <a:chExt cx="136" cy="436"/>
            </a:xfrm>
          </p:grpSpPr>
          <p:sp>
            <p:nvSpPr>
              <p:cNvPr id="33005" name="Oval 20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06" name="Line 210"/>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07" name="Line 211"/>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3" name="Group 212"/>
            <p:cNvGrpSpPr>
              <a:grpSpLocks/>
            </p:cNvGrpSpPr>
            <p:nvPr/>
          </p:nvGrpSpPr>
          <p:grpSpPr bwMode="auto">
            <a:xfrm>
              <a:off x="1383" y="1525"/>
              <a:ext cx="136" cy="436"/>
              <a:chOff x="431" y="1525"/>
              <a:chExt cx="136" cy="436"/>
            </a:xfrm>
          </p:grpSpPr>
          <p:sp>
            <p:nvSpPr>
              <p:cNvPr id="33002" name="Oval 21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03" name="Line 214"/>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04" name="Line 215"/>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4" name="Group 216"/>
            <p:cNvGrpSpPr>
              <a:grpSpLocks/>
            </p:cNvGrpSpPr>
            <p:nvPr/>
          </p:nvGrpSpPr>
          <p:grpSpPr bwMode="auto">
            <a:xfrm>
              <a:off x="1519" y="1525"/>
              <a:ext cx="136" cy="436"/>
              <a:chOff x="431" y="1525"/>
              <a:chExt cx="136" cy="436"/>
            </a:xfrm>
          </p:grpSpPr>
          <p:sp>
            <p:nvSpPr>
              <p:cNvPr id="32999" name="Oval 21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3000" name="Line 218"/>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3001" name="Line 219"/>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5" name="Group 220"/>
            <p:cNvGrpSpPr>
              <a:grpSpLocks/>
            </p:cNvGrpSpPr>
            <p:nvPr/>
          </p:nvGrpSpPr>
          <p:grpSpPr bwMode="auto">
            <a:xfrm>
              <a:off x="1655" y="1525"/>
              <a:ext cx="136" cy="436"/>
              <a:chOff x="431" y="1525"/>
              <a:chExt cx="136" cy="436"/>
            </a:xfrm>
          </p:grpSpPr>
          <p:sp>
            <p:nvSpPr>
              <p:cNvPr id="32996" name="Oval 22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97" name="Line 222"/>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98" name="Line 223"/>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6" name="Group 224"/>
            <p:cNvGrpSpPr>
              <a:grpSpLocks/>
            </p:cNvGrpSpPr>
            <p:nvPr/>
          </p:nvGrpSpPr>
          <p:grpSpPr bwMode="auto">
            <a:xfrm>
              <a:off x="1791" y="1525"/>
              <a:ext cx="136" cy="436"/>
              <a:chOff x="431" y="1525"/>
              <a:chExt cx="136" cy="436"/>
            </a:xfrm>
          </p:grpSpPr>
          <p:sp>
            <p:nvSpPr>
              <p:cNvPr id="32993" name="Oval 22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94" name="Line 226"/>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95" name="Line 227"/>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7" name="Group 228"/>
            <p:cNvGrpSpPr>
              <a:grpSpLocks/>
            </p:cNvGrpSpPr>
            <p:nvPr/>
          </p:nvGrpSpPr>
          <p:grpSpPr bwMode="auto">
            <a:xfrm>
              <a:off x="1927" y="1525"/>
              <a:ext cx="136" cy="436"/>
              <a:chOff x="431" y="1525"/>
              <a:chExt cx="136" cy="436"/>
            </a:xfrm>
          </p:grpSpPr>
          <p:sp>
            <p:nvSpPr>
              <p:cNvPr id="32990" name="Oval 22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91" name="Line 230"/>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92" name="Line 231"/>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8" name="Group 232"/>
            <p:cNvGrpSpPr>
              <a:grpSpLocks/>
            </p:cNvGrpSpPr>
            <p:nvPr/>
          </p:nvGrpSpPr>
          <p:grpSpPr bwMode="auto">
            <a:xfrm>
              <a:off x="2063" y="1525"/>
              <a:ext cx="136" cy="436"/>
              <a:chOff x="431" y="1525"/>
              <a:chExt cx="136" cy="436"/>
            </a:xfrm>
          </p:grpSpPr>
          <p:sp>
            <p:nvSpPr>
              <p:cNvPr id="32987" name="Oval 23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88" name="Line 234"/>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89" name="Line 235"/>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79" name="Group 236"/>
            <p:cNvGrpSpPr>
              <a:grpSpLocks/>
            </p:cNvGrpSpPr>
            <p:nvPr/>
          </p:nvGrpSpPr>
          <p:grpSpPr bwMode="auto">
            <a:xfrm>
              <a:off x="2199" y="1525"/>
              <a:ext cx="136" cy="436"/>
              <a:chOff x="431" y="1525"/>
              <a:chExt cx="136" cy="436"/>
            </a:xfrm>
          </p:grpSpPr>
          <p:sp>
            <p:nvSpPr>
              <p:cNvPr id="32984" name="Oval 23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85" name="Line 238"/>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86" name="Line 239"/>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80" name="Group 240"/>
            <p:cNvGrpSpPr>
              <a:grpSpLocks/>
            </p:cNvGrpSpPr>
            <p:nvPr/>
          </p:nvGrpSpPr>
          <p:grpSpPr bwMode="auto">
            <a:xfrm>
              <a:off x="2335" y="1525"/>
              <a:ext cx="136" cy="436"/>
              <a:chOff x="431" y="1525"/>
              <a:chExt cx="136" cy="436"/>
            </a:xfrm>
          </p:grpSpPr>
          <p:sp>
            <p:nvSpPr>
              <p:cNvPr id="32981" name="Oval 24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82" name="Line 242"/>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83" name="Line 243"/>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grpSp>
        <p:nvGrpSpPr>
          <p:cNvPr id="32774" name="Group 244"/>
          <p:cNvGrpSpPr>
            <a:grpSpLocks/>
          </p:cNvGrpSpPr>
          <p:nvPr/>
        </p:nvGrpSpPr>
        <p:grpSpPr bwMode="auto">
          <a:xfrm>
            <a:off x="3211513" y="3316288"/>
            <a:ext cx="3238500" cy="692150"/>
            <a:chOff x="431" y="1525"/>
            <a:chExt cx="2040" cy="436"/>
          </a:xfrm>
        </p:grpSpPr>
        <p:grpSp>
          <p:nvGrpSpPr>
            <p:cNvPr id="32906" name="Group 245"/>
            <p:cNvGrpSpPr>
              <a:grpSpLocks/>
            </p:cNvGrpSpPr>
            <p:nvPr/>
          </p:nvGrpSpPr>
          <p:grpSpPr bwMode="auto">
            <a:xfrm>
              <a:off x="431" y="1525"/>
              <a:ext cx="136" cy="436"/>
              <a:chOff x="431" y="1525"/>
              <a:chExt cx="136" cy="436"/>
            </a:xfrm>
          </p:grpSpPr>
          <p:sp>
            <p:nvSpPr>
              <p:cNvPr id="32963" name="Oval 24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64" name="Line 24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65" name="Line 24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07" name="Group 249"/>
            <p:cNvGrpSpPr>
              <a:grpSpLocks/>
            </p:cNvGrpSpPr>
            <p:nvPr/>
          </p:nvGrpSpPr>
          <p:grpSpPr bwMode="auto">
            <a:xfrm>
              <a:off x="567" y="1525"/>
              <a:ext cx="136" cy="436"/>
              <a:chOff x="431" y="1525"/>
              <a:chExt cx="136" cy="436"/>
            </a:xfrm>
          </p:grpSpPr>
          <p:sp>
            <p:nvSpPr>
              <p:cNvPr id="32960" name="Oval 25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61" name="Line 25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62" name="Line 25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08" name="Group 253"/>
            <p:cNvGrpSpPr>
              <a:grpSpLocks/>
            </p:cNvGrpSpPr>
            <p:nvPr/>
          </p:nvGrpSpPr>
          <p:grpSpPr bwMode="auto">
            <a:xfrm>
              <a:off x="703" y="1525"/>
              <a:ext cx="136" cy="436"/>
              <a:chOff x="431" y="1525"/>
              <a:chExt cx="136" cy="436"/>
            </a:xfrm>
          </p:grpSpPr>
          <p:sp>
            <p:nvSpPr>
              <p:cNvPr id="32957" name="Oval 25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58" name="Line 25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59" name="Line 25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09" name="Group 257"/>
            <p:cNvGrpSpPr>
              <a:grpSpLocks/>
            </p:cNvGrpSpPr>
            <p:nvPr/>
          </p:nvGrpSpPr>
          <p:grpSpPr bwMode="auto">
            <a:xfrm>
              <a:off x="839" y="1525"/>
              <a:ext cx="136" cy="436"/>
              <a:chOff x="431" y="1525"/>
              <a:chExt cx="136" cy="436"/>
            </a:xfrm>
          </p:grpSpPr>
          <p:sp>
            <p:nvSpPr>
              <p:cNvPr id="32954" name="Oval 25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55" name="Line 25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56" name="Line 26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0" name="Group 261"/>
            <p:cNvGrpSpPr>
              <a:grpSpLocks/>
            </p:cNvGrpSpPr>
            <p:nvPr/>
          </p:nvGrpSpPr>
          <p:grpSpPr bwMode="auto">
            <a:xfrm>
              <a:off x="975" y="1525"/>
              <a:ext cx="136" cy="436"/>
              <a:chOff x="431" y="1525"/>
              <a:chExt cx="136" cy="436"/>
            </a:xfrm>
          </p:grpSpPr>
          <p:sp>
            <p:nvSpPr>
              <p:cNvPr id="32951" name="Oval 26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52" name="Line 26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53" name="Line 26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1" name="Group 265"/>
            <p:cNvGrpSpPr>
              <a:grpSpLocks/>
            </p:cNvGrpSpPr>
            <p:nvPr/>
          </p:nvGrpSpPr>
          <p:grpSpPr bwMode="auto">
            <a:xfrm>
              <a:off x="1111" y="1525"/>
              <a:ext cx="136" cy="436"/>
              <a:chOff x="431" y="1525"/>
              <a:chExt cx="136" cy="436"/>
            </a:xfrm>
          </p:grpSpPr>
          <p:sp>
            <p:nvSpPr>
              <p:cNvPr id="32948" name="Oval 26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49" name="Line 26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50" name="Line 26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2" name="Group 269"/>
            <p:cNvGrpSpPr>
              <a:grpSpLocks/>
            </p:cNvGrpSpPr>
            <p:nvPr/>
          </p:nvGrpSpPr>
          <p:grpSpPr bwMode="auto">
            <a:xfrm>
              <a:off x="1247" y="1525"/>
              <a:ext cx="136" cy="436"/>
              <a:chOff x="431" y="1525"/>
              <a:chExt cx="136" cy="436"/>
            </a:xfrm>
          </p:grpSpPr>
          <p:sp>
            <p:nvSpPr>
              <p:cNvPr id="32945" name="Oval 27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46" name="Line 27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47" name="Line 27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3" name="Group 273"/>
            <p:cNvGrpSpPr>
              <a:grpSpLocks/>
            </p:cNvGrpSpPr>
            <p:nvPr/>
          </p:nvGrpSpPr>
          <p:grpSpPr bwMode="auto">
            <a:xfrm>
              <a:off x="1383" y="1525"/>
              <a:ext cx="136" cy="436"/>
              <a:chOff x="431" y="1525"/>
              <a:chExt cx="136" cy="436"/>
            </a:xfrm>
          </p:grpSpPr>
          <p:sp>
            <p:nvSpPr>
              <p:cNvPr id="32942" name="Oval 27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43" name="Line 27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44" name="Line 27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4" name="Group 277"/>
            <p:cNvGrpSpPr>
              <a:grpSpLocks/>
            </p:cNvGrpSpPr>
            <p:nvPr/>
          </p:nvGrpSpPr>
          <p:grpSpPr bwMode="auto">
            <a:xfrm>
              <a:off x="1519" y="1525"/>
              <a:ext cx="136" cy="436"/>
              <a:chOff x="431" y="1525"/>
              <a:chExt cx="136" cy="436"/>
            </a:xfrm>
          </p:grpSpPr>
          <p:sp>
            <p:nvSpPr>
              <p:cNvPr id="32939" name="Oval 27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40" name="Line 27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41" name="Line 28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5" name="Group 281"/>
            <p:cNvGrpSpPr>
              <a:grpSpLocks/>
            </p:cNvGrpSpPr>
            <p:nvPr/>
          </p:nvGrpSpPr>
          <p:grpSpPr bwMode="auto">
            <a:xfrm>
              <a:off x="1655" y="1525"/>
              <a:ext cx="136" cy="436"/>
              <a:chOff x="431" y="1525"/>
              <a:chExt cx="136" cy="436"/>
            </a:xfrm>
          </p:grpSpPr>
          <p:sp>
            <p:nvSpPr>
              <p:cNvPr id="32936" name="Oval 28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37" name="Line 28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38" name="Line 28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6" name="Group 285"/>
            <p:cNvGrpSpPr>
              <a:grpSpLocks/>
            </p:cNvGrpSpPr>
            <p:nvPr/>
          </p:nvGrpSpPr>
          <p:grpSpPr bwMode="auto">
            <a:xfrm>
              <a:off x="1791" y="1525"/>
              <a:ext cx="136" cy="436"/>
              <a:chOff x="431" y="1525"/>
              <a:chExt cx="136" cy="436"/>
            </a:xfrm>
          </p:grpSpPr>
          <p:sp>
            <p:nvSpPr>
              <p:cNvPr id="32933" name="Oval 28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34" name="Line 28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35" name="Line 28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7" name="Group 289"/>
            <p:cNvGrpSpPr>
              <a:grpSpLocks/>
            </p:cNvGrpSpPr>
            <p:nvPr/>
          </p:nvGrpSpPr>
          <p:grpSpPr bwMode="auto">
            <a:xfrm>
              <a:off x="1927" y="1525"/>
              <a:ext cx="136" cy="436"/>
              <a:chOff x="431" y="1525"/>
              <a:chExt cx="136" cy="436"/>
            </a:xfrm>
          </p:grpSpPr>
          <p:sp>
            <p:nvSpPr>
              <p:cNvPr id="32930" name="Oval 29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31" name="Line 29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32" name="Line 29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8" name="Group 293"/>
            <p:cNvGrpSpPr>
              <a:grpSpLocks/>
            </p:cNvGrpSpPr>
            <p:nvPr/>
          </p:nvGrpSpPr>
          <p:grpSpPr bwMode="auto">
            <a:xfrm>
              <a:off x="2063" y="1525"/>
              <a:ext cx="136" cy="436"/>
              <a:chOff x="431" y="1525"/>
              <a:chExt cx="136" cy="436"/>
            </a:xfrm>
          </p:grpSpPr>
          <p:sp>
            <p:nvSpPr>
              <p:cNvPr id="32927" name="Oval 29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28" name="Line 29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29" name="Line 29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19" name="Group 297"/>
            <p:cNvGrpSpPr>
              <a:grpSpLocks/>
            </p:cNvGrpSpPr>
            <p:nvPr/>
          </p:nvGrpSpPr>
          <p:grpSpPr bwMode="auto">
            <a:xfrm>
              <a:off x="2199" y="1525"/>
              <a:ext cx="136" cy="436"/>
              <a:chOff x="431" y="1525"/>
              <a:chExt cx="136" cy="436"/>
            </a:xfrm>
          </p:grpSpPr>
          <p:sp>
            <p:nvSpPr>
              <p:cNvPr id="32924" name="Oval 29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25" name="Line 29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26" name="Line 30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920" name="Group 301"/>
            <p:cNvGrpSpPr>
              <a:grpSpLocks/>
            </p:cNvGrpSpPr>
            <p:nvPr/>
          </p:nvGrpSpPr>
          <p:grpSpPr bwMode="auto">
            <a:xfrm>
              <a:off x="2335" y="1525"/>
              <a:ext cx="136" cy="436"/>
              <a:chOff x="431" y="1525"/>
              <a:chExt cx="136" cy="436"/>
            </a:xfrm>
          </p:grpSpPr>
          <p:sp>
            <p:nvSpPr>
              <p:cNvPr id="32921" name="Oval 30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22" name="Line 30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23" name="Line 30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grpSp>
        <p:nvGrpSpPr>
          <p:cNvPr id="32775" name="Group 359"/>
          <p:cNvGrpSpPr>
            <a:grpSpLocks/>
          </p:cNvGrpSpPr>
          <p:nvPr/>
        </p:nvGrpSpPr>
        <p:grpSpPr bwMode="auto">
          <a:xfrm>
            <a:off x="6629400" y="3316288"/>
            <a:ext cx="2593975" cy="1412875"/>
            <a:chOff x="4217" y="1706"/>
            <a:chExt cx="1634" cy="890"/>
          </a:xfrm>
        </p:grpSpPr>
        <p:grpSp>
          <p:nvGrpSpPr>
            <p:cNvPr id="32810" name="Group 135"/>
            <p:cNvGrpSpPr>
              <a:grpSpLocks/>
            </p:cNvGrpSpPr>
            <p:nvPr/>
          </p:nvGrpSpPr>
          <p:grpSpPr bwMode="auto">
            <a:xfrm flipV="1">
              <a:off x="4217" y="2160"/>
              <a:ext cx="136" cy="436"/>
              <a:chOff x="431" y="1525"/>
              <a:chExt cx="136" cy="436"/>
            </a:xfrm>
          </p:grpSpPr>
          <p:sp>
            <p:nvSpPr>
              <p:cNvPr id="32903" name="Oval 13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04" name="Line 13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05" name="Line 13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1" name="Group 139"/>
            <p:cNvGrpSpPr>
              <a:grpSpLocks/>
            </p:cNvGrpSpPr>
            <p:nvPr/>
          </p:nvGrpSpPr>
          <p:grpSpPr bwMode="auto">
            <a:xfrm flipV="1">
              <a:off x="4353" y="2160"/>
              <a:ext cx="136" cy="436"/>
              <a:chOff x="431" y="1525"/>
              <a:chExt cx="136" cy="436"/>
            </a:xfrm>
          </p:grpSpPr>
          <p:sp>
            <p:nvSpPr>
              <p:cNvPr id="32900" name="Oval 14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901" name="Line 14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902" name="Line 14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2" name="Group 143"/>
            <p:cNvGrpSpPr>
              <a:grpSpLocks/>
            </p:cNvGrpSpPr>
            <p:nvPr/>
          </p:nvGrpSpPr>
          <p:grpSpPr bwMode="auto">
            <a:xfrm flipV="1">
              <a:off x="4489" y="2160"/>
              <a:ext cx="136" cy="436"/>
              <a:chOff x="431" y="1525"/>
              <a:chExt cx="136" cy="436"/>
            </a:xfrm>
          </p:grpSpPr>
          <p:sp>
            <p:nvSpPr>
              <p:cNvPr id="32897" name="Oval 14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98" name="Line 14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99" name="Line 14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3" name="Group 147"/>
            <p:cNvGrpSpPr>
              <a:grpSpLocks/>
            </p:cNvGrpSpPr>
            <p:nvPr/>
          </p:nvGrpSpPr>
          <p:grpSpPr bwMode="auto">
            <a:xfrm flipV="1">
              <a:off x="4625" y="2160"/>
              <a:ext cx="136" cy="436"/>
              <a:chOff x="431" y="1525"/>
              <a:chExt cx="136" cy="436"/>
            </a:xfrm>
          </p:grpSpPr>
          <p:sp>
            <p:nvSpPr>
              <p:cNvPr id="32894" name="Oval 14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95" name="Line 14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96" name="Line 15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4" name="Group 151"/>
            <p:cNvGrpSpPr>
              <a:grpSpLocks/>
            </p:cNvGrpSpPr>
            <p:nvPr/>
          </p:nvGrpSpPr>
          <p:grpSpPr bwMode="auto">
            <a:xfrm flipV="1">
              <a:off x="4761" y="2160"/>
              <a:ext cx="136" cy="436"/>
              <a:chOff x="431" y="1525"/>
              <a:chExt cx="136" cy="436"/>
            </a:xfrm>
          </p:grpSpPr>
          <p:sp>
            <p:nvSpPr>
              <p:cNvPr id="32891" name="Oval 15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92" name="Line 15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93" name="Line 15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5" name="Group 155"/>
            <p:cNvGrpSpPr>
              <a:grpSpLocks/>
            </p:cNvGrpSpPr>
            <p:nvPr/>
          </p:nvGrpSpPr>
          <p:grpSpPr bwMode="auto">
            <a:xfrm flipV="1">
              <a:off x="4897" y="2160"/>
              <a:ext cx="136" cy="436"/>
              <a:chOff x="431" y="1525"/>
              <a:chExt cx="136" cy="436"/>
            </a:xfrm>
          </p:grpSpPr>
          <p:sp>
            <p:nvSpPr>
              <p:cNvPr id="32888" name="Oval 15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89" name="Line 15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90" name="Line 15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6" name="Group 159"/>
            <p:cNvGrpSpPr>
              <a:grpSpLocks/>
            </p:cNvGrpSpPr>
            <p:nvPr/>
          </p:nvGrpSpPr>
          <p:grpSpPr bwMode="auto">
            <a:xfrm flipV="1">
              <a:off x="5033" y="2160"/>
              <a:ext cx="136" cy="436"/>
              <a:chOff x="431" y="1525"/>
              <a:chExt cx="136" cy="436"/>
            </a:xfrm>
          </p:grpSpPr>
          <p:sp>
            <p:nvSpPr>
              <p:cNvPr id="32885" name="Oval 16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86" name="Line 16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87" name="Line 16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7" name="Group 163"/>
            <p:cNvGrpSpPr>
              <a:grpSpLocks/>
            </p:cNvGrpSpPr>
            <p:nvPr/>
          </p:nvGrpSpPr>
          <p:grpSpPr bwMode="auto">
            <a:xfrm flipV="1">
              <a:off x="5169" y="2160"/>
              <a:ext cx="136" cy="436"/>
              <a:chOff x="431" y="1525"/>
              <a:chExt cx="136" cy="436"/>
            </a:xfrm>
          </p:grpSpPr>
          <p:sp>
            <p:nvSpPr>
              <p:cNvPr id="32882" name="Oval 16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83" name="Line 16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84" name="Line 16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8" name="Group 167"/>
            <p:cNvGrpSpPr>
              <a:grpSpLocks/>
            </p:cNvGrpSpPr>
            <p:nvPr/>
          </p:nvGrpSpPr>
          <p:grpSpPr bwMode="auto">
            <a:xfrm flipV="1">
              <a:off x="5305" y="2160"/>
              <a:ext cx="136" cy="436"/>
              <a:chOff x="431" y="1525"/>
              <a:chExt cx="136" cy="436"/>
            </a:xfrm>
          </p:grpSpPr>
          <p:sp>
            <p:nvSpPr>
              <p:cNvPr id="32879" name="Oval 16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80" name="Line 16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81" name="Line 17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19" name="Group 171"/>
            <p:cNvGrpSpPr>
              <a:grpSpLocks/>
            </p:cNvGrpSpPr>
            <p:nvPr/>
          </p:nvGrpSpPr>
          <p:grpSpPr bwMode="auto">
            <a:xfrm flipV="1">
              <a:off x="5441" y="2160"/>
              <a:ext cx="136" cy="436"/>
              <a:chOff x="431" y="1525"/>
              <a:chExt cx="136" cy="436"/>
            </a:xfrm>
          </p:grpSpPr>
          <p:sp>
            <p:nvSpPr>
              <p:cNvPr id="32876" name="Oval 17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77" name="Line 17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78" name="Line 17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0" name="Group 175"/>
            <p:cNvGrpSpPr>
              <a:grpSpLocks/>
            </p:cNvGrpSpPr>
            <p:nvPr/>
          </p:nvGrpSpPr>
          <p:grpSpPr bwMode="auto">
            <a:xfrm flipV="1">
              <a:off x="5577" y="2160"/>
              <a:ext cx="136" cy="436"/>
              <a:chOff x="431" y="1525"/>
              <a:chExt cx="136" cy="436"/>
            </a:xfrm>
          </p:grpSpPr>
          <p:sp>
            <p:nvSpPr>
              <p:cNvPr id="32873" name="Oval 17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74" name="Line 17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75" name="Line 17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1" name="Group 179"/>
            <p:cNvGrpSpPr>
              <a:grpSpLocks/>
            </p:cNvGrpSpPr>
            <p:nvPr/>
          </p:nvGrpSpPr>
          <p:grpSpPr bwMode="auto">
            <a:xfrm flipV="1">
              <a:off x="5713" y="2160"/>
              <a:ext cx="136" cy="436"/>
              <a:chOff x="431" y="1525"/>
              <a:chExt cx="136" cy="436"/>
            </a:xfrm>
          </p:grpSpPr>
          <p:sp>
            <p:nvSpPr>
              <p:cNvPr id="32870" name="Oval 18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71" name="Line 18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72" name="Line 18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2" name="Group 309"/>
            <p:cNvGrpSpPr>
              <a:grpSpLocks/>
            </p:cNvGrpSpPr>
            <p:nvPr/>
          </p:nvGrpSpPr>
          <p:grpSpPr bwMode="auto">
            <a:xfrm>
              <a:off x="4219" y="1706"/>
              <a:ext cx="136" cy="436"/>
              <a:chOff x="431" y="1525"/>
              <a:chExt cx="136" cy="436"/>
            </a:xfrm>
          </p:grpSpPr>
          <p:sp>
            <p:nvSpPr>
              <p:cNvPr id="32867" name="Oval 31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68" name="Line 31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69" name="Line 31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3" name="Group 313"/>
            <p:cNvGrpSpPr>
              <a:grpSpLocks/>
            </p:cNvGrpSpPr>
            <p:nvPr/>
          </p:nvGrpSpPr>
          <p:grpSpPr bwMode="auto">
            <a:xfrm>
              <a:off x="4355" y="1706"/>
              <a:ext cx="136" cy="436"/>
              <a:chOff x="431" y="1525"/>
              <a:chExt cx="136" cy="436"/>
            </a:xfrm>
          </p:grpSpPr>
          <p:sp>
            <p:nvSpPr>
              <p:cNvPr id="32864" name="Oval 31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65" name="Line 31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66" name="Line 31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4" name="Group 317"/>
            <p:cNvGrpSpPr>
              <a:grpSpLocks/>
            </p:cNvGrpSpPr>
            <p:nvPr/>
          </p:nvGrpSpPr>
          <p:grpSpPr bwMode="auto">
            <a:xfrm>
              <a:off x="4491" y="1706"/>
              <a:ext cx="136" cy="436"/>
              <a:chOff x="431" y="1525"/>
              <a:chExt cx="136" cy="436"/>
            </a:xfrm>
          </p:grpSpPr>
          <p:sp>
            <p:nvSpPr>
              <p:cNvPr id="32861" name="Oval 31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62" name="Line 31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63" name="Line 32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5" name="Group 321"/>
            <p:cNvGrpSpPr>
              <a:grpSpLocks/>
            </p:cNvGrpSpPr>
            <p:nvPr/>
          </p:nvGrpSpPr>
          <p:grpSpPr bwMode="auto">
            <a:xfrm>
              <a:off x="4627" y="1706"/>
              <a:ext cx="136" cy="436"/>
              <a:chOff x="431" y="1525"/>
              <a:chExt cx="136" cy="436"/>
            </a:xfrm>
          </p:grpSpPr>
          <p:sp>
            <p:nvSpPr>
              <p:cNvPr id="32858" name="Oval 32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59" name="Line 32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60" name="Line 32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6" name="Group 325"/>
            <p:cNvGrpSpPr>
              <a:grpSpLocks/>
            </p:cNvGrpSpPr>
            <p:nvPr/>
          </p:nvGrpSpPr>
          <p:grpSpPr bwMode="auto">
            <a:xfrm>
              <a:off x="4763" y="1706"/>
              <a:ext cx="136" cy="436"/>
              <a:chOff x="431" y="1525"/>
              <a:chExt cx="136" cy="436"/>
            </a:xfrm>
          </p:grpSpPr>
          <p:sp>
            <p:nvSpPr>
              <p:cNvPr id="32855" name="Oval 32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56" name="Line 32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57" name="Line 32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7" name="Group 329"/>
            <p:cNvGrpSpPr>
              <a:grpSpLocks/>
            </p:cNvGrpSpPr>
            <p:nvPr/>
          </p:nvGrpSpPr>
          <p:grpSpPr bwMode="auto">
            <a:xfrm>
              <a:off x="4899" y="1706"/>
              <a:ext cx="136" cy="436"/>
              <a:chOff x="431" y="1525"/>
              <a:chExt cx="136" cy="436"/>
            </a:xfrm>
          </p:grpSpPr>
          <p:sp>
            <p:nvSpPr>
              <p:cNvPr id="32852" name="Oval 33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53" name="Line 33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54" name="Line 33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8" name="Group 333"/>
            <p:cNvGrpSpPr>
              <a:grpSpLocks/>
            </p:cNvGrpSpPr>
            <p:nvPr/>
          </p:nvGrpSpPr>
          <p:grpSpPr bwMode="auto">
            <a:xfrm>
              <a:off x="5035" y="1706"/>
              <a:ext cx="136" cy="436"/>
              <a:chOff x="431" y="1525"/>
              <a:chExt cx="136" cy="436"/>
            </a:xfrm>
          </p:grpSpPr>
          <p:sp>
            <p:nvSpPr>
              <p:cNvPr id="32849" name="Oval 33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50" name="Line 33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51" name="Line 33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29" name="Group 337"/>
            <p:cNvGrpSpPr>
              <a:grpSpLocks/>
            </p:cNvGrpSpPr>
            <p:nvPr/>
          </p:nvGrpSpPr>
          <p:grpSpPr bwMode="auto">
            <a:xfrm>
              <a:off x="5171" y="1706"/>
              <a:ext cx="136" cy="436"/>
              <a:chOff x="431" y="1525"/>
              <a:chExt cx="136" cy="436"/>
            </a:xfrm>
          </p:grpSpPr>
          <p:sp>
            <p:nvSpPr>
              <p:cNvPr id="32846" name="Oval 33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47" name="Line 339"/>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48" name="Line 340"/>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30" name="Group 341"/>
            <p:cNvGrpSpPr>
              <a:grpSpLocks/>
            </p:cNvGrpSpPr>
            <p:nvPr/>
          </p:nvGrpSpPr>
          <p:grpSpPr bwMode="auto">
            <a:xfrm>
              <a:off x="5307" y="1706"/>
              <a:ext cx="136" cy="436"/>
              <a:chOff x="431" y="1525"/>
              <a:chExt cx="136" cy="436"/>
            </a:xfrm>
          </p:grpSpPr>
          <p:sp>
            <p:nvSpPr>
              <p:cNvPr id="32843" name="Oval 34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44" name="Line 343"/>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45" name="Line 344"/>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31" name="Group 345"/>
            <p:cNvGrpSpPr>
              <a:grpSpLocks/>
            </p:cNvGrpSpPr>
            <p:nvPr/>
          </p:nvGrpSpPr>
          <p:grpSpPr bwMode="auto">
            <a:xfrm>
              <a:off x="5443" y="1706"/>
              <a:ext cx="136" cy="436"/>
              <a:chOff x="431" y="1525"/>
              <a:chExt cx="136" cy="436"/>
            </a:xfrm>
          </p:grpSpPr>
          <p:sp>
            <p:nvSpPr>
              <p:cNvPr id="32840" name="Oval 34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41" name="Line 347"/>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42" name="Line 348"/>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32" name="Group 349"/>
            <p:cNvGrpSpPr>
              <a:grpSpLocks/>
            </p:cNvGrpSpPr>
            <p:nvPr/>
          </p:nvGrpSpPr>
          <p:grpSpPr bwMode="auto">
            <a:xfrm>
              <a:off x="5579" y="1706"/>
              <a:ext cx="136" cy="436"/>
              <a:chOff x="431" y="1525"/>
              <a:chExt cx="136" cy="436"/>
            </a:xfrm>
          </p:grpSpPr>
          <p:sp>
            <p:nvSpPr>
              <p:cNvPr id="32837" name="Oval 35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38" name="Line 351"/>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39" name="Line 352"/>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nvGrpSpPr>
            <p:cNvPr id="32833" name="Group 353"/>
            <p:cNvGrpSpPr>
              <a:grpSpLocks/>
            </p:cNvGrpSpPr>
            <p:nvPr/>
          </p:nvGrpSpPr>
          <p:grpSpPr bwMode="auto">
            <a:xfrm>
              <a:off x="5715" y="1706"/>
              <a:ext cx="136" cy="436"/>
              <a:chOff x="431" y="1525"/>
              <a:chExt cx="136" cy="436"/>
            </a:xfrm>
          </p:grpSpPr>
          <p:sp>
            <p:nvSpPr>
              <p:cNvPr id="32834" name="Oval 35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35" name="Line 355"/>
              <p:cNvSpPr>
                <a:spLocks noChangeShapeType="1"/>
              </p:cNvSpPr>
              <p:nvPr/>
            </p:nvSpPr>
            <p:spPr bwMode="auto">
              <a:xfrm>
                <a:off x="476"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36" name="Line 356"/>
              <p:cNvSpPr>
                <a:spLocks noChangeShapeType="1"/>
              </p:cNvSpPr>
              <p:nvPr/>
            </p:nvSpPr>
            <p:spPr bwMode="auto">
              <a:xfrm>
                <a:off x="522" y="1643"/>
                <a:ext cx="0" cy="3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grpSp>
      <p:sp>
        <p:nvSpPr>
          <p:cNvPr id="32776" name="AutoShape 360"/>
          <p:cNvSpPr>
            <a:spLocks noChangeArrowheads="1"/>
          </p:cNvSpPr>
          <p:nvPr/>
        </p:nvSpPr>
        <p:spPr bwMode="auto">
          <a:xfrm>
            <a:off x="5800725" y="2995613"/>
            <a:ext cx="647700" cy="2305050"/>
          </a:xfrm>
          <a:prstGeom prst="roundRect">
            <a:avLst>
              <a:gd name="adj" fmla="val 16667"/>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777" name="AutoShape 361"/>
          <p:cNvSpPr>
            <a:spLocks noChangeArrowheads="1"/>
          </p:cNvSpPr>
          <p:nvPr/>
        </p:nvSpPr>
        <p:spPr bwMode="auto">
          <a:xfrm>
            <a:off x="6588125" y="2995613"/>
            <a:ext cx="647700" cy="2305050"/>
          </a:xfrm>
          <a:prstGeom prst="roundRect">
            <a:avLst>
              <a:gd name="adj" fmla="val 16667"/>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778" name="AutoShape 362"/>
          <p:cNvSpPr>
            <a:spLocks noChangeArrowheads="1"/>
          </p:cNvSpPr>
          <p:nvPr/>
        </p:nvSpPr>
        <p:spPr bwMode="auto">
          <a:xfrm>
            <a:off x="3779838" y="3068638"/>
            <a:ext cx="719137" cy="2376487"/>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779" name="AutoShape 363"/>
          <p:cNvSpPr>
            <a:spLocks noChangeArrowheads="1"/>
          </p:cNvSpPr>
          <p:nvPr/>
        </p:nvSpPr>
        <p:spPr bwMode="auto">
          <a:xfrm>
            <a:off x="1230313" y="4733925"/>
            <a:ext cx="793750" cy="792163"/>
          </a:xfrm>
          <a:prstGeom prst="roundRect">
            <a:avLst>
              <a:gd name="adj" fmla="val 16667"/>
            </a:avLst>
          </a:prstGeom>
          <a:solidFill>
            <a:schemeClr val="folHlink"/>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780" name="AutoShape 364"/>
          <p:cNvSpPr>
            <a:spLocks noChangeArrowheads="1"/>
          </p:cNvSpPr>
          <p:nvPr/>
        </p:nvSpPr>
        <p:spPr bwMode="auto">
          <a:xfrm>
            <a:off x="295275" y="2994025"/>
            <a:ext cx="935038"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781" name="AutoShape 365"/>
          <p:cNvSpPr>
            <a:spLocks noChangeArrowheads="1"/>
          </p:cNvSpPr>
          <p:nvPr/>
        </p:nvSpPr>
        <p:spPr bwMode="auto">
          <a:xfrm>
            <a:off x="2843213" y="4365625"/>
            <a:ext cx="935037" cy="1008063"/>
          </a:xfrm>
          <a:prstGeom prst="octagon">
            <a:avLst>
              <a:gd name="adj" fmla="val 29287"/>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782" name="Text Box 377"/>
          <p:cNvSpPr txBox="1">
            <a:spLocks noChangeArrowheads="1"/>
          </p:cNvSpPr>
          <p:nvPr/>
        </p:nvSpPr>
        <p:spPr bwMode="auto">
          <a:xfrm>
            <a:off x="1258888" y="2397125"/>
            <a:ext cx="155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000" dirty="0" smtClean="0">
                <a:solidFill>
                  <a:prstClr val="black"/>
                </a:solidFill>
                <a:cs typeface="Arial" panose="020B0604020202020204" pitchFamily="34" charset="0"/>
              </a:rPr>
              <a:t>glycoprotein</a:t>
            </a:r>
          </a:p>
        </p:txBody>
      </p:sp>
      <p:sp>
        <p:nvSpPr>
          <p:cNvPr id="32783" name="Text Box 379"/>
          <p:cNvSpPr txBox="1">
            <a:spLocks noChangeArrowheads="1"/>
          </p:cNvSpPr>
          <p:nvPr/>
        </p:nvSpPr>
        <p:spPr bwMode="auto">
          <a:xfrm>
            <a:off x="179388" y="1244600"/>
            <a:ext cx="2343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000" smtClean="0">
                <a:solidFill>
                  <a:prstClr val="black"/>
                </a:solidFill>
                <a:cs typeface="Arial" panose="020B0604020202020204" pitchFamily="34" charset="0"/>
              </a:rPr>
              <a:t>carbohydrate chain</a:t>
            </a:r>
          </a:p>
        </p:txBody>
      </p:sp>
      <p:sp>
        <p:nvSpPr>
          <p:cNvPr id="32784" name="Text Box 381"/>
          <p:cNvSpPr txBox="1">
            <a:spLocks noChangeArrowheads="1"/>
          </p:cNvSpPr>
          <p:nvPr/>
        </p:nvSpPr>
        <p:spPr bwMode="auto">
          <a:xfrm>
            <a:off x="4310063" y="5553075"/>
            <a:ext cx="1863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000" smtClean="0">
                <a:solidFill>
                  <a:prstClr val="black"/>
                </a:solidFill>
                <a:cs typeface="Arial" panose="020B0604020202020204" pitchFamily="34" charset="0"/>
              </a:rPr>
              <a:t>integral protein</a:t>
            </a:r>
          </a:p>
        </p:txBody>
      </p:sp>
      <p:sp>
        <p:nvSpPr>
          <p:cNvPr id="32785" name="Line 382"/>
          <p:cNvSpPr>
            <a:spLocks noChangeShapeType="1"/>
          </p:cNvSpPr>
          <p:nvPr/>
        </p:nvSpPr>
        <p:spPr bwMode="auto">
          <a:xfrm flipH="1" flipV="1">
            <a:off x="4140200" y="5013325"/>
            <a:ext cx="763588" cy="5365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786" name="Text Box 384"/>
          <p:cNvSpPr txBox="1">
            <a:spLocks noChangeArrowheads="1"/>
          </p:cNvSpPr>
          <p:nvPr/>
        </p:nvSpPr>
        <p:spPr bwMode="auto">
          <a:xfrm>
            <a:off x="107950" y="5876925"/>
            <a:ext cx="1938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000" smtClean="0">
                <a:solidFill>
                  <a:prstClr val="black"/>
                </a:solidFill>
                <a:cs typeface="Arial" panose="020B0604020202020204" pitchFamily="34" charset="0"/>
              </a:rPr>
              <a:t>extrinsic protein</a:t>
            </a:r>
          </a:p>
        </p:txBody>
      </p:sp>
      <p:sp>
        <p:nvSpPr>
          <p:cNvPr id="32787" name="Line 385"/>
          <p:cNvSpPr>
            <a:spLocks noChangeShapeType="1"/>
          </p:cNvSpPr>
          <p:nvPr/>
        </p:nvSpPr>
        <p:spPr bwMode="auto">
          <a:xfrm flipV="1">
            <a:off x="1403350" y="5013325"/>
            <a:ext cx="187325" cy="863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788" name="Text Box 392"/>
          <p:cNvSpPr txBox="1">
            <a:spLocks noChangeArrowheads="1"/>
          </p:cNvSpPr>
          <p:nvPr/>
        </p:nvSpPr>
        <p:spPr bwMode="auto">
          <a:xfrm>
            <a:off x="6738938" y="5683250"/>
            <a:ext cx="1749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000" dirty="0" smtClean="0">
                <a:solidFill>
                  <a:prstClr val="black"/>
                </a:solidFill>
                <a:cs typeface="Arial" panose="020B0604020202020204" pitchFamily="34" charset="0"/>
              </a:rPr>
              <a:t>carrier protein</a:t>
            </a:r>
          </a:p>
        </p:txBody>
      </p:sp>
      <p:grpSp>
        <p:nvGrpSpPr>
          <p:cNvPr id="32789" name="Group 405"/>
          <p:cNvGrpSpPr>
            <a:grpSpLocks/>
          </p:cNvGrpSpPr>
          <p:nvPr/>
        </p:nvGrpSpPr>
        <p:grpSpPr bwMode="auto">
          <a:xfrm>
            <a:off x="395288" y="1908175"/>
            <a:ext cx="1042987" cy="1084263"/>
            <a:chOff x="2596" y="860"/>
            <a:chExt cx="657" cy="683"/>
          </a:xfrm>
        </p:grpSpPr>
        <p:sp>
          <p:nvSpPr>
            <p:cNvPr id="32803" name="AutoShape 398"/>
            <p:cNvSpPr>
              <a:spLocks noChangeArrowheads="1"/>
            </p:cNvSpPr>
            <p:nvPr/>
          </p:nvSpPr>
          <p:spPr bwMode="auto">
            <a:xfrm>
              <a:off x="2697" y="1407"/>
              <a:ext cx="182" cy="136"/>
            </a:xfrm>
            <a:prstGeom prst="hexagon">
              <a:avLst>
                <a:gd name="adj" fmla="val 33456"/>
                <a:gd name="vf" fmla="val 115470"/>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04" name="AutoShape 399"/>
            <p:cNvSpPr>
              <a:spLocks noChangeArrowheads="1"/>
            </p:cNvSpPr>
            <p:nvPr/>
          </p:nvSpPr>
          <p:spPr bwMode="auto">
            <a:xfrm>
              <a:off x="2788" y="1271"/>
              <a:ext cx="182" cy="136"/>
            </a:xfrm>
            <a:prstGeom prst="hexagon">
              <a:avLst>
                <a:gd name="adj" fmla="val 33456"/>
                <a:gd name="vf" fmla="val 115470"/>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05" name="AutoShape 400"/>
            <p:cNvSpPr>
              <a:spLocks noChangeArrowheads="1"/>
            </p:cNvSpPr>
            <p:nvPr/>
          </p:nvSpPr>
          <p:spPr bwMode="auto">
            <a:xfrm>
              <a:off x="2879" y="1135"/>
              <a:ext cx="182" cy="136"/>
            </a:xfrm>
            <a:prstGeom prst="hexagon">
              <a:avLst>
                <a:gd name="adj" fmla="val 33456"/>
                <a:gd name="vf" fmla="val 115470"/>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06" name="AutoShape 401"/>
            <p:cNvSpPr>
              <a:spLocks noChangeArrowheads="1"/>
            </p:cNvSpPr>
            <p:nvPr/>
          </p:nvSpPr>
          <p:spPr bwMode="auto">
            <a:xfrm>
              <a:off x="2971" y="996"/>
              <a:ext cx="182" cy="136"/>
            </a:xfrm>
            <a:prstGeom prst="hexagon">
              <a:avLst>
                <a:gd name="adj" fmla="val 33456"/>
                <a:gd name="vf" fmla="val 115470"/>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07" name="AutoShape 402"/>
            <p:cNvSpPr>
              <a:spLocks noChangeArrowheads="1"/>
            </p:cNvSpPr>
            <p:nvPr/>
          </p:nvSpPr>
          <p:spPr bwMode="auto">
            <a:xfrm>
              <a:off x="3071" y="860"/>
              <a:ext cx="182" cy="136"/>
            </a:xfrm>
            <a:prstGeom prst="hexagon">
              <a:avLst>
                <a:gd name="adj" fmla="val 33456"/>
                <a:gd name="vf" fmla="val 115470"/>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08" name="AutoShape 403"/>
            <p:cNvSpPr>
              <a:spLocks noChangeArrowheads="1"/>
            </p:cNvSpPr>
            <p:nvPr/>
          </p:nvSpPr>
          <p:spPr bwMode="auto">
            <a:xfrm rot="1840637">
              <a:off x="2747" y="1023"/>
              <a:ext cx="182" cy="136"/>
            </a:xfrm>
            <a:prstGeom prst="hexagon">
              <a:avLst>
                <a:gd name="adj" fmla="val 33456"/>
                <a:gd name="vf" fmla="val 115470"/>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09" name="AutoShape 404"/>
            <p:cNvSpPr>
              <a:spLocks noChangeArrowheads="1"/>
            </p:cNvSpPr>
            <p:nvPr/>
          </p:nvSpPr>
          <p:spPr bwMode="auto">
            <a:xfrm rot="1840637">
              <a:off x="2596" y="923"/>
              <a:ext cx="182" cy="136"/>
            </a:xfrm>
            <a:prstGeom prst="hexagon">
              <a:avLst>
                <a:gd name="adj" fmla="val 33456"/>
                <a:gd name="vf" fmla="val 115470"/>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grpSp>
      <p:sp>
        <p:nvSpPr>
          <p:cNvPr id="32790" name="Line 406"/>
          <p:cNvSpPr>
            <a:spLocks noChangeShapeType="1"/>
          </p:cNvSpPr>
          <p:nvPr/>
        </p:nvSpPr>
        <p:spPr bwMode="auto">
          <a:xfrm flipH="1">
            <a:off x="971550" y="2781300"/>
            <a:ext cx="360363" cy="355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791" name="Line 407"/>
          <p:cNvSpPr>
            <a:spLocks noChangeShapeType="1"/>
          </p:cNvSpPr>
          <p:nvPr/>
        </p:nvSpPr>
        <p:spPr bwMode="auto">
          <a:xfrm flipH="1">
            <a:off x="1331913" y="1628775"/>
            <a:ext cx="144462" cy="355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792" name="Line 408"/>
          <p:cNvSpPr>
            <a:spLocks noChangeShapeType="1"/>
          </p:cNvSpPr>
          <p:nvPr/>
        </p:nvSpPr>
        <p:spPr bwMode="auto">
          <a:xfrm flipH="1" flipV="1">
            <a:off x="7019925" y="4797425"/>
            <a:ext cx="792163" cy="7191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793" name="AutoShape 417"/>
          <p:cNvSpPr>
            <a:spLocks/>
          </p:cNvSpPr>
          <p:nvPr/>
        </p:nvSpPr>
        <p:spPr bwMode="auto">
          <a:xfrm>
            <a:off x="2987675" y="1268413"/>
            <a:ext cx="215900" cy="1944687"/>
          </a:xfrm>
          <a:prstGeom prst="rightBrace">
            <a:avLst>
              <a:gd name="adj1" fmla="val 75061"/>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794" name="Text Box 418"/>
          <p:cNvSpPr txBox="1">
            <a:spLocks noChangeArrowheads="1"/>
          </p:cNvSpPr>
          <p:nvPr/>
        </p:nvSpPr>
        <p:spPr bwMode="auto">
          <a:xfrm>
            <a:off x="3276600" y="1341438"/>
            <a:ext cx="35274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000" dirty="0" err="1" smtClean="0">
                <a:solidFill>
                  <a:prstClr val="black"/>
                </a:solidFill>
                <a:cs typeface="Arial" panose="020B0604020202020204" pitchFamily="34" charset="0"/>
              </a:rPr>
              <a:t>Glycocalyx</a:t>
            </a:r>
            <a:r>
              <a:rPr lang="en-GB" altLang="en-US" sz="2000" dirty="0" smtClean="0">
                <a:solidFill>
                  <a:prstClr val="black"/>
                </a:solidFill>
                <a:cs typeface="Arial" panose="020B0604020202020204" pitchFamily="34" charset="0"/>
              </a:rPr>
              <a:t>: For cell recognition so cells group together to form tissues</a:t>
            </a:r>
          </a:p>
        </p:txBody>
      </p:sp>
      <p:sp>
        <p:nvSpPr>
          <p:cNvPr id="32795" name="AutoShape 419"/>
          <p:cNvSpPr>
            <a:spLocks noChangeArrowheads="1"/>
          </p:cNvSpPr>
          <p:nvPr/>
        </p:nvSpPr>
        <p:spPr bwMode="auto">
          <a:xfrm>
            <a:off x="8101013" y="2997200"/>
            <a:ext cx="793750" cy="1800225"/>
          </a:xfrm>
          <a:prstGeom prst="roundRect">
            <a:avLst>
              <a:gd name="adj" fmla="val 16667"/>
            </a:avLst>
          </a:prstGeom>
          <a:solidFill>
            <a:schemeClr val="folHlink"/>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796" name="Text Box 420"/>
          <p:cNvSpPr txBox="1">
            <a:spLocks noChangeArrowheads="1"/>
          </p:cNvSpPr>
          <p:nvPr/>
        </p:nvSpPr>
        <p:spPr bwMode="auto">
          <a:xfrm>
            <a:off x="6877050" y="1341438"/>
            <a:ext cx="22669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000" smtClean="0">
                <a:solidFill>
                  <a:prstClr val="black"/>
                </a:solidFill>
                <a:cs typeface="Arial" panose="020B0604020202020204" pitchFamily="34" charset="0"/>
              </a:rPr>
              <a:t>Receptor: for recognition by hormones</a:t>
            </a:r>
          </a:p>
        </p:txBody>
      </p:sp>
      <p:sp>
        <p:nvSpPr>
          <p:cNvPr id="32797" name="Line 421"/>
          <p:cNvSpPr>
            <a:spLocks noChangeShapeType="1"/>
          </p:cNvSpPr>
          <p:nvPr/>
        </p:nvSpPr>
        <p:spPr bwMode="auto">
          <a:xfrm>
            <a:off x="8027988" y="2349500"/>
            <a:ext cx="431800" cy="863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798" name="Text Box 423"/>
          <p:cNvSpPr txBox="1">
            <a:spLocks noChangeArrowheads="1"/>
          </p:cNvSpPr>
          <p:nvPr/>
        </p:nvSpPr>
        <p:spPr bwMode="auto">
          <a:xfrm>
            <a:off x="2555875" y="5373688"/>
            <a:ext cx="1387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000" dirty="0" smtClean="0">
                <a:solidFill>
                  <a:prstClr val="black"/>
                </a:solidFill>
                <a:cs typeface="Arial" panose="020B0604020202020204" pitchFamily="34" charset="0"/>
              </a:rPr>
              <a:t>Enzyme or signalling protein</a:t>
            </a:r>
          </a:p>
        </p:txBody>
      </p:sp>
      <p:sp>
        <p:nvSpPr>
          <p:cNvPr id="32799" name="Line 424"/>
          <p:cNvSpPr>
            <a:spLocks noChangeShapeType="1"/>
          </p:cNvSpPr>
          <p:nvPr/>
        </p:nvSpPr>
        <p:spPr bwMode="auto">
          <a:xfrm flipV="1">
            <a:off x="2987675" y="4941888"/>
            <a:ext cx="360363" cy="5032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00" name="AutoShape 425"/>
          <p:cNvSpPr>
            <a:spLocks noChangeArrowheads="1"/>
          </p:cNvSpPr>
          <p:nvPr/>
        </p:nvSpPr>
        <p:spPr bwMode="auto">
          <a:xfrm>
            <a:off x="4787900" y="2924175"/>
            <a:ext cx="793750" cy="792163"/>
          </a:xfrm>
          <a:prstGeom prst="roundRect">
            <a:avLst>
              <a:gd name="adj" fmla="val 16667"/>
            </a:avLst>
          </a:prstGeom>
          <a:solidFill>
            <a:schemeClr val="folHlink"/>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smtClean="0">
              <a:solidFill>
                <a:prstClr val="black"/>
              </a:solidFill>
              <a:cs typeface="Arial" panose="020B0604020202020204" pitchFamily="34" charset="0"/>
            </a:endParaRPr>
          </a:p>
        </p:txBody>
      </p:sp>
      <p:sp>
        <p:nvSpPr>
          <p:cNvPr id="32801" name="Line 426"/>
          <p:cNvSpPr>
            <a:spLocks noChangeShapeType="1"/>
          </p:cNvSpPr>
          <p:nvPr/>
        </p:nvSpPr>
        <p:spPr bwMode="auto">
          <a:xfrm flipV="1">
            <a:off x="6516688" y="4868863"/>
            <a:ext cx="0" cy="11525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2802" name="Text Box 427"/>
          <p:cNvSpPr txBox="1">
            <a:spLocks noChangeArrowheads="1"/>
          </p:cNvSpPr>
          <p:nvPr/>
        </p:nvSpPr>
        <p:spPr bwMode="auto">
          <a:xfrm>
            <a:off x="5330825" y="6092825"/>
            <a:ext cx="2360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000" smtClean="0">
                <a:solidFill>
                  <a:prstClr val="black"/>
                </a:solidFill>
                <a:cs typeface="Arial" panose="020B0604020202020204" pitchFamily="34" charset="0"/>
              </a:rPr>
              <a:t>hydrophilic channel</a:t>
            </a:r>
          </a:p>
        </p:txBody>
      </p:sp>
    </p:spTree>
    <p:extLst>
      <p:ext uri="{BB962C8B-B14F-4D97-AF65-F5344CB8AC3E}">
        <p14:creationId xmlns:p14="http://schemas.microsoft.com/office/powerpoint/2010/main" val="1472214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00013"/>
            <a:ext cx="8229600" cy="1143001"/>
          </a:xfrm>
        </p:spPr>
        <p:txBody>
          <a:bodyPr/>
          <a:lstStyle/>
          <a:p>
            <a:pPr eaLnBrk="1" hangingPunct="1"/>
            <a:r>
              <a:rPr lang="en-GB" altLang="en-US" smtClean="0"/>
              <a:t>Cholesterol in cell membranes</a:t>
            </a:r>
          </a:p>
        </p:txBody>
      </p:sp>
      <p:sp>
        <p:nvSpPr>
          <p:cNvPr id="36867" name="Rectangle 11"/>
          <p:cNvSpPr>
            <a:spLocks noChangeArrowheads="1"/>
          </p:cNvSpPr>
          <p:nvPr/>
        </p:nvSpPr>
        <p:spPr bwMode="auto">
          <a:xfrm>
            <a:off x="563563" y="784225"/>
            <a:ext cx="4832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400" b="1" smtClean="0">
                <a:solidFill>
                  <a:srgbClr val="10BC45"/>
                </a:solidFill>
                <a:cs typeface="Arial" panose="020B0604020202020204" pitchFamily="34" charset="0"/>
              </a:rPr>
              <a:t>Cholesterol</a:t>
            </a:r>
            <a:r>
              <a:rPr lang="en-GB" altLang="en-US" sz="2400" smtClean="0">
                <a:solidFill>
                  <a:prstClr val="black"/>
                </a:solidFill>
                <a:cs typeface="Arial" panose="020B0604020202020204" pitchFamily="34" charset="0"/>
              </a:rPr>
              <a:t> is a type of lipid with the molecular formula C</a:t>
            </a:r>
            <a:r>
              <a:rPr lang="en-GB" altLang="en-US" sz="2400" baseline="-25000" smtClean="0">
                <a:solidFill>
                  <a:prstClr val="black"/>
                </a:solidFill>
                <a:cs typeface="Arial" panose="020B0604020202020204" pitchFamily="34" charset="0"/>
              </a:rPr>
              <a:t>27</a:t>
            </a:r>
            <a:r>
              <a:rPr lang="en-GB" altLang="en-US" sz="2400" smtClean="0">
                <a:solidFill>
                  <a:prstClr val="black"/>
                </a:solidFill>
                <a:cs typeface="Arial" panose="020B0604020202020204" pitchFamily="34" charset="0"/>
              </a:rPr>
              <a:t>H</a:t>
            </a:r>
            <a:r>
              <a:rPr lang="en-GB" altLang="en-US" sz="2400" baseline="-25000" smtClean="0">
                <a:solidFill>
                  <a:prstClr val="black"/>
                </a:solidFill>
                <a:cs typeface="Arial" panose="020B0604020202020204" pitchFamily="34" charset="0"/>
              </a:rPr>
              <a:t>46</a:t>
            </a:r>
            <a:r>
              <a:rPr lang="en-GB" altLang="en-US" sz="2400" smtClean="0">
                <a:solidFill>
                  <a:prstClr val="black"/>
                </a:solidFill>
                <a:cs typeface="Arial" panose="020B0604020202020204" pitchFamily="34" charset="0"/>
              </a:rPr>
              <a:t>O.</a:t>
            </a:r>
          </a:p>
        </p:txBody>
      </p:sp>
      <p:sp>
        <p:nvSpPr>
          <p:cNvPr id="1021964" name="Rectangle 12"/>
          <p:cNvSpPr>
            <a:spLocks noChangeArrowheads="1"/>
          </p:cNvSpPr>
          <p:nvPr/>
        </p:nvSpPr>
        <p:spPr bwMode="auto">
          <a:xfrm>
            <a:off x="3852863" y="4625975"/>
            <a:ext cx="51133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400" smtClean="0">
                <a:solidFill>
                  <a:prstClr val="black"/>
                </a:solidFill>
                <a:cs typeface="Arial" panose="020B0604020202020204" pitchFamily="34" charset="0"/>
              </a:rPr>
              <a:t>Cholesterol is also important in keeping membranes stable at normal body temperature – without it, cells would burst open.</a:t>
            </a:r>
          </a:p>
        </p:txBody>
      </p:sp>
      <p:pic>
        <p:nvPicPr>
          <p:cNvPr id="1021965" name="Picture 13" descr="cholestero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076700"/>
            <a:ext cx="267970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1966" name="Rectangle 14"/>
          <p:cNvSpPr>
            <a:spLocks noChangeArrowheads="1"/>
          </p:cNvSpPr>
          <p:nvPr/>
        </p:nvSpPr>
        <p:spPr bwMode="auto">
          <a:xfrm>
            <a:off x="563563" y="1736725"/>
            <a:ext cx="58610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400" smtClean="0">
                <a:solidFill>
                  <a:prstClr val="black"/>
                </a:solidFill>
                <a:cs typeface="Arial" panose="020B0604020202020204" pitchFamily="34" charset="0"/>
              </a:rPr>
              <a:t>Cholesterol is very important in controlling membrane fluidity. It binds to hydrophobic tails of the phospholipids, packing them more closely together. The more cholesterol, the less fluid (more stable) – and the less permeable – the membrane.</a:t>
            </a:r>
          </a:p>
        </p:txBody>
      </p:sp>
      <p:pic>
        <p:nvPicPr>
          <p:cNvPr id="1021967" name="Picture 15" descr="cholesterol 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7188" y="723900"/>
            <a:ext cx="1993900"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1968" name="Picture 16"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070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21967"/>
                                        </p:tgtEl>
                                        <p:attrNameLst>
                                          <p:attrName>style.visibility</p:attrName>
                                        </p:attrNameLst>
                                      </p:cBhvr>
                                      <p:to>
                                        <p:strVal val="visible"/>
                                      </p:to>
                                    </p:set>
                                    <p:animEffect transition="in" filter="wipe(up)">
                                      <p:cBhvr>
                                        <p:cTn id="7" dur="500"/>
                                        <p:tgtEl>
                                          <p:spTgt spid="10219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1966"/>
                                        </p:tgtEl>
                                        <p:attrNameLst>
                                          <p:attrName>style.visibility</p:attrName>
                                        </p:attrNameLst>
                                      </p:cBhvr>
                                      <p:to>
                                        <p:strVal val="visible"/>
                                      </p:to>
                                    </p:set>
                                    <p:animEffect transition="in" filter="dissolve">
                                      <p:cBhvr>
                                        <p:cTn id="12" dur="500"/>
                                        <p:tgtEl>
                                          <p:spTgt spid="1021966"/>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021965"/>
                                        </p:tgtEl>
                                        <p:attrNameLst>
                                          <p:attrName>style.visibility</p:attrName>
                                        </p:attrNameLst>
                                      </p:cBhvr>
                                      <p:to>
                                        <p:strVal val="visible"/>
                                      </p:to>
                                    </p:set>
                                    <p:animEffect transition="in" filter="box(out)">
                                      <p:cBhvr>
                                        <p:cTn id="16" dur="500"/>
                                        <p:tgtEl>
                                          <p:spTgt spid="10219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21964"/>
                                        </p:tgtEl>
                                        <p:attrNameLst>
                                          <p:attrName>style.visibility</p:attrName>
                                        </p:attrNameLst>
                                      </p:cBhvr>
                                      <p:to>
                                        <p:strVal val="visible"/>
                                      </p:to>
                                    </p:set>
                                    <p:animEffect transition="in" filter="dissolve">
                                      <p:cBhvr>
                                        <p:cTn id="21" dur="500"/>
                                        <p:tgtEl>
                                          <p:spTgt spid="1021964"/>
                                        </p:tgtEl>
                                      </p:cBhvr>
                                    </p:animEffect>
                                  </p:childTnLst>
                                </p:cTn>
                              </p:par>
                              <p:par>
                                <p:cTn id="22" presetID="1" presetClass="entr" presetSubtype="0" fill="hold" nodeType="withEffect">
                                  <p:stCondLst>
                                    <p:cond delay="0"/>
                                  </p:stCondLst>
                                  <p:childTnLst>
                                    <p:set>
                                      <p:cBhvr>
                                        <p:cTn id="23" dur="1" fill="hold">
                                          <p:stCondLst>
                                            <p:cond delay="0"/>
                                          </p:stCondLst>
                                        </p:cTn>
                                        <p:tgtEl>
                                          <p:spTgt spid="1021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1964" grpId="0"/>
      <p:bldP spid="10219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0" name="Picture 40" descr="carb 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600" y="1998663"/>
            <a:ext cx="11382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p:cNvSpPr>
            <a:spLocks noGrp="1" noChangeArrowheads="1"/>
          </p:cNvSpPr>
          <p:nvPr>
            <p:ph type="title"/>
          </p:nvPr>
        </p:nvSpPr>
        <p:spPr>
          <a:xfrm>
            <a:off x="457200" y="-161925"/>
            <a:ext cx="8229600" cy="1143000"/>
          </a:xfrm>
        </p:spPr>
        <p:txBody>
          <a:bodyPr/>
          <a:lstStyle/>
          <a:p>
            <a:pPr eaLnBrk="1" hangingPunct="1"/>
            <a:r>
              <a:rPr lang="en-GB" altLang="en-US" smtClean="0"/>
              <a:t>Proteins in membranes</a:t>
            </a:r>
          </a:p>
        </p:txBody>
      </p:sp>
      <p:sp>
        <p:nvSpPr>
          <p:cNvPr id="38916" name="Text Box 8"/>
          <p:cNvSpPr txBox="1">
            <a:spLocks noChangeArrowheads="1"/>
          </p:cNvSpPr>
          <p:nvPr/>
        </p:nvSpPr>
        <p:spPr bwMode="auto">
          <a:xfrm>
            <a:off x="563563" y="784225"/>
            <a:ext cx="85804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400" smtClean="0">
                <a:solidFill>
                  <a:prstClr val="black"/>
                </a:solidFill>
                <a:cs typeface="Arial" panose="020B0604020202020204" pitchFamily="34" charset="0"/>
              </a:rPr>
              <a:t>Proteins typically make up 45% by mass of a cell membrane, but this can vary from 25% to 75% depending on the cell type.</a:t>
            </a:r>
          </a:p>
        </p:txBody>
      </p:sp>
      <p:pic>
        <p:nvPicPr>
          <p:cNvPr id="1024018" name="Picture 18" descr="membrane prote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913" y="2936875"/>
            <a:ext cx="404495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8" name="Group 44"/>
          <p:cNvGrpSpPr>
            <a:grpSpLocks/>
          </p:cNvGrpSpPr>
          <p:nvPr/>
        </p:nvGrpSpPr>
        <p:grpSpPr bwMode="auto">
          <a:xfrm>
            <a:off x="5724525" y="2393950"/>
            <a:ext cx="3065463" cy="1274763"/>
            <a:chOff x="3606" y="1508"/>
            <a:chExt cx="1931" cy="803"/>
          </a:xfrm>
        </p:grpSpPr>
        <p:sp>
          <p:nvSpPr>
            <p:cNvPr id="38931" name="Line 19"/>
            <p:cNvSpPr>
              <a:spLocks noChangeShapeType="1"/>
            </p:cNvSpPr>
            <p:nvPr/>
          </p:nvSpPr>
          <p:spPr bwMode="auto">
            <a:xfrm flipH="1">
              <a:off x="3606" y="1687"/>
              <a:ext cx="253" cy="624"/>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8932" name="Text Box 23"/>
            <p:cNvSpPr txBox="1">
              <a:spLocks noChangeArrowheads="1"/>
            </p:cNvSpPr>
            <p:nvPr/>
          </p:nvSpPr>
          <p:spPr bwMode="auto">
            <a:xfrm>
              <a:off x="3837" y="1508"/>
              <a:ext cx="17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GB" altLang="en-US" sz="1800" b="1" smtClean="0">
                  <a:solidFill>
                    <a:srgbClr val="10BC45"/>
                  </a:solidFill>
                  <a:cs typeface="Arial" panose="020B0604020202020204" pitchFamily="34" charset="0"/>
                </a:rPr>
                <a:t>integral protein</a:t>
              </a:r>
              <a:endParaRPr lang="en-US" altLang="en-US" sz="1800" b="1" smtClean="0">
                <a:solidFill>
                  <a:srgbClr val="10BC45"/>
                </a:solidFill>
                <a:cs typeface="Arial" panose="020B0604020202020204" pitchFamily="34" charset="0"/>
              </a:endParaRPr>
            </a:p>
          </p:txBody>
        </p:sp>
      </p:grpSp>
      <p:pic>
        <p:nvPicPr>
          <p:cNvPr id="1024029" name="Picture 29"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30" descr="notes_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2" name="Text Box 32"/>
          <p:cNvSpPr txBox="1">
            <a:spLocks noChangeArrowheads="1"/>
          </p:cNvSpPr>
          <p:nvPr/>
        </p:nvSpPr>
        <p:spPr bwMode="auto">
          <a:xfrm>
            <a:off x="563563" y="3643313"/>
            <a:ext cx="41957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SzPct val="80000"/>
              <a:buFont typeface="Wingdings" panose="05000000000000000000" pitchFamily="2" charset="2"/>
              <a:buNone/>
            </a:pPr>
            <a:r>
              <a:rPr lang="en-GB" altLang="en-US" sz="2400" b="1" smtClean="0">
                <a:solidFill>
                  <a:srgbClr val="10BC45"/>
                </a:solidFill>
                <a:cs typeface="Arial" panose="020B0604020202020204" pitchFamily="34" charset="0"/>
              </a:rPr>
              <a:t>Peripheral </a:t>
            </a:r>
            <a:r>
              <a:rPr lang="en-GB" altLang="en-US" sz="2400" smtClean="0">
                <a:solidFill>
                  <a:prstClr val="black"/>
                </a:solidFill>
                <a:cs typeface="Arial" panose="020B0604020202020204" pitchFamily="34" charset="0"/>
              </a:rPr>
              <a:t>(or </a:t>
            </a:r>
            <a:r>
              <a:rPr lang="en-GB" altLang="en-US" sz="2400" b="1" smtClean="0">
                <a:solidFill>
                  <a:srgbClr val="10BC45"/>
                </a:solidFill>
                <a:cs typeface="Arial" panose="020B0604020202020204" pitchFamily="34" charset="0"/>
              </a:rPr>
              <a:t>extrinsic</a:t>
            </a:r>
            <a:r>
              <a:rPr lang="en-GB" altLang="en-US" sz="2400" smtClean="0">
                <a:solidFill>
                  <a:prstClr val="black"/>
                </a:solidFill>
                <a:cs typeface="Arial" panose="020B0604020202020204" pitchFamily="34" charset="0"/>
              </a:rPr>
              <a:t>) proteins are confined to the inner or outer surface of the membrane.</a:t>
            </a:r>
          </a:p>
        </p:txBody>
      </p:sp>
      <p:sp>
        <p:nvSpPr>
          <p:cNvPr id="1024033" name="Text Box 33"/>
          <p:cNvSpPr txBox="1">
            <a:spLocks noChangeArrowheads="1"/>
          </p:cNvSpPr>
          <p:nvPr/>
        </p:nvSpPr>
        <p:spPr bwMode="auto">
          <a:xfrm>
            <a:off x="563563" y="1847850"/>
            <a:ext cx="43973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SzPct val="80000"/>
              <a:buFont typeface="Wingdings" panose="05000000000000000000" pitchFamily="2" charset="2"/>
              <a:buNone/>
            </a:pPr>
            <a:r>
              <a:rPr lang="en-GB" altLang="en-US" sz="2400" b="1" smtClean="0">
                <a:solidFill>
                  <a:srgbClr val="10BC45"/>
                </a:solidFill>
                <a:cs typeface="Arial" panose="020B0604020202020204" pitchFamily="34" charset="0"/>
              </a:rPr>
              <a:t>Integral </a:t>
            </a:r>
            <a:r>
              <a:rPr lang="en-GB" altLang="en-US" sz="2400" smtClean="0">
                <a:solidFill>
                  <a:prstClr val="black"/>
                </a:solidFill>
                <a:cs typeface="Arial" panose="020B0604020202020204" pitchFamily="34" charset="0"/>
              </a:rPr>
              <a:t>(or </a:t>
            </a:r>
            <a:r>
              <a:rPr lang="en-GB" altLang="en-US" sz="2400" b="1" smtClean="0">
                <a:solidFill>
                  <a:srgbClr val="10BC45"/>
                </a:solidFill>
                <a:cs typeface="Arial" panose="020B0604020202020204" pitchFamily="34" charset="0"/>
              </a:rPr>
              <a:t>intrinsic</a:t>
            </a:r>
            <a:r>
              <a:rPr lang="en-GB" altLang="en-US" sz="2400" smtClean="0">
                <a:solidFill>
                  <a:prstClr val="black"/>
                </a:solidFill>
                <a:cs typeface="Arial" panose="020B0604020202020204" pitchFamily="34" charset="0"/>
              </a:rPr>
              <a:t>, or </a:t>
            </a:r>
            <a:r>
              <a:rPr lang="en-GB" altLang="en-US" sz="2400" b="1" smtClean="0">
                <a:solidFill>
                  <a:srgbClr val="10BC45"/>
                </a:solidFill>
                <a:cs typeface="Arial" panose="020B0604020202020204" pitchFamily="34" charset="0"/>
              </a:rPr>
              <a:t>transmembrane</a:t>
            </a:r>
            <a:r>
              <a:rPr lang="en-GB" altLang="en-US" sz="2400" smtClean="0">
                <a:solidFill>
                  <a:prstClr val="black"/>
                </a:solidFill>
                <a:cs typeface="Arial" panose="020B0604020202020204" pitchFamily="34" charset="0"/>
              </a:rPr>
              <a:t>) proteins span the whole width of the membrane.</a:t>
            </a:r>
          </a:p>
        </p:txBody>
      </p:sp>
      <p:grpSp>
        <p:nvGrpSpPr>
          <p:cNvPr id="38923" name="Group 45"/>
          <p:cNvGrpSpPr>
            <a:grpSpLocks/>
          </p:cNvGrpSpPr>
          <p:nvPr/>
        </p:nvGrpSpPr>
        <p:grpSpPr bwMode="auto">
          <a:xfrm>
            <a:off x="5716588" y="3592513"/>
            <a:ext cx="3211512" cy="2141537"/>
            <a:chOff x="3601" y="2263"/>
            <a:chExt cx="2023" cy="1349"/>
          </a:xfrm>
        </p:grpSpPr>
        <p:sp>
          <p:nvSpPr>
            <p:cNvPr id="38928" name="Line 36"/>
            <p:cNvSpPr>
              <a:spLocks noChangeShapeType="1"/>
            </p:cNvSpPr>
            <p:nvPr/>
          </p:nvSpPr>
          <p:spPr bwMode="auto">
            <a:xfrm flipH="1" flipV="1">
              <a:off x="3601" y="3071"/>
              <a:ext cx="1237" cy="272"/>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8929" name="Line 37"/>
            <p:cNvSpPr>
              <a:spLocks noChangeShapeType="1"/>
            </p:cNvSpPr>
            <p:nvPr/>
          </p:nvSpPr>
          <p:spPr bwMode="auto">
            <a:xfrm flipV="1">
              <a:off x="4838" y="2263"/>
              <a:ext cx="91" cy="1080"/>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sp>
          <p:nvSpPr>
            <p:cNvPr id="38930" name="Text Box 38"/>
            <p:cNvSpPr txBox="1">
              <a:spLocks noChangeArrowheads="1"/>
            </p:cNvSpPr>
            <p:nvPr/>
          </p:nvSpPr>
          <p:spPr bwMode="auto">
            <a:xfrm>
              <a:off x="3772" y="3324"/>
              <a:ext cx="18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GB" altLang="en-US" sz="1800" b="1" smtClean="0">
                  <a:solidFill>
                    <a:srgbClr val="10BC45"/>
                  </a:solidFill>
                  <a:cs typeface="Arial" panose="020B0604020202020204" pitchFamily="34" charset="0"/>
                </a:rPr>
                <a:t>peripheral protein</a:t>
              </a:r>
              <a:endParaRPr lang="en-US" altLang="en-US" sz="1800" b="1" smtClean="0">
                <a:solidFill>
                  <a:srgbClr val="10BC45"/>
                </a:solidFill>
                <a:cs typeface="Arial" panose="020B0604020202020204" pitchFamily="34" charset="0"/>
              </a:endParaRPr>
            </a:p>
          </p:txBody>
        </p:sp>
      </p:grpSp>
      <p:sp>
        <p:nvSpPr>
          <p:cNvPr id="1024039" name="Text Box 39"/>
          <p:cNvSpPr txBox="1">
            <a:spLocks noChangeArrowheads="1"/>
          </p:cNvSpPr>
          <p:nvPr/>
        </p:nvSpPr>
        <p:spPr bwMode="auto">
          <a:xfrm>
            <a:off x="563563" y="5438775"/>
            <a:ext cx="6670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400" smtClean="0">
                <a:solidFill>
                  <a:prstClr val="black"/>
                </a:solidFill>
                <a:cs typeface="Arial" panose="020B0604020202020204" pitchFamily="34" charset="0"/>
              </a:rPr>
              <a:t>Many proteins are </a:t>
            </a:r>
            <a:r>
              <a:rPr lang="en-GB" altLang="en-US" sz="2400" b="1" smtClean="0">
                <a:solidFill>
                  <a:srgbClr val="10BC45"/>
                </a:solidFill>
                <a:cs typeface="Arial" panose="020B0604020202020204" pitchFamily="34" charset="0"/>
              </a:rPr>
              <a:t>glycoproteins</a:t>
            </a:r>
            <a:r>
              <a:rPr lang="en-GB" altLang="en-US" sz="2400" smtClean="0">
                <a:solidFill>
                  <a:prstClr val="black"/>
                </a:solidFill>
                <a:cs typeface="Arial" panose="020B0604020202020204" pitchFamily="34" charset="0"/>
              </a:rPr>
              <a:t> –</a:t>
            </a:r>
            <a:br>
              <a:rPr lang="en-GB" altLang="en-US" sz="2400" smtClean="0">
                <a:solidFill>
                  <a:prstClr val="black"/>
                </a:solidFill>
                <a:cs typeface="Arial" panose="020B0604020202020204" pitchFamily="34" charset="0"/>
              </a:rPr>
            </a:br>
            <a:r>
              <a:rPr lang="en-GB" altLang="en-US" sz="2400" smtClean="0">
                <a:solidFill>
                  <a:prstClr val="black"/>
                </a:solidFill>
                <a:cs typeface="Arial" panose="020B0604020202020204" pitchFamily="34" charset="0"/>
              </a:rPr>
              <a:t>proteins with attached carbohydrate chains.</a:t>
            </a:r>
          </a:p>
        </p:txBody>
      </p:sp>
      <p:grpSp>
        <p:nvGrpSpPr>
          <p:cNvPr id="38925" name="Group 46"/>
          <p:cNvGrpSpPr>
            <a:grpSpLocks/>
          </p:cNvGrpSpPr>
          <p:nvPr/>
        </p:nvGrpSpPr>
        <p:grpSpPr bwMode="auto">
          <a:xfrm>
            <a:off x="5584825" y="1803400"/>
            <a:ext cx="3521075" cy="635000"/>
            <a:chOff x="3518" y="1136"/>
            <a:chExt cx="2218" cy="400"/>
          </a:xfrm>
        </p:grpSpPr>
        <p:sp>
          <p:nvSpPr>
            <p:cNvPr id="38926" name="Text Box 41"/>
            <p:cNvSpPr txBox="1">
              <a:spLocks noChangeArrowheads="1"/>
            </p:cNvSpPr>
            <p:nvPr/>
          </p:nvSpPr>
          <p:spPr bwMode="auto">
            <a:xfrm>
              <a:off x="3824" y="1136"/>
              <a:ext cx="19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1800" b="1" smtClean="0">
                  <a:solidFill>
                    <a:srgbClr val="10BC45"/>
                  </a:solidFill>
                  <a:cs typeface="Arial" panose="020B0604020202020204" pitchFamily="34" charset="0"/>
                </a:rPr>
                <a:t>carbohydrate chain</a:t>
              </a:r>
            </a:p>
          </p:txBody>
        </p:sp>
        <p:sp>
          <p:nvSpPr>
            <p:cNvPr id="38927" name="Line 42"/>
            <p:cNvSpPr>
              <a:spLocks noChangeShapeType="1"/>
            </p:cNvSpPr>
            <p:nvPr/>
          </p:nvSpPr>
          <p:spPr bwMode="auto">
            <a:xfrm flipH="1">
              <a:off x="3518" y="1305"/>
              <a:ext cx="301" cy="231"/>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GB" smtClean="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80290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24018"/>
                                        </p:tgtEl>
                                        <p:attrNameLst>
                                          <p:attrName>style.visibility</p:attrName>
                                        </p:attrNameLst>
                                      </p:cBhvr>
                                      <p:to>
                                        <p:strVal val="visible"/>
                                      </p:to>
                                    </p:set>
                                    <p:animEffect transition="in" filter="wipe(left)">
                                      <p:cBhvr>
                                        <p:cTn id="7" dur="500"/>
                                        <p:tgtEl>
                                          <p:spTgt spid="10240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033"/>
                                        </p:tgtEl>
                                        <p:attrNameLst>
                                          <p:attrName>style.visibility</p:attrName>
                                        </p:attrNameLst>
                                      </p:cBhvr>
                                      <p:to>
                                        <p:strVal val="visible"/>
                                      </p:to>
                                    </p:set>
                                    <p:animEffect transition="in" filter="dissolve">
                                      <p:cBhvr>
                                        <p:cTn id="12" dur="500"/>
                                        <p:tgtEl>
                                          <p:spTgt spid="10240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032"/>
                                        </p:tgtEl>
                                        <p:attrNameLst>
                                          <p:attrName>style.visibility</p:attrName>
                                        </p:attrNameLst>
                                      </p:cBhvr>
                                      <p:to>
                                        <p:strVal val="visible"/>
                                      </p:to>
                                    </p:set>
                                    <p:animEffect transition="in" filter="dissolve">
                                      <p:cBhvr>
                                        <p:cTn id="17" dur="500"/>
                                        <p:tgtEl>
                                          <p:spTgt spid="10240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039"/>
                                        </p:tgtEl>
                                        <p:attrNameLst>
                                          <p:attrName>style.visibility</p:attrName>
                                        </p:attrNameLst>
                                      </p:cBhvr>
                                      <p:to>
                                        <p:strVal val="visible"/>
                                      </p:to>
                                    </p:set>
                                    <p:animEffect transition="in" filter="dissolve">
                                      <p:cBhvr>
                                        <p:cTn id="22" dur="500"/>
                                        <p:tgtEl>
                                          <p:spTgt spid="1024039"/>
                                        </p:tgtEl>
                                      </p:cBhvr>
                                    </p:animEffect>
                                  </p:childTnLst>
                                </p:cTn>
                              </p:par>
                            </p:childTnLst>
                          </p:cTn>
                        </p:par>
                        <p:par>
                          <p:cTn id="23" fill="hold" nodeType="afterGroup">
                            <p:stCondLst>
                              <p:cond delay="500"/>
                            </p:stCondLst>
                            <p:childTnLst>
                              <p:par>
                                <p:cTn id="24" presetID="22" presetClass="entr" presetSubtype="4" fill="hold" nodeType="afterEffect">
                                  <p:stCondLst>
                                    <p:cond delay="0"/>
                                  </p:stCondLst>
                                  <p:childTnLst>
                                    <p:set>
                                      <p:cBhvr>
                                        <p:cTn id="25" dur="1" fill="hold">
                                          <p:stCondLst>
                                            <p:cond delay="0"/>
                                          </p:stCondLst>
                                        </p:cTn>
                                        <p:tgtEl>
                                          <p:spTgt spid="1024040"/>
                                        </p:tgtEl>
                                        <p:attrNameLst>
                                          <p:attrName>style.visibility</p:attrName>
                                        </p:attrNameLst>
                                      </p:cBhvr>
                                      <p:to>
                                        <p:strVal val="visible"/>
                                      </p:to>
                                    </p:set>
                                    <p:animEffect transition="in" filter="wipe(down)">
                                      <p:cBhvr>
                                        <p:cTn id="26" dur="500"/>
                                        <p:tgtEl>
                                          <p:spTgt spid="1024040"/>
                                        </p:tgtEl>
                                      </p:cBhvr>
                                    </p:animEffect>
                                  </p:childTnLst>
                                </p:cTn>
                              </p:par>
                              <p:par>
                                <p:cTn id="27" presetID="1" presetClass="entr" presetSubtype="0" fill="hold" nodeType="withEffect">
                                  <p:stCondLst>
                                    <p:cond delay="0"/>
                                  </p:stCondLst>
                                  <p:childTnLst>
                                    <p:set>
                                      <p:cBhvr>
                                        <p:cTn id="28" dur="1" fill="hold">
                                          <p:stCondLst>
                                            <p:cond delay="0"/>
                                          </p:stCondLst>
                                        </p:cTn>
                                        <p:tgtEl>
                                          <p:spTgt spid="1024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2" grpId="0"/>
      <p:bldP spid="1024033" grpId="0"/>
      <p:bldP spid="10240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9311" name="Picture 15" descr="GP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3" y="3481388"/>
            <a:ext cx="258445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p:cNvSpPr>
            <a:spLocks noGrp="1" noChangeArrowheads="1"/>
          </p:cNvSpPr>
          <p:nvPr>
            <p:ph type="title"/>
          </p:nvPr>
        </p:nvSpPr>
        <p:spPr>
          <a:xfrm>
            <a:off x="457200" y="-100013"/>
            <a:ext cx="8229600" cy="1143001"/>
          </a:xfrm>
        </p:spPr>
        <p:txBody>
          <a:bodyPr/>
          <a:lstStyle/>
          <a:p>
            <a:pPr eaLnBrk="1" hangingPunct="1"/>
            <a:r>
              <a:rPr lang="en-GB" altLang="en-US" smtClean="0"/>
              <a:t>Integral proteins</a:t>
            </a:r>
          </a:p>
        </p:txBody>
      </p:sp>
      <p:sp>
        <p:nvSpPr>
          <p:cNvPr id="40964" name="Text Box 3"/>
          <p:cNvSpPr txBox="1">
            <a:spLocks noChangeArrowheads="1"/>
          </p:cNvSpPr>
          <p:nvPr/>
        </p:nvSpPr>
        <p:spPr bwMode="auto">
          <a:xfrm>
            <a:off x="563563" y="784225"/>
            <a:ext cx="8580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400" smtClean="0">
                <a:solidFill>
                  <a:prstClr val="black"/>
                </a:solidFill>
                <a:cs typeface="Arial" panose="020B0604020202020204" pitchFamily="34" charset="0"/>
              </a:rPr>
              <a:t>Many integral proteins are </a:t>
            </a:r>
            <a:r>
              <a:rPr lang="en-GB" altLang="en-US" sz="2400" b="1" smtClean="0">
                <a:solidFill>
                  <a:srgbClr val="10BC45"/>
                </a:solidFill>
                <a:cs typeface="Arial" panose="020B0604020202020204" pitchFamily="34" charset="0"/>
              </a:rPr>
              <a:t>carrier proteins</a:t>
            </a:r>
            <a:r>
              <a:rPr lang="en-GB" altLang="en-US" sz="2400" smtClean="0">
                <a:solidFill>
                  <a:prstClr val="black"/>
                </a:solidFill>
                <a:cs typeface="Arial" panose="020B0604020202020204" pitchFamily="34" charset="0"/>
              </a:rPr>
              <a:t> or </a:t>
            </a:r>
            <a:r>
              <a:rPr lang="en-GB" altLang="en-US" sz="2400" b="1" smtClean="0">
                <a:solidFill>
                  <a:srgbClr val="10BC45"/>
                </a:solidFill>
                <a:cs typeface="Arial" panose="020B0604020202020204" pitchFamily="34" charset="0"/>
              </a:rPr>
              <a:t>channels</a:t>
            </a:r>
            <a:r>
              <a:rPr lang="en-GB" altLang="en-US" sz="2400" smtClean="0">
                <a:solidFill>
                  <a:prstClr val="black"/>
                </a:solidFill>
                <a:cs typeface="Arial" panose="020B0604020202020204" pitchFamily="34" charset="0"/>
              </a:rPr>
              <a:t>.</a:t>
            </a:r>
          </a:p>
        </p:txBody>
      </p:sp>
      <p:sp>
        <p:nvSpPr>
          <p:cNvPr id="1079301" name="Rectangle 5"/>
          <p:cNvSpPr>
            <a:spLocks noChangeArrowheads="1"/>
          </p:cNvSpPr>
          <p:nvPr/>
        </p:nvSpPr>
        <p:spPr bwMode="auto">
          <a:xfrm>
            <a:off x="563563" y="1390650"/>
            <a:ext cx="47958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
                <a:srgbClr val="10BC45"/>
              </a:buClr>
              <a:buSzPct val="80000"/>
              <a:buFont typeface="Wingdings" panose="05000000000000000000" pitchFamily="2" charset="2"/>
              <a:buNone/>
            </a:pPr>
            <a:r>
              <a:rPr lang="en-GB" altLang="en-US" sz="2400" smtClean="0">
                <a:solidFill>
                  <a:prstClr val="black"/>
                </a:solidFill>
                <a:cs typeface="Arial" panose="020B0604020202020204" pitchFamily="34" charset="0"/>
              </a:rPr>
              <a:t>These help transport substances, such as ions, sugars and amino acids, that cannot diffuse across the membrane but are still vital to a cell’s functioning.</a:t>
            </a:r>
          </a:p>
        </p:txBody>
      </p:sp>
      <p:sp>
        <p:nvSpPr>
          <p:cNvPr id="1079305" name="Rectangle 9"/>
          <p:cNvSpPr>
            <a:spLocks noChangeArrowheads="1"/>
          </p:cNvSpPr>
          <p:nvPr/>
        </p:nvSpPr>
        <p:spPr bwMode="auto">
          <a:xfrm>
            <a:off x="3514725" y="4846638"/>
            <a:ext cx="5387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
                <a:srgbClr val="10BC45"/>
              </a:buClr>
              <a:buSzPct val="80000"/>
              <a:buFont typeface="Wingdings" panose="05000000000000000000" pitchFamily="2" charset="2"/>
              <a:buNone/>
            </a:pPr>
            <a:r>
              <a:rPr lang="en-GB" altLang="en-US" sz="2400" smtClean="0">
                <a:solidFill>
                  <a:prstClr val="black"/>
                </a:solidFill>
                <a:cs typeface="Arial" panose="020B0604020202020204" pitchFamily="34" charset="0"/>
              </a:rPr>
              <a:t>Other integral proteins are receptors for hormones and neurotransmitters, or enzymes for catalyzing reactions.</a:t>
            </a:r>
          </a:p>
        </p:txBody>
      </p:sp>
      <p:pic>
        <p:nvPicPr>
          <p:cNvPr id="1079306" name="Picture 10" descr="forward_arrow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1" descr="notes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9312" name="Picture 16" descr="po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100" y="1285875"/>
            <a:ext cx="33274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57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9301"/>
                                        </p:tgtEl>
                                        <p:attrNameLst>
                                          <p:attrName>style.visibility</p:attrName>
                                        </p:attrNameLst>
                                      </p:cBhvr>
                                      <p:to>
                                        <p:strVal val="visible"/>
                                      </p:to>
                                    </p:set>
                                    <p:animEffect transition="in" filter="dissolve">
                                      <p:cBhvr>
                                        <p:cTn id="7" dur="500"/>
                                        <p:tgtEl>
                                          <p:spTgt spid="1079301"/>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079312"/>
                                        </p:tgtEl>
                                        <p:attrNameLst>
                                          <p:attrName>style.visibility</p:attrName>
                                        </p:attrNameLst>
                                      </p:cBhvr>
                                      <p:to>
                                        <p:strVal val="visible"/>
                                      </p:to>
                                    </p:set>
                                    <p:animEffect transition="in" filter="wipe(up)">
                                      <p:cBhvr>
                                        <p:cTn id="11" dur="500"/>
                                        <p:tgtEl>
                                          <p:spTgt spid="10793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79305"/>
                                        </p:tgtEl>
                                        <p:attrNameLst>
                                          <p:attrName>style.visibility</p:attrName>
                                        </p:attrNameLst>
                                      </p:cBhvr>
                                      <p:to>
                                        <p:strVal val="visible"/>
                                      </p:to>
                                    </p:set>
                                    <p:animEffect transition="in" filter="dissolve">
                                      <p:cBhvr>
                                        <p:cTn id="16" dur="500"/>
                                        <p:tgtEl>
                                          <p:spTgt spid="1079305"/>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1079311"/>
                                        </p:tgtEl>
                                        <p:attrNameLst>
                                          <p:attrName>style.visibility</p:attrName>
                                        </p:attrNameLst>
                                      </p:cBhvr>
                                      <p:to>
                                        <p:strVal val="visible"/>
                                      </p:to>
                                    </p:set>
                                    <p:animEffect transition="in" filter="wipe(up)">
                                      <p:cBhvr>
                                        <p:cTn id="20" dur="500"/>
                                        <p:tgtEl>
                                          <p:spTgt spid="1079311"/>
                                        </p:tgtEl>
                                      </p:cBhvr>
                                    </p:animEffect>
                                  </p:childTnLst>
                                </p:cTn>
                              </p:par>
                              <p:par>
                                <p:cTn id="21" presetID="1" presetClass="entr" presetSubtype="0" fill="hold" nodeType="withEffect">
                                  <p:stCondLst>
                                    <p:cond delay="0"/>
                                  </p:stCondLst>
                                  <p:childTnLst>
                                    <p:set>
                                      <p:cBhvr>
                                        <p:cTn id="22" dur="1" fill="hold">
                                          <p:stCondLst>
                                            <p:cond delay="0"/>
                                          </p:stCondLst>
                                        </p:cTn>
                                        <p:tgtEl>
                                          <p:spTgt spid="1079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9301" grpId="0"/>
      <p:bldP spid="107930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1358" name="Picture 14" descr="peripheral prote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341438"/>
            <a:ext cx="3681413"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p:cNvSpPr>
            <a:spLocks noGrp="1" noChangeArrowheads="1"/>
          </p:cNvSpPr>
          <p:nvPr>
            <p:ph type="title"/>
          </p:nvPr>
        </p:nvSpPr>
        <p:spPr>
          <a:xfrm>
            <a:off x="457200" y="-26988"/>
            <a:ext cx="8229600" cy="1143001"/>
          </a:xfrm>
        </p:spPr>
        <p:txBody>
          <a:bodyPr/>
          <a:lstStyle/>
          <a:p>
            <a:pPr eaLnBrk="1" hangingPunct="1"/>
            <a:r>
              <a:rPr lang="en-GB" altLang="en-US" smtClean="0"/>
              <a:t>Extrinsic proteins</a:t>
            </a:r>
          </a:p>
        </p:txBody>
      </p:sp>
      <p:sp>
        <p:nvSpPr>
          <p:cNvPr id="43012" name="Text Box 3"/>
          <p:cNvSpPr txBox="1">
            <a:spLocks noChangeArrowheads="1"/>
          </p:cNvSpPr>
          <p:nvPr/>
        </p:nvSpPr>
        <p:spPr bwMode="auto">
          <a:xfrm>
            <a:off x="563563" y="981075"/>
            <a:ext cx="85804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
                <a:srgbClr val="10BC45"/>
              </a:buClr>
              <a:buSzPct val="80000"/>
              <a:buFont typeface="Wingdings" panose="05000000000000000000" pitchFamily="2" charset="2"/>
              <a:buNone/>
            </a:pPr>
            <a:r>
              <a:rPr lang="en-GB" altLang="en-US" sz="2400" smtClean="0">
                <a:solidFill>
                  <a:prstClr val="black"/>
                </a:solidFill>
                <a:cs typeface="Arial" panose="020B0604020202020204" pitchFamily="34" charset="0"/>
              </a:rPr>
              <a:t>Extrinsic (or Peripheral) proteins may be free on the membrane surface or bound to an intrinsic (or integral)  protein.</a:t>
            </a:r>
          </a:p>
        </p:txBody>
      </p:sp>
      <p:sp>
        <p:nvSpPr>
          <p:cNvPr id="1081348" name="Rectangle 4"/>
          <p:cNvSpPr>
            <a:spLocks noChangeArrowheads="1"/>
          </p:cNvSpPr>
          <p:nvPr/>
        </p:nvSpPr>
        <p:spPr bwMode="auto">
          <a:xfrm>
            <a:off x="563563" y="1985963"/>
            <a:ext cx="39655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
                <a:srgbClr val="10BC45"/>
              </a:buClr>
              <a:buSzPct val="80000"/>
              <a:buFont typeface="Wingdings" panose="05000000000000000000" pitchFamily="2" charset="2"/>
              <a:buNone/>
            </a:pPr>
            <a:r>
              <a:rPr lang="en-GB" altLang="en-US" sz="2400" smtClean="0">
                <a:solidFill>
                  <a:prstClr val="black"/>
                </a:solidFill>
                <a:cs typeface="Arial" panose="020B0604020202020204" pitchFamily="34" charset="0"/>
              </a:rPr>
              <a:t>Extrinsic proteins on the extracellular side of the membrane act as receptors for hormones or neurotransmitters, or are involved in cell recognition. Many are </a:t>
            </a:r>
            <a:r>
              <a:rPr lang="en-GB" altLang="en-US" sz="2400" b="1" smtClean="0">
                <a:solidFill>
                  <a:prstClr val="black"/>
                </a:solidFill>
                <a:cs typeface="Arial" panose="020B0604020202020204" pitchFamily="34" charset="0"/>
              </a:rPr>
              <a:t>glycoproteins. </a:t>
            </a:r>
            <a:r>
              <a:rPr lang="en-GB" altLang="en-US" sz="2400" smtClean="0">
                <a:solidFill>
                  <a:prstClr val="black"/>
                </a:solidFill>
                <a:cs typeface="Arial" panose="020B0604020202020204" pitchFamily="34" charset="0"/>
              </a:rPr>
              <a:t>(carbohydrates attached to lipids)</a:t>
            </a:r>
          </a:p>
        </p:txBody>
      </p:sp>
      <p:pic>
        <p:nvPicPr>
          <p:cNvPr id="1081354" name="Picture 10" descr="forward_arrow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1356" name="Text Box 12"/>
          <p:cNvSpPr txBox="1">
            <a:spLocks noChangeArrowheads="1"/>
          </p:cNvSpPr>
          <p:nvPr/>
        </p:nvSpPr>
        <p:spPr bwMode="auto">
          <a:xfrm>
            <a:off x="323850" y="5373688"/>
            <a:ext cx="8580438" cy="1108075"/>
          </a:xfrm>
          <a:prstGeom prst="rect">
            <a:avLst/>
          </a:prstGeom>
          <a:noFill/>
          <a:ln w="9525" algn="ctr">
            <a:noFill/>
            <a:miter lim="800000"/>
            <a:headEnd/>
            <a:tailEnd/>
          </a:ln>
        </p:spPr>
        <p:txBody>
          <a:bodyPr>
            <a:spAutoFit/>
          </a:bodyPr>
          <a:lstStyle/>
          <a:p>
            <a:pPr>
              <a:buClr>
                <a:srgbClr val="10BC45"/>
              </a:buClr>
              <a:buSzPct val="80000"/>
              <a:buFont typeface="Wingdings" pitchFamily="2" charset="2"/>
              <a:buNone/>
              <a:defRPr/>
            </a:pPr>
            <a:r>
              <a:rPr lang="en-GB" sz="2200" b="1" dirty="0">
                <a:solidFill>
                  <a:srgbClr val="8064A2">
                    <a:lumMod val="50000"/>
                  </a:srgbClr>
                </a:solidFill>
                <a:cs typeface="Arial" panose="020B0604020202020204" pitchFamily="34" charset="0"/>
              </a:rPr>
              <a:t>Extrinsic proteins on the </a:t>
            </a:r>
            <a:r>
              <a:rPr lang="en-GB" sz="2200" b="1" dirty="0" err="1">
                <a:solidFill>
                  <a:srgbClr val="8064A2">
                    <a:lumMod val="50000"/>
                  </a:srgbClr>
                </a:solidFill>
                <a:cs typeface="Arial" panose="020B0604020202020204" pitchFamily="34" charset="0"/>
              </a:rPr>
              <a:t>cytosolic</a:t>
            </a:r>
            <a:r>
              <a:rPr lang="en-GB" sz="2200" b="1" dirty="0">
                <a:solidFill>
                  <a:srgbClr val="8064A2">
                    <a:lumMod val="50000"/>
                  </a:srgbClr>
                </a:solidFill>
                <a:cs typeface="Arial" panose="020B0604020202020204" pitchFamily="34" charset="0"/>
              </a:rPr>
              <a:t> side of the membrane are involved in cell signalling or chemical reactions. They can dissociate from the membrane and move into the cytoplasm.</a:t>
            </a:r>
          </a:p>
        </p:txBody>
      </p:sp>
    </p:spTree>
    <p:extLst>
      <p:ext uri="{BB962C8B-B14F-4D97-AF65-F5344CB8AC3E}">
        <p14:creationId xmlns:p14="http://schemas.microsoft.com/office/powerpoint/2010/main" val="3083130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81358"/>
                                        </p:tgtEl>
                                        <p:attrNameLst>
                                          <p:attrName>style.visibility</p:attrName>
                                        </p:attrNameLst>
                                      </p:cBhvr>
                                      <p:to>
                                        <p:strVal val="visible"/>
                                      </p:to>
                                    </p:set>
                                    <p:animEffect transition="in" filter="wipe(up)">
                                      <p:cBhvr>
                                        <p:cTn id="7" dur="500"/>
                                        <p:tgtEl>
                                          <p:spTgt spid="10813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1348"/>
                                        </p:tgtEl>
                                        <p:attrNameLst>
                                          <p:attrName>style.visibility</p:attrName>
                                        </p:attrNameLst>
                                      </p:cBhvr>
                                      <p:to>
                                        <p:strVal val="visible"/>
                                      </p:to>
                                    </p:set>
                                    <p:animEffect transition="in" filter="dissolve">
                                      <p:cBhvr>
                                        <p:cTn id="12" dur="500"/>
                                        <p:tgtEl>
                                          <p:spTgt spid="10813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81356"/>
                                        </p:tgtEl>
                                        <p:attrNameLst>
                                          <p:attrName>style.visibility</p:attrName>
                                        </p:attrNameLst>
                                      </p:cBhvr>
                                      <p:to>
                                        <p:strVal val="visible"/>
                                      </p:to>
                                    </p:set>
                                    <p:animEffect transition="in" filter="dissolve">
                                      <p:cBhvr>
                                        <p:cTn id="17" dur="500"/>
                                        <p:tgtEl>
                                          <p:spTgt spid="1081356"/>
                                        </p:tgtEl>
                                      </p:cBhvr>
                                    </p:animEffect>
                                  </p:childTnLst>
                                </p:cTn>
                              </p:par>
                              <p:par>
                                <p:cTn id="18" presetID="1" presetClass="entr" presetSubtype="0" fill="hold" nodeType="withEffect">
                                  <p:stCondLst>
                                    <p:cond delay="0"/>
                                  </p:stCondLst>
                                  <p:childTnLst>
                                    <p:set>
                                      <p:cBhvr>
                                        <p:cTn id="19" dur="1" fill="hold">
                                          <p:stCondLst>
                                            <p:cond delay="0"/>
                                          </p:stCondLst>
                                        </p:cTn>
                                        <p:tgtEl>
                                          <p:spTgt spid="1081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348" grpId="0"/>
      <p:bldP spid="10813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a:t>
            </a:r>
            <a:endParaRPr lang="en-GB" dirty="0"/>
          </a:p>
        </p:txBody>
      </p:sp>
      <p:pic>
        <p:nvPicPr>
          <p:cNvPr id="4" name="Content Placeholder 3"/>
          <p:cNvPicPr>
            <a:picLocks noGrp="1" noChangeAspect="1"/>
          </p:cNvPicPr>
          <p:nvPr>
            <p:ph idx="1"/>
          </p:nvPr>
        </p:nvPicPr>
        <p:blipFill>
          <a:blip r:embed="rId2"/>
          <a:stretch>
            <a:fillRect/>
          </a:stretch>
        </p:blipFill>
        <p:spPr>
          <a:xfrm>
            <a:off x="381520" y="1421995"/>
            <a:ext cx="8380959" cy="1780589"/>
          </a:xfrm>
          <a:prstGeom prst="rect">
            <a:avLst/>
          </a:prstGeom>
        </p:spPr>
      </p:pic>
      <p:pic>
        <p:nvPicPr>
          <p:cNvPr id="5" name="Picture 4"/>
          <p:cNvPicPr>
            <a:picLocks noChangeAspect="1"/>
          </p:cNvPicPr>
          <p:nvPr/>
        </p:nvPicPr>
        <p:blipFill>
          <a:blip r:embed="rId3"/>
          <a:stretch>
            <a:fillRect/>
          </a:stretch>
        </p:blipFill>
        <p:spPr>
          <a:xfrm>
            <a:off x="204701" y="4005065"/>
            <a:ext cx="8842382" cy="543888"/>
          </a:xfrm>
          <a:prstGeom prst="rect">
            <a:avLst/>
          </a:prstGeom>
        </p:spPr>
      </p:pic>
    </p:spTree>
    <p:extLst>
      <p:ext uri="{BB962C8B-B14F-4D97-AF65-F5344CB8AC3E}">
        <p14:creationId xmlns:p14="http://schemas.microsoft.com/office/powerpoint/2010/main" val="2607374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altLang="en-US" smtClean="0"/>
              <a:t>Functions of glycoproteins</a:t>
            </a:r>
          </a:p>
        </p:txBody>
      </p:sp>
      <p:pic>
        <p:nvPicPr>
          <p:cNvPr id="450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341438"/>
            <a:ext cx="7272338" cy="4608512"/>
          </a:xfrm>
          <a:noFill/>
        </p:spPr>
      </p:pic>
    </p:spTree>
    <p:extLst>
      <p:ext uri="{BB962C8B-B14F-4D97-AF65-F5344CB8AC3E}">
        <p14:creationId xmlns:p14="http://schemas.microsoft.com/office/powerpoint/2010/main" val="2207701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Complete the worksheet </a:t>
            </a:r>
            <a:endParaRPr lang="en-GB" dirty="0"/>
          </a:p>
        </p:txBody>
      </p:sp>
      <p:sp>
        <p:nvSpPr>
          <p:cNvPr id="3" name="Content Placeholder 2"/>
          <p:cNvSpPr>
            <a:spLocks noGrp="1"/>
          </p:cNvSpPr>
          <p:nvPr>
            <p:ph idx="1"/>
          </p:nvPr>
        </p:nvSpPr>
        <p:spPr/>
        <p:txBody>
          <a:bodyPr/>
          <a:lstStyle/>
          <a:p>
            <a:r>
              <a:rPr lang="en-GB" dirty="0" smtClean="0"/>
              <a:t>Ensure you are aware of all the functions of the membrane components</a:t>
            </a:r>
          </a:p>
          <a:p>
            <a:endParaRPr lang="en-GB" dirty="0"/>
          </a:p>
          <a:p>
            <a:r>
              <a:rPr lang="en-GB" dirty="0" smtClean="0"/>
              <a:t>Highlight any structure-function </a:t>
            </a:r>
            <a:r>
              <a:rPr lang="en-GB" dirty="0" smtClean="0"/>
              <a:t>relationships</a:t>
            </a:r>
          </a:p>
          <a:p>
            <a:endParaRPr lang="en-GB" dirty="0"/>
          </a:p>
          <a:p>
            <a:r>
              <a:rPr lang="en-GB" dirty="0" smtClean="0"/>
              <a:t>Give at least 3 examples of cells that have a membrane that doesn’t follow the normal membrane composition (page 129-130 – help)</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7" descr="forward_arrow_colour">
            <a:hlinkClick r:id="" action="ppaction://hlinkshowjump?jump=nextslide"/>
          </p:cNvPr>
          <p:cNvPicPr>
            <a:picLocks noChangeAspect="1" noChangeArrowheads="1"/>
          </p:cNvPicPr>
          <p:nvPr/>
        </p:nvPicPr>
        <p:blipFill>
          <a:blip r:embed="rId5" cstate="print"/>
          <a:srcRect/>
          <a:stretch>
            <a:fillRect/>
          </a:stretch>
        </p:blipFill>
        <p:spPr bwMode="auto">
          <a:xfrm>
            <a:off x="8447088" y="6167438"/>
            <a:ext cx="630237" cy="574675"/>
          </a:xfrm>
          <a:prstGeom prst="rect">
            <a:avLst/>
          </a:prstGeom>
          <a:noFill/>
          <a:ln w="9525">
            <a:noFill/>
            <a:miter lim="800000"/>
            <a:headEnd/>
            <a:tailEnd/>
          </a:ln>
        </p:spPr>
      </p:pic>
      <p:pic>
        <p:nvPicPr>
          <p:cNvPr id="5125" name="Picture 8" descr="flash_icon"/>
          <p:cNvPicPr>
            <a:picLocks noChangeAspect="1" noChangeArrowheads="1"/>
          </p:cNvPicPr>
          <p:nvPr/>
        </p:nvPicPr>
        <p:blipFill>
          <a:blip r:embed="rId6" cstate="print"/>
          <a:srcRect/>
          <a:stretch>
            <a:fillRect/>
          </a:stretch>
        </p:blipFill>
        <p:spPr bwMode="auto">
          <a:xfrm>
            <a:off x="8460432" y="0"/>
            <a:ext cx="385763" cy="431800"/>
          </a:xfrm>
          <a:prstGeom prst="rect">
            <a:avLst/>
          </a:prstGeom>
          <a:noFill/>
          <a:ln w="9525">
            <a:noFill/>
            <a:miter lim="800000"/>
            <a:headEnd/>
            <a:tailEnd/>
          </a:ln>
        </p:spPr>
      </p:pic>
      <p:sp>
        <p:nvSpPr>
          <p:cNvPr id="5126" name="Rectangle 10"/>
          <p:cNvSpPr>
            <a:spLocks noGrp="1" noChangeArrowheads="1"/>
          </p:cNvSpPr>
          <p:nvPr>
            <p:ph type="title" idx="4294967295"/>
          </p:nvPr>
        </p:nvSpPr>
        <p:spPr>
          <a:xfrm>
            <a:off x="0" y="-243408"/>
            <a:ext cx="8229600" cy="1143000"/>
          </a:xfrm>
        </p:spPr>
        <p:txBody>
          <a:bodyPr>
            <a:normAutofit fontScale="90000"/>
          </a:bodyPr>
          <a:lstStyle/>
          <a:p>
            <a:pPr eaLnBrk="1" hangingPunct="1"/>
            <a:r>
              <a:rPr lang="en-GB" dirty="0" smtClean="0"/>
              <a:t>Functions of membrane components</a:t>
            </a:r>
          </a:p>
        </p:txBody>
      </p:sp>
      <p:grpSp>
        <p:nvGrpSpPr>
          <p:cNvPr id="2" name="Group 15"/>
          <p:cNvGrpSpPr>
            <a:grpSpLocks/>
          </p:cNvGrpSpPr>
          <p:nvPr/>
        </p:nvGrpSpPr>
        <p:grpSpPr bwMode="auto">
          <a:xfrm>
            <a:off x="212725" y="800100"/>
            <a:ext cx="8699500" cy="5308600"/>
            <a:chOff x="134" y="504"/>
            <a:chExt cx="5480" cy="3344"/>
          </a:xfrm>
        </p:grpSpPr>
        <p:pic>
          <p:nvPicPr>
            <p:cNvPr id="5128" name="S5_7_cl_membranes.swf" descr="5_7_cl_membranes"/>
            <p:cNvPicPr>
              <a:picLocks noChangeAspect="1" noChangeArrowheads="1"/>
            </p:cNvPicPr>
            <p:nvPr/>
          </p:nvPicPr>
          <p:blipFill>
            <a:blip r:embed="rId7" cstate="print"/>
            <a:srcRect/>
            <a:stretch>
              <a:fillRect/>
            </a:stretch>
          </p:blipFill>
          <p:spPr bwMode="auto">
            <a:xfrm>
              <a:off x="134" y="504"/>
              <a:ext cx="5480" cy="3344"/>
            </a:xfrm>
            <a:prstGeom prst="rect">
              <a:avLst/>
            </a:prstGeom>
            <a:noFill/>
            <a:ln w="9525" algn="ctr">
              <a:noFill/>
              <a:miter lim="800000"/>
              <a:headEnd/>
              <a:tailEnd/>
            </a:ln>
          </p:spPr>
        </p:pic>
      </p:grpSp>
    </p:spTree>
    <p:controls>
      <mc:AlternateContent xmlns:mc="http://schemas.openxmlformats.org/markup-compatibility/2006">
        <mc:Choice xmlns:v="urn:schemas-microsoft-com:vml" Requires="v">
          <p:control spid="34836"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GB" smtClean="0"/>
              <a:t>Question: Label the diagram (11marks)</a:t>
            </a:r>
          </a:p>
        </p:txBody>
      </p:sp>
      <p:grpSp>
        <p:nvGrpSpPr>
          <p:cNvPr id="2" name="Group 5"/>
          <p:cNvGrpSpPr>
            <a:grpSpLocks/>
          </p:cNvGrpSpPr>
          <p:nvPr/>
        </p:nvGrpSpPr>
        <p:grpSpPr bwMode="auto">
          <a:xfrm>
            <a:off x="123825" y="3162300"/>
            <a:ext cx="398463" cy="865188"/>
            <a:chOff x="567" y="2750"/>
            <a:chExt cx="317" cy="907"/>
          </a:xfrm>
        </p:grpSpPr>
        <p:sp>
          <p:nvSpPr>
            <p:cNvPr id="19639" name="Freeform 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40" name="Freeform 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41" name="Oval 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3" name="Group 9"/>
          <p:cNvGrpSpPr>
            <a:grpSpLocks/>
          </p:cNvGrpSpPr>
          <p:nvPr/>
        </p:nvGrpSpPr>
        <p:grpSpPr bwMode="auto">
          <a:xfrm>
            <a:off x="509588" y="3162300"/>
            <a:ext cx="398462" cy="865188"/>
            <a:chOff x="567" y="2750"/>
            <a:chExt cx="317" cy="907"/>
          </a:xfrm>
        </p:grpSpPr>
        <p:sp>
          <p:nvSpPr>
            <p:cNvPr id="19636" name="Freeform 1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37" name="Freeform 1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38" name="Oval 1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4" name="Group 13"/>
          <p:cNvGrpSpPr>
            <a:grpSpLocks/>
          </p:cNvGrpSpPr>
          <p:nvPr/>
        </p:nvGrpSpPr>
        <p:grpSpPr bwMode="auto">
          <a:xfrm>
            <a:off x="1654175" y="3162300"/>
            <a:ext cx="398463" cy="865188"/>
            <a:chOff x="567" y="2750"/>
            <a:chExt cx="317" cy="907"/>
          </a:xfrm>
        </p:grpSpPr>
        <p:sp>
          <p:nvSpPr>
            <p:cNvPr id="19633" name="Freeform 1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34" name="Freeform 1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35" name="Oval 1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5" name="Group 17"/>
          <p:cNvGrpSpPr>
            <a:grpSpLocks/>
          </p:cNvGrpSpPr>
          <p:nvPr/>
        </p:nvGrpSpPr>
        <p:grpSpPr bwMode="auto">
          <a:xfrm>
            <a:off x="1266825" y="3162300"/>
            <a:ext cx="398463" cy="865188"/>
            <a:chOff x="567" y="2750"/>
            <a:chExt cx="317" cy="907"/>
          </a:xfrm>
        </p:grpSpPr>
        <p:sp>
          <p:nvSpPr>
            <p:cNvPr id="19630" name="Freeform 1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31" name="Freeform 1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32" name="Oval 2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6" name="Group 21"/>
          <p:cNvGrpSpPr>
            <a:grpSpLocks/>
          </p:cNvGrpSpPr>
          <p:nvPr/>
        </p:nvGrpSpPr>
        <p:grpSpPr bwMode="auto">
          <a:xfrm>
            <a:off x="895350" y="3162300"/>
            <a:ext cx="400050" cy="865188"/>
            <a:chOff x="567" y="2750"/>
            <a:chExt cx="317" cy="907"/>
          </a:xfrm>
        </p:grpSpPr>
        <p:sp>
          <p:nvSpPr>
            <p:cNvPr id="19627" name="Freeform 2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28" name="Freeform 2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29" name="Oval 2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7" name="Group 25"/>
          <p:cNvGrpSpPr>
            <a:grpSpLocks/>
          </p:cNvGrpSpPr>
          <p:nvPr/>
        </p:nvGrpSpPr>
        <p:grpSpPr bwMode="auto">
          <a:xfrm>
            <a:off x="2044700" y="3162300"/>
            <a:ext cx="398463" cy="865188"/>
            <a:chOff x="567" y="2750"/>
            <a:chExt cx="317" cy="907"/>
          </a:xfrm>
        </p:grpSpPr>
        <p:sp>
          <p:nvSpPr>
            <p:cNvPr id="19624" name="Freeform 2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25" name="Freeform 2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26" name="Oval 2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8" name="Group 29"/>
          <p:cNvGrpSpPr>
            <a:grpSpLocks/>
          </p:cNvGrpSpPr>
          <p:nvPr/>
        </p:nvGrpSpPr>
        <p:grpSpPr bwMode="auto">
          <a:xfrm>
            <a:off x="2430463" y="3162300"/>
            <a:ext cx="398462" cy="865188"/>
            <a:chOff x="567" y="2750"/>
            <a:chExt cx="317" cy="907"/>
          </a:xfrm>
        </p:grpSpPr>
        <p:sp>
          <p:nvSpPr>
            <p:cNvPr id="19621" name="Freeform 3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22" name="Freeform 3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23" name="Oval 3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9" name="Group 33"/>
          <p:cNvGrpSpPr>
            <a:grpSpLocks/>
          </p:cNvGrpSpPr>
          <p:nvPr/>
        </p:nvGrpSpPr>
        <p:grpSpPr bwMode="auto">
          <a:xfrm>
            <a:off x="3575050" y="3162300"/>
            <a:ext cx="398463" cy="865188"/>
            <a:chOff x="567" y="2750"/>
            <a:chExt cx="317" cy="907"/>
          </a:xfrm>
        </p:grpSpPr>
        <p:sp>
          <p:nvSpPr>
            <p:cNvPr id="19618" name="Freeform 3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19" name="Freeform 3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20" name="Oval 3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0" name="Group 37"/>
          <p:cNvGrpSpPr>
            <a:grpSpLocks/>
          </p:cNvGrpSpPr>
          <p:nvPr/>
        </p:nvGrpSpPr>
        <p:grpSpPr bwMode="auto">
          <a:xfrm>
            <a:off x="3186113" y="3162300"/>
            <a:ext cx="400050" cy="865188"/>
            <a:chOff x="567" y="2750"/>
            <a:chExt cx="317" cy="907"/>
          </a:xfrm>
        </p:grpSpPr>
        <p:sp>
          <p:nvSpPr>
            <p:cNvPr id="19615" name="Freeform 3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16" name="Freeform 3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17" name="Oval 4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1" name="Group 41"/>
          <p:cNvGrpSpPr>
            <a:grpSpLocks/>
          </p:cNvGrpSpPr>
          <p:nvPr/>
        </p:nvGrpSpPr>
        <p:grpSpPr bwMode="auto">
          <a:xfrm>
            <a:off x="2816225" y="3162300"/>
            <a:ext cx="400050" cy="865188"/>
            <a:chOff x="567" y="2750"/>
            <a:chExt cx="317" cy="907"/>
          </a:xfrm>
        </p:grpSpPr>
        <p:sp>
          <p:nvSpPr>
            <p:cNvPr id="19612" name="Freeform 4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13" name="Freeform 4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14" name="Oval 4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2" name="Group 45"/>
          <p:cNvGrpSpPr>
            <a:grpSpLocks/>
          </p:cNvGrpSpPr>
          <p:nvPr/>
        </p:nvGrpSpPr>
        <p:grpSpPr bwMode="auto">
          <a:xfrm>
            <a:off x="3963988" y="3160713"/>
            <a:ext cx="398462" cy="865187"/>
            <a:chOff x="567" y="2750"/>
            <a:chExt cx="317" cy="907"/>
          </a:xfrm>
        </p:grpSpPr>
        <p:sp>
          <p:nvSpPr>
            <p:cNvPr id="19609" name="Freeform 4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10" name="Freeform 4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11" name="Oval 4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3" name="Group 49"/>
          <p:cNvGrpSpPr>
            <a:grpSpLocks/>
          </p:cNvGrpSpPr>
          <p:nvPr/>
        </p:nvGrpSpPr>
        <p:grpSpPr bwMode="auto">
          <a:xfrm>
            <a:off x="4349750" y="3160713"/>
            <a:ext cx="398463" cy="865187"/>
            <a:chOff x="567" y="2750"/>
            <a:chExt cx="317" cy="907"/>
          </a:xfrm>
        </p:grpSpPr>
        <p:sp>
          <p:nvSpPr>
            <p:cNvPr id="19606" name="Freeform 5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07" name="Freeform 5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08" name="Oval 5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4" name="Group 53"/>
          <p:cNvGrpSpPr>
            <a:grpSpLocks/>
          </p:cNvGrpSpPr>
          <p:nvPr/>
        </p:nvGrpSpPr>
        <p:grpSpPr bwMode="auto">
          <a:xfrm>
            <a:off x="5494338" y="3160713"/>
            <a:ext cx="398462" cy="865187"/>
            <a:chOff x="567" y="2750"/>
            <a:chExt cx="317" cy="907"/>
          </a:xfrm>
        </p:grpSpPr>
        <p:sp>
          <p:nvSpPr>
            <p:cNvPr id="19603" name="Freeform 54"/>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04" name="Freeform 55"/>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05" name="Oval 56"/>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5" name="Group 57"/>
          <p:cNvGrpSpPr>
            <a:grpSpLocks/>
          </p:cNvGrpSpPr>
          <p:nvPr/>
        </p:nvGrpSpPr>
        <p:grpSpPr bwMode="auto">
          <a:xfrm>
            <a:off x="5105400" y="3160713"/>
            <a:ext cx="400050" cy="865187"/>
            <a:chOff x="567" y="2750"/>
            <a:chExt cx="317" cy="907"/>
          </a:xfrm>
        </p:grpSpPr>
        <p:sp>
          <p:nvSpPr>
            <p:cNvPr id="19600" name="Freeform 58"/>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601" name="Freeform 59"/>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602" name="Oval 60"/>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6" name="Group 61"/>
          <p:cNvGrpSpPr>
            <a:grpSpLocks/>
          </p:cNvGrpSpPr>
          <p:nvPr/>
        </p:nvGrpSpPr>
        <p:grpSpPr bwMode="auto">
          <a:xfrm>
            <a:off x="4735513" y="3160713"/>
            <a:ext cx="400050" cy="865187"/>
            <a:chOff x="567" y="2750"/>
            <a:chExt cx="317" cy="907"/>
          </a:xfrm>
        </p:grpSpPr>
        <p:sp>
          <p:nvSpPr>
            <p:cNvPr id="19597" name="Freeform 6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98" name="Freeform 6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99" name="Oval 6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7" name="Group 65"/>
          <p:cNvGrpSpPr>
            <a:grpSpLocks/>
          </p:cNvGrpSpPr>
          <p:nvPr/>
        </p:nvGrpSpPr>
        <p:grpSpPr bwMode="auto">
          <a:xfrm>
            <a:off x="6640513" y="3162300"/>
            <a:ext cx="398462" cy="865188"/>
            <a:chOff x="567" y="2750"/>
            <a:chExt cx="317" cy="907"/>
          </a:xfrm>
        </p:grpSpPr>
        <p:sp>
          <p:nvSpPr>
            <p:cNvPr id="19594" name="Freeform 66"/>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95" name="Freeform 67"/>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96" name="Oval 68"/>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8" name="Group 69"/>
          <p:cNvGrpSpPr>
            <a:grpSpLocks/>
          </p:cNvGrpSpPr>
          <p:nvPr/>
        </p:nvGrpSpPr>
        <p:grpSpPr bwMode="auto">
          <a:xfrm>
            <a:off x="6251575" y="3162300"/>
            <a:ext cx="400050" cy="865188"/>
            <a:chOff x="567" y="2750"/>
            <a:chExt cx="317" cy="907"/>
          </a:xfrm>
        </p:grpSpPr>
        <p:sp>
          <p:nvSpPr>
            <p:cNvPr id="19591" name="Freeform 70"/>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92" name="Freeform 71"/>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93" name="Oval 72"/>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9" name="Group 78"/>
          <p:cNvGrpSpPr>
            <a:grpSpLocks/>
          </p:cNvGrpSpPr>
          <p:nvPr/>
        </p:nvGrpSpPr>
        <p:grpSpPr bwMode="auto">
          <a:xfrm flipV="1">
            <a:off x="125413" y="4095750"/>
            <a:ext cx="398462" cy="865188"/>
            <a:chOff x="567" y="2750"/>
            <a:chExt cx="317" cy="907"/>
          </a:xfrm>
        </p:grpSpPr>
        <p:sp>
          <p:nvSpPr>
            <p:cNvPr id="19588" name="Freeform 7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89" name="Freeform 8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90" name="Oval 8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20" name="Group 82"/>
          <p:cNvGrpSpPr>
            <a:grpSpLocks/>
          </p:cNvGrpSpPr>
          <p:nvPr/>
        </p:nvGrpSpPr>
        <p:grpSpPr bwMode="auto">
          <a:xfrm flipV="1">
            <a:off x="511175" y="4095750"/>
            <a:ext cx="398463" cy="865188"/>
            <a:chOff x="567" y="2750"/>
            <a:chExt cx="317" cy="907"/>
          </a:xfrm>
        </p:grpSpPr>
        <p:sp>
          <p:nvSpPr>
            <p:cNvPr id="19585" name="Freeform 8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86" name="Freeform 8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87" name="Oval 85"/>
            <p:cNvSpPr>
              <a:spLocks noChangeArrowheads="1"/>
            </p:cNvSpPr>
            <p:nvPr/>
          </p:nvSpPr>
          <p:spPr bwMode="auto">
            <a:xfrm flipV="1">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21" name="Group 86"/>
          <p:cNvGrpSpPr>
            <a:grpSpLocks/>
          </p:cNvGrpSpPr>
          <p:nvPr/>
        </p:nvGrpSpPr>
        <p:grpSpPr bwMode="auto">
          <a:xfrm flipV="1">
            <a:off x="1655763" y="4095750"/>
            <a:ext cx="398462" cy="865188"/>
            <a:chOff x="567" y="2750"/>
            <a:chExt cx="317" cy="907"/>
          </a:xfrm>
        </p:grpSpPr>
        <p:sp>
          <p:nvSpPr>
            <p:cNvPr id="19582" name="Freeform 8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83" name="Freeform 8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84" name="Oval 8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22" name="Group 90"/>
          <p:cNvGrpSpPr>
            <a:grpSpLocks/>
          </p:cNvGrpSpPr>
          <p:nvPr/>
        </p:nvGrpSpPr>
        <p:grpSpPr bwMode="auto">
          <a:xfrm flipV="1">
            <a:off x="1268413" y="4095750"/>
            <a:ext cx="398462" cy="865188"/>
            <a:chOff x="567" y="2750"/>
            <a:chExt cx="317" cy="907"/>
          </a:xfrm>
        </p:grpSpPr>
        <p:sp>
          <p:nvSpPr>
            <p:cNvPr id="19579" name="Freeform 9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80" name="Freeform 9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81" name="Oval 9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23" name="Group 94"/>
          <p:cNvGrpSpPr>
            <a:grpSpLocks/>
          </p:cNvGrpSpPr>
          <p:nvPr/>
        </p:nvGrpSpPr>
        <p:grpSpPr bwMode="auto">
          <a:xfrm flipV="1">
            <a:off x="896938" y="4095750"/>
            <a:ext cx="400050" cy="865188"/>
            <a:chOff x="567" y="2750"/>
            <a:chExt cx="317" cy="907"/>
          </a:xfrm>
        </p:grpSpPr>
        <p:sp>
          <p:nvSpPr>
            <p:cNvPr id="19576" name="Freeform 9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77" name="Freeform 9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78" name="Oval 9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24" name="Group 98"/>
          <p:cNvGrpSpPr>
            <a:grpSpLocks/>
          </p:cNvGrpSpPr>
          <p:nvPr/>
        </p:nvGrpSpPr>
        <p:grpSpPr bwMode="auto">
          <a:xfrm flipV="1">
            <a:off x="2046288" y="4095750"/>
            <a:ext cx="398462" cy="865188"/>
            <a:chOff x="567" y="2750"/>
            <a:chExt cx="317" cy="907"/>
          </a:xfrm>
        </p:grpSpPr>
        <p:sp>
          <p:nvSpPr>
            <p:cNvPr id="19573" name="Freeform 9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74" name="Freeform 10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75" name="Oval 10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25" name="Group 102"/>
          <p:cNvGrpSpPr>
            <a:grpSpLocks/>
          </p:cNvGrpSpPr>
          <p:nvPr/>
        </p:nvGrpSpPr>
        <p:grpSpPr bwMode="auto">
          <a:xfrm flipV="1">
            <a:off x="2432050" y="4095750"/>
            <a:ext cx="398463" cy="865188"/>
            <a:chOff x="567" y="2750"/>
            <a:chExt cx="317" cy="907"/>
          </a:xfrm>
        </p:grpSpPr>
        <p:sp>
          <p:nvSpPr>
            <p:cNvPr id="19570" name="Freeform 10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71" name="Freeform 10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72" name="Oval 10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26" name="Group 106"/>
          <p:cNvGrpSpPr>
            <a:grpSpLocks/>
          </p:cNvGrpSpPr>
          <p:nvPr/>
        </p:nvGrpSpPr>
        <p:grpSpPr bwMode="auto">
          <a:xfrm flipV="1">
            <a:off x="3576638" y="4095750"/>
            <a:ext cx="398462" cy="865188"/>
            <a:chOff x="567" y="2750"/>
            <a:chExt cx="317" cy="907"/>
          </a:xfrm>
        </p:grpSpPr>
        <p:sp>
          <p:nvSpPr>
            <p:cNvPr id="19567" name="Freeform 10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68" name="Freeform 10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69" name="Oval 10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27" name="Group 110"/>
          <p:cNvGrpSpPr>
            <a:grpSpLocks/>
          </p:cNvGrpSpPr>
          <p:nvPr/>
        </p:nvGrpSpPr>
        <p:grpSpPr bwMode="auto">
          <a:xfrm flipV="1">
            <a:off x="3187700" y="4095750"/>
            <a:ext cx="400050" cy="865188"/>
            <a:chOff x="567" y="2750"/>
            <a:chExt cx="317" cy="907"/>
          </a:xfrm>
        </p:grpSpPr>
        <p:sp>
          <p:nvSpPr>
            <p:cNvPr id="19564" name="Freeform 11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65" name="Freeform 11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66" name="Oval 11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28" name="Group 114"/>
          <p:cNvGrpSpPr>
            <a:grpSpLocks/>
          </p:cNvGrpSpPr>
          <p:nvPr/>
        </p:nvGrpSpPr>
        <p:grpSpPr bwMode="auto">
          <a:xfrm flipV="1">
            <a:off x="2817813" y="4095750"/>
            <a:ext cx="400050" cy="865188"/>
            <a:chOff x="567" y="2750"/>
            <a:chExt cx="317" cy="907"/>
          </a:xfrm>
        </p:grpSpPr>
        <p:sp>
          <p:nvSpPr>
            <p:cNvPr id="19561" name="Freeform 11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62" name="Freeform 11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63" name="Oval 11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29" name="Group 118"/>
          <p:cNvGrpSpPr>
            <a:grpSpLocks/>
          </p:cNvGrpSpPr>
          <p:nvPr/>
        </p:nvGrpSpPr>
        <p:grpSpPr bwMode="auto">
          <a:xfrm flipV="1">
            <a:off x="3965575" y="4097338"/>
            <a:ext cx="398463" cy="865187"/>
            <a:chOff x="567" y="2750"/>
            <a:chExt cx="317" cy="907"/>
          </a:xfrm>
        </p:grpSpPr>
        <p:sp>
          <p:nvSpPr>
            <p:cNvPr id="19558" name="Freeform 11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59" name="Freeform 12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60" name="Oval 12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30" name="Group 122"/>
          <p:cNvGrpSpPr>
            <a:grpSpLocks/>
          </p:cNvGrpSpPr>
          <p:nvPr/>
        </p:nvGrpSpPr>
        <p:grpSpPr bwMode="auto">
          <a:xfrm flipV="1">
            <a:off x="4351338" y="4097338"/>
            <a:ext cx="398462" cy="865187"/>
            <a:chOff x="567" y="2750"/>
            <a:chExt cx="317" cy="907"/>
          </a:xfrm>
        </p:grpSpPr>
        <p:sp>
          <p:nvSpPr>
            <p:cNvPr id="19555" name="Freeform 12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56" name="Freeform 12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57" name="Oval 12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31" name="Group 126"/>
          <p:cNvGrpSpPr>
            <a:grpSpLocks/>
          </p:cNvGrpSpPr>
          <p:nvPr/>
        </p:nvGrpSpPr>
        <p:grpSpPr bwMode="auto">
          <a:xfrm flipV="1">
            <a:off x="5495925" y="4097338"/>
            <a:ext cx="398463" cy="865187"/>
            <a:chOff x="567" y="2750"/>
            <a:chExt cx="317" cy="907"/>
          </a:xfrm>
        </p:grpSpPr>
        <p:sp>
          <p:nvSpPr>
            <p:cNvPr id="19552" name="Freeform 127"/>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53" name="Freeform 128"/>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54" name="Oval 129"/>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9488" name="Group 130"/>
          <p:cNvGrpSpPr>
            <a:grpSpLocks/>
          </p:cNvGrpSpPr>
          <p:nvPr/>
        </p:nvGrpSpPr>
        <p:grpSpPr bwMode="auto">
          <a:xfrm flipV="1">
            <a:off x="5106988" y="4097338"/>
            <a:ext cx="400050" cy="865187"/>
            <a:chOff x="567" y="2750"/>
            <a:chExt cx="317" cy="907"/>
          </a:xfrm>
        </p:grpSpPr>
        <p:sp>
          <p:nvSpPr>
            <p:cNvPr id="19549" name="Freeform 131"/>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50" name="Freeform 132"/>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51" name="Oval 133"/>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9489" name="Group 134"/>
          <p:cNvGrpSpPr>
            <a:grpSpLocks/>
          </p:cNvGrpSpPr>
          <p:nvPr/>
        </p:nvGrpSpPr>
        <p:grpSpPr bwMode="auto">
          <a:xfrm flipV="1">
            <a:off x="4737100" y="4097338"/>
            <a:ext cx="400050" cy="865187"/>
            <a:chOff x="567" y="2750"/>
            <a:chExt cx="317" cy="907"/>
          </a:xfrm>
        </p:grpSpPr>
        <p:sp>
          <p:nvSpPr>
            <p:cNvPr id="19546" name="Freeform 13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47" name="Freeform 13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48" name="Oval 13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9490" name="Group 138"/>
          <p:cNvGrpSpPr>
            <a:grpSpLocks/>
          </p:cNvGrpSpPr>
          <p:nvPr/>
        </p:nvGrpSpPr>
        <p:grpSpPr bwMode="auto">
          <a:xfrm flipV="1">
            <a:off x="6642100" y="4095750"/>
            <a:ext cx="398463" cy="865188"/>
            <a:chOff x="567" y="2750"/>
            <a:chExt cx="317" cy="907"/>
          </a:xfrm>
        </p:grpSpPr>
        <p:sp>
          <p:nvSpPr>
            <p:cNvPr id="19543" name="Freeform 139"/>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44" name="Freeform 140"/>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45" name="Oval 141"/>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9491" name="Group 142"/>
          <p:cNvGrpSpPr>
            <a:grpSpLocks/>
          </p:cNvGrpSpPr>
          <p:nvPr/>
        </p:nvGrpSpPr>
        <p:grpSpPr bwMode="auto">
          <a:xfrm flipV="1">
            <a:off x="6253163" y="4095750"/>
            <a:ext cx="400050" cy="865188"/>
            <a:chOff x="567" y="2750"/>
            <a:chExt cx="317" cy="907"/>
          </a:xfrm>
        </p:grpSpPr>
        <p:sp>
          <p:nvSpPr>
            <p:cNvPr id="19540" name="Freeform 143"/>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41" name="Freeform 144"/>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42" name="Oval 145"/>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9492" name="Group 151"/>
          <p:cNvGrpSpPr>
            <a:grpSpLocks/>
          </p:cNvGrpSpPr>
          <p:nvPr/>
        </p:nvGrpSpPr>
        <p:grpSpPr bwMode="auto">
          <a:xfrm>
            <a:off x="7010400" y="3152775"/>
            <a:ext cx="398463" cy="865188"/>
            <a:chOff x="567" y="2750"/>
            <a:chExt cx="317" cy="907"/>
          </a:xfrm>
        </p:grpSpPr>
        <p:sp>
          <p:nvSpPr>
            <p:cNvPr id="19537" name="Freeform 152"/>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38" name="Freeform 153"/>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39" name="Oval 154"/>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grpSp>
        <p:nvGrpSpPr>
          <p:cNvPr id="19493" name="Group 224"/>
          <p:cNvGrpSpPr>
            <a:grpSpLocks/>
          </p:cNvGrpSpPr>
          <p:nvPr/>
        </p:nvGrpSpPr>
        <p:grpSpPr bwMode="auto">
          <a:xfrm flipV="1">
            <a:off x="7011988" y="4086225"/>
            <a:ext cx="398462" cy="865188"/>
            <a:chOff x="567" y="2750"/>
            <a:chExt cx="317" cy="907"/>
          </a:xfrm>
        </p:grpSpPr>
        <p:sp>
          <p:nvSpPr>
            <p:cNvPr id="19534" name="Freeform 225"/>
            <p:cNvSpPr>
              <a:spLocks/>
            </p:cNvSpPr>
            <p:nvPr/>
          </p:nvSpPr>
          <p:spPr bwMode="auto">
            <a:xfrm>
              <a:off x="642" y="2840"/>
              <a:ext cx="45" cy="817"/>
            </a:xfrm>
            <a:custGeom>
              <a:avLst/>
              <a:gdLst>
                <a:gd name="T0" fmla="*/ 45 w 45"/>
                <a:gd name="T1" fmla="*/ 0 h 817"/>
                <a:gd name="T2" fmla="*/ 0 w 45"/>
                <a:gd name="T3" fmla="*/ 318 h 817"/>
                <a:gd name="T4" fmla="*/ 45 w 45"/>
                <a:gd name="T5" fmla="*/ 590 h 817"/>
                <a:gd name="T6" fmla="*/ 0 w 45"/>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817">
                  <a:moveTo>
                    <a:pt x="45" y="0"/>
                  </a:moveTo>
                  <a:cubicBezTo>
                    <a:pt x="22" y="110"/>
                    <a:pt x="0" y="220"/>
                    <a:pt x="0" y="318"/>
                  </a:cubicBezTo>
                  <a:cubicBezTo>
                    <a:pt x="0" y="416"/>
                    <a:pt x="45" y="507"/>
                    <a:pt x="45" y="590"/>
                  </a:cubicBezTo>
                  <a:cubicBezTo>
                    <a:pt x="45" y="673"/>
                    <a:pt x="7" y="779"/>
                    <a:pt x="0" y="817"/>
                  </a:cubicBezTo>
                </a:path>
              </a:pathLst>
            </a:custGeom>
            <a:solidFill>
              <a:schemeClr val="bg2"/>
            </a:solidFill>
            <a:ln w="57150" cmpd="sng">
              <a:solidFill>
                <a:schemeClr val="tx1"/>
              </a:solidFill>
              <a:round/>
              <a:headEnd/>
              <a:tailEnd/>
            </a:ln>
            <a:effectLst/>
          </p:spPr>
          <p:txBody>
            <a:bodyPr/>
            <a:lstStyle/>
            <a:p>
              <a:endParaRPr lang="en-GB"/>
            </a:p>
          </p:txBody>
        </p:sp>
        <p:sp>
          <p:nvSpPr>
            <p:cNvPr id="19535" name="Freeform 226"/>
            <p:cNvSpPr>
              <a:spLocks/>
            </p:cNvSpPr>
            <p:nvPr/>
          </p:nvSpPr>
          <p:spPr bwMode="auto">
            <a:xfrm>
              <a:off x="748" y="2886"/>
              <a:ext cx="99" cy="771"/>
            </a:xfrm>
            <a:custGeom>
              <a:avLst/>
              <a:gdLst>
                <a:gd name="T0" fmla="*/ 0 w 99"/>
                <a:gd name="T1" fmla="*/ 0 h 771"/>
                <a:gd name="T2" fmla="*/ 45 w 99"/>
                <a:gd name="T3" fmla="*/ 227 h 771"/>
                <a:gd name="T4" fmla="*/ 45 w 99"/>
                <a:gd name="T5" fmla="*/ 453 h 771"/>
                <a:gd name="T6" fmla="*/ 91 w 99"/>
                <a:gd name="T7" fmla="*/ 635 h 771"/>
                <a:gd name="T8" fmla="*/ 91 w 99"/>
                <a:gd name="T9" fmla="*/ 771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71">
                  <a:moveTo>
                    <a:pt x="0" y="0"/>
                  </a:moveTo>
                  <a:cubicBezTo>
                    <a:pt x="19" y="76"/>
                    <a:pt x="38" y="152"/>
                    <a:pt x="45" y="227"/>
                  </a:cubicBezTo>
                  <a:cubicBezTo>
                    <a:pt x="52" y="302"/>
                    <a:pt x="37" y="385"/>
                    <a:pt x="45" y="453"/>
                  </a:cubicBezTo>
                  <a:cubicBezTo>
                    <a:pt x="53" y="521"/>
                    <a:pt x="83" y="582"/>
                    <a:pt x="91" y="635"/>
                  </a:cubicBezTo>
                  <a:cubicBezTo>
                    <a:pt x="99" y="688"/>
                    <a:pt x="95" y="729"/>
                    <a:pt x="91" y="771"/>
                  </a:cubicBezTo>
                </a:path>
              </a:pathLst>
            </a:custGeom>
            <a:solidFill>
              <a:schemeClr val="bg2"/>
            </a:solidFill>
            <a:ln w="57150" cmpd="sng">
              <a:solidFill>
                <a:schemeClr val="tx1"/>
              </a:solidFill>
              <a:round/>
              <a:headEnd/>
              <a:tailEnd/>
            </a:ln>
            <a:effectLst/>
          </p:spPr>
          <p:txBody>
            <a:bodyPr/>
            <a:lstStyle/>
            <a:p>
              <a:endParaRPr lang="en-GB"/>
            </a:p>
          </p:txBody>
        </p:sp>
        <p:sp>
          <p:nvSpPr>
            <p:cNvPr id="19536" name="Oval 227"/>
            <p:cNvSpPr>
              <a:spLocks noChangeArrowheads="1"/>
            </p:cNvSpPr>
            <p:nvPr/>
          </p:nvSpPr>
          <p:spPr bwMode="auto">
            <a:xfrm>
              <a:off x="567" y="2750"/>
              <a:ext cx="317" cy="317"/>
            </a:xfrm>
            <a:prstGeom prst="ellipse">
              <a:avLst/>
            </a:prstGeom>
            <a:gradFill rotWithShape="1">
              <a:gsLst>
                <a:gs pos="0">
                  <a:schemeClr val="accent1"/>
                </a:gs>
                <a:gs pos="100000">
                  <a:schemeClr val="hlink"/>
                </a:gs>
              </a:gsLst>
              <a:path path="shape">
                <a:fillToRect l="50000" t="50000" r="50000" b="50000"/>
              </a:path>
            </a:gradFill>
            <a:ln w="9525">
              <a:noFill/>
              <a:round/>
              <a:headEnd/>
              <a:tailEnd/>
            </a:ln>
            <a:effectLst/>
          </p:spPr>
          <p:txBody>
            <a:bodyPr wrap="none" anchor="ctr"/>
            <a:lstStyle/>
            <a:p>
              <a:endParaRPr lang="en-US"/>
            </a:p>
          </p:txBody>
        </p:sp>
      </p:grpSp>
      <p:sp>
        <p:nvSpPr>
          <p:cNvPr id="19495" name="AutoShape 297"/>
          <p:cNvSpPr>
            <a:spLocks noChangeArrowheads="1"/>
          </p:cNvSpPr>
          <p:nvPr/>
        </p:nvSpPr>
        <p:spPr bwMode="auto">
          <a:xfrm>
            <a:off x="419100" y="3013075"/>
            <a:ext cx="935038" cy="1223963"/>
          </a:xfrm>
          <a:custGeom>
            <a:avLst/>
            <a:gdLst>
              <a:gd name="T0" fmla="*/ 818158 w 21600"/>
              <a:gd name="T1" fmla="*/ 611982 h 21600"/>
              <a:gd name="T2" fmla="*/ 467519 w 21600"/>
              <a:gd name="T3" fmla="*/ 1223963 h 21600"/>
              <a:gd name="T4" fmla="*/ 116880 w 21600"/>
              <a:gd name="T5" fmla="*/ 611982 h 21600"/>
              <a:gd name="T6" fmla="*/ 46751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00"/>
          </a:solidFill>
          <a:ln w="9525">
            <a:solidFill>
              <a:schemeClr val="tx1"/>
            </a:solidFill>
            <a:miter lim="800000"/>
            <a:headEnd/>
            <a:tailEnd/>
          </a:ln>
          <a:effectLst/>
        </p:spPr>
        <p:txBody>
          <a:bodyPr wrap="none" anchor="ctr"/>
          <a:lstStyle/>
          <a:p>
            <a:endParaRPr lang="en-GB"/>
          </a:p>
        </p:txBody>
      </p:sp>
      <p:grpSp>
        <p:nvGrpSpPr>
          <p:cNvPr id="19494" name="Group 298"/>
          <p:cNvGrpSpPr>
            <a:grpSpLocks/>
          </p:cNvGrpSpPr>
          <p:nvPr/>
        </p:nvGrpSpPr>
        <p:grpSpPr bwMode="auto">
          <a:xfrm>
            <a:off x="519113" y="1927225"/>
            <a:ext cx="1042987" cy="1084263"/>
            <a:chOff x="2596" y="860"/>
            <a:chExt cx="657" cy="683"/>
          </a:xfrm>
        </p:grpSpPr>
        <p:sp>
          <p:nvSpPr>
            <p:cNvPr id="19527" name="AutoShape 299"/>
            <p:cNvSpPr>
              <a:spLocks noChangeArrowheads="1"/>
            </p:cNvSpPr>
            <p:nvPr/>
          </p:nvSpPr>
          <p:spPr bwMode="auto">
            <a:xfrm>
              <a:off x="2697" y="1407"/>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9528" name="AutoShape 300"/>
            <p:cNvSpPr>
              <a:spLocks noChangeArrowheads="1"/>
            </p:cNvSpPr>
            <p:nvPr/>
          </p:nvSpPr>
          <p:spPr bwMode="auto">
            <a:xfrm>
              <a:off x="2788" y="1271"/>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9529" name="AutoShape 301"/>
            <p:cNvSpPr>
              <a:spLocks noChangeArrowheads="1"/>
            </p:cNvSpPr>
            <p:nvPr/>
          </p:nvSpPr>
          <p:spPr bwMode="auto">
            <a:xfrm>
              <a:off x="2879" y="1135"/>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9530" name="AutoShape 302"/>
            <p:cNvSpPr>
              <a:spLocks noChangeArrowheads="1"/>
            </p:cNvSpPr>
            <p:nvPr/>
          </p:nvSpPr>
          <p:spPr bwMode="auto">
            <a:xfrm>
              <a:off x="2971" y="996"/>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9531" name="AutoShape 303"/>
            <p:cNvSpPr>
              <a:spLocks noChangeArrowheads="1"/>
            </p:cNvSpPr>
            <p:nvPr/>
          </p:nvSpPr>
          <p:spPr bwMode="auto">
            <a:xfrm>
              <a:off x="3071" y="860"/>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9532" name="AutoShape 304"/>
            <p:cNvSpPr>
              <a:spLocks noChangeArrowheads="1"/>
            </p:cNvSpPr>
            <p:nvPr/>
          </p:nvSpPr>
          <p:spPr bwMode="auto">
            <a:xfrm rot="1840637">
              <a:off x="2747" y="1023"/>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sp>
          <p:nvSpPr>
            <p:cNvPr id="19533" name="AutoShape 305"/>
            <p:cNvSpPr>
              <a:spLocks noChangeArrowheads="1"/>
            </p:cNvSpPr>
            <p:nvPr/>
          </p:nvSpPr>
          <p:spPr bwMode="auto">
            <a:xfrm rot="1840637">
              <a:off x="2596" y="923"/>
              <a:ext cx="182" cy="136"/>
            </a:xfrm>
            <a:prstGeom prst="hexagon">
              <a:avLst>
                <a:gd name="adj" fmla="val 33456"/>
                <a:gd name="vf" fmla="val 115470"/>
              </a:avLst>
            </a:prstGeom>
            <a:solidFill>
              <a:srgbClr val="FF9900"/>
            </a:solidFill>
            <a:ln w="9525">
              <a:solidFill>
                <a:schemeClr val="tx1"/>
              </a:solidFill>
              <a:miter lim="800000"/>
              <a:headEnd/>
              <a:tailEnd/>
            </a:ln>
            <a:effectLst/>
          </p:spPr>
          <p:txBody>
            <a:bodyPr wrap="none" anchor="ctr"/>
            <a:lstStyle/>
            <a:p>
              <a:endParaRPr lang="en-US"/>
            </a:p>
          </p:txBody>
        </p:sp>
      </p:grpSp>
      <p:sp>
        <p:nvSpPr>
          <p:cNvPr id="19497" name="AutoShape 306"/>
          <p:cNvSpPr>
            <a:spLocks noChangeArrowheads="1"/>
          </p:cNvSpPr>
          <p:nvPr/>
        </p:nvSpPr>
        <p:spPr bwMode="auto">
          <a:xfrm>
            <a:off x="5310188" y="2781300"/>
            <a:ext cx="647700" cy="2305050"/>
          </a:xfrm>
          <a:prstGeom prst="roundRect">
            <a:avLst>
              <a:gd name="adj" fmla="val 16667"/>
            </a:avLst>
          </a:prstGeom>
          <a:solidFill>
            <a:srgbClr val="FF0000"/>
          </a:solidFill>
          <a:ln w="9525">
            <a:solidFill>
              <a:schemeClr val="tx1"/>
            </a:solidFill>
            <a:round/>
            <a:headEnd/>
            <a:tailEnd/>
          </a:ln>
          <a:effectLst/>
        </p:spPr>
        <p:txBody>
          <a:bodyPr wrap="none" anchor="ctr"/>
          <a:lstStyle/>
          <a:p>
            <a:endParaRPr lang="en-US"/>
          </a:p>
        </p:txBody>
      </p:sp>
      <p:sp>
        <p:nvSpPr>
          <p:cNvPr id="19498" name="AutoShape 307"/>
          <p:cNvSpPr>
            <a:spLocks noChangeArrowheads="1"/>
          </p:cNvSpPr>
          <p:nvPr/>
        </p:nvSpPr>
        <p:spPr bwMode="auto">
          <a:xfrm>
            <a:off x="6173788" y="2781300"/>
            <a:ext cx="647700" cy="2305050"/>
          </a:xfrm>
          <a:prstGeom prst="roundRect">
            <a:avLst>
              <a:gd name="adj" fmla="val 16667"/>
            </a:avLst>
          </a:prstGeom>
          <a:solidFill>
            <a:srgbClr val="FF0000"/>
          </a:solidFill>
          <a:ln w="9525">
            <a:solidFill>
              <a:schemeClr val="tx1"/>
            </a:solidFill>
            <a:round/>
            <a:headEnd/>
            <a:tailEnd/>
          </a:ln>
          <a:effectLst/>
        </p:spPr>
        <p:txBody>
          <a:bodyPr wrap="none" anchor="ctr"/>
          <a:lstStyle/>
          <a:p>
            <a:endParaRPr lang="en-US"/>
          </a:p>
        </p:txBody>
      </p:sp>
      <p:sp>
        <p:nvSpPr>
          <p:cNvPr id="19499" name="AutoShape 310"/>
          <p:cNvSpPr>
            <a:spLocks noChangeArrowheads="1"/>
          </p:cNvSpPr>
          <p:nvPr/>
        </p:nvSpPr>
        <p:spPr bwMode="auto">
          <a:xfrm>
            <a:off x="1547813" y="4365625"/>
            <a:ext cx="793750" cy="792163"/>
          </a:xfrm>
          <a:prstGeom prst="roundRect">
            <a:avLst>
              <a:gd name="adj" fmla="val 16667"/>
            </a:avLst>
          </a:prstGeom>
          <a:solidFill>
            <a:schemeClr val="folHlink"/>
          </a:solidFill>
          <a:ln w="9525">
            <a:solidFill>
              <a:schemeClr val="tx1"/>
            </a:solidFill>
            <a:round/>
            <a:headEnd/>
            <a:tailEnd/>
          </a:ln>
          <a:effectLst/>
        </p:spPr>
        <p:txBody>
          <a:bodyPr wrap="none" anchor="ctr"/>
          <a:lstStyle/>
          <a:p>
            <a:endParaRPr lang="en-US"/>
          </a:p>
        </p:txBody>
      </p:sp>
      <p:sp>
        <p:nvSpPr>
          <p:cNvPr id="19500" name="AutoShape 311"/>
          <p:cNvSpPr>
            <a:spLocks noChangeArrowheads="1"/>
          </p:cNvSpPr>
          <p:nvPr/>
        </p:nvSpPr>
        <p:spPr bwMode="auto">
          <a:xfrm>
            <a:off x="4156075" y="2376488"/>
            <a:ext cx="793750" cy="792162"/>
          </a:xfrm>
          <a:prstGeom prst="roundRect">
            <a:avLst>
              <a:gd name="adj" fmla="val 16667"/>
            </a:avLst>
          </a:prstGeom>
          <a:solidFill>
            <a:schemeClr val="folHlink"/>
          </a:solidFill>
          <a:ln w="9525">
            <a:solidFill>
              <a:schemeClr val="tx1"/>
            </a:solidFill>
            <a:round/>
            <a:headEnd/>
            <a:tailEnd/>
          </a:ln>
          <a:effectLst/>
        </p:spPr>
        <p:txBody>
          <a:bodyPr wrap="none" anchor="ctr"/>
          <a:lstStyle/>
          <a:p>
            <a:endParaRPr lang="en-US"/>
          </a:p>
        </p:txBody>
      </p:sp>
      <p:sp>
        <p:nvSpPr>
          <p:cNvPr id="19501" name="AutoShape 312"/>
          <p:cNvSpPr>
            <a:spLocks noChangeArrowheads="1"/>
          </p:cNvSpPr>
          <p:nvPr/>
        </p:nvSpPr>
        <p:spPr bwMode="auto">
          <a:xfrm>
            <a:off x="3005138" y="2852738"/>
            <a:ext cx="719137" cy="2376487"/>
          </a:xfrm>
          <a:prstGeom prst="roundRect">
            <a:avLst>
              <a:gd name="adj" fmla="val 16667"/>
            </a:avLst>
          </a:prstGeom>
          <a:solidFill>
            <a:srgbClr val="FFFF00"/>
          </a:solidFill>
          <a:ln w="9525">
            <a:solidFill>
              <a:schemeClr val="tx1"/>
            </a:solidFill>
            <a:round/>
            <a:headEnd/>
            <a:tailEnd/>
          </a:ln>
          <a:effectLst/>
        </p:spPr>
        <p:txBody>
          <a:bodyPr wrap="none" anchor="ctr"/>
          <a:lstStyle/>
          <a:p>
            <a:endParaRPr lang="en-US"/>
          </a:p>
        </p:txBody>
      </p:sp>
      <p:sp>
        <p:nvSpPr>
          <p:cNvPr id="19502" name="Line 314"/>
          <p:cNvSpPr>
            <a:spLocks noChangeShapeType="1"/>
          </p:cNvSpPr>
          <p:nvPr/>
        </p:nvSpPr>
        <p:spPr bwMode="auto">
          <a:xfrm>
            <a:off x="701675" y="1628775"/>
            <a:ext cx="0" cy="504825"/>
          </a:xfrm>
          <a:prstGeom prst="line">
            <a:avLst/>
          </a:prstGeom>
          <a:noFill/>
          <a:ln w="9525">
            <a:solidFill>
              <a:schemeClr val="tx1"/>
            </a:solidFill>
            <a:round/>
            <a:headEnd/>
            <a:tailEnd type="triangle" w="med" len="med"/>
          </a:ln>
          <a:effectLst/>
        </p:spPr>
        <p:txBody>
          <a:bodyPr/>
          <a:lstStyle/>
          <a:p>
            <a:endParaRPr lang="en-GB"/>
          </a:p>
        </p:txBody>
      </p:sp>
      <p:sp>
        <p:nvSpPr>
          <p:cNvPr id="19503" name="Line 315"/>
          <p:cNvSpPr>
            <a:spLocks noChangeShapeType="1"/>
          </p:cNvSpPr>
          <p:nvPr/>
        </p:nvSpPr>
        <p:spPr bwMode="auto">
          <a:xfrm flipH="1">
            <a:off x="1062038" y="2636838"/>
            <a:ext cx="576262" cy="504825"/>
          </a:xfrm>
          <a:prstGeom prst="line">
            <a:avLst/>
          </a:prstGeom>
          <a:noFill/>
          <a:ln w="9525">
            <a:solidFill>
              <a:schemeClr val="tx1"/>
            </a:solidFill>
            <a:round/>
            <a:headEnd/>
            <a:tailEnd type="triangle" w="med" len="med"/>
          </a:ln>
          <a:effectLst/>
        </p:spPr>
        <p:txBody>
          <a:bodyPr/>
          <a:lstStyle/>
          <a:p>
            <a:endParaRPr lang="en-GB"/>
          </a:p>
        </p:txBody>
      </p:sp>
      <p:sp>
        <p:nvSpPr>
          <p:cNvPr id="19504" name="AutoShape 316"/>
          <p:cNvSpPr>
            <a:spLocks/>
          </p:cNvSpPr>
          <p:nvPr/>
        </p:nvSpPr>
        <p:spPr bwMode="auto">
          <a:xfrm>
            <a:off x="7451725" y="1989138"/>
            <a:ext cx="503238" cy="1079500"/>
          </a:xfrm>
          <a:prstGeom prst="rightBrace">
            <a:avLst>
              <a:gd name="adj1" fmla="val 17876"/>
              <a:gd name="adj2" fmla="val 50000"/>
            </a:avLst>
          </a:prstGeom>
          <a:noFill/>
          <a:ln w="9525">
            <a:solidFill>
              <a:schemeClr val="tx1"/>
            </a:solidFill>
            <a:round/>
            <a:headEnd/>
            <a:tailEnd/>
          </a:ln>
          <a:effectLst/>
        </p:spPr>
        <p:txBody>
          <a:bodyPr wrap="none" anchor="ctr"/>
          <a:lstStyle/>
          <a:p>
            <a:endParaRPr lang="en-US"/>
          </a:p>
        </p:txBody>
      </p:sp>
      <p:sp>
        <p:nvSpPr>
          <p:cNvPr id="19505" name="Line 319"/>
          <p:cNvSpPr>
            <a:spLocks noChangeShapeType="1"/>
          </p:cNvSpPr>
          <p:nvPr/>
        </p:nvSpPr>
        <p:spPr bwMode="auto">
          <a:xfrm>
            <a:off x="5580063" y="1989138"/>
            <a:ext cx="0" cy="1079500"/>
          </a:xfrm>
          <a:prstGeom prst="line">
            <a:avLst/>
          </a:prstGeom>
          <a:noFill/>
          <a:ln w="9525">
            <a:solidFill>
              <a:schemeClr val="tx1"/>
            </a:solidFill>
            <a:round/>
            <a:headEnd/>
            <a:tailEnd type="triangle" w="med" len="med"/>
          </a:ln>
          <a:effectLst/>
        </p:spPr>
        <p:txBody>
          <a:bodyPr/>
          <a:lstStyle/>
          <a:p>
            <a:endParaRPr lang="en-GB"/>
          </a:p>
        </p:txBody>
      </p:sp>
      <p:sp>
        <p:nvSpPr>
          <p:cNvPr id="19506" name="Line 322"/>
          <p:cNvSpPr>
            <a:spLocks noChangeShapeType="1"/>
          </p:cNvSpPr>
          <p:nvPr/>
        </p:nvSpPr>
        <p:spPr bwMode="auto">
          <a:xfrm>
            <a:off x="7164388" y="2636838"/>
            <a:ext cx="0" cy="647700"/>
          </a:xfrm>
          <a:prstGeom prst="line">
            <a:avLst/>
          </a:prstGeom>
          <a:noFill/>
          <a:ln w="9525">
            <a:solidFill>
              <a:schemeClr val="tx1"/>
            </a:solidFill>
            <a:round/>
            <a:headEnd/>
            <a:tailEnd type="triangle" w="med" len="med"/>
          </a:ln>
          <a:effectLst/>
        </p:spPr>
        <p:txBody>
          <a:bodyPr/>
          <a:lstStyle/>
          <a:p>
            <a:endParaRPr lang="en-GB"/>
          </a:p>
        </p:txBody>
      </p:sp>
      <p:sp>
        <p:nvSpPr>
          <p:cNvPr id="19507" name="Line 323"/>
          <p:cNvSpPr>
            <a:spLocks noChangeShapeType="1"/>
          </p:cNvSpPr>
          <p:nvPr/>
        </p:nvSpPr>
        <p:spPr bwMode="auto">
          <a:xfrm flipH="1" flipV="1">
            <a:off x="7326313" y="4437063"/>
            <a:ext cx="341312" cy="504825"/>
          </a:xfrm>
          <a:prstGeom prst="line">
            <a:avLst/>
          </a:prstGeom>
          <a:noFill/>
          <a:ln w="9525">
            <a:solidFill>
              <a:schemeClr val="tx1"/>
            </a:solidFill>
            <a:round/>
            <a:headEnd/>
            <a:tailEnd type="triangle" w="med" len="med"/>
          </a:ln>
          <a:effectLst/>
        </p:spPr>
        <p:txBody>
          <a:bodyPr/>
          <a:lstStyle/>
          <a:p>
            <a:endParaRPr lang="en-GB"/>
          </a:p>
        </p:txBody>
      </p:sp>
      <p:sp>
        <p:nvSpPr>
          <p:cNvPr id="19508" name="AutoShape 324"/>
          <p:cNvSpPr>
            <a:spLocks/>
          </p:cNvSpPr>
          <p:nvPr/>
        </p:nvSpPr>
        <p:spPr bwMode="auto">
          <a:xfrm>
            <a:off x="7470775" y="3141663"/>
            <a:ext cx="431800" cy="863600"/>
          </a:xfrm>
          <a:prstGeom prst="rightBrace">
            <a:avLst>
              <a:gd name="adj1" fmla="val 16667"/>
              <a:gd name="adj2" fmla="val 50000"/>
            </a:avLst>
          </a:prstGeom>
          <a:noFill/>
          <a:ln w="9525">
            <a:solidFill>
              <a:schemeClr val="tx1"/>
            </a:solidFill>
            <a:round/>
            <a:headEnd/>
            <a:tailEnd/>
          </a:ln>
          <a:effectLst/>
        </p:spPr>
        <p:txBody>
          <a:bodyPr wrap="none" anchor="ctr"/>
          <a:lstStyle/>
          <a:p>
            <a:pPr algn="ctr"/>
            <a:endParaRPr lang="en-US"/>
          </a:p>
        </p:txBody>
      </p:sp>
      <p:sp>
        <p:nvSpPr>
          <p:cNvPr id="19509" name="AutoShape 325"/>
          <p:cNvSpPr>
            <a:spLocks/>
          </p:cNvSpPr>
          <p:nvPr/>
        </p:nvSpPr>
        <p:spPr bwMode="auto">
          <a:xfrm>
            <a:off x="8262938" y="3213100"/>
            <a:ext cx="503237" cy="1728788"/>
          </a:xfrm>
          <a:prstGeom prst="rightBrace">
            <a:avLst>
              <a:gd name="adj1" fmla="val 28628"/>
              <a:gd name="adj2" fmla="val 50000"/>
            </a:avLst>
          </a:prstGeom>
          <a:noFill/>
          <a:ln w="9525">
            <a:solidFill>
              <a:schemeClr val="tx1"/>
            </a:solidFill>
            <a:round/>
            <a:headEnd/>
            <a:tailEnd/>
          </a:ln>
          <a:effectLst/>
        </p:spPr>
        <p:txBody>
          <a:bodyPr wrap="none" anchor="ctr"/>
          <a:lstStyle/>
          <a:p>
            <a:endParaRPr lang="en-US"/>
          </a:p>
        </p:txBody>
      </p:sp>
      <p:sp>
        <p:nvSpPr>
          <p:cNvPr id="19510" name="Text Box 326"/>
          <p:cNvSpPr txBox="1">
            <a:spLocks noChangeArrowheads="1"/>
          </p:cNvSpPr>
          <p:nvPr/>
        </p:nvSpPr>
        <p:spPr bwMode="auto">
          <a:xfrm>
            <a:off x="538163" y="1311275"/>
            <a:ext cx="311150" cy="366713"/>
          </a:xfrm>
          <a:prstGeom prst="rect">
            <a:avLst/>
          </a:prstGeom>
          <a:noFill/>
          <a:ln w="9525">
            <a:noFill/>
            <a:miter lim="800000"/>
            <a:headEnd/>
            <a:tailEnd/>
          </a:ln>
          <a:effectLst/>
        </p:spPr>
        <p:txBody>
          <a:bodyPr wrap="none">
            <a:spAutoFit/>
          </a:bodyPr>
          <a:lstStyle/>
          <a:p>
            <a:r>
              <a:rPr lang="en-GB"/>
              <a:t>1</a:t>
            </a:r>
          </a:p>
        </p:txBody>
      </p:sp>
      <p:sp>
        <p:nvSpPr>
          <p:cNvPr id="19511" name="Text Box 327"/>
          <p:cNvSpPr txBox="1">
            <a:spLocks noChangeArrowheads="1"/>
          </p:cNvSpPr>
          <p:nvPr/>
        </p:nvSpPr>
        <p:spPr bwMode="auto">
          <a:xfrm>
            <a:off x="1589088" y="2382838"/>
            <a:ext cx="311150" cy="366712"/>
          </a:xfrm>
          <a:prstGeom prst="rect">
            <a:avLst/>
          </a:prstGeom>
          <a:noFill/>
          <a:ln w="9525">
            <a:noFill/>
            <a:miter lim="800000"/>
            <a:headEnd/>
            <a:tailEnd/>
          </a:ln>
          <a:effectLst/>
        </p:spPr>
        <p:txBody>
          <a:bodyPr wrap="none">
            <a:spAutoFit/>
          </a:bodyPr>
          <a:lstStyle/>
          <a:p>
            <a:r>
              <a:rPr lang="en-GB"/>
              <a:t>2</a:t>
            </a:r>
          </a:p>
        </p:txBody>
      </p:sp>
      <p:sp>
        <p:nvSpPr>
          <p:cNvPr id="19512" name="Text Box 328"/>
          <p:cNvSpPr txBox="1">
            <a:spLocks noChangeArrowheads="1"/>
          </p:cNvSpPr>
          <p:nvPr/>
        </p:nvSpPr>
        <p:spPr bwMode="auto">
          <a:xfrm>
            <a:off x="7956550" y="2349500"/>
            <a:ext cx="438150" cy="366713"/>
          </a:xfrm>
          <a:prstGeom prst="rect">
            <a:avLst/>
          </a:prstGeom>
          <a:noFill/>
          <a:ln w="9525">
            <a:noFill/>
            <a:miter lim="800000"/>
            <a:headEnd/>
            <a:tailEnd/>
          </a:ln>
          <a:effectLst/>
        </p:spPr>
        <p:txBody>
          <a:bodyPr wrap="none">
            <a:spAutoFit/>
          </a:bodyPr>
          <a:lstStyle/>
          <a:p>
            <a:r>
              <a:rPr lang="en-GB"/>
              <a:t>10</a:t>
            </a:r>
          </a:p>
        </p:txBody>
      </p:sp>
      <p:sp>
        <p:nvSpPr>
          <p:cNvPr id="19513" name="Text Box 329"/>
          <p:cNvSpPr txBox="1">
            <a:spLocks noChangeArrowheads="1"/>
          </p:cNvSpPr>
          <p:nvPr/>
        </p:nvSpPr>
        <p:spPr bwMode="auto">
          <a:xfrm>
            <a:off x="3181350" y="1963738"/>
            <a:ext cx="311150" cy="366712"/>
          </a:xfrm>
          <a:prstGeom prst="rect">
            <a:avLst/>
          </a:prstGeom>
          <a:noFill/>
          <a:ln w="9525">
            <a:noFill/>
            <a:miter lim="800000"/>
            <a:headEnd/>
            <a:tailEnd/>
          </a:ln>
          <a:effectLst/>
        </p:spPr>
        <p:txBody>
          <a:bodyPr wrap="none">
            <a:spAutoFit/>
          </a:bodyPr>
          <a:lstStyle/>
          <a:p>
            <a:r>
              <a:rPr lang="en-GB"/>
              <a:t>3</a:t>
            </a:r>
          </a:p>
        </p:txBody>
      </p:sp>
      <p:sp>
        <p:nvSpPr>
          <p:cNvPr id="19514" name="Text Box 330"/>
          <p:cNvSpPr txBox="1">
            <a:spLocks noChangeArrowheads="1"/>
          </p:cNvSpPr>
          <p:nvPr/>
        </p:nvSpPr>
        <p:spPr bwMode="auto">
          <a:xfrm>
            <a:off x="4373563" y="1268413"/>
            <a:ext cx="311150" cy="366712"/>
          </a:xfrm>
          <a:prstGeom prst="rect">
            <a:avLst/>
          </a:prstGeom>
          <a:noFill/>
          <a:ln w="9525">
            <a:noFill/>
            <a:miter lim="800000"/>
            <a:headEnd/>
            <a:tailEnd/>
          </a:ln>
          <a:effectLst/>
        </p:spPr>
        <p:txBody>
          <a:bodyPr wrap="none">
            <a:spAutoFit/>
          </a:bodyPr>
          <a:lstStyle/>
          <a:p>
            <a:r>
              <a:rPr lang="en-GB"/>
              <a:t>4</a:t>
            </a:r>
          </a:p>
        </p:txBody>
      </p:sp>
      <p:sp>
        <p:nvSpPr>
          <p:cNvPr id="19515" name="Text Box 331"/>
          <p:cNvSpPr txBox="1">
            <a:spLocks noChangeArrowheads="1"/>
          </p:cNvSpPr>
          <p:nvPr/>
        </p:nvSpPr>
        <p:spPr bwMode="auto">
          <a:xfrm>
            <a:off x="5413375" y="1662113"/>
            <a:ext cx="311150" cy="366712"/>
          </a:xfrm>
          <a:prstGeom prst="rect">
            <a:avLst/>
          </a:prstGeom>
          <a:noFill/>
          <a:ln w="9525">
            <a:noFill/>
            <a:miter lim="800000"/>
            <a:headEnd/>
            <a:tailEnd/>
          </a:ln>
          <a:effectLst/>
        </p:spPr>
        <p:txBody>
          <a:bodyPr wrap="none">
            <a:spAutoFit/>
          </a:bodyPr>
          <a:lstStyle/>
          <a:p>
            <a:r>
              <a:rPr lang="en-GB"/>
              <a:t>5</a:t>
            </a:r>
          </a:p>
        </p:txBody>
      </p:sp>
      <p:sp>
        <p:nvSpPr>
          <p:cNvPr id="19516" name="Text Box 332"/>
          <p:cNvSpPr txBox="1">
            <a:spLocks noChangeArrowheads="1"/>
          </p:cNvSpPr>
          <p:nvPr/>
        </p:nvSpPr>
        <p:spPr bwMode="auto">
          <a:xfrm>
            <a:off x="5940425" y="1636713"/>
            <a:ext cx="311150" cy="366712"/>
          </a:xfrm>
          <a:prstGeom prst="rect">
            <a:avLst/>
          </a:prstGeom>
          <a:noFill/>
          <a:ln w="9525">
            <a:noFill/>
            <a:miter lim="800000"/>
            <a:headEnd/>
            <a:tailEnd/>
          </a:ln>
          <a:effectLst/>
        </p:spPr>
        <p:txBody>
          <a:bodyPr wrap="none">
            <a:spAutoFit/>
          </a:bodyPr>
          <a:lstStyle/>
          <a:p>
            <a:r>
              <a:rPr lang="en-GB"/>
              <a:t>6</a:t>
            </a:r>
          </a:p>
        </p:txBody>
      </p:sp>
      <p:sp>
        <p:nvSpPr>
          <p:cNvPr id="19517" name="Text Box 334"/>
          <p:cNvSpPr txBox="1">
            <a:spLocks noChangeArrowheads="1"/>
          </p:cNvSpPr>
          <p:nvPr/>
        </p:nvSpPr>
        <p:spPr bwMode="auto">
          <a:xfrm>
            <a:off x="7667625" y="4797425"/>
            <a:ext cx="311150" cy="366713"/>
          </a:xfrm>
          <a:prstGeom prst="rect">
            <a:avLst/>
          </a:prstGeom>
          <a:noFill/>
          <a:ln w="9525">
            <a:noFill/>
            <a:miter lim="800000"/>
            <a:headEnd/>
            <a:tailEnd/>
          </a:ln>
          <a:effectLst/>
        </p:spPr>
        <p:txBody>
          <a:bodyPr wrap="none">
            <a:spAutoFit/>
          </a:bodyPr>
          <a:lstStyle/>
          <a:p>
            <a:r>
              <a:rPr lang="en-GB"/>
              <a:t>8</a:t>
            </a:r>
          </a:p>
        </p:txBody>
      </p:sp>
      <p:sp>
        <p:nvSpPr>
          <p:cNvPr id="19518" name="Text Box 336"/>
          <p:cNvSpPr txBox="1">
            <a:spLocks noChangeArrowheads="1"/>
          </p:cNvSpPr>
          <p:nvPr/>
        </p:nvSpPr>
        <p:spPr bwMode="auto">
          <a:xfrm>
            <a:off x="7829550" y="3349625"/>
            <a:ext cx="311150" cy="366713"/>
          </a:xfrm>
          <a:prstGeom prst="rect">
            <a:avLst/>
          </a:prstGeom>
          <a:noFill/>
          <a:ln w="9525">
            <a:noFill/>
            <a:miter lim="800000"/>
            <a:headEnd/>
            <a:tailEnd/>
          </a:ln>
          <a:effectLst/>
        </p:spPr>
        <p:txBody>
          <a:bodyPr wrap="none">
            <a:spAutoFit/>
          </a:bodyPr>
          <a:lstStyle/>
          <a:p>
            <a:r>
              <a:rPr lang="en-GB"/>
              <a:t>9</a:t>
            </a:r>
          </a:p>
        </p:txBody>
      </p:sp>
      <p:sp>
        <p:nvSpPr>
          <p:cNvPr id="19519" name="Text Box 337"/>
          <p:cNvSpPr txBox="1">
            <a:spLocks noChangeArrowheads="1"/>
          </p:cNvSpPr>
          <p:nvPr/>
        </p:nvSpPr>
        <p:spPr bwMode="auto">
          <a:xfrm>
            <a:off x="8694738" y="3854450"/>
            <a:ext cx="438150" cy="366713"/>
          </a:xfrm>
          <a:prstGeom prst="rect">
            <a:avLst/>
          </a:prstGeom>
          <a:noFill/>
          <a:ln w="9525">
            <a:noFill/>
            <a:miter lim="800000"/>
            <a:headEnd/>
            <a:tailEnd/>
          </a:ln>
          <a:effectLst/>
        </p:spPr>
        <p:txBody>
          <a:bodyPr wrap="none">
            <a:spAutoFit/>
          </a:bodyPr>
          <a:lstStyle/>
          <a:p>
            <a:r>
              <a:rPr lang="en-GB"/>
              <a:t>11</a:t>
            </a:r>
          </a:p>
        </p:txBody>
      </p:sp>
      <p:sp>
        <p:nvSpPr>
          <p:cNvPr id="19520" name="Text Box 338"/>
          <p:cNvSpPr txBox="1">
            <a:spLocks noChangeArrowheads="1"/>
          </p:cNvSpPr>
          <p:nvPr/>
        </p:nvSpPr>
        <p:spPr bwMode="auto">
          <a:xfrm>
            <a:off x="6084888" y="1196975"/>
            <a:ext cx="3059112" cy="639763"/>
          </a:xfrm>
          <a:prstGeom prst="rect">
            <a:avLst/>
          </a:prstGeom>
          <a:noFill/>
          <a:ln w="9525">
            <a:noFill/>
            <a:miter lim="800000"/>
            <a:headEnd/>
            <a:tailEnd/>
          </a:ln>
          <a:effectLst/>
        </p:spPr>
        <p:txBody>
          <a:bodyPr>
            <a:spAutoFit/>
          </a:bodyPr>
          <a:lstStyle/>
          <a:p>
            <a:r>
              <a:rPr lang="en-GB" sz="1200"/>
              <a:t>Note: label the proteins based on location or structure, e.g. you do not need to identify receptors and enzymes.</a:t>
            </a:r>
          </a:p>
        </p:txBody>
      </p:sp>
      <p:sp>
        <p:nvSpPr>
          <p:cNvPr id="19521" name="Line 339"/>
          <p:cNvSpPr>
            <a:spLocks noChangeShapeType="1"/>
          </p:cNvSpPr>
          <p:nvPr/>
        </p:nvSpPr>
        <p:spPr bwMode="auto">
          <a:xfrm>
            <a:off x="3348038" y="2276475"/>
            <a:ext cx="0" cy="865188"/>
          </a:xfrm>
          <a:prstGeom prst="line">
            <a:avLst/>
          </a:prstGeom>
          <a:noFill/>
          <a:ln w="9525">
            <a:solidFill>
              <a:schemeClr val="tx1"/>
            </a:solidFill>
            <a:round/>
            <a:headEnd/>
            <a:tailEnd type="triangle" w="med" len="med"/>
          </a:ln>
          <a:effectLst/>
        </p:spPr>
        <p:txBody>
          <a:bodyPr/>
          <a:lstStyle/>
          <a:p>
            <a:endParaRPr lang="en-GB"/>
          </a:p>
        </p:txBody>
      </p:sp>
      <p:sp>
        <p:nvSpPr>
          <p:cNvPr id="19522" name="Line 340"/>
          <p:cNvSpPr>
            <a:spLocks noChangeShapeType="1"/>
          </p:cNvSpPr>
          <p:nvPr/>
        </p:nvSpPr>
        <p:spPr bwMode="auto">
          <a:xfrm>
            <a:off x="4518025" y="1584325"/>
            <a:ext cx="0" cy="936625"/>
          </a:xfrm>
          <a:prstGeom prst="line">
            <a:avLst/>
          </a:prstGeom>
          <a:noFill/>
          <a:ln w="9525">
            <a:solidFill>
              <a:schemeClr val="tx1"/>
            </a:solidFill>
            <a:round/>
            <a:headEnd/>
            <a:tailEnd type="triangle" w="med" len="med"/>
          </a:ln>
          <a:effectLst/>
        </p:spPr>
        <p:txBody>
          <a:bodyPr/>
          <a:lstStyle/>
          <a:p>
            <a:endParaRPr lang="en-GB"/>
          </a:p>
        </p:txBody>
      </p:sp>
      <p:sp>
        <p:nvSpPr>
          <p:cNvPr id="12629" name="Text Box 341"/>
          <p:cNvSpPr txBox="1">
            <a:spLocks noChangeArrowheads="1"/>
          </p:cNvSpPr>
          <p:nvPr/>
        </p:nvSpPr>
        <p:spPr bwMode="auto">
          <a:xfrm>
            <a:off x="0" y="5942013"/>
            <a:ext cx="9144000" cy="915987"/>
          </a:xfrm>
          <a:prstGeom prst="rect">
            <a:avLst/>
          </a:prstGeom>
          <a:solidFill>
            <a:srgbClr val="EAEAEA"/>
          </a:solidFill>
          <a:ln w="9525">
            <a:noFill/>
            <a:miter lim="800000"/>
            <a:headEnd/>
            <a:tailEnd/>
          </a:ln>
          <a:effectLst/>
        </p:spPr>
        <p:txBody>
          <a:bodyPr>
            <a:spAutoFit/>
          </a:bodyPr>
          <a:lstStyle/>
          <a:p>
            <a:r>
              <a:rPr lang="en-GB" dirty="0"/>
              <a:t>1) carbohydrate; 2) glycoprotein; 3)integral protein; 4) </a:t>
            </a:r>
            <a:r>
              <a:rPr lang="en-GB" dirty="0" smtClean="0"/>
              <a:t>extrinsic </a:t>
            </a:r>
            <a:r>
              <a:rPr lang="en-GB" dirty="0"/>
              <a:t>protein; 5) carrier protein 6) hydrophilic channel; 7) phosphate group; 8) fatty acid; 9) </a:t>
            </a:r>
            <a:r>
              <a:rPr lang="en-GB" dirty="0" err="1"/>
              <a:t>phospholipid</a:t>
            </a:r>
            <a:r>
              <a:rPr lang="en-GB" dirty="0"/>
              <a:t>; </a:t>
            </a:r>
          </a:p>
          <a:p>
            <a:r>
              <a:rPr lang="en-GB" dirty="0"/>
              <a:t>10) </a:t>
            </a:r>
            <a:r>
              <a:rPr lang="en-GB" dirty="0" err="1"/>
              <a:t>glycocalyx</a:t>
            </a:r>
            <a:r>
              <a:rPr lang="en-GB" dirty="0"/>
              <a:t>; 11) </a:t>
            </a:r>
            <a:r>
              <a:rPr lang="en-GB" dirty="0" err="1"/>
              <a:t>phospholipid</a:t>
            </a:r>
            <a:r>
              <a:rPr lang="en-GB" dirty="0"/>
              <a:t> </a:t>
            </a:r>
            <a:r>
              <a:rPr lang="en-GB" dirty="0" err="1"/>
              <a:t>bilayer</a:t>
            </a:r>
            <a:r>
              <a:rPr lang="en-GB" dirty="0"/>
              <a:t>		</a:t>
            </a:r>
            <a:r>
              <a:rPr lang="en-GB" dirty="0">
                <a:solidFill>
                  <a:srgbClr val="FF0000"/>
                </a:solidFill>
              </a:rPr>
              <a:t>click to cover answers</a:t>
            </a:r>
          </a:p>
        </p:txBody>
      </p:sp>
      <p:sp>
        <p:nvSpPr>
          <p:cNvPr id="12631" name="Rectangle 343"/>
          <p:cNvSpPr>
            <a:spLocks noChangeArrowheads="1"/>
          </p:cNvSpPr>
          <p:nvPr/>
        </p:nvSpPr>
        <p:spPr bwMode="auto">
          <a:xfrm>
            <a:off x="0" y="5992813"/>
            <a:ext cx="9144000" cy="865187"/>
          </a:xfrm>
          <a:prstGeom prst="rect">
            <a:avLst/>
          </a:prstGeom>
          <a:solidFill>
            <a:schemeClr val="accent1"/>
          </a:solidFill>
          <a:ln w="9525">
            <a:solidFill>
              <a:schemeClr val="tx1"/>
            </a:solidFill>
            <a:miter lim="800000"/>
            <a:headEnd/>
            <a:tailEnd/>
          </a:ln>
          <a:effectLst/>
        </p:spPr>
        <p:txBody>
          <a:bodyPr wrap="none" anchor="ctr"/>
          <a:lstStyle/>
          <a:p>
            <a:pPr algn="ctr"/>
            <a:r>
              <a:rPr lang="en-GB" dirty="0"/>
              <a:t>Click to reveal answers</a:t>
            </a:r>
          </a:p>
        </p:txBody>
      </p:sp>
      <p:sp>
        <p:nvSpPr>
          <p:cNvPr id="19525" name="Line 345"/>
          <p:cNvSpPr>
            <a:spLocks noChangeShapeType="1"/>
          </p:cNvSpPr>
          <p:nvPr/>
        </p:nvSpPr>
        <p:spPr bwMode="auto">
          <a:xfrm>
            <a:off x="6084888" y="1989138"/>
            <a:ext cx="0" cy="1079500"/>
          </a:xfrm>
          <a:prstGeom prst="line">
            <a:avLst/>
          </a:prstGeom>
          <a:noFill/>
          <a:ln w="9525">
            <a:solidFill>
              <a:schemeClr val="tx1"/>
            </a:solidFill>
            <a:round/>
            <a:headEnd/>
            <a:tailEnd type="triangle" w="med" len="med"/>
          </a:ln>
          <a:effectLst/>
        </p:spPr>
        <p:txBody>
          <a:bodyPr/>
          <a:lstStyle/>
          <a:p>
            <a:endParaRPr lang="en-GB"/>
          </a:p>
        </p:txBody>
      </p:sp>
      <p:sp>
        <p:nvSpPr>
          <p:cNvPr id="19526" name="Text Box 346"/>
          <p:cNvSpPr txBox="1">
            <a:spLocks noChangeArrowheads="1"/>
          </p:cNvSpPr>
          <p:nvPr/>
        </p:nvSpPr>
        <p:spPr bwMode="auto">
          <a:xfrm>
            <a:off x="7019925" y="2276475"/>
            <a:ext cx="311150" cy="366713"/>
          </a:xfrm>
          <a:prstGeom prst="rect">
            <a:avLst/>
          </a:prstGeom>
          <a:noFill/>
          <a:ln w="9525">
            <a:noFill/>
            <a:miter lim="800000"/>
            <a:headEnd/>
            <a:tailEnd/>
          </a:ln>
          <a:effectLst/>
        </p:spPr>
        <p:txBody>
          <a:bodyPr wrap="none">
            <a:spAutoFit/>
          </a:bodyPr>
          <a:lstStyle/>
          <a:p>
            <a:r>
              <a:rPr lang="en-GB"/>
              <a:t>7</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63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631"/>
                                        </p:tgtEl>
                                        <p:attrNameLst>
                                          <p:attrName>style.visibility</p:attrName>
                                        </p:attrNameLst>
                                      </p:cBhvr>
                                      <p:to>
                                        <p:strVal val="hidden"/>
                                      </p:to>
                                    </p:set>
                                  </p:childTnLst>
                                </p:cTn>
                              </p:par>
                            </p:childTnLst>
                          </p:cTn>
                        </p:par>
                      </p:childTnLst>
                    </p:cTn>
                  </p:par>
                </p:childTnLst>
              </p:cTn>
              <p:nextCondLst>
                <p:cond evt="onClick" delay="0">
                  <p:tgtEl>
                    <p:spTgt spid="12631"/>
                  </p:tgtEl>
                </p:cond>
              </p:nextCondLst>
            </p:seq>
            <p:seq concurrent="1" nextAc="seek">
              <p:cTn id="7" restart="whenNotActive" fill="hold" evtFilter="cancelBubble" nodeType="interactiveSeq">
                <p:stCondLst>
                  <p:cond evt="onClick" delay="0">
                    <p:tgtEl>
                      <p:spTgt spid="12629"/>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2631"/>
                                        </p:tgtEl>
                                        <p:attrNameLst>
                                          <p:attrName>style.visibility</p:attrName>
                                        </p:attrNameLst>
                                      </p:cBhvr>
                                      <p:to>
                                        <p:strVal val="visible"/>
                                      </p:to>
                                    </p:set>
                                  </p:childTnLst>
                                </p:cTn>
                              </p:par>
                            </p:childTnLst>
                          </p:cTn>
                        </p:par>
                      </p:childTnLst>
                    </p:cTn>
                  </p:par>
                </p:childTnLst>
              </p:cTn>
              <p:nextCondLst>
                <p:cond evt="onClick" delay="0">
                  <p:tgtEl>
                    <p:spTgt spid="12629"/>
                  </p:tgtEl>
                </p:cond>
              </p:nextCondLst>
            </p:seq>
          </p:childTnLst>
        </p:cTn>
      </p:par>
    </p:tnLst>
    <p:bldLst>
      <p:bldP spid="12631" grpId="0" animBg="1"/>
      <p:bldP spid="1263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Quick questions</a:t>
            </a:r>
            <a:endParaRPr lang="en-GB" dirty="0"/>
          </a:p>
        </p:txBody>
      </p:sp>
      <p:sp>
        <p:nvSpPr>
          <p:cNvPr id="3" name="Content Placeholder 2"/>
          <p:cNvSpPr>
            <a:spLocks noGrp="1"/>
          </p:cNvSpPr>
          <p:nvPr>
            <p:ph idx="1"/>
          </p:nvPr>
        </p:nvSpPr>
        <p:spPr/>
        <p:txBody>
          <a:bodyPr/>
          <a:lstStyle/>
          <a:p>
            <a:r>
              <a:rPr lang="en-GB" dirty="0" smtClean="0"/>
              <a:t>What is meant by ‘partially permeable’, with regard to membranes?</a:t>
            </a:r>
          </a:p>
          <a:p>
            <a:endParaRPr lang="en-GB" dirty="0" smtClean="0"/>
          </a:p>
          <a:p>
            <a:r>
              <a:rPr lang="en-GB" dirty="0" smtClean="0"/>
              <a:t>Explain the meaning of hydrophilic and hydrophobic</a:t>
            </a:r>
          </a:p>
          <a:p>
            <a:endParaRPr lang="en-GB" dirty="0" smtClean="0"/>
          </a:p>
          <a:p>
            <a:r>
              <a:rPr lang="en-GB" dirty="0" smtClean="0"/>
              <a:t>Explain why the membrane is an effective barrier against water soluble molecules.</a:t>
            </a:r>
            <a:endParaRPr lang="en-GB" dirty="0"/>
          </a:p>
        </p:txBody>
      </p:sp>
      <p:sp>
        <p:nvSpPr>
          <p:cNvPr id="4" name="TextBox 3"/>
          <p:cNvSpPr txBox="1"/>
          <p:nvPr/>
        </p:nvSpPr>
        <p:spPr>
          <a:xfrm>
            <a:off x="4716016" y="2206605"/>
            <a:ext cx="4343048" cy="830997"/>
          </a:xfrm>
          <a:prstGeom prst="rect">
            <a:avLst/>
          </a:prstGeom>
          <a:solidFill>
            <a:schemeClr val="accent3"/>
          </a:solidFill>
        </p:spPr>
        <p:txBody>
          <a:bodyPr wrap="none" rtlCol="0">
            <a:spAutoFit/>
          </a:bodyPr>
          <a:lstStyle/>
          <a:p>
            <a:r>
              <a:rPr lang="en-GB" sz="2400" dirty="0" smtClean="0"/>
              <a:t>Allows certain molecules through</a:t>
            </a:r>
          </a:p>
          <a:p>
            <a:r>
              <a:rPr lang="en-GB" sz="2400" dirty="0" smtClean="0"/>
              <a:t>but not others</a:t>
            </a:r>
            <a:endParaRPr lang="en-GB" sz="2400" dirty="0"/>
          </a:p>
        </p:txBody>
      </p:sp>
      <p:sp>
        <p:nvSpPr>
          <p:cNvPr id="5" name="TextBox 4"/>
          <p:cNvSpPr txBox="1"/>
          <p:nvPr/>
        </p:nvSpPr>
        <p:spPr>
          <a:xfrm>
            <a:off x="4499992" y="3966155"/>
            <a:ext cx="4382290" cy="461665"/>
          </a:xfrm>
          <a:prstGeom prst="rect">
            <a:avLst/>
          </a:prstGeom>
          <a:solidFill>
            <a:schemeClr val="accent3"/>
          </a:solidFill>
        </p:spPr>
        <p:txBody>
          <a:bodyPr wrap="none" rtlCol="0">
            <a:spAutoFit/>
          </a:bodyPr>
          <a:lstStyle/>
          <a:p>
            <a:r>
              <a:rPr lang="en-GB" sz="2400" dirty="0" smtClean="0"/>
              <a:t>‘attracts water’ and ’repels water’</a:t>
            </a:r>
            <a:endParaRPr lang="en-GB" sz="2400" dirty="0"/>
          </a:p>
        </p:txBody>
      </p:sp>
      <p:sp>
        <p:nvSpPr>
          <p:cNvPr id="6" name="TextBox 5"/>
          <p:cNvSpPr txBox="1"/>
          <p:nvPr/>
        </p:nvSpPr>
        <p:spPr>
          <a:xfrm>
            <a:off x="2051720" y="6021288"/>
            <a:ext cx="5746894" cy="461665"/>
          </a:xfrm>
          <a:prstGeom prst="rect">
            <a:avLst/>
          </a:prstGeom>
          <a:solidFill>
            <a:schemeClr val="accent3"/>
          </a:solidFill>
        </p:spPr>
        <p:txBody>
          <a:bodyPr wrap="none" rtlCol="0">
            <a:spAutoFit/>
          </a:bodyPr>
          <a:lstStyle/>
          <a:p>
            <a:r>
              <a:rPr lang="en-GB" sz="2400" dirty="0" smtClean="0"/>
              <a:t>The centre of the membrane is hydrophobic.</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1" y="2874963"/>
            <a:ext cx="3596639" cy="871538"/>
          </a:xfrm>
        </p:spPr>
        <p:txBody>
          <a:bodyPr/>
          <a:lstStyle/>
          <a:p>
            <a:r>
              <a:rPr lang="en-GB" sz="2400" dirty="0"/>
              <a:t>Label each cell membrane component A - E</a:t>
            </a:r>
          </a:p>
        </p:txBody>
      </p:sp>
      <p:pic>
        <p:nvPicPr>
          <p:cNvPr id="10" name="Content Placeholder 9"/>
          <p:cNvPicPr>
            <a:picLocks noGrp="1" noChangeAspect="1"/>
          </p:cNvPicPr>
          <p:nvPr>
            <p:ph idx="1"/>
          </p:nvPr>
        </p:nvPicPr>
        <p:blipFill>
          <a:blip r:embed="rId2"/>
          <a:stretch>
            <a:fillRect/>
          </a:stretch>
        </p:blipFill>
        <p:spPr>
          <a:xfrm>
            <a:off x="3651313" y="872176"/>
            <a:ext cx="4852607" cy="4877114"/>
          </a:xfrm>
          <a:prstGeom prst="rect">
            <a:avLst/>
          </a:prstGeom>
        </p:spPr>
      </p:pic>
      <p:sp>
        <p:nvSpPr>
          <p:cNvPr id="11" name="TextBox 10"/>
          <p:cNvSpPr txBox="1"/>
          <p:nvPr/>
        </p:nvSpPr>
        <p:spPr>
          <a:xfrm>
            <a:off x="228600" y="1085850"/>
            <a:ext cx="3422713" cy="715581"/>
          </a:xfrm>
          <a:prstGeom prst="rect">
            <a:avLst/>
          </a:prstGeom>
          <a:noFill/>
        </p:spPr>
        <p:txBody>
          <a:bodyPr wrap="square" rtlCol="0">
            <a:spAutoFit/>
          </a:bodyPr>
          <a:lstStyle/>
          <a:p>
            <a:r>
              <a:rPr lang="en-GB" sz="4050" b="1" dirty="0" smtClean="0">
                <a:solidFill>
                  <a:prstClr val="black"/>
                </a:solidFill>
              </a:rPr>
              <a:t>Plenary</a:t>
            </a:r>
            <a:endParaRPr lang="en-GB" sz="4050" b="1" dirty="0">
              <a:solidFill>
                <a:prstClr val="black"/>
              </a:solidFill>
            </a:endParaRPr>
          </a:p>
        </p:txBody>
      </p:sp>
    </p:spTree>
    <p:extLst>
      <p:ext uri="{BB962C8B-B14F-4D97-AF65-F5344CB8AC3E}">
        <p14:creationId xmlns:p14="http://schemas.microsoft.com/office/powerpoint/2010/main" val="3659628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Fluid Mosaic model</a:t>
            </a:r>
            <a:endParaRPr lang="en-GB" dirty="0"/>
          </a:p>
        </p:txBody>
      </p:sp>
      <p:sp>
        <p:nvSpPr>
          <p:cNvPr id="5" name="Text Placeholder 4"/>
          <p:cNvSpPr>
            <a:spLocks noGrp="1"/>
          </p:cNvSpPr>
          <p:nvPr>
            <p:ph type="body" idx="1"/>
          </p:nvPr>
        </p:nvSpPr>
        <p:spPr/>
        <p:txBody>
          <a:bodyPr/>
          <a:lstStyle/>
          <a:p>
            <a:r>
              <a:rPr lang="en-GB" dirty="0" smtClean="0"/>
              <a:t>Learning Objectives</a:t>
            </a:r>
            <a:endParaRPr lang="en-GB" dirty="0"/>
          </a:p>
        </p:txBody>
      </p:sp>
      <p:sp>
        <p:nvSpPr>
          <p:cNvPr id="6" name="Content Placeholder 5"/>
          <p:cNvSpPr>
            <a:spLocks noGrp="1"/>
          </p:cNvSpPr>
          <p:nvPr>
            <p:ph sz="half" idx="2"/>
          </p:nvPr>
        </p:nvSpPr>
        <p:spPr/>
        <p:txBody>
          <a:bodyPr/>
          <a:lstStyle/>
          <a:p>
            <a:r>
              <a:rPr lang="en-GB" dirty="0" smtClean="0"/>
              <a:t>Describe the structure and function of the cell membrane</a:t>
            </a:r>
            <a:endParaRPr lang="en-GB" dirty="0"/>
          </a:p>
        </p:txBody>
      </p:sp>
      <p:sp>
        <p:nvSpPr>
          <p:cNvPr id="7" name="Text Placeholder 6"/>
          <p:cNvSpPr>
            <a:spLocks noGrp="1"/>
          </p:cNvSpPr>
          <p:nvPr>
            <p:ph type="body" sz="quarter" idx="3"/>
          </p:nvPr>
        </p:nvSpPr>
        <p:spPr/>
        <p:txBody>
          <a:bodyPr/>
          <a:lstStyle/>
          <a:p>
            <a:r>
              <a:rPr lang="en-GB" dirty="0" smtClean="0"/>
              <a:t>Success Criteria</a:t>
            </a:r>
            <a:endParaRPr lang="en-GB" dirty="0"/>
          </a:p>
        </p:txBody>
      </p:sp>
      <p:sp>
        <p:nvSpPr>
          <p:cNvPr id="8" name="Content Placeholder 7"/>
          <p:cNvSpPr>
            <a:spLocks noGrp="1"/>
          </p:cNvSpPr>
          <p:nvPr>
            <p:ph sz="quarter" idx="4"/>
          </p:nvPr>
        </p:nvSpPr>
        <p:spPr/>
        <p:txBody>
          <a:bodyPr/>
          <a:lstStyle/>
          <a:p>
            <a:pPr>
              <a:defRPr/>
            </a:pPr>
            <a:r>
              <a:rPr lang="en-GB" dirty="0"/>
              <a:t>Label the fluid mosaic model (Grade E)</a:t>
            </a:r>
          </a:p>
          <a:p>
            <a:pPr>
              <a:defRPr/>
            </a:pPr>
            <a:r>
              <a:rPr lang="en-GB" dirty="0"/>
              <a:t>Describe the functions of the following components of the plasma membrane (Grade C)</a:t>
            </a:r>
          </a:p>
          <a:p>
            <a:pPr>
              <a:defRPr/>
            </a:pPr>
            <a:r>
              <a:rPr lang="en-GB" dirty="0"/>
              <a:t>Explain the roles of the components in the plasma membrane (Grade 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cbv.ns.ca/bec/science/cell/fluid_mosaic.jpg">
            <a:hlinkClick r:id="rId2"/>
          </p:cNvPr>
          <p:cNvPicPr>
            <a:picLocks noChangeAspect="1" noChangeArrowheads="1"/>
          </p:cNvPicPr>
          <p:nvPr/>
        </p:nvPicPr>
        <p:blipFill>
          <a:blip r:embed="rId3" cstate="print"/>
          <a:srcRect/>
          <a:stretch>
            <a:fillRect/>
          </a:stretch>
        </p:blipFill>
        <p:spPr bwMode="auto">
          <a:xfrm>
            <a:off x="0" y="809328"/>
            <a:ext cx="9116420" cy="6048672"/>
          </a:xfrm>
          <a:prstGeom prst="rect">
            <a:avLst/>
          </a:prstGeom>
          <a:noFill/>
        </p:spPr>
      </p:pic>
      <p:sp>
        <p:nvSpPr>
          <p:cNvPr id="9" name="TextBox 8"/>
          <p:cNvSpPr txBox="1"/>
          <p:nvPr/>
        </p:nvSpPr>
        <p:spPr>
          <a:xfrm>
            <a:off x="539552" y="188640"/>
            <a:ext cx="8073364" cy="461665"/>
          </a:xfrm>
          <a:prstGeom prst="rect">
            <a:avLst/>
          </a:prstGeom>
          <a:noFill/>
        </p:spPr>
        <p:txBody>
          <a:bodyPr wrap="none" rtlCol="0">
            <a:spAutoFit/>
          </a:bodyPr>
          <a:lstStyle/>
          <a:p>
            <a:r>
              <a:rPr lang="en-GB" sz="2400" dirty="0" smtClean="0"/>
              <a:t>Memory Game – try and draw this in as much detail as possible</a:t>
            </a:r>
            <a:endParaRPr lang="en-GB"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mtClean="0"/>
              <a:t>Cells have many membranes:</a:t>
            </a:r>
          </a:p>
        </p:txBody>
      </p:sp>
      <p:sp>
        <p:nvSpPr>
          <p:cNvPr id="4099" name="AutoShape 46" descr="Small checker board"/>
          <p:cNvSpPr>
            <a:spLocks noChangeArrowheads="1"/>
          </p:cNvSpPr>
          <p:nvPr/>
        </p:nvSpPr>
        <p:spPr bwMode="auto">
          <a:xfrm>
            <a:off x="1577975" y="2071688"/>
            <a:ext cx="2447925" cy="3816350"/>
          </a:xfrm>
          <a:prstGeom prst="roundRect">
            <a:avLst>
              <a:gd name="adj" fmla="val 16667"/>
            </a:avLst>
          </a:prstGeom>
          <a:pattFill prst="smCheck">
            <a:fgClr>
              <a:srgbClr val="663300"/>
            </a:fgClr>
            <a:bgClr>
              <a:schemeClr val="bg1"/>
            </a:bgClr>
          </a:pattFill>
          <a:ln w="9525">
            <a:noFill/>
            <a:round/>
            <a:headEnd/>
            <a:tailEnd/>
          </a:ln>
          <a:effectLst/>
        </p:spPr>
        <p:txBody>
          <a:bodyPr wrap="none" anchor="ctr"/>
          <a:lstStyle/>
          <a:p>
            <a:endParaRPr lang="en-US"/>
          </a:p>
        </p:txBody>
      </p:sp>
      <p:sp>
        <p:nvSpPr>
          <p:cNvPr id="4100" name="AutoShape 47"/>
          <p:cNvSpPr>
            <a:spLocks noChangeArrowheads="1"/>
          </p:cNvSpPr>
          <p:nvPr/>
        </p:nvSpPr>
        <p:spPr bwMode="auto">
          <a:xfrm>
            <a:off x="1793875" y="2287588"/>
            <a:ext cx="2016125" cy="3384550"/>
          </a:xfrm>
          <a:prstGeom prst="roundRect">
            <a:avLst>
              <a:gd name="adj" fmla="val 16667"/>
            </a:avLst>
          </a:prstGeom>
          <a:solidFill>
            <a:schemeClr val="accent1"/>
          </a:solidFill>
          <a:ln w="28575">
            <a:solidFill>
              <a:schemeClr val="tx1"/>
            </a:solidFill>
            <a:round/>
            <a:headEnd/>
            <a:tailEnd/>
          </a:ln>
          <a:effectLst/>
        </p:spPr>
        <p:txBody>
          <a:bodyPr wrap="none" anchor="ctr"/>
          <a:lstStyle/>
          <a:p>
            <a:endParaRPr lang="en-US"/>
          </a:p>
        </p:txBody>
      </p:sp>
      <p:sp>
        <p:nvSpPr>
          <p:cNvPr id="4101" name="Oval 6"/>
          <p:cNvSpPr>
            <a:spLocks noChangeArrowheads="1"/>
          </p:cNvSpPr>
          <p:nvPr/>
        </p:nvSpPr>
        <p:spPr bwMode="auto">
          <a:xfrm>
            <a:off x="2384425" y="2438400"/>
            <a:ext cx="1081088" cy="2520950"/>
          </a:xfrm>
          <a:prstGeom prst="ellipse">
            <a:avLst/>
          </a:prstGeom>
          <a:solidFill>
            <a:srgbClr val="FFFFCC"/>
          </a:solidFill>
          <a:ln w="19050">
            <a:solidFill>
              <a:schemeClr val="tx1"/>
            </a:solidFill>
            <a:round/>
            <a:headEnd/>
            <a:tailEnd/>
          </a:ln>
          <a:effectLst/>
        </p:spPr>
        <p:txBody>
          <a:bodyPr wrap="none" anchor="ctr"/>
          <a:lstStyle/>
          <a:p>
            <a:endParaRPr lang="en-US"/>
          </a:p>
        </p:txBody>
      </p:sp>
      <p:sp>
        <p:nvSpPr>
          <p:cNvPr id="4102" name="Oval 33" descr="70%"/>
          <p:cNvSpPr>
            <a:spLocks noChangeArrowheads="1"/>
          </p:cNvSpPr>
          <p:nvPr/>
        </p:nvSpPr>
        <p:spPr bwMode="auto">
          <a:xfrm>
            <a:off x="1885950" y="4751388"/>
            <a:ext cx="844550" cy="792162"/>
          </a:xfrm>
          <a:prstGeom prst="ellipse">
            <a:avLst/>
          </a:prstGeom>
          <a:pattFill prst="pct70">
            <a:fgClr>
              <a:srgbClr val="5F5F5F"/>
            </a:fgClr>
            <a:bgClr>
              <a:schemeClr val="bg1"/>
            </a:bgClr>
          </a:pattFill>
          <a:ln w="38100" cmpd="dbl">
            <a:solidFill>
              <a:schemeClr val="tx1"/>
            </a:solidFill>
            <a:round/>
            <a:headEnd/>
            <a:tailEnd/>
          </a:ln>
          <a:effectLst/>
        </p:spPr>
        <p:txBody>
          <a:bodyPr wrap="none" anchor="ctr"/>
          <a:lstStyle/>
          <a:p>
            <a:endParaRPr lang="en-US"/>
          </a:p>
        </p:txBody>
      </p:sp>
      <p:grpSp>
        <p:nvGrpSpPr>
          <p:cNvPr id="2" name="Group 48"/>
          <p:cNvGrpSpPr>
            <a:grpSpLocks/>
          </p:cNvGrpSpPr>
          <p:nvPr/>
        </p:nvGrpSpPr>
        <p:grpSpPr bwMode="auto">
          <a:xfrm>
            <a:off x="1938338" y="2574925"/>
            <a:ext cx="431800" cy="287338"/>
            <a:chOff x="249" y="2115"/>
            <a:chExt cx="272" cy="181"/>
          </a:xfrm>
        </p:grpSpPr>
        <p:sp>
          <p:nvSpPr>
            <p:cNvPr id="4161" name="Oval 49"/>
            <p:cNvSpPr>
              <a:spLocks noChangeArrowheads="1"/>
            </p:cNvSpPr>
            <p:nvPr/>
          </p:nvSpPr>
          <p:spPr bwMode="auto">
            <a:xfrm>
              <a:off x="249" y="2115"/>
              <a:ext cx="272" cy="181"/>
            </a:xfrm>
            <a:prstGeom prst="ellipse">
              <a:avLst/>
            </a:prstGeom>
            <a:solidFill>
              <a:srgbClr val="FFFFCC"/>
            </a:solidFill>
            <a:ln w="38100" cmpd="dbl">
              <a:solidFill>
                <a:schemeClr val="tx1"/>
              </a:solidFill>
              <a:round/>
              <a:headEnd/>
              <a:tailEnd/>
            </a:ln>
            <a:effectLst/>
          </p:spPr>
          <p:txBody>
            <a:bodyPr wrap="none" anchor="ctr"/>
            <a:lstStyle/>
            <a:p>
              <a:endParaRPr lang="en-US"/>
            </a:p>
          </p:txBody>
        </p:sp>
        <p:sp>
          <p:nvSpPr>
            <p:cNvPr id="4162" name="Line 50"/>
            <p:cNvSpPr>
              <a:spLocks noChangeShapeType="1"/>
            </p:cNvSpPr>
            <p:nvPr/>
          </p:nvSpPr>
          <p:spPr bwMode="auto">
            <a:xfrm>
              <a:off x="295" y="2198"/>
              <a:ext cx="45" cy="0"/>
            </a:xfrm>
            <a:prstGeom prst="line">
              <a:avLst/>
            </a:prstGeom>
            <a:noFill/>
            <a:ln w="38100">
              <a:solidFill>
                <a:schemeClr val="folHlink"/>
              </a:solidFill>
              <a:round/>
              <a:headEnd/>
              <a:tailEnd/>
            </a:ln>
            <a:effectLst/>
          </p:spPr>
          <p:txBody>
            <a:bodyPr/>
            <a:lstStyle/>
            <a:p>
              <a:endParaRPr lang="en-GB"/>
            </a:p>
          </p:txBody>
        </p:sp>
        <p:sp>
          <p:nvSpPr>
            <p:cNvPr id="4163" name="Line 51"/>
            <p:cNvSpPr>
              <a:spLocks noChangeShapeType="1"/>
            </p:cNvSpPr>
            <p:nvPr/>
          </p:nvSpPr>
          <p:spPr bwMode="auto">
            <a:xfrm>
              <a:off x="295" y="2168"/>
              <a:ext cx="45" cy="0"/>
            </a:xfrm>
            <a:prstGeom prst="line">
              <a:avLst/>
            </a:prstGeom>
            <a:noFill/>
            <a:ln w="38100">
              <a:solidFill>
                <a:schemeClr val="folHlink"/>
              </a:solidFill>
              <a:round/>
              <a:headEnd/>
              <a:tailEnd/>
            </a:ln>
            <a:effectLst/>
          </p:spPr>
          <p:txBody>
            <a:bodyPr/>
            <a:lstStyle/>
            <a:p>
              <a:endParaRPr lang="en-GB"/>
            </a:p>
          </p:txBody>
        </p:sp>
        <p:sp>
          <p:nvSpPr>
            <p:cNvPr id="4164" name="Line 52"/>
            <p:cNvSpPr>
              <a:spLocks noChangeShapeType="1"/>
            </p:cNvSpPr>
            <p:nvPr/>
          </p:nvSpPr>
          <p:spPr bwMode="auto">
            <a:xfrm>
              <a:off x="295" y="2227"/>
              <a:ext cx="45" cy="0"/>
            </a:xfrm>
            <a:prstGeom prst="line">
              <a:avLst/>
            </a:prstGeom>
            <a:noFill/>
            <a:ln w="38100">
              <a:solidFill>
                <a:schemeClr val="folHlink"/>
              </a:solidFill>
              <a:round/>
              <a:headEnd/>
              <a:tailEnd/>
            </a:ln>
            <a:effectLst/>
          </p:spPr>
          <p:txBody>
            <a:bodyPr/>
            <a:lstStyle/>
            <a:p>
              <a:endParaRPr lang="en-GB"/>
            </a:p>
          </p:txBody>
        </p:sp>
        <p:sp>
          <p:nvSpPr>
            <p:cNvPr id="4165" name="Line 53"/>
            <p:cNvSpPr>
              <a:spLocks noChangeShapeType="1"/>
            </p:cNvSpPr>
            <p:nvPr/>
          </p:nvSpPr>
          <p:spPr bwMode="auto">
            <a:xfrm>
              <a:off x="359" y="2230"/>
              <a:ext cx="45" cy="0"/>
            </a:xfrm>
            <a:prstGeom prst="line">
              <a:avLst/>
            </a:prstGeom>
            <a:noFill/>
            <a:ln w="38100">
              <a:solidFill>
                <a:schemeClr val="folHlink"/>
              </a:solidFill>
              <a:round/>
              <a:headEnd/>
              <a:tailEnd/>
            </a:ln>
            <a:effectLst/>
          </p:spPr>
          <p:txBody>
            <a:bodyPr/>
            <a:lstStyle/>
            <a:p>
              <a:endParaRPr lang="en-GB"/>
            </a:p>
          </p:txBody>
        </p:sp>
        <p:sp>
          <p:nvSpPr>
            <p:cNvPr id="4166" name="Line 54"/>
            <p:cNvSpPr>
              <a:spLocks noChangeShapeType="1"/>
            </p:cNvSpPr>
            <p:nvPr/>
          </p:nvSpPr>
          <p:spPr bwMode="auto">
            <a:xfrm>
              <a:off x="359" y="2200"/>
              <a:ext cx="45" cy="0"/>
            </a:xfrm>
            <a:prstGeom prst="line">
              <a:avLst/>
            </a:prstGeom>
            <a:noFill/>
            <a:ln w="38100">
              <a:solidFill>
                <a:schemeClr val="folHlink"/>
              </a:solidFill>
              <a:round/>
              <a:headEnd/>
              <a:tailEnd/>
            </a:ln>
            <a:effectLst/>
          </p:spPr>
          <p:txBody>
            <a:bodyPr/>
            <a:lstStyle/>
            <a:p>
              <a:endParaRPr lang="en-GB"/>
            </a:p>
          </p:txBody>
        </p:sp>
        <p:sp>
          <p:nvSpPr>
            <p:cNvPr id="4167" name="Line 55"/>
            <p:cNvSpPr>
              <a:spLocks noChangeShapeType="1"/>
            </p:cNvSpPr>
            <p:nvPr/>
          </p:nvSpPr>
          <p:spPr bwMode="auto">
            <a:xfrm>
              <a:off x="359" y="2259"/>
              <a:ext cx="45" cy="0"/>
            </a:xfrm>
            <a:prstGeom prst="line">
              <a:avLst/>
            </a:prstGeom>
            <a:noFill/>
            <a:ln w="38100">
              <a:solidFill>
                <a:schemeClr val="folHlink"/>
              </a:solidFill>
              <a:round/>
              <a:headEnd/>
              <a:tailEnd/>
            </a:ln>
            <a:effectLst/>
          </p:spPr>
          <p:txBody>
            <a:bodyPr/>
            <a:lstStyle/>
            <a:p>
              <a:endParaRPr lang="en-GB"/>
            </a:p>
          </p:txBody>
        </p:sp>
        <p:sp>
          <p:nvSpPr>
            <p:cNvPr id="4168" name="Line 56"/>
            <p:cNvSpPr>
              <a:spLocks noChangeShapeType="1"/>
            </p:cNvSpPr>
            <p:nvPr/>
          </p:nvSpPr>
          <p:spPr bwMode="auto">
            <a:xfrm>
              <a:off x="431" y="2200"/>
              <a:ext cx="45" cy="0"/>
            </a:xfrm>
            <a:prstGeom prst="line">
              <a:avLst/>
            </a:prstGeom>
            <a:noFill/>
            <a:ln w="38100">
              <a:solidFill>
                <a:schemeClr val="folHlink"/>
              </a:solidFill>
              <a:round/>
              <a:headEnd/>
              <a:tailEnd/>
            </a:ln>
            <a:effectLst/>
          </p:spPr>
          <p:txBody>
            <a:bodyPr/>
            <a:lstStyle/>
            <a:p>
              <a:endParaRPr lang="en-GB"/>
            </a:p>
          </p:txBody>
        </p:sp>
        <p:sp>
          <p:nvSpPr>
            <p:cNvPr id="4169" name="Line 57"/>
            <p:cNvSpPr>
              <a:spLocks noChangeShapeType="1"/>
            </p:cNvSpPr>
            <p:nvPr/>
          </p:nvSpPr>
          <p:spPr bwMode="auto">
            <a:xfrm>
              <a:off x="431" y="2170"/>
              <a:ext cx="45" cy="0"/>
            </a:xfrm>
            <a:prstGeom prst="line">
              <a:avLst/>
            </a:prstGeom>
            <a:noFill/>
            <a:ln w="38100">
              <a:solidFill>
                <a:schemeClr val="folHlink"/>
              </a:solidFill>
              <a:round/>
              <a:headEnd/>
              <a:tailEnd/>
            </a:ln>
            <a:effectLst/>
          </p:spPr>
          <p:txBody>
            <a:bodyPr/>
            <a:lstStyle/>
            <a:p>
              <a:endParaRPr lang="en-GB"/>
            </a:p>
          </p:txBody>
        </p:sp>
        <p:sp>
          <p:nvSpPr>
            <p:cNvPr id="4170" name="Line 58"/>
            <p:cNvSpPr>
              <a:spLocks noChangeShapeType="1"/>
            </p:cNvSpPr>
            <p:nvPr/>
          </p:nvSpPr>
          <p:spPr bwMode="auto">
            <a:xfrm>
              <a:off x="431" y="2229"/>
              <a:ext cx="45" cy="0"/>
            </a:xfrm>
            <a:prstGeom prst="line">
              <a:avLst/>
            </a:prstGeom>
            <a:noFill/>
            <a:ln w="38100">
              <a:solidFill>
                <a:schemeClr val="folHlink"/>
              </a:solidFill>
              <a:round/>
              <a:headEnd/>
              <a:tailEnd/>
            </a:ln>
            <a:effectLst/>
          </p:spPr>
          <p:txBody>
            <a:bodyPr/>
            <a:lstStyle/>
            <a:p>
              <a:endParaRPr lang="en-GB"/>
            </a:p>
          </p:txBody>
        </p:sp>
        <p:sp>
          <p:nvSpPr>
            <p:cNvPr id="4171" name="Line 59"/>
            <p:cNvSpPr>
              <a:spLocks noChangeShapeType="1"/>
            </p:cNvSpPr>
            <p:nvPr/>
          </p:nvSpPr>
          <p:spPr bwMode="auto">
            <a:xfrm>
              <a:off x="401" y="2201"/>
              <a:ext cx="45" cy="0"/>
            </a:xfrm>
            <a:prstGeom prst="line">
              <a:avLst/>
            </a:prstGeom>
            <a:noFill/>
            <a:ln w="38100">
              <a:solidFill>
                <a:schemeClr val="folHlink"/>
              </a:solidFill>
              <a:round/>
              <a:headEnd/>
              <a:tailEnd/>
            </a:ln>
            <a:effectLst/>
          </p:spPr>
          <p:txBody>
            <a:bodyPr/>
            <a:lstStyle/>
            <a:p>
              <a:endParaRPr lang="en-GB"/>
            </a:p>
          </p:txBody>
        </p:sp>
      </p:grpSp>
      <p:grpSp>
        <p:nvGrpSpPr>
          <p:cNvPr id="3" name="Group 34"/>
          <p:cNvGrpSpPr>
            <a:grpSpLocks/>
          </p:cNvGrpSpPr>
          <p:nvPr/>
        </p:nvGrpSpPr>
        <p:grpSpPr bwMode="auto">
          <a:xfrm rot="-3806097">
            <a:off x="1937544" y="4101306"/>
            <a:ext cx="431800" cy="287338"/>
            <a:chOff x="249" y="2115"/>
            <a:chExt cx="272" cy="181"/>
          </a:xfrm>
        </p:grpSpPr>
        <p:sp>
          <p:nvSpPr>
            <p:cNvPr id="4150" name="Oval 35"/>
            <p:cNvSpPr>
              <a:spLocks noChangeArrowheads="1"/>
            </p:cNvSpPr>
            <p:nvPr/>
          </p:nvSpPr>
          <p:spPr bwMode="auto">
            <a:xfrm>
              <a:off x="249" y="2115"/>
              <a:ext cx="272" cy="181"/>
            </a:xfrm>
            <a:prstGeom prst="ellipse">
              <a:avLst/>
            </a:prstGeom>
            <a:solidFill>
              <a:srgbClr val="FFFFCC"/>
            </a:solidFill>
            <a:ln w="38100" cmpd="dbl">
              <a:solidFill>
                <a:schemeClr val="tx1"/>
              </a:solidFill>
              <a:round/>
              <a:headEnd/>
              <a:tailEnd/>
            </a:ln>
            <a:effectLst/>
          </p:spPr>
          <p:txBody>
            <a:bodyPr wrap="none" anchor="ctr"/>
            <a:lstStyle/>
            <a:p>
              <a:endParaRPr lang="en-US"/>
            </a:p>
          </p:txBody>
        </p:sp>
        <p:sp>
          <p:nvSpPr>
            <p:cNvPr id="4151" name="Line 36"/>
            <p:cNvSpPr>
              <a:spLocks noChangeShapeType="1"/>
            </p:cNvSpPr>
            <p:nvPr/>
          </p:nvSpPr>
          <p:spPr bwMode="auto">
            <a:xfrm>
              <a:off x="295" y="2198"/>
              <a:ext cx="45" cy="0"/>
            </a:xfrm>
            <a:prstGeom prst="line">
              <a:avLst/>
            </a:prstGeom>
            <a:noFill/>
            <a:ln w="38100">
              <a:solidFill>
                <a:schemeClr val="folHlink"/>
              </a:solidFill>
              <a:round/>
              <a:headEnd/>
              <a:tailEnd/>
            </a:ln>
            <a:effectLst/>
          </p:spPr>
          <p:txBody>
            <a:bodyPr/>
            <a:lstStyle/>
            <a:p>
              <a:endParaRPr lang="en-GB"/>
            </a:p>
          </p:txBody>
        </p:sp>
        <p:sp>
          <p:nvSpPr>
            <p:cNvPr id="4152" name="Line 37"/>
            <p:cNvSpPr>
              <a:spLocks noChangeShapeType="1"/>
            </p:cNvSpPr>
            <p:nvPr/>
          </p:nvSpPr>
          <p:spPr bwMode="auto">
            <a:xfrm>
              <a:off x="295" y="2168"/>
              <a:ext cx="45" cy="0"/>
            </a:xfrm>
            <a:prstGeom prst="line">
              <a:avLst/>
            </a:prstGeom>
            <a:noFill/>
            <a:ln w="38100">
              <a:solidFill>
                <a:schemeClr val="folHlink"/>
              </a:solidFill>
              <a:round/>
              <a:headEnd/>
              <a:tailEnd/>
            </a:ln>
            <a:effectLst/>
          </p:spPr>
          <p:txBody>
            <a:bodyPr/>
            <a:lstStyle/>
            <a:p>
              <a:endParaRPr lang="en-GB"/>
            </a:p>
          </p:txBody>
        </p:sp>
        <p:sp>
          <p:nvSpPr>
            <p:cNvPr id="4153" name="Line 38"/>
            <p:cNvSpPr>
              <a:spLocks noChangeShapeType="1"/>
            </p:cNvSpPr>
            <p:nvPr/>
          </p:nvSpPr>
          <p:spPr bwMode="auto">
            <a:xfrm>
              <a:off x="295" y="2227"/>
              <a:ext cx="45" cy="0"/>
            </a:xfrm>
            <a:prstGeom prst="line">
              <a:avLst/>
            </a:prstGeom>
            <a:noFill/>
            <a:ln w="38100">
              <a:solidFill>
                <a:schemeClr val="folHlink"/>
              </a:solidFill>
              <a:round/>
              <a:headEnd/>
              <a:tailEnd/>
            </a:ln>
            <a:effectLst/>
          </p:spPr>
          <p:txBody>
            <a:bodyPr/>
            <a:lstStyle/>
            <a:p>
              <a:endParaRPr lang="en-GB"/>
            </a:p>
          </p:txBody>
        </p:sp>
        <p:sp>
          <p:nvSpPr>
            <p:cNvPr id="4154" name="Line 39"/>
            <p:cNvSpPr>
              <a:spLocks noChangeShapeType="1"/>
            </p:cNvSpPr>
            <p:nvPr/>
          </p:nvSpPr>
          <p:spPr bwMode="auto">
            <a:xfrm>
              <a:off x="359" y="2230"/>
              <a:ext cx="45" cy="0"/>
            </a:xfrm>
            <a:prstGeom prst="line">
              <a:avLst/>
            </a:prstGeom>
            <a:noFill/>
            <a:ln w="38100">
              <a:solidFill>
                <a:schemeClr val="folHlink"/>
              </a:solidFill>
              <a:round/>
              <a:headEnd/>
              <a:tailEnd/>
            </a:ln>
            <a:effectLst/>
          </p:spPr>
          <p:txBody>
            <a:bodyPr/>
            <a:lstStyle/>
            <a:p>
              <a:endParaRPr lang="en-GB"/>
            </a:p>
          </p:txBody>
        </p:sp>
        <p:sp>
          <p:nvSpPr>
            <p:cNvPr id="4155" name="Line 40"/>
            <p:cNvSpPr>
              <a:spLocks noChangeShapeType="1"/>
            </p:cNvSpPr>
            <p:nvPr/>
          </p:nvSpPr>
          <p:spPr bwMode="auto">
            <a:xfrm>
              <a:off x="359" y="2200"/>
              <a:ext cx="45" cy="0"/>
            </a:xfrm>
            <a:prstGeom prst="line">
              <a:avLst/>
            </a:prstGeom>
            <a:noFill/>
            <a:ln w="38100">
              <a:solidFill>
                <a:schemeClr val="folHlink"/>
              </a:solidFill>
              <a:round/>
              <a:headEnd/>
              <a:tailEnd/>
            </a:ln>
            <a:effectLst/>
          </p:spPr>
          <p:txBody>
            <a:bodyPr/>
            <a:lstStyle/>
            <a:p>
              <a:endParaRPr lang="en-GB"/>
            </a:p>
          </p:txBody>
        </p:sp>
        <p:sp>
          <p:nvSpPr>
            <p:cNvPr id="4156" name="Line 41"/>
            <p:cNvSpPr>
              <a:spLocks noChangeShapeType="1"/>
            </p:cNvSpPr>
            <p:nvPr/>
          </p:nvSpPr>
          <p:spPr bwMode="auto">
            <a:xfrm>
              <a:off x="359" y="2259"/>
              <a:ext cx="45" cy="0"/>
            </a:xfrm>
            <a:prstGeom prst="line">
              <a:avLst/>
            </a:prstGeom>
            <a:noFill/>
            <a:ln w="38100">
              <a:solidFill>
                <a:schemeClr val="folHlink"/>
              </a:solidFill>
              <a:round/>
              <a:headEnd/>
              <a:tailEnd/>
            </a:ln>
            <a:effectLst/>
          </p:spPr>
          <p:txBody>
            <a:bodyPr/>
            <a:lstStyle/>
            <a:p>
              <a:endParaRPr lang="en-GB"/>
            </a:p>
          </p:txBody>
        </p:sp>
        <p:sp>
          <p:nvSpPr>
            <p:cNvPr id="4157" name="Line 42"/>
            <p:cNvSpPr>
              <a:spLocks noChangeShapeType="1"/>
            </p:cNvSpPr>
            <p:nvPr/>
          </p:nvSpPr>
          <p:spPr bwMode="auto">
            <a:xfrm>
              <a:off x="431" y="2200"/>
              <a:ext cx="45" cy="0"/>
            </a:xfrm>
            <a:prstGeom prst="line">
              <a:avLst/>
            </a:prstGeom>
            <a:noFill/>
            <a:ln w="38100">
              <a:solidFill>
                <a:schemeClr val="folHlink"/>
              </a:solidFill>
              <a:round/>
              <a:headEnd/>
              <a:tailEnd/>
            </a:ln>
            <a:effectLst/>
          </p:spPr>
          <p:txBody>
            <a:bodyPr/>
            <a:lstStyle/>
            <a:p>
              <a:endParaRPr lang="en-GB"/>
            </a:p>
          </p:txBody>
        </p:sp>
        <p:sp>
          <p:nvSpPr>
            <p:cNvPr id="4158" name="Line 43"/>
            <p:cNvSpPr>
              <a:spLocks noChangeShapeType="1"/>
            </p:cNvSpPr>
            <p:nvPr/>
          </p:nvSpPr>
          <p:spPr bwMode="auto">
            <a:xfrm>
              <a:off x="431" y="2170"/>
              <a:ext cx="45" cy="0"/>
            </a:xfrm>
            <a:prstGeom prst="line">
              <a:avLst/>
            </a:prstGeom>
            <a:noFill/>
            <a:ln w="38100">
              <a:solidFill>
                <a:schemeClr val="folHlink"/>
              </a:solidFill>
              <a:round/>
              <a:headEnd/>
              <a:tailEnd/>
            </a:ln>
            <a:effectLst/>
          </p:spPr>
          <p:txBody>
            <a:bodyPr/>
            <a:lstStyle/>
            <a:p>
              <a:endParaRPr lang="en-GB"/>
            </a:p>
          </p:txBody>
        </p:sp>
        <p:sp>
          <p:nvSpPr>
            <p:cNvPr id="4159" name="Line 44"/>
            <p:cNvSpPr>
              <a:spLocks noChangeShapeType="1"/>
            </p:cNvSpPr>
            <p:nvPr/>
          </p:nvSpPr>
          <p:spPr bwMode="auto">
            <a:xfrm>
              <a:off x="431" y="2229"/>
              <a:ext cx="45" cy="0"/>
            </a:xfrm>
            <a:prstGeom prst="line">
              <a:avLst/>
            </a:prstGeom>
            <a:noFill/>
            <a:ln w="38100">
              <a:solidFill>
                <a:schemeClr val="folHlink"/>
              </a:solidFill>
              <a:round/>
              <a:headEnd/>
              <a:tailEnd/>
            </a:ln>
            <a:effectLst/>
          </p:spPr>
          <p:txBody>
            <a:bodyPr/>
            <a:lstStyle/>
            <a:p>
              <a:endParaRPr lang="en-GB"/>
            </a:p>
          </p:txBody>
        </p:sp>
        <p:sp>
          <p:nvSpPr>
            <p:cNvPr id="4160" name="Line 45"/>
            <p:cNvSpPr>
              <a:spLocks noChangeShapeType="1"/>
            </p:cNvSpPr>
            <p:nvPr/>
          </p:nvSpPr>
          <p:spPr bwMode="auto">
            <a:xfrm>
              <a:off x="401" y="2201"/>
              <a:ext cx="45" cy="0"/>
            </a:xfrm>
            <a:prstGeom prst="line">
              <a:avLst/>
            </a:prstGeom>
            <a:noFill/>
            <a:ln w="38100">
              <a:solidFill>
                <a:schemeClr val="folHlink"/>
              </a:solidFill>
              <a:round/>
              <a:headEnd/>
              <a:tailEnd/>
            </a:ln>
            <a:effectLst/>
          </p:spPr>
          <p:txBody>
            <a:bodyPr/>
            <a:lstStyle/>
            <a:p>
              <a:endParaRPr lang="en-GB"/>
            </a:p>
          </p:txBody>
        </p:sp>
      </p:grpSp>
      <p:grpSp>
        <p:nvGrpSpPr>
          <p:cNvPr id="4" name="Group 28"/>
          <p:cNvGrpSpPr>
            <a:grpSpLocks/>
          </p:cNvGrpSpPr>
          <p:nvPr/>
        </p:nvGrpSpPr>
        <p:grpSpPr bwMode="auto">
          <a:xfrm rot="3704518">
            <a:off x="3305969" y="2647156"/>
            <a:ext cx="431800" cy="287338"/>
            <a:chOff x="249" y="2115"/>
            <a:chExt cx="272" cy="181"/>
          </a:xfrm>
        </p:grpSpPr>
        <p:sp>
          <p:nvSpPr>
            <p:cNvPr id="4139" name="Oval 10"/>
            <p:cNvSpPr>
              <a:spLocks noChangeArrowheads="1"/>
            </p:cNvSpPr>
            <p:nvPr/>
          </p:nvSpPr>
          <p:spPr bwMode="auto">
            <a:xfrm>
              <a:off x="249" y="2115"/>
              <a:ext cx="272" cy="181"/>
            </a:xfrm>
            <a:prstGeom prst="ellipse">
              <a:avLst/>
            </a:prstGeom>
            <a:solidFill>
              <a:srgbClr val="FFFFCC"/>
            </a:solidFill>
            <a:ln w="38100" cmpd="dbl">
              <a:solidFill>
                <a:schemeClr val="tx1"/>
              </a:solidFill>
              <a:round/>
              <a:headEnd/>
              <a:tailEnd/>
            </a:ln>
            <a:effectLst/>
          </p:spPr>
          <p:txBody>
            <a:bodyPr wrap="none" anchor="ctr"/>
            <a:lstStyle/>
            <a:p>
              <a:endParaRPr lang="en-US"/>
            </a:p>
          </p:txBody>
        </p:sp>
        <p:sp>
          <p:nvSpPr>
            <p:cNvPr id="4140" name="Line 14"/>
            <p:cNvSpPr>
              <a:spLocks noChangeShapeType="1"/>
            </p:cNvSpPr>
            <p:nvPr/>
          </p:nvSpPr>
          <p:spPr bwMode="auto">
            <a:xfrm>
              <a:off x="295" y="2198"/>
              <a:ext cx="45" cy="0"/>
            </a:xfrm>
            <a:prstGeom prst="line">
              <a:avLst/>
            </a:prstGeom>
            <a:noFill/>
            <a:ln w="38100">
              <a:solidFill>
                <a:schemeClr val="folHlink"/>
              </a:solidFill>
              <a:round/>
              <a:headEnd/>
              <a:tailEnd/>
            </a:ln>
            <a:effectLst/>
          </p:spPr>
          <p:txBody>
            <a:bodyPr/>
            <a:lstStyle/>
            <a:p>
              <a:endParaRPr lang="en-GB"/>
            </a:p>
          </p:txBody>
        </p:sp>
        <p:sp>
          <p:nvSpPr>
            <p:cNvPr id="4141" name="Line 15"/>
            <p:cNvSpPr>
              <a:spLocks noChangeShapeType="1"/>
            </p:cNvSpPr>
            <p:nvPr/>
          </p:nvSpPr>
          <p:spPr bwMode="auto">
            <a:xfrm>
              <a:off x="295" y="2168"/>
              <a:ext cx="45" cy="0"/>
            </a:xfrm>
            <a:prstGeom prst="line">
              <a:avLst/>
            </a:prstGeom>
            <a:noFill/>
            <a:ln w="38100">
              <a:solidFill>
                <a:schemeClr val="folHlink"/>
              </a:solidFill>
              <a:round/>
              <a:headEnd/>
              <a:tailEnd/>
            </a:ln>
            <a:effectLst/>
          </p:spPr>
          <p:txBody>
            <a:bodyPr/>
            <a:lstStyle/>
            <a:p>
              <a:endParaRPr lang="en-GB"/>
            </a:p>
          </p:txBody>
        </p:sp>
        <p:sp>
          <p:nvSpPr>
            <p:cNvPr id="4142" name="Line 16"/>
            <p:cNvSpPr>
              <a:spLocks noChangeShapeType="1"/>
            </p:cNvSpPr>
            <p:nvPr/>
          </p:nvSpPr>
          <p:spPr bwMode="auto">
            <a:xfrm>
              <a:off x="295" y="2227"/>
              <a:ext cx="45" cy="0"/>
            </a:xfrm>
            <a:prstGeom prst="line">
              <a:avLst/>
            </a:prstGeom>
            <a:noFill/>
            <a:ln w="38100">
              <a:solidFill>
                <a:schemeClr val="folHlink"/>
              </a:solidFill>
              <a:round/>
              <a:headEnd/>
              <a:tailEnd/>
            </a:ln>
            <a:effectLst/>
          </p:spPr>
          <p:txBody>
            <a:bodyPr/>
            <a:lstStyle/>
            <a:p>
              <a:endParaRPr lang="en-GB"/>
            </a:p>
          </p:txBody>
        </p:sp>
        <p:sp>
          <p:nvSpPr>
            <p:cNvPr id="4143" name="Line 21"/>
            <p:cNvSpPr>
              <a:spLocks noChangeShapeType="1"/>
            </p:cNvSpPr>
            <p:nvPr/>
          </p:nvSpPr>
          <p:spPr bwMode="auto">
            <a:xfrm>
              <a:off x="359" y="2230"/>
              <a:ext cx="45" cy="0"/>
            </a:xfrm>
            <a:prstGeom prst="line">
              <a:avLst/>
            </a:prstGeom>
            <a:noFill/>
            <a:ln w="38100">
              <a:solidFill>
                <a:schemeClr val="folHlink"/>
              </a:solidFill>
              <a:round/>
              <a:headEnd/>
              <a:tailEnd/>
            </a:ln>
            <a:effectLst/>
          </p:spPr>
          <p:txBody>
            <a:bodyPr/>
            <a:lstStyle/>
            <a:p>
              <a:endParaRPr lang="en-GB"/>
            </a:p>
          </p:txBody>
        </p:sp>
        <p:sp>
          <p:nvSpPr>
            <p:cNvPr id="4144" name="Line 22"/>
            <p:cNvSpPr>
              <a:spLocks noChangeShapeType="1"/>
            </p:cNvSpPr>
            <p:nvPr/>
          </p:nvSpPr>
          <p:spPr bwMode="auto">
            <a:xfrm>
              <a:off x="359" y="2200"/>
              <a:ext cx="45" cy="0"/>
            </a:xfrm>
            <a:prstGeom prst="line">
              <a:avLst/>
            </a:prstGeom>
            <a:noFill/>
            <a:ln w="38100">
              <a:solidFill>
                <a:schemeClr val="folHlink"/>
              </a:solidFill>
              <a:round/>
              <a:headEnd/>
              <a:tailEnd/>
            </a:ln>
            <a:effectLst/>
          </p:spPr>
          <p:txBody>
            <a:bodyPr/>
            <a:lstStyle/>
            <a:p>
              <a:endParaRPr lang="en-GB"/>
            </a:p>
          </p:txBody>
        </p:sp>
        <p:sp>
          <p:nvSpPr>
            <p:cNvPr id="4145" name="Line 23"/>
            <p:cNvSpPr>
              <a:spLocks noChangeShapeType="1"/>
            </p:cNvSpPr>
            <p:nvPr/>
          </p:nvSpPr>
          <p:spPr bwMode="auto">
            <a:xfrm>
              <a:off x="359" y="2259"/>
              <a:ext cx="45" cy="0"/>
            </a:xfrm>
            <a:prstGeom prst="line">
              <a:avLst/>
            </a:prstGeom>
            <a:noFill/>
            <a:ln w="38100">
              <a:solidFill>
                <a:schemeClr val="folHlink"/>
              </a:solidFill>
              <a:round/>
              <a:headEnd/>
              <a:tailEnd/>
            </a:ln>
            <a:effectLst/>
          </p:spPr>
          <p:txBody>
            <a:bodyPr/>
            <a:lstStyle/>
            <a:p>
              <a:endParaRPr lang="en-GB"/>
            </a:p>
          </p:txBody>
        </p:sp>
        <p:sp>
          <p:nvSpPr>
            <p:cNvPr id="4146" name="Line 24"/>
            <p:cNvSpPr>
              <a:spLocks noChangeShapeType="1"/>
            </p:cNvSpPr>
            <p:nvPr/>
          </p:nvSpPr>
          <p:spPr bwMode="auto">
            <a:xfrm>
              <a:off x="431" y="2200"/>
              <a:ext cx="45" cy="0"/>
            </a:xfrm>
            <a:prstGeom prst="line">
              <a:avLst/>
            </a:prstGeom>
            <a:noFill/>
            <a:ln w="38100">
              <a:solidFill>
                <a:schemeClr val="folHlink"/>
              </a:solidFill>
              <a:round/>
              <a:headEnd/>
              <a:tailEnd/>
            </a:ln>
            <a:effectLst/>
          </p:spPr>
          <p:txBody>
            <a:bodyPr/>
            <a:lstStyle/>
            <a:p>
              <a:endParaRPr lang="en-GB"/>
            </a:p>
          </p:txBody>
        </p:sp>
        <p:sp>
          <p:nvSpPr>
            <p:cNvPr id="4147" name="Line 25"/>
            <p:cNvSpPr>
              <a:spLocks noChangeShapeType="1"/>
            </p:cNvSpPr>
            <p:nvPr/>
          </p:nvSpPr>
          <p:spPr bwMode="auto">
            <a:xfrm>
              <a:off x="431" y="2170"/>
              <a:ext cx="45" cy="0"/>
            </a:xfrm>
            <a:prstGeom prst="line">
              <a:avLst/>
            </a:prstGeom>
            <a:noFill/>
            <a:ln w="38100">
              <a:solidFill>
                <a:schemeClr val="folHlink"/>
              </a:solidFill>
              <a:round/>
              <a:headEnd/>
              <a:tailEnd/>
            </a:ln>
            <a:effectLst/>
          </p:spPr>
          <p:txBody>
            <a:bodyPr/>
            <a:lstStyle/>
            <a:p>
              <a:endParaRPr lang="en-GB"/>
            </a:p>
          </p:txBody>
        </p:sp>
        <p:sp>
          <p:nvSpPr>
            <p:cNvPr id="4148" name="Line 26"/>
            <p:cNvSpPr>
              <a:spLocks noChangeShapeType="1"/>
            </p:cNvSpPr>
            <p:nvPr/>
          </p:nvSpPr>
          <p:spPr bwMode="auto">
            <a:xfrm>
              <a:off x="431" y="2229"/>
              <a:ext cx="45" cy="0"/>
            </a:xfrm>
            <a:prstGeom prst="line">
              <a:avLst/>
            </a:prstGeom>
            <a:noFill/>
            <a:ln w="38100">
              <a:solidFill>
                <a:schemeClr val="folHlink"/>
              </a:solidFill>
              <a:round/>
              <a:headEnd/>
              <a:tailEnd/>
            </a:ln>
            <a:effectLst/>
          </p:spPr>
          <p:txBody>
            <a:bodyPr/>
            <a:lstStyle/>
            <a:p>
              <a:endParaRPr lang="en-GB"/>
            </a:p>
          </p:txBody>
        </p:sp>
        <p:sp>
          <p:nvSpPr>
            <p:cNvPr id="4149" name="Line 27"/>
            <p:cNvSpPr>
              <a:spLocks noChangeShapeType="1"/>
            </p:cNvSpPr>
            <p:nvPr/>
          </p:nvSpPr>
          <p:spPr bwMode="auto">
            <a:xfrm>
              <a:off x="401" y="2201"/>
              <a:ext cx="45" cy="0"/>
            </a:xfrm>
            <a:prstGeom prst="line">
              <a:avLst/>
            </a:prstGeom>
            <a:noFill/>
            <a:ln w="38100">
              <a:solidFill>
                <a:schemeClr val="folHlink"/>
              </a:solidFill>
              <a:round/>
              <a:headEnd/>
              <a:tailEnd/>
            </a:ln>
            <a:effectLst/>
          </p:spPr>
          <p:txBody>
            <a:bodyPr/>
            <a:lstStyle/>
            <a:p>
              <a:endParaRPr lang="en-GB"/>
            </a:p>
          </p:txBody>
        </p:sp>
      </p:grpSp>
      <p:grpSp>
        <p:nvGrpSpPr>
          <p:cNvPr id="5" name="Group 60"/>
          <p:cNvGrpSpPr>
            <a:grpSpLocks/>
          </p:cNvGrpSpPr>
          <p:nvPr/>
        </p:nvGrpSpPr>
        <p:grpSpPr bwMode="auto">
          <a:xfrm rot="1680975">
            <a:off x="3273425" y="4867275"/>
            <a:ext cx="431800" cy="287338"/>
            <a:chOff x="249" y="2115"/>
            <a:chExt cx="272" cy="181"/>
          </a:xfrm>
        </p:grpSpPr>
        <p:sp>
          <p:nvSpPr>
            <p:cNvPr id="4128" name="Oval 61"/>
            <p:cNvSpPr>
              <a:spLocks noChangeArrowheads="1"/>
            </p:cNvSpPr>
            <p:nvPr/>
          </p:nvSpPr>
          <p:spPr bwMode="auto">
            <a:xfrm>
              <a:off x="249" y="2115"/>
              <a:ext cx="272" cy="181"/>
            </a:xfrm>
            <a:prstGeom prst="ellipse">
              <a:avLst/>
            </a:prstGeom>
            <a:solidFill>
              <a:srgbClr val="FFFFCC"/>
            </a:solidFill>
            <a:ln w="38100" cmpd="dbl">
              <a:solidFill>
                <a:schemeClr val="tx1"/>
              </a:solidFill>
              <a:round/>
              <a:headEnd/>
              <a:tailEnd/>
            </a:ln>
            <a:effectLst/>
          </p:spPr>
          <p:txBody>
            <a:bodyPr wrap="none" anchor="ctr"/>
            <a:lstStyle/>
            <a:p>
              <a:endParaRPr lang="en-US"/>
            </a:p>
          </p:txBody>
        </p:sp>
        <p:sp>
          <p:nvSpPr>
            <p:cNvPr id="4129" name="Line 62"/>
            <p:cNvSpPr>
              <a:spLocks noChangeShapeType="1"/>
            </p:cNvSpPr>
            <p:nvPr/>
          </p:nvSpPr>
          <p:spPr bwMode="auto">
            <a:xfrm>
              <a:off x="295" y="2198"/>
              <a:ext cx="45" cy="0"/>
            </a:xfrm>
            <a:prstGeom prst="line">
              <a:avLst/>
            </a:prstGeom>
            <a:noFill/>
            <a:ln w="38100">
              <a:solidFill>
                <a:schemeClr val="folHlink"/>
              </a:solidFill>
              <a:round/>
              <a:headEnd/>
              <a:tailEnd/>
            </a:ln>
            <a:effectLst/>
          </p:spPr>
          <p:txBody>
            <a:bodyPr/>
            <a:lstStyle/>
            <a:p>
              <a:endParaRPr lang="en-GB"/>
            </a:p>
          </p:txBody>
        </p:sp>
        <p:sp>
          <p:nvSpPr>
            <p:cNvPr id="4130" name="Line 63"/>
            <p:cNvSpPr>
              <a:spLocks noChangeShapeType="1"/>
            </p:cNvSpPr>
            <p:nvPr/>
          </p:nvSpPr>
          <p:spPr bwMode="auto">
            <a:xfrm>
              <a:off x="295" y="2168"/>
              <a:ext cx="45" cy="0"/>
            </a:xfrm>
            <a:prstGeom prst="line">
              <a:avLst/>
            </a:prstGeom>
            <a:noFill/>
            <a:ln w="38100">
              <a:solidFill>
                <a:schemeClr val="folHlink"/>
              </a:solidFill>
              <a:round/>
              <a:headEnd/>
              <a:tailEnd/>
            </a:ln>
            <a:effectLst/>
          </p:spPr>
          <p:txBody>
            <a:bodyPr/>
            <a:lstStyle/>
            <a:p>
              <a:endParaRPr lang="en-GB"/>
            </a:p>
          </p:txBody>
        </p:sp>
        <p:sp>
          <p:nvSpPr>
            <p:cNvPr id="4131" name="Line 64"/>
            <p:cNvSpPr>
              <a:spLocks noChangeShapeType="1"/>
            </p:cNvSpPr>
            <p:nvPr/>
          </p:nvSpPr>
          <p:spPr bwMode="auto">
            <a:xfrm>
              <a:off x="295" y="2227"/>
              <a:ext cx="45" cy="0"/>
            </a:xfrm>
            <a:prstGeom prst="line">
              <a:avLst/>
            </a:prstGeom>
            <a:noFill/>
            <a:ln w="38100">
              <a:solidFill>
                <a:schemeClr val="folHlink"/>
              </a:solidFill>
              <a:round/>
              <a:headEnd/>
              <a:tailEnd/>
            </a:ln>
            <a:effectLst/>
          </p:spPr>
          <p:txBody>
            <a:bodyPr/>
            <a:lstStyle/>
            <a:p>
              <a:endParaRPr lang="en-GB"/>
            </a:p>
          </p:txBody>
        </p:sp>
        <p:sp>
          <p:nvSpPr>
            <p:cNvPr id="4132" name="Line 65"/>
            <p:cNvSpPr>
              <a:spLocks noChangeShapeType="1"/>
            </p:cNvSpPr>
            <p:nvPr/>
          </p:nvSpPr>
          <p:spPr bwMode="auto">
            <a:xfrm>
              <a:off x="359" y="2230"/>
              <a:ext cx="45" cy="0"/>
            </a:xfrm>
            <a:prstGeom prst="line">
              <a:avLst/>
            </a:prstGeom>
            <a:noFill/>
            <a:ln w="38100">
              <a:solidFill>
                <a:schemeClr val="folHlink"/>
              </a:solidFill>
              <a:round/>
              <a:headEnd/>
              <a:tailEnd/>
            </a:ln>
            <a:effectLst/>
          </p:spPr>
          <p:txBody>
            <a:bodyPr/>
            <a:lstStyle/>
            <a:p>
              <a:endParaRPr lang="en-GB"/>
            </a:p>
          </p:txBody>
        </p:sp>
        <p:sp>
          <p:nvSpPr>
            <p:cNvPr id="4133" name="Line 66"/>
            <p:cNvSpPr>
              <a:spLocks noChangeShapeType="1"/>
            </p:cNvSpPr>
            <p:nvPr/>
          </p:nvSpPr>
          <p:spPr bwMode="auto">
            <a:xfrm>
              <a:off x="359" y="2200"/>
              <a:ext cx="45" cy="0"/>
            </a:xfrm>
            <a:prstGeom prst="line">
              <a:avLst/>
            </a:prstGeom>
            <a:noFill/>
            <a:ln w="38100">
              <a:solidFill>
                <a:schemeClr val="folHlink"/>
              </a:solidFill>
              <a:round/>
              <a:headEnd/>
              <a:tailEnd/>
            </a:ln>
            <a:effectLst/>
          </p:spPr>
          <p:txBody>
            <a:bodyPr/>
            <a:lstStyle/>
            <a:p>
              <a:endParaRPr lang="en-GB"/>
            </a:p>
          </p:txBody>
        </p:sp>
        <p:sp>
          <p:nvSpPr>
            <p:cNvPr id="4134" name="Line 67"/>
            <p:cNvSpPr>
              <a:spLocks noChangeShapeType="1"/>
            </p:cNvSpPr>
            <p:nvPr/>
          </p:nvSpPr>
          <p:spPr bwMode="auto">
            <a:xfrm>
              <a:off x="359" y="2259"/>
              <a:ext cx="45" cy="0"/>
            </a:xfrm>
            <a:prstGeom prst="line">
              <a:avLst/>
            </a:prstGeom>
            <a:noFill/>
            <a:ln w="38100">
              <a:solidFill>
                <a:schemeClr val="folHlink"/>
              </a:solidFill>
              <a:round/>
              <a:headEnd/>
              <a:tailEnd/>
            </a:ln>
            <a:effectLst/>
          </p:spPr>
          <p:txBody>
            <a:bodyPr/>
            <a:lstStyle/>
            <a:p>
              <a:endParaRPr lang="en-GB"/>
            </a:p>
          </p:txBody>
        </p:sp>
        <p:sp>
          <p:nvSpPr>
            <p:cNvPr id="4135" name="Line 68"/>
            <p:cNvSpPr>
              <a:spLocks noChangeShapeType="1"/>
            </p:cNvSpPr>
            <p:nvPr/>
          </p:nvSpPr>
          <p:spPr bwMode="auto">
            <a:xfrm>
              <a:off x="431" y="2200"/>
              <a:ext cx="45" cy="0"/>
            </a:xfrm>
            <a:prstGeom prst="line">
              <a:avLst/>
            </a:prstGeom>
            <a:noFill/>
            <a:ln w="38100">
              <a:solidFill>
                <a:schemeClr val="folHlink"/>
              </a:solidFill>
              <a:round/>
              <a:headEnd/>
              <a:tailEnd/>
            </a:ln>
            <a:effectLst/>
          </p:spPr>
          <p:txBody>
            <a:bodyPr/>
            <a:lstStyle/>
            <a:p>
              <a:endParaRPr lang="en-GB"/>
            </a:p>
          </p:txBody>
        </p:sp>
        <p:sp>
          <p:nvSpPr>
            <p:cNvPr id="4136" name="Line 69"/>
            <p:cNvSpPr>
              <a:spLocks noChangeShapeType="1"/>
            </p:cNvSpPr>
            <p:nvPr/>
          </p:nvSpPr>
          <p:spPr bwMode="auto">
            <a:xfrm>
              <a:off x="431" y="2170"/>
              <a:ext cx="45" cy="0"/>
            </a:xfrm>
            <a:prstGeom prst="line">
              <a:avLst/>
            </a:prstGeom>
            <a:noFill/>
            <a:ln w="38100">
              <a:solidFill>
                <a:schemeClr val="folHlink"/>
              </a:solidFill>
              <a:round/>
              <a:headEnd/>
              <a:tailEnd/>
            </a:ln>
            <a:effectLst/>
          </p:spPr>
          <p:txBody>
            <a:bodyPr/>
            <a:lstStyle/>
            <a:p>
              <a:endParaRPr lang="en-GB"/>
            </a:p>
          </p:txBody>
        </p:sp>
        <p:sp>
          <p:nvSpPr>
            <p:cNvPr id="4137" name="Line 70"/>
            <p:cNvSpPr>
              <a:spLocks noChangeShapeType="1"/>
            </p:cNvSpPr>
            <p:nvPr/>
          </p:nvSpPr>
          <p:spPr bwMode="auto">
            <a:xfrm>
              <a:off x="431" y="2229"/>
              <a:ext cx="45" cy="0"/>
            </a:xfrm>
            <a:prstGeom prst="line">
              <a:avLst/>
            </a:prstGeom>
            <a:noFill/>
            <a:ln w="38100">
              <a:solidFill>
                <a:schemeClr val="folHlink"/>
              </a:solidFill>
              <a:round/>
              <a:headEnd/>
              <a:tailEnd/>
            </a:ln>
            <a:effectLst/>
          </p:spPr>
          <p:txBody>
            <a:bodyPr/>
            <a:lstStyle/>
            <a:p>
              <a:endParaRPr lang="en-GB"/>
            </a:p>
          </p:txBody>
        </p:sp>
        <p:sp>
          <p:nvSpPr>
            <p:cNvPr id="4138" name="Line 71"/>
            <p:cNvSpPr>
              <a:spLocks noChangeShapeType="1"/>
            </p:cNvSpPr>
            <p:nvPr/>
          </p:nvSpPr>
          <p:spPr bwMode="auto">
            <a:xfrm>
              <a:off x="401" y="2201"/>
              <a:ext cx="45" cy="0"/>
            </a:xfrm>
            <a:prstGeom prst="line">
              <a:avLst/>
            </a:prstGeom>
            <a:noFill/>
            <a:ln w="38100">
              <a:solidFill>
                <a:schemeClr val="folHlink"/>
              </a:solidFill>
              <a:round/>
              <a:headEnd/>
              <a:tailEnd/>
            </a:ln>
            <a:effectLst/>
          </p:spPr>
          <p:txBody>
            <a:bodyPr/>
            <a:lstStyle/>
            <a:p>
              <a:endParaRPr lang="en-GB"/>
            </a:p>
          </p:txBody>
        </p:sp>
      </p:grpSp>
      <p:grpSp>
        <p:nvGrpSpPr>
          <p:cNvPr id="6" name="Group 72"/>
          <p:cNvGrpSpPr>
            <a:grpSpLocks/>
          </p:cNvGrpSpPr>
          <p:nvPr/>
        </p:nvGrpSpPr>
        <p:grpSpPr bwMode="auto">
          <a:xfrm>
            <a:off x="2946400" y="5095875"/>
            <a:ext cx="288925" cy="469900"/>
            <a:chOff x="1020" y="2614"/>
            <a:chExt cx="182" cy="296"/>
          </a:xfrm>
        </p:grpSpPr>
        <p:sp>
          <p:nvSpPr>
            <p:cNvPr id="4126" name="Oval 9"/>
            <p:cNvSpPr>
              <a:spLocks noChangeArrowheads="1"/>
            </p:cNvSpPr>
            <p:nvPr/>
          </p:nvSpPr>
          <p:spPr bwMode="auto">
            <a:xfrm>
              <a:off x="1020" y="2614"/>
              <a:ext cx="182" cy="296"/>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4127" name="AutoShape 31"/>
            <p:cNvSpPr>
              <a:spLocks noChangeArrowheads="1"/>
            </p:cNvSpPr>
            <p:nvPr/>
          </p:nvSpPr>
          <p:spPr bwMode="auto">
            <a:xfrm>
              <a:off x="1043" y="2628"/>
              <a:ext cx="137" cy="272"/>
            </a:xfrm>
            <a:prstGeom prst="star16">
              <a:avLst>
                <a:gd name="adj" fmla="val 37500"/>
              </a:avLst>
            </a:prstGeom>
            <a:solidFill>
              <a:schemeClr val="bg1"/>
            </a:solidFill>
            <a:ln w="9525">
              <a:solidFill>
                <a:schemeClr val="tx1"/>
              </a:solidFill>
              <a:miter lim="800000"/>
              <a:headEnd/>
              <a:tailEnd/>
            </a:ln>
            <a:effectLst/>
          </p:spPr>
          <p:txBody>
            <a:bodyPr wrap="none" anchor="ctr"/>
            <a:lstStyle/>
            <a:p>
              <a:endParaRPr lang="en-US"/>
            </a:p>
          </p:txBody>
        </p:sp>
      </p:grpSp>
      <p:grpSp>
        <p:nvGrpSpPr>
          <p:cNvPr id="7" name="Group 73"/>
          <p:cNvGrpSpPr>
            <a:grpSpLocks/>
          </p:cNvGrpSpPr>
          <p:nvPr/>
        </p:nvGrpSpPr>
        <p:grpSpPr bwMode="auto">
          <a:xfrm rot="377308">
            <a:off x="3449638" y="4048125"/>
            <a:ext cx="288925" cy="469900"/>
            <a:chOff x="1020" y="2614"/>
            <a:chExt cx="182" cy="296"/>
          </a:xfrm>
        </p:grpSpPr>
        <p:sp>
          <p:nvSpPr>
            <p:cNvPr id="4124" name="Oval 74"/>
            <p:cNvSpPr>
              <a:spLocks noChangeArrowheads="1"/>
            </p:cNvSpPr>
            <p:nvPr/>
          </p:nvSpPr>
          <p:spPr bwMode="auto">
            <a:xfrm>
              <a:off x="1020" y="2614"/>
              <a:ext cx="182" cy="296"/>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4125" name="AutoShape 75"/>
            <p:cNvSpPr>
              <a:spLocks noChangeArrowheads="1"/>
            </p:cNvSpPr>
            <p:nvPr/>
          </p:nvSpPr>
          <p:spPr bwMode="auto">
            <a:xfrm>
              <a:off x="1043" y="2628"/>
              <a:ext cx="137" cy="272"/>
            </a:xfrm>
            <a:prstGeom prst="star16">
              <a:avLst>
                <a:gd name="adj" fmla="val 37500"/>
              </a:avLst>
            </a:prstGeom>
            <a:solidFill>
              <a:schemeClr val="bg1"/>
            </a:solidFill>
            <a:ln w="9525">
              <a:solidFill>
                <a:schemeClr val="tx1"/>
              </a:solidFill>
              <a:miter lim="800000"/>
              <a:headEnd/>
              <a:tailEnd/>
            </a:ln>
            <a:effectLst/>
          </p:spPr>
          <p:txBody>
            <a:bodyPr wrap="none" anchor="ctr"/>
            <a:lstStyle/>
            <a:p>
              <a:endParaRPr lang="en-US"/>
            </a:p>
          </p:txBody>
        </p:sp>
      </p:grpSp>
      <p:grpSp>
        <p:nvGrpSpPr>
          <p:cNvPr id="8" name="Group 76"/>
          <p:cNvGrpSpPr>
            <a:grpSpLocks/>
          </p:cNvGrpSpPr>
          <p:nvPr/>
        </p:nvGrpSpPr>
        <p:grpSpPr bwMode="auto">
          <a:xfrm rot="1957155">
            <a:off x="2009775" y="3151188"/>
            <a:ext cx="288925" cy="469900"/>
            <a:chOff x="1020" y="2614"/>
            <a:chExt cx="182" cy="296"/>
          </a:xfrm>
        </p:grpSpPr>
        <p:sp>
          <p:nvSpPr>
            <p:cNvPr id="4122" name="Oval 77"/>
            <p:cNvSpPr>
              <a:spLocks noChangeArrowheads="1"/>
            </p:cNvSpPr>
            <p:nvPr/>
          </p:nvSpPr>
          <p:spPr bwMode="auto">
            <a:xfrm>
              <a:off x="1020" y="2614"/>
              <a:ext cx="182" cy="296"/>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4123" name="AutoShape 78"/>
            <p:cNvSpPr>
              <a:spLocks noChangeArrowheads="1"/>
            </p:cNvSpPr>
            <p:nvPr/>
          </p:nvSpPr>
          <p:spPr bwMode="auto">
            <a:xfrm>
              <a:off x="1043" y="2628"/>
              <a:ext cx="137" cy="272"/>
            </a:xfrm>
            <a:prstGeom prst="star16">
              <a:avLst>
                <a:gd name="adj" fmla="val 37500"/>
              </a:avLst>
            </a:prstGeom>
            <a:solidFill>
              <a:schemeClr val="bg1"/>
            </a:solidFill>
            <a:ln w="9525">
              <a:solidFill>
                <a:schemeClr val="tx1"/>
              </a:solidFill>
              <a:miter lim="800000"/>
              <a:headEnd/>
              <a:tailEnd/>
            </a:ln>
            <a:effectLst/>
          </p:spPr>
          <p:txBody>
            <a:bodyPr wrap="none" anchor="ctr"/>
            <a:lstStyle/>
            <a:p>
              <a:endParaRPr lang="en-US"/>
            </a:p>
          </p:txBody>
        </p:sp>
      </p:grpSp>
      <p:sp>
        <p:nvSpPr>
          <p:cNvPr id="4110" name="Line 80"/>
          <p:cNvSpPr>
            <a:spLocks noChangeShapeType="1"/>
          </p:cNvSpPr>
          <p:nvPr/>
        </p:nvSpPr>
        <p:spPr bwMode="auto">
          <a:xfrm flipH="1">
            <a:off x="3736975" y="2216150"/>
            <a:ext cx="1728788" cy="215900"/>
          </a:xfrm>
          <a:prstGeom prst="line">
            <a:avLst/>
          </a:prstGeom>
          <a:noFill/>
          <a:ln w="9525">
            <a:solidFill>
              <a:schemeClr val="tx1"/>
            </a:solidFill>
            <a:round/>
            <a:headEnd/>
            <a:tailEnd type="triangle" w="med" len="med"/>
          </a:ln>
          <a:effectLst/>
        </p:spPr>
        <p:txBody>
          <a:bodyPr/>
          <a:lstStyle/>
          <a:p>
            <a:endParaRPr lang="en-GB"/>
          </a:p>
        </p:txBody>
      </p:sp>
      <p:sp>
        <p:nvSpPr>
          <p:cNvPr id="4111" name="Line 81"/>
          <p:cNvSpPr>
            <a:spLocks noChangeShapeType="1"/>
          </p:cNvSpPr>
          <p:nvPr/>
        </p:nvSpPr>
        <p:spPr bwMode="auto">
          <a:xfrm flipH="1">
            <a:off x="3448050" y="3079750"/>
            <a:ext cx="1946275" cy="431800"/>
          </a:xfrm>
          <a:prstGeom prst="line">
            <a:avLst/>
          </a:prstGeom>
          <a:noFill/>
          <a:ln w="9525">
            <a:solidFill>
              <a:schemeClr val="tx1"/>
            </a:solidFill>
            <a:round/>
            <a:headEnd/>
            <a:tailEnd type="triangle" w="med" len="med"/>
          </a:ln>
          <a:effectLst/>
        </p:spPr>
        <p:txBody>
          <a:bodyPr/>
          <a:lstStyle/>
          <a:p>
            <a:endParaRPr lang="en-GB"/>
          </a:p>
        </p:txBody>
      </p:sp>
      <p:sp>
        <p:nvSpPr>
          <p:cNvPr id="4112" name="Line 82"/>
          <p:cNvSpPr>
            <a:spLocks noChangeShapeType="1"/>
          </p:cNvSpPr>
          <p:nvPr/>
        </p:nvSpPr>
        <p:spPr bwMode="auto">
          <a:xfrm flipH="1">
            <a:off x="3736975" y="3848100"/>
            <a:ext cx="1739900" cy="311150"/>
          </a:xfrm>
          <a:prstGeom prst="line">
            <a:avLst/>
          </a:prstGeom>
          <a:noFill/>
          <a:ln w="9525">
            <a:solidFill>
              <a:schemeClr val="tx1"/>
            </a:solidFill>
            <a:round/>
            <a:headEnd/>
            <a:tailEnd type="triangle" w="med" len="med"/>
          </a:ln>
          <a:effectLst/>
        </p:spPr>
        <p:txBody>
          <a:bodyPr/>
          <a:lstStyle/>
          <a:p>
            <a:endParaRPr lang="en-GB"/>
          </a:p>
        </p:txBody>
      </p:sp>
      <p:sp>
        <p:nvSpPr>
          <p:cNvPr id="4113" name="Line 83"/>
          <p:cNvSpPr>
            <a:spLocks noChangeShapeType="1"/>
          </p:cNvSpPr>
          <p:nvPr/>
        </p:nvSpPr>
        <p:spPr bwMode="auto">
          <a:xfrm flipH="1" flipV="1">
            <a:off x="3665538" y="4448175"/>
            <a:ext cx="1800225" cy="215900"/>
          </a:xfrm>
          <a:prstGeom prst="line">
            <a:avLst/>
          </a:prstGeom>
          <a:noFill/>
          <a:ln w="9525">
            <a:solidFill>
              <a:schemeClr val="tx1"/>
            </a:solidFill>
            <a:round/>
            <a:headEnd/>
            <a:tailEnd type="triangle" w="med" len="med"/>
          </a:ln>
          <a:effectLst/>
        </p:spPr>
        <p:txBody>
          <a:bodyPr/>
          <a:lstStyle/>
          <a:p>
            <a:endParaRPr lang="en-GB"/>
          </a:p>
        </p:txBody>
      </p:sp>
      <p:sp>
        <p:nvSpPr>
          <p:cNvPr id="4114" name="Line 84"/>
          <p:cNvSpPr>
            <a:spLocks noChangeShapeType="1"/>
          </p:cNvSpPr>
          <p:nvPr/>
        </p:nvSpPr>
        <p:spPr bwMode="auto">
          <a:xfrm flipH="1" flipV="1">
            <a:off x="3698875" y="5024438"/>
            <a:ext cx="1800225" cy="215900"/>
          </a:xfrm>
          <a:prstGeom prst="line">
            <a:avLst/>
          </a:prstGeom>
          <a:noFill/>
          <a:ln w="9525">
            <a:solidFill>
              <a:schemeClr val="tx1"/>
            </a:solidFill>
            <a:round/>
            <a:headEnd/>
            <a:tailEnd type="triangle" w="med" len="med"/>
          </a:ln>
          <a:effectLst/>
        </p:spPr>
        <p:txBody>
          <a:bodyPr/>
          <a:lstStyle/>
          <a:p>
            <a:endParaRPr lang="en-GB"/>
          </a:p>
        </p:txBody>
      </p:sp>
      <p:sp>
        <p:nvSpPr>
          <p:cNvPr id="4115" name="Line 85"/>
          <p:cNvSpPr>
            <a:spLocks noChangeShapeType="1"/>
          </p:cNvSpPr>
          <p:nvPr/>
        </p:nvSpPr>
        <p:spPr bwMode="auto">
          <a:xfrm flipH="1" flipV="1">
            <a:off x="2695575" y="5311775"/>
            <a:ext cx="2808288" cy="647700"/>
          </a:xfrm>
          <a:prstGeom prst="line">
            <a:avLst/>
          </a:prstGeom>
          <a:noFill/>
          <a:ln w="9525">
            <a:solidFill>
              <a:schemeClr val="tx1"/>
            </a:solidFill>
            <a:round/>
            <a:headEnd/>
            <a:tailEnd type="triangle" w="med" len="med"/>
          </a:ln>
          <a:effectLst/>
        </p:spPr>
        <p:txBody>
          <a:bodyPr/>
          <a:lstStyle/>
          <a:p>
            <a:endParaRPr lang="en-GB"/>
          </a:p>
        </p:txBody>
      </p:sp>
      <p:sp>
        <p:nvSpPr>
          <p:cNvPr id="4116" name="Text Box 86"/>
          <p:cNvSpPr txBox="1">
            <a:spLocks noChangeArrowheads="1"/>
          </p:cNvSpPr>
          <p:nvPr/>
        </p:nvSpPr>
        <p:spPr bwMode="auto">
          <a:xfrm>
            <a:off x="5518150" y="2019300"/>
            <a:ext cx="2076450" cy="366713"/>
          </a:xfrm>
          <a:prstGeom prst="rect">
            <a:avLst/>
          </a:prstGeom>
          <a:noFill/>
          <a:ln w="9525">
            <a:noFill/>
            <a:miter lim="800000"/>
            <a:headEnd/>
            <a:tailEnd/>
          </a:ln>
          <a:effectLst/>
        </p:spPr>
        <p:txBody>
          <a:bodyPr wrap="none">
            <a:spAutoFit/>
          </a:bodyPr>
          <a:lstStyle/>
          <a:p>
            <a:r>
              <a:rPr lang="en-GB"/>
              <a:t>plasma membrane</a:t>
            </a:r>
          </a:p>
        </p:txBody>
      </p:sp>
      <p:sp>
        <p:nvSpPr>
          <p:cNvPr id="4117" name="Text Box 87"/>
          <p:cNvSpPr txBox="1">
            <a:spLocks noChangeArrowheads="1"/>
          </p:cNvSpPr>
          <p:nvPr/>
        </p:nvSpPr>
        <p:spPr bwMode="auto">
          <a:xfrm>
            <a:off x="5518150" y="2790825"/>
            <a:ext cx="1111250" cy="366713"/>
          </a:xfrm>
          <a:prstGeom prst="rect">
            <a:avLst/>
          </a:prstGeom>
          <a:noFill/>
          <a:ln w="9525">
            <a:noFill/>
            <a:miter lim="800000"/>
            <a:headEnd/>
            <a:tailEnd/>
          </a:ln>
          <a:effectLst/>
        </p:spPr>
        <p:txBody>
          <a:bodyPr wrap="none">
            <a:spAutoFit/>
          </a:bodyPr>
          <a:lstStyle/>
          <a:p>
            <a:r>
              <a:rPr lang="en-GB"/>
              <a:t>tonoplast</a:t>
            </a:r>
          </a:p>
        </p:txBody>
      </p:sp>
      <p:sp>
        <p:nvSpPr>
          <p:cNvPr id="4118" name="Text Box 88"/>
          <p:cNvSpPr txBox="1">
            <a:spLocks noChangeArrowheads="1"/>
          </p:cNvSpPr>
          <p:nvPr/>
        </p:nvSpPr>
        <p:spPr bwMode="auto">
          <a:xfrm>
            <a:off x="5518150" y="3582988"/>
            <a:ext cx="3282950" cy="366712"/>
          </a:xfrm>
          <a:prstGeom prst="rect">
            <a:avLst/>
          </a:prstGeom>
          <a:noFill/>
          <a:ln w="9525">
            <a:noFill/>
            <a:miter lim="800000"/>
            <a:headEnd/>
            <a:tailEnd/>
          </a:ln>
          <a:effectLst/>
        </p:spPr>
        <p:txBody>
          <a:bodyPr wrap="none">
            <a:spAutoFit/>
          </a:bodyPr>
          <a:lstStyle/>
          <a:p>
            <a:r>
              <a:rPr lang="en-GB"/>
              <a:t>outer mitochondrial membrane</a:t>
            </a:r>
          </a:p>
        </p:txBody>
      </p:sp>
      <p:sp>
        <p:nvSpPr>
          <p:cNvPr id="4119" name="Text Box 89"/>
          <p:cNvSpPr txBox="1">
            <a:spLocks noChangeArrowheads="1"/>
          </p:cNvSpPr>
          <p:nvPr/>
        </p:nvSpPr>
        <p:spPr bwMode="auto">
          <a:xfrm>
            <a:off x="5518150" y="4467225"/>
            <a:ext cx="3270250" cy="366713"/>
          </a:xfrm>
          <a:prstGeom prst="rect">
            <a:avLst/>
          </a:prstGeom>
          <a:noFill/>
          <a:ln w="9525">
            <a:noFill/>
            <a:miter lim="800000"/>
            <a:headEnd/>
            <a:tailEnd/>
          </a:ln>
          <a:effectLst/>
        </p:spPr>
        <p:txBody>
          <a:bodyPr wrap="none">
            <a:spAutoFit/>
          </a:bodyPr>
          <a:lstStyle/>
          <a:p>
            <a:r>
              <a:rPr lang="en-GB"/>
              <a:t>inner mitochondrial membrane</a:t>
            </a:r>
          </a:p>
        </p:txBody>
      </p:sp>
      <p:sp>
        <p:nvSpPr>
          <p:cNvPr id="4120" name="Text Box 90"/>
          <p:cNvSpPr txBox="1">
            <a:spLocks noChangeArrowheads="1"/>
          </p:cNvSpPr>
          <p:nvPr/>
        </p:nvSpPr>
        <p:spPr bwMode="auto">
          <a:xfrm>
            <a:off x="5518150" y="5043488"/>
            <a:ext cx="3028950" cy="366712"/>
          </a:xfrm>
          <a:prstGeom prst="rect">
            <a:avLst/>
          </a:prstGeom>
          <a:noFill/>
          <a:ln w="9525">
            <a:noFill/>
            <a:miter lim="800000"/>
            <a:headEnd/>
            <a:tailEnd/>
          </a:ln>
          <a:effectLst/>
        </p:spPr>
        <p:txBody>
          <a:bodyPr wrap="none">
            <a:spAutoFit/>
          </a:bodyPr>
          <a:lstStyle/>
          <a:p>
            <a:r>
              <a:rPr lang="en-GB"/>
              <a:t>outer chloroplast membrane</a:t>
            </a:r>
          </a:p>
        </p:txBody>
      </p:sp>
      <p:sp>
        <p:nvSpPr>
          <p:cNvPr id="4121" name="Text Box 91"/>
          <p:cNvSpPr txBox="1">
            <a:spLocks noChangeArrowheads="1"/>
          </p:cNvSpPr>
          <p:nvPr/>
        </p:nvSpPr>
        <p:spPr bwMode="auto">
          <a:xfrm>
            <a:off x="5518150" y="5764213"/>
            <a:ext cx="1924050" cy="366712"/>
          </a:xfrm>
          <a:prstGeom prst="rect">
            <a:avLst/>
          </a:prstGeom>
          <a:noFill/>
          <a:ln w="9525">
            <a:noFill/>
            <a:miter lim="800000"/>
            <a:headEnd/>
            <a:tailEnd/>
          </a:ln>
          <a:effectLst/>
        </p:spPr>
        <p:txBody>
          <a:bodyPr wrap="none">
            <a:spAutoFit/>
          </a:bodyPr>
          <a:lstStyle/>
          <a:p>
            <a:r>
              <a:rPr lang="en-GB"/>
              <a:t>nuclear envelope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7456" name="Picture 16" descr="animal cell 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476250"/>
            <a:ext cx="2411412"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title"/>
          </p:nvPr>
        </p:nvSpPr>
        <p:spPr>
          <a:xfrm>
            <a:off x="395288" y="0"/>
            <a:ext cx="8229600" cy="1143000"/>
          </a:xfrm>
        </p:spPr>
        <p:txBody>
          <a:bodyPr/>
          <a:lstStyle/>
          <a:p>
            <a:pPr eaLnBrk="1" hangingPunct="1"/>
            <a:r>
              <a:rPr lang="en-GB" altLang="en-US" smtClean="0"/>
              <a:t>What are membranes?</a:t>
            </a:r>
          </a:p>
        </p:txBody>
      </p:sp>
      <p:sp>
        <p:nvSpPr>
          <p:cNvPr id="957445" name="Text Box 5"/>
          <p:cNvSpPr txBox="1">
            <a:spLocks noChangeArrowheads="1"/>
          </p:cNvSpPr>
          <p:nvPr/>
        </p:nvSpPr>
        <p:spPr bwMode="auto">
          <a:xfrm>
            <a:off x="468313" y="2420938"/>
            <a:ext cx="69834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
                <a:srgbClr val="10BC45"/>
              </a:buClr>
              <a:buFont typeface="Wingdings" panose="05000000000000000000" pitchFamily="2" charset="2"/>
              <a:buChar char="l"/>
            </a:pPr>
            <a:r>
              <a:rPr lang="en-GB" altLang="en-US" sz="2400" smtClean="0">
                <a:solidFill>
                  <a:prstClr val="black"/>
                </a:solidFill>
                <a:cs typeface="Arial" panose="020B0604020202020204" pitchFamily="34" charset="0"/>
              </a:rPr>
              <a:t>Divides the cell into different compartments. Making different functions more efficient</a:t>
            </a:r>
          </a:p>
        </p:txBody>
      </p:sp>
      <p:sp>
        <p:nvSpPr>
          <p:cNvPr id="957446" name="Text Box 6"/>
          <p:cNvSpPr txBox="1">
            <a:spLocks noChangeArrowheads="1"/>
          </p:cNvSpPr>
          <p:nvPr/>
        </p:nvSpPr>
        <p:spPr bwMode="auto">
          <a:xfrm>
            <a:off x="395288" y="3284538"/>
            <a:ext cx="87487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
                <a:srgbClr val="10BC45"/>
              </a:buClr>
              <a:buFont typeface="Wingdings" panose="05000000000000000000" pitchFamily="2" charset="2"/>
              <a:buChar char="l"/>
            </a:pPr>
            <a:r>
              <a:rPr lang="en-GB" altLang="en-US" sz="2400" smtClean="0">
                <a:solidFill>
                  <a:prstClr val="black"/>
                </a:solidFill>
                <a:cs typeface="Arial" panose="020B0604020202020204" pitchFamily="34" charset="0"/>
              </a:rPr>
              <a:t>allowing selected molecules to move in and out of the cell - </a:t>
            </a:r>
            <a:r>
              <a:rPr lang="en-GB" altLang="en-US" sz="2400" u="sng" smtClean="0">
                <a:solidFill>
                  <a:srgbClr val="FF0000"/>
                </a:solidFill>
                <a:cs typeface="Arial" panose="020B0604020202020204" pitchFamily="34" charset="0"/>
              </a:rPr>
              <a:t>partially</a:t>
            </a:r>
            <a:r>
              <a:rPr lang="en-GB" altLang="en-US" sz="2400" smtClean="0">
                <a:solidFill>
                  <a:srgbClr val="FF0000"/>
                </a:solidFill>
                <a:cs typeface="Arial" panose="020B0604020202020204" pitchFamily="34" charset="0"/>
              </a:rPr>
              <a:t> permeable (lets some molecules through but not others)</a:t>
            </a:r>
            <a:endParaRPr lang="en-GB" altLang="en-US" sz="2400" smtClean="0">
              <a:solidFill>
                <a:prstClr val="black"/>
              </a:solidFill>
              <a:cs typeface="Arial" panose="020B0604020202020204" pitchFamily="34" charset="0"/>
            </a:endParaRPr>
          </a:p>
        </p:txBody>
      </p:sp>
      <p:sp>
        <p:nvSpPr>
          <p:cNvPr id="957447" name="Text Box 7"/>
          <p:cNvSpPr txBox="1">
            <a:spLocks noChangeArrowheads="1"/>
          </p:cNvSpPr>
          <p:nvPr/>
        </p:nvSpPr>
        <p:spPr bwMode="auto">
          <a:xfrm>
            <a:off x="468313" y="6021388"/>
            <a:ext cx="8301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
                <a:srgbClr val="10BC45"/>
              </a:buClr>
              <a:buFont typeface="Wingdings" panose="05000000000000000000" pitchFamily="2" charset="2"/>
              <a:buChar char="l"/>
            </a:pPr>
            <a:r>
              <a:rPr lang="en-GB" altLang="en-US" sz="2400" smtClean="0">
                <a:solidFill>
                  <a:prstClr val="black"/>
                </a:solidFill>
                <a:cs typeface="Arial" panose="020B0604020202020204" pitchFamily="34" charset="0"/>
              </a:rPr>
              <a:t>allowing a cell to change shape.</a:t>
            </a:r>
          </a:p>
        </p:txBody>
      </p:sp>
      <p:sp>
        <p:nvSpPr>
          <p:cNvPr id="957449" name="Text Box 9"/>
          <p:cNvSpPr txBox="1">
            <a:spLocks noChangeArrowheads="1"/>
          </p:cNvSpPr>
          <p:nvPr/>
        </p:nvSpPr>
        <p:spPr bwMode="auto">
          <a:xfrm>
            <a:off x="395288" y="4221163"/>
            <a:ext cx="8488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
                <a:srgbClr val="10BC45"/>
              </a:buClr>
              <a:buFont typeface="Wingdings" panose="05000000000000000000" pitchFamily="2" charset="2"/>
              <a:buChar char="l"/>
            </a:pPr>
            <a:r>
              <a:rPr lang="en-GB" altLang="en-US" sz="2400" smtClean="0">
                <a:solidFill>
                  <a:prstClr val="black"/>
                </a:solidFill>
                <a:cs typeface="Arial" panose="020B0604020202020204" pitchFamily="34" charset="0"/>
              </a:rPr>
              <a:t>isolating organelles from the rest of the cytoplasm, allowing cellular processes to occur separately.</a:t>
            </a:r>
          </a:p>
        </p:txBody>
      </p:sp>
      <p:sp>
        <p:nvSpPr>
          <p:cNvPr id="12296" name="Text Box 13"/>
          <p:cNvSpPr txBox="1">
            <a:spLocks noChangeArrowheads="1"/>
          </p:cNvSpPr>
          <p:nvPr/>
        </p:nvSpPr>
        <p:spPr bwMode="auto">
          <a:xfrm>
            <a:off x="250825" y="784225"/>
            <a:ext cx="64674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2400" b="1" dirty="0" smtClean="0">
                <a:solidFill>
                  <a:srgbClr val="10BC45"/>
                </a:solidFill>
                <a:cs typeface="Arial" panose="020B0604020202020204" pitchFamily="34" charset="0"/>
              </a:rPr>
              <a:t>Membranes</a:t>
            </a:r>
            <a:r>
              <a:rPr lang="en-GB" altLang="en-US" sz="2400" dirty="0" smtClean="0">
                <a:solidFill>
                  <a:prstClr val="black"/>
                </a:solidFill>
                <a:cs typeface="Arial" panose="020B0604020202020204" pitchFamily="34" charset="0"/>
              </a:rPr>
              <a:t> cover the surface of every cell, and also surround most organelles within cells. They have a number of</a:t>
            </a:r>
            <a:br>
              <a:rPr lang="en-GB" altLang="en-US" sz="2400" dirty="0" smtClean="0">
                <a:solidFill>
                  <a:prstClr val="black"/>
                </a:solidFill>
                <a:cs typeface="Arial" panose="020B0604020202020204" pitchFamily="34" charset="0"/>
              </a:rPr>
            </a:br>
            <a:r>
              <a:rPr lang="en-GB" altLang="en-US" sz="2400" dirty="0" smtClean="0">
                <a:solidFill>
                  <a:prstClr val="black"/>
                </a:solidFill>
                <a:cs typeface="Arial" panose="020B0604020202020204" pitchFamily="34" charset="0"/>
              </a:rPr>
              <a:t>functions, such as: </a:t>
            </a:r>
            <a:r>
              <a:rPr lang="en-GB" altLang="en-US" sz="2400" b="1" dirty="0" smtClean="0">
                <a:solidFill>
                  <a:prstClr val="black"/>
                </a:solidFill>
                <a:cs typeface="Arial" panose="020B0604020202020204" pitchFamily="34" charset="0"/>
              </a:rPr>
              <a:t>(In pairs answers on a post it)</a:t>
            </a:r>
          </a:p>
        </p:txBody>
      </p:sp>
      <p:sp>
        <p:nvSpPr>
          <p:cNvPr id="957455" name="Text Box 15"/>
          <p:cNvSpPr txBox="1">
            <a:spLocks noChangeArrowheads="1"/>
          </p:cNvSpPr>
          <p:nvPr/>
        </p:nvSpPr>
        <p:spPr bwMode="auto">
          <a:xfrm>
            <a:off x="468313" y="5084763"/>
            <a:ext cx="8675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
                <a:srgbClr val="10BC45"/>
              </a:buClr>
              <a:buFont typeface="Wingdings" panose="05000000000000000000" pitchFamily="2" charset="2"/>
              <a:buChar char="l"/>
            </a:pPr>
            <a:r>
              <a:rPr lang="en-GB" altLang="en-US" sz="2400" smtClean="0">
                <a:solidFill>
                  <a:prstClr val="black"/>
                </a:solidFill>
                <a:cs typeface="Arial" panose="020B0604020202020204" pitchFamily="34" charset="0"/>
              </a:rPr>
              <a:t>a site for biochemical reactions – may hold enzymes or ribosomes</a:t>
            </a:r>
          </a:p>
          <a:p>
            <a:pPr fontAlgn="base">
              <a:spcBef>
                <a:spcPct val="0"/>
              </a:spcBef>
              <a:spcAft>
                <a:spcPct val="0"/>
              </a:spcAft>
              <a:buClr>
                <a:srgbClr val="10BC45"/>
              </a:buClr>
              <a:buFont typeface="Wingdings" panose="05000000000000000000" pitchFamily="2" charset="2"/>
              <a:buChar char="l"/>
            </a:pPr>
            <a:r>
              <a:rPr lang="en-GB" altLang="en-US" sz="2400" smtClean="0">
                <a:solidFill>
                  <a:prstClr val="black"/>
                </a:solidFill>
                <a:cs typeface="Arial" panose="020B0604020202020204" pitchFamily="34" charset="0"/>
              </a:rPr>
              <a:t>Cell recognition and cell signalling</a:t>
            </a:r>
          </a:p>
          <a:p>
            <a:pPr fontAlgn="base">
              <a:spcBef>
                <a:spcPct val="0"/>
              </a:spcBef>
              <a:spcAft>
                <a:spcPct val="0"/>
              </a:spcAft>
              <a:buClr>
                <a:srgbClr val="10BC45"/>
              </a:buClr>
              <a:buFont typeface="Wingdings" panose="05000000000000000000" pitchFamily="2" charset="2"/>
              <a:buChar char="l"/>
            </a:pPr>
            <a:endParaRPr lang="en-GB" altLang="en-US" sz="2400" smtClean="0">
              <a:solidFill>
                <a:prstClr val="black"/>
              </a:solidFill>
              <a:cs typeface="Arial" panose="020B0604020202020204" pitchFamily="34" charset="0"/>
            </a:endParaRPr>
          </a:p>
        </p:txBody>
      </p:sp>
      <p:pic>
        <p:nvPicPr>
          <p:cNvPr id="957457" name="Picture 17" descr="forward_arrow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719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957456"/>
                                        </p:tgtEl>
                                        <p:attrNameLst>
                                          <p:attrName>style.visibility</p:attrName>
                                        </p:attrNameLst>
                                      </p:cBhvr>
                                      <p:to>
                                        <p:strVal val="visible"/>
                                      </p:to>
                                    </p:set>
                                    <p:animEffect transition="in" filter="circle(out)">
                                      <p:cBhvr>
                                        <p:cTn id="7" dur="500"/>
                                        <p:tgtEl>
                                          <p:spTgt spid="9574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57445"/>
                                        </p:tgtEl>
                                        <p:attrNameLst>
                                          <p:attrName>style.visibility</p:attrName>
                                        </p:attrNameLst>
                                      </p:cBhvr>
                                      <p:to>
                                        <p:strVal val="visible"/>
                                      </p:to>
                                    </p:set>
                                    <p:animEffect transition="in" filter="dissolve">
                                      <p:cBhvr>
                                        <p:cTn id="12" dur="500"/>
                                        <p:tgtEl>
                                          <p:spTgt spid="9574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57446"/>
                                        </p:tgtEl>
                                        <p:attrNameLst>
                                          <p:attrName>style.visibility</p:attrName>
                                        </p:attrNameLst>
                                      </p:cBhvr>
                                      <p:to>
                                        <p:strVal val="visible"/>
                                      </p:to>
                                    </p:set>
                                    <p:animEffect transition="in" filter="dissolve">
                                      <p:cBhvr>
                                        <p:cTn id="17" dur="500"/>
                                        <p:tgtEl>
                                          <p:spTgt spid="9574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57449"/>
                                        </p:tgtEl>
                                        <p:attrNameLst>
                                          <p:attrName>style.visibility</p:attrName>
                                        </p:attrNameLst>
                                      </p:cBhvr>
                                      <p:to>
                                        <p:strVal val="visible"/>
                                      </p:to>
                                    </p:set>
                                    <p:animEffect transition="in" filter="dissolve">
                                      <p:cBhvr>
                                        <p:cTn id="22" dur="500"/>
                                        <p:tgtEl>
                                          <p:spTgt spid="9574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57455"/>
                                        </p:tgtEl>
                                        <p:attrNameLst>
                                          <p:attrName>style.visibility</p:attrName>
                                        </p:attrNameLst>
                                      </p:cBhvr>
                                      <p:to>
                                        <p:strVal val="visible"/>
                                      </p:to>
                                    </p:set>
                                    <p:animEffect transition="in" filter="dissolve">
                                      <p:cBhvr>
                                        <p:cTn id="27" dur="500"/>
                                        <p:tgtEl>
                                          <p:spTgt spid="9574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57447"/>
                                        </p:tgtEl>
                                        <p:attrNameLst>
                                          <p:attrName>style.visibility</p:attrName>
                                        </p:attrNameLst>
                                      </p:cBhvr>
                                      <p:to>
                                        <p:strVal val="visible"/>
                                      </p:to>
                                    </p:set>
                                    <p:animEffect transition="in" filter="dissolve">
                                      <p:cBhvr>
                                        <p:cTn id="32" dur="500"/>
                                        <p:tgtEl>
                                          <p:spTgt spid="957447"/>
                                        </p:tgtEl>
                                      </p:cBhvr>
                                    </p:animEffect>
                                  </p:childTnLst>
                                </p:cTn>
                              </p:par>
                              <p:par>
                                <p:cTn id="33" presetID="1" presetClass="entr" presetSubtype="0" fill="hold" nodeType="withEffect">
                                  <p:stCondLst>
                                    <p:cond delay="0"/>
                                  </p:stCondLst>
                                  <p:childTnLst>
                                    <p:set>
                                      <p:cBhvr>
                                        <p:cTn id="34" dur="1" fill="hold">
                                          <p:stCondLst>
                                            <p:cond delay="0"/>
                                          </p:stCondLst>
                                        </p:cTn>
                                        <p:tgtEl>
                                          <p:spTgt spid="957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45" grpId="0"/>
      <p:bldP spid="957446" grpId="0"/>
      <p:bldP spid="957447" grpId="0"/>
      <p:bldP spid="957449" grpId="0"/>
      <p:bldP spid="9574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GB" smtClean="0"/>
              <a:t>Membranes are flexible and able to break and fuse easily</a:t>
            </a:r>
          </a:p>
        </p:txBody>
      </p:sp>
      <p:pic>
        <p:nvPicPr>
          <p:cNvPr id="5123" name="Picture 4" descr="Neutrophil_with_anthrax_copy"/>
          <p:cNvPicPr>
            <a:picLocks noChangeAspect="1" noChangeArrowheads="1"/>
          </p:cNvPicPr>
          <p:nvPr/>
        </p:nvPicPr>
        <p:blipFill>
          <a:blip r:embed="rId3" cstate="print"/>
          <a:srcRect/>
          <a:stretch>
            <a:fillRect/>
          </a:stretch>
        </p:blipFill>
        <p:spPr bwMode="auto">
          <a:xfrm>
            <a:off x="3979863" y="1511300"/>
            <a:ext cx="4832350" cy="5038725"/>
          </a:xfrm>
          <a:prstGeom prst="rect">
            <a:avLst/>
          </a:prstGeom>
          <a:noFill/>
          <a:ln w="9525">
            <a:noFill/>
            <a:miter lim="800000"/>
            <a:headEnd/>
            <a:tailEnd/>
          </a:ln>
        </p:spPr>
      </p:pic>
      <p:sp>
        <p:nvSpPr>
          <p:cNvPr id="5124" name="Text Box 5"/>
          <p:cNvSpPr txBox="1">
            <a:spLocks noChangeArrowheads="1"/>
          </p:cNvSpPr>
          <p:nvPr/>
        </p:nvSpPr>
        <p:spPr bwMode="auto">
          <a:xfrm>
            <a:off x="292100" y="1557338"/>
            <a:ext cx="3487738" cy="1462087"/>
          </a:xfrm>
          <a:prstGeom prst="rect">
            <a:avLst/>
          </a:prstGeom>
          <a:noFill/>
          <a:ln w="9525">
            <a:noFill/>
            <a:miter lim="800000"/>
            <a:headEnd/>
            <a:tailEnd/>
          </a:ln>
          <a:effectLst/>
        </p:spPr>
        <p:txBody>
          <a:bodyPr>
            <a:spAutoFit/>
          </a:bodyPr>
          <a:lstStyle/>
          <a:p>
            <a:r>
              <a:rPr lang="en-GB" sz="2400"/>
              <a:t>Neutrophil engulfing anthrax bacteria. </a:t>
            </a:r>
          </a:p>
          <a:p>
            <a:endParaRPr lang="en-GB" sz="2400"/>
          </a:p>
          <a:p>
            <a:endParaRPr lang="en-GB"/>
          </a:p>
        </p:txBody>
      </p:sp>
      <p:sp>
        <p:nvSpPr>
          <p:cNvPr id="5125" name="Text Box 6"/>
          <p:cNvSpPr txBox="1">
            <a:spLocks noChangeArrowheads="1"/>
          </p:cNvSpPr>
          <p:nvPr/>
        </p:nvSpPr>
        <p:spPr bwMode="auto">
          <a:xfrm>
            <a:off x="357188" y="5376863"/>
            <a:ext cx="3113087" cy="1069975"/>
          </a:xfrm>
          <a:prstGeom prst="rect">
            <a:avLst/>
          </a:prstGeom>
          <a:noFill/>
          <a:ln w="9525">
            <a:noFill/>
            <a:miter lim="800000"/>
            <a:headEnd/>
            <a:tailEnd/>
          </a:ln>
          <a:effectLst/>
        </p:spPr>
        <p:txBody>
          <a:bodyPr>
            <a:spAutoFit/>
          </a:bodyPr>
          <a:lstStyle/>
          <a:p>
            <a:r>
              <a:rPr lang="en-GB" sz="1600"/>
              <a:t>Cover credit: </a:t>
            </a:r>
          </a:p>
          <a:p>
            <a:r>
              <a:rPr lang="en-GB" sz="1600"/>
              <a:t>Micrograph by Volker Brinkmann, PLoS Pathogens Vol. 1(3) Nov. 2005.</a:t>
            </a:r>
          </a:p>
        </p:txBody>
      </p:sp>
      <p:sp>
        <p:nvSpPr>
          <p:cNvPr id="5126" name="Text Box 7"/>
          <p:cNvSpPr txBox="1">
            <a:spLocks noChangeArrowheads="1"/>
          </p:cNvSpPr>
          <p:nvPr/>
        </p:nvSpPr>
        <p:spPr bwMode="auto">
          <a:xfrm>
            <a:off x="4538663" y="5953125"/>
            <a:ext cx="696912" cy="366713"/>
          </a:xfrm>
          <a:prstGeom prst="rect">
            <a:avLst/>
          </a:prstGeom>
          <a:noFill/>
          <a:ln w="9525">
            <a:noFill/>
            <a:miter lim="800000"/>
            <a:headEnd/>
            <a:tailEnd/>
          </a:ln>
          <a:effectLst/>
        </p:spPr>
        <p:txBody>
          <a:bodyPr wrap="none">
            <a:spAutoFit/>
          </a:bodyPr>
          <a:lstStyle/>
          <a:p>
            <a:r>
              <a:rPr lang="en-GB">
                <a:solidFill>
                  <a:schemeClr val="bg1"/>
                </a:solidFill>
              </a:rPr>
              <a:t>5 </a:t>
            </a:r>
            <a:r>
              <a:rPr lang="el-GR">
                <a:solidFill>
                  <a:schemeClr val="bg1"/>
                </a:solidFill>
              </a:rPr>
              <a:t>μ</a:t>
            </a:r>
            <a:r>
              <a:rPr lang="en-GB">
                <a:solidFill>
                  <a:schemeClr val="bg1"/>
                </a:solidFill>
              </a:rPr>
              <a:t>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n-GB" smtClean="0"/>
              <a:t>Membranes allow cellular compartments to have different conditions</a:t>
            </a:r>
          </a:p>
        </p:txBody>
      </p:sp>
      <p:sp>
        <p:nvSpPr>
          <p:cNvPr id="6147" name="Rectangle 6"/>
          <p:cNvSpPr>
            <a:spLocks noChangeArrowheads="1"/>
          </p:cNvSpPr>
          <p:nvPr/>
        </p:nvSpPr>
        <p:spPr bwMode="auto">
          <a:xfrm>
            <a:off x="1" y="1772816"/>
            <a:ext cx="5546726" cy="5085184"/>
          </a:xfrm>
          <a:prstGeom prst="rect">
            <a:avLst/>
          </a:prstGeom>
          <a:solidFill>
            <a:schemeClr val="accent1"/>
          </a:solidFill>
          <a:ln w="76200">
            <a:noFill/>
            <a:miter lim="800000"/>
            <a:headEnd/>
            <a:tailEnd/>
          </a:ln>
          <a:effectLst/>
        </p:spPr>
        <p:txBody>
          <a:bodyPr wrap="none" anchor="ctr"/>
          <a:lstStyle/>
          <a:p>
            <a:endParaRPr lang="en-US"/>
          </a:p>
        </p:txBody>
      </p:sp>
      <p:sp>
        <p:nvSpPr>
          <p:cNvPr id="6148" name="Oval 4"/>
          <p:cNvSpPr>
            <a:spLocks noChangeArrowheads="1"/>
          </p:cNvSpPr>
          <p:nvPr/>
        </p:nvSpPr>
        <p:spPr bwMode="auto">
          <a:xfrm>
            <a:off x="1187450" y="2132013"/>
            <a:ext cx="3024188" cy="3168650"/>
          </a:xfrm>
          <a:prstGeom prst="ellipse">
            <a:avLst/>
          </a:prstGeom>
          <a:solidFill>
            <a:srgbClr val="FFFF00"/>
          </a:solidFill>
          <a:ln w="38100" cmpd="dbl">
            <a:solidFill>
              <a:schemeClr val="tx1"/>
            </a:solidFill>
            <a:round/>
            <a:headEnd/>
            <a:tailEnd/>
          </a:ln>
          <a:effectLst/>
        </p:spPr>
        <p:txBody>
          <a:bodyPr wrap="none" anchor="ctr"/>
          <a:lstStyle/>
          <a:p>
            <a:endParaRPr lang="en-US"/>
          </a:p>
        </p:txBody>
      </p:sp>
      <p:sp>
        <p:nvSpPr>
          <p:cNvPr id="6149" name="Line 7"/>
          <p:cNvSpPr>
            <a:spLocks noChangeShapeType="1"/>
          </p:cNvSpPr>
          <p:nvPr/>
        </p:nvSpPr>
        <p:spPr bwMode="auto">
          <a:xfrm>
            <a:off x="5580063" y="1125538"/>
            <a:ext cx="0" cy="5732462"/>
          </a:xfrm>
          <a:prstGeom prst="line">
            <a:avLst/>
          </a:prstGeom>
          <a:noFill/>
          <a:ln w="38100" cmpd="dbl">
            <a:solidFill>
              <a:schemeClr val="tx1"/>
            </a:solidFill>
            <a:round/>
            <a:headEnd/>
            <a:tailEnd/>
          </a:ln>
          <a:effectLst/>
        </p:spPr>
        <p:txBody>
          <a:bodyPr/>
          <a:lstStyle/>
          <a:p>
            <a:endParaRPr lang="en-GB"/>
          </a:p>
        </p:txBody>
      </p:sp>
      <p:sp>
        <p:nvSpPr>
          <p:cNvPr id="6150" name="Line 9"/>
          <p:cNvSpPr>
            <a:spLocks noChangeShapeType="1"/>
          </p:cNvSpPr>
          <p:nvPr/>
        </p:nvSpPr>
        <p:spPr bwMode="auto">
          <a:xfrm flipH="1">
            <a:off x="3492500" y="1989138"/>
            <a:ext cx="2519363" cy="647700"/>
          </a:xfrm>
          <a:prstGeom prst="line">
            <a:avLst/>
          </a:prstGeom>
          <a:noFill/>
          <a:ln w="9525">
            <a:solidFill>
              <a:schemeClr val="tx1"/>
            </a:solidFill>
            <a:round/>
            <a:headEnd/>
            <a:tailEnd type="triangle" w="med" len="med"/>
          </a:ln>
          <a:effectLst/>
        </p:spPr>
        <p:txBody>
          <a:bodyPr/>
          <a:lstStyle/>
          <a:p>
            <a:endParaRPr lang="en-GB"/>
          </a:p>
        </p:txBody>
      </p:sp>
      <p:sp>
        <p:nvSpPr>
          <p:cNvPr id="6151" name="Text Box 10"/>
          <p:cNvSpPr txBox="1">
            <a:spLocks noChangeArrowheads="1"/>
          </p:cNvSpPr>
          <p:nvPr/>
        </p:nvSpPr>
        <p:spPr bwMode="auto">
          <a:xfrm>
            <a:off x="6007100" y="1341438"/>
            <a:ext cx="3136900" cy="1552575"/>
          </a:xfrm>
          <a:prstGeom prst="rect">
            <a:avLst/>
          </a:prstGeom>
          <a:noFill/>
          <a:ln w="9525">
            <a:noFill/>
            <a:miter lim="800000"/>
            <a:headEnd/>
            <a:tailEnd/>
          </a:ln>
          <a:effectLst/>
        </p:spPr>
        <p:txBody>
          <a:bodyPr>
            <a:spAutoFit/>
          </a:bodyPr>
          <a:lstStyle/>
          <a:p>
            <a:r>
              <a:rPr lang="en-GB" sz="2400"/>
              <a:t>pH 4.8</a:t>
            </a:r>
          </a:p>
          <a:p>
            <a:r>
              <a:rPr lang="en-GB" sz="2400"/>
              <a:t>Contains digestive enzymes, optimum pH 4.5 - 4.8</a:t>
            </a:r>
          </a:p>
        </p:txBody>
      </p:sp>
      <p:sp>
        <p:nvSpPr>
          <p:cNvPr id="6152" name="Text Box 13"/>
          <p:cNvSpPr txBox="1">
            <a:spLocks noChangeArrowheads="1"/>
          </p:cNvSpPr>
          <p:nvPr/>
        </p:nvSpPr>
        <p:spPr bwMode="auto">
          <a:xfrm>
            <a:off x="6032500" y="4979988"/>
            <a:ext cx="1082675" cy="457200"/>
          </a:xfrm>
          <a:prstGeom prst="rect">
            <a:avLst/>
          </a:prstGeom>
          <a:noFill/>
          <a:ln w="9525">
            <a:noFill/>
            <a:miter lim="800000"/>
            <a:headEnd/>
            <a:tailEnd/>
          </a:ln>
          <a:effectLst/>
        </p:spPr>
        <p:txBody>
          <a:bodyPr wrap="none">
            <a:spAutoFit/>
          </a:bodyPr>
          <a:lstStyle/>
          <a:p>
            <a:r>
              <a:rPr lang="en-GB" sz="2400"/>
              <a:t>pH 7.2</a:t>
            </a:r>
          </a:p>
        </p:txBody>
      </p:sp>
      <p:sp>
        <p:nvSpPr>
          <p:cNvPr id="6153" name="Text Box 15"/>
          <p:cNvSpPr txBox="1">
            <a:spLocks noChangeArrowheads="1"/>
          </p:cNvSpPr>
          <p:nvPr/>
        </p:nvSpPr>
        <p:spPr bwMode="auto">
          <a:xfrm>
            <a:off x="1870075" y="3213100"/>
            <a:ext cx="1590675" cy="457200"/>
          </a:xfrm>
          <a:prstGeom prst="rect">
            <a:avLst/>
          </a:prstGeom>
          <a:noFill/>
          <a:ln w="9525">
            <a:noFill/>
            <a:miter lim="800000"/>
            <a:headEnd/>
            <a:tailEnd/>
          </a:ln>
          <a:effectLst/>
        </p:spPr>
        <p:txBody>
          <a:bodyPr wrap="none">
            <a:spAutoFit/>
          </a:bodyPr>
          <a:lstStyle/>
          <a:p>
            <a:r>
              <a:rPr lang="en-GB" sz="2400" b="1"/>
              <a:t>lysosome</a:t>
            </a:r>
          </a:p>
        </p:txBody>
      </p:sp>
      <p:sp>
        <p:nvSpPr>
          <p:cNvPr id="6154" name="Text Box 16"/>
          <p:cNvSpPr txBox="1">
            <a:spLocks noChangeArrowheads="1"/>
          </p:cNvSpPr>
          <p:nvPr/>
        </p:nvSpPr>
        <p:spPr bwMode="auto">
          <a:xfrm>
            <a:off x="2124075" y="5657850"/>
            <a:ext cx="1250950" cy="457200"/>
          </a:xfrm>
          <a:prstGeom prst="rect">
            <a:avLst/>
          </a:prstGeom>
          <a:noFill/>
          <a:ln w="9525">
            <a:noFill/>
            <a:miter lim="800000"/>
            <a:headEnd/>
            <a:tailEnd/>
          </a:ln>
          <a:effectLst/>
        </p:spPr>
        <p:txBody>
          <a:bodyPr wrap="none">
            <a:spAutoFit/>
          </a:bodyPr>
          <a:lstStyle/>
          <a:p>
            <a:r>
              <a:rPr lang="en-GB" sz="2400" b="1"/>
              <a:t>cytosol</a:t>
            </a:r>
          </a:p>
        </p:txBody>
      </p:sp>
      <p:sp>
        <p:nvSpPr>
          <p:cNvPr id="6155" name="Line 17"/>
          <p:cNvSpPr>
            <a:spLocks noChangeShapeType="1"/>
          </p:cNvSpPr>
          <p:nvPr/>
        </p:nvSpPr>
        <p:spPr bwMode="auto">
          <a:xfrm flipH="1" flipV="1">
            <a:off x="4211638" y="3781425"/>
            <a:ext cx="1884362" cy="7938"/>
          </a:xfrm>
          <a:prstGeom prst="line">
            <a:avLst/>
          </a:prstGeom>
          <a:noFill/>
          <a:ln w="9525">
            <a:solidFill>
              <a:schemeClr val="tx1"/>
            </a:solidFill>
            <a:round/>
            <a:headEnd/>
            <a:tailEnd type="triangle" w="med" len="med"/>
          </a:ln>
          <a:effectLst/>
        </p:spPr>
        <p:txBody>
          <a:bodyPr/>
          <a:lstStyle/>
          <a:p>
            <a:endParaRPr lang="en-GB"/>
          </a:p>
        </p:txBody>
      </p:sp>
      <p:sp>
        <p:nvSpPr>
          <p:cNvPr id="6156" name="Text Box 18"/>
          <p:cNvSpPr txBox="1">
            <a:spLocks noChangeArrowheads="1"/>
          </p:cNvSpPr>
          <p:nvPr/>
        </p:nvSpPr>
        <p:spPr bwMode="auto">
          <a:xfrm>
            <a:off x="6080125" y="3429000"/>
            <a:ext cx="2776538" cy="822325"/>
          </a:xfrm>
          <a:prstGeom prst="rect">
            <a:avLst/>
          </a:prstGeom>
          <a:noFill/>
          <a:ln w="9525">
            <a:noFill/>
            <a:miter lim="800000"/>
            <a:headEnd/>
            <a:tailEnd/>
          </a:ln>
          <a:effectLst/>
        </p:spPr>
        <p:txBody>
          <a:bodyPr wrap="none">
            <a:spAutoFit/>
          </a:bodyPr>
          <a:lstStyle/>
          <a:p>
            <a:r>
              <a:rPr lang="en-GB" sz="2400"/>
              <a:t>Membrane acts as </a:t>
            </a:r>
          </a:p>
          <a:p>
            <a:r>
              <a:rPr lang="en-GB" sz="2400"/>
              <a:t>a barrier</a:t>
            </a:r>
          </a:p>
        </p:txBody>
      </p:sp>
      <p:sp>
        <p:nvSpPr>
          <p:cNvPr id="6157" name="Line 19"/>
          <p:cNvSpPr>
            <a:spLocks noChangeShapeType="1"/>
          </p:cNvSpPr>
          <p:nvPr/>
        </p:nvSpPr>
        <p:spPr bwMode="auto">
          <a:xfrm flipH="1">
            <a:off x="3479800" y="5229225"/>
            <a:ext cx="2519363" cy="647700"/>
          </a:xfrm>
          <a:prstGeom prst="line">
            <a:avLst/>
          </a:prstGeom>
          <a:noFill/>
          <a:ln w="9525">
            <a:solidFill>
              <a:schemeClr val="tx1"/>
            </a:solidFill>
            <a:round/>
            <a:headEnd/>
            <a:tailEnd type="triangle" w="med" len="med"/>
          </a:ln>
          <a:effectLst/>
        </p:spPr>
        <p:txBody>
          <a:bodyP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GB" smtClean="0"/>
              <a:t>Membranes are mainly made of phospholipids</a:t>
            </a:r>
          </a:p>
        </p:txBody>
      </p:sp>
      <p:grpSp>
        <p:nvGrpSpPr>
          <p:cNvPr id="2" name="Group 164"/>
          <p:cNvGrpSpPr>
            <a:grpSpLocks/>
          </p:cNvGrpSpPr>
          <p:nvPr/>
        </p:nvGrpSpPr>
        <p:grpSpPr bwMode="auto">
          <a:xfrm>
            <a:off x="22225" y="3600450"/>
            <a:ext cx="1295400" cy="1412875"/>
            <a:chOff x="14" y="2268"/>
            <a:chExt cx="816" cy="890"/>
          </a:xfrm>
        </p:grpSpPr>
        <p:grpSp>
          <p:nvGrpSpPr>
            <p:cNvPr id="3" name="Group 33"/>
            <p:cNvGrpSpPr>
              <a:grpSpLocks/>
            </p:cNvGrpSpPr>
            <p:nvPr/>
          </p:nvGrpSpPr>
          <p:grpSpPr bwMode="auto">
            <a:xfrm flipV="1">
              <a:off x="14" y="2722"/>
              <a:ext cx="136" cy="436"/>
              <a:chOff x="431" y="1525"/>
              <a:chExt cx="136" cy="436"/>
            </a:xfrm>
          </p:grpSpPr>
          <p:sp>
            <p:nvSpPr>
              <p:cNvPr id="7247" name="Oval 3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48" name="Line 3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49" name="Line 3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nvGrpSpPr>
            <p:cNvPr id="4" name="Group 37"/>
            <p:cNvGrpSpPr>
              <a:grpSpLocks/>
            </p:cNvGrpSpPr>
            <p:nvPr/>
          </p:nvGrpSpPr>
          <p:grpSpPr bwMode="auto">
            <a:xfrm flipV="1">
              <a:off x="150" y="2722"/>
              <a:ext cx="136" cy="436"/>
              <a:chOff x="431" y="1525"/>
              <a:chExt cx="136" cy="436"/>
            </a:xfrm>
          </p:grpSpPr>
          <p:sp>
            <p:nvSpPr>
              <p:cNvPr id="7244" name="Oval 38"/>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45" name="Line 39"/>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46" name="Line 40"/>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nvGrpSpPr>
            <p:cNvPr id="5" name="Group 41"/>
            <p:cNvGrpSpPr>
              <a:grpSpLocks/>
            </p:cNvGrpSpPr>
            <p:nvPr/>
          </p:nvGrpSpPr>
          <p:grpSpPr bwMode="auto">
            <a:xfrm flipV="1">
              <a:off x="286" y="2722"/>
              <a:ext cx="136" cy="436"/>
              <a:chOff x="431" y="1525"/>
              <a:chExt cx="136" cy="436"/>
            </a:xfrm>
          </p:grpSpPr>
          <p:sp>
            <p:nvSpPr>
              <p:cNvPr id="7241" name="Oval 42"/>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42" name="Line 43"/>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43" name="Line 44"/>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nvGrpSpPr>
            <p:cNvPr id="6" name="Group 45"/>
            <p:cNvGrpSpPr>
              <a:grpSpLocks/>
            </p:cNvGrpSpPr>
            <p:nvPr/>
          </p:nvGrpSpPr>
          <p:grpSpPr bwMode="auto">
            <a:xfrm flipV="1">
              <a:off x="422" y="2722"/>
              <a:ext cx="136" cy="436"/>
              <a:chOff x="431" y="1525"/>
              <a:chExt cx="136" cy="436"/>
            </a:xfrm>
          </p:grpSpPr>
          <p:sp>
            <p:nvSpPr>
              <p:cNvPr id="7238" name="Oval 46"/>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39" name="Line 47"/>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40" name="Line 48"/>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nvGrpSpPr>
            <p:cNvPr id="7" name="Group 49"/>
            <p:cNvGrpSpPr>
              <a:grpSpLocks/>
            </p:cNvGrpSpPr>
            <p:nvPr/>
          </p:nvGrpSpPr>
          <p:grpSpPr bwMode="auto">
            <a:xfrm flipV="1">
              <a:off x="558" y="2722"/>
              <a:ext cx="136" cy="436"/>
              <a:chOff x="431" y="1525"/>
              <a:chExt cx="136" cy="436"/>
            </a:xfrm>
          </p:grpSpPr>
          <p:sp>
            <p:nvSpPr>
              <p:cNvPr id="7235" name="Oval 50"/>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36" name="Line 51"/>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37" name="Line 52"/>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nvGrpSpPr>
            <p:cNvPr id="8" name="Group 53"/>
            <p:cNvGrpSpPr>
              <a:grpSpLocks/>
            </p:cNvGrpSpPr>
            <p:nvPr/>
          </p:nvGrpSpPr>
          <p:grpSpPr bwMode="auto">
            <a:xfrm flipV="1">
              <a:off x="694" y="2722"/>
              <a:ext cx="136" cy="436"/>
              <a:chOff x="431" y="1525"/>
              <a:chExt cx="136" cy="436"/>
            </a:xfrm>
          </p:grpSpPr>
          <p:sp>
            <p:nvSpPr>
              <p:cNvPr id="7232" name="Oval 54"/>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33" name="Line 55"/>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34" name="Line 56"/>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nvGrpSpPr>
            <p:cNvPr id="9" name="Group 94"/>
            <p:cNvGrpSpPr>
              <a:grpSpLocks/>
            </p:cNvGrpSpPr>
            <p:nvPr/>
          </p:nvGrpSpPr>
          <p:grpSpPr bwMode="auto">
            <a:xfrm>
              <a:off x="14" y="2268"/>
              <a:ext cx="136" cy="436"/>
              <a:chOff x="431" y="1525"/>
              <a:chExt cx="136" cy="436"/>
            </a:xfrm>
          </p:grpSpPr>
          <p:sp>
            <p:nvSpPr>
              <p:cNvPr id="7229" name="Oval 9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30" name="Line 9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31" name="Line 9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nvGrpSpPr>
            <p:cNvPr id="10" name="Group 98"/>
            <p:cNvGrpSpPr>
              <a:grpSpLocks/>
            </p:cNvGrpSpPr>
            <p:nvPr/>
          </p:nvGrpSpPr>
          <p:grpSpPr bwMode="auto">
            <a:xfrm>
              <a:off x="150" y="2268"/>
              <a:ext cx="136" cy="436"/>
              <a:chOff x="431" y="1525"/>
              <a:chExt cx="136" cy="436"/>
            </a:xfrm>
          </p:grpSpPr>
          <p:sp>
            <p:nvSpPr>
              <p:cNvPr id="7226" name="Oval 99"/>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27" name="Line 100"/>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28" name="Line 101"/>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nvGrpSpPr>
            <p:cNvPr id="11" name="Group 102"/>
            <p:cNvGrpSpPr>
              <a:grpSpLocks/>
            </p:cNvGrpSpPr>
            <p:nvPr/>
          </p:nvGrpSpPr>
          <p:grpSpPr bwMode="auto">
            <a:xfrm>
              <a:off x="286" y="2268"/>
              <a:ext cx="136" cy="436"/>
              <a:chOff x="431" y="1525"/>
              <a:chExt cx="136" cy="436"/>
            </a:xfrm>
          </p:grpSpPr>
          <p:sp>
            <p:nvSpPr>
              <p:cNvPr id="7223" name="Oval 103"/>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24" name="Line 104"/>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25" name="Line 105"/>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nvGrpSpPr>
            <p:cNvPr id="12" name="Group 106"/>
            <p:cNvGrpSpPr>
              <a:grpSpLocks/>
            </p:cNvGrpSpPr>
            <p:nvPr/>
          </p:nvGrpSpPr>
          <p:grpSpPr bwMode="auto">
            <a:xfrm>
              <a:off x="422" y="2268"/>
              <a:ext cx="136" cy="436"/>
              <a:chOff x="431" y="1525"/>
              <a:chExt cx="136" cy="436"/>
            </a:xfrm>
          </p:grpSpPr>
          <p:sp>
            <p:nvSpPr>
              <p:cNvPr id="7220" name="Oval 107"/>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21" name="Line 108"/>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22" name="Line 109"/>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nvGrpSpPr>
            <p:cNvPr id="13" name="Group 110"/>
            <p:cNvGrpSpPr>
              <a:grpSpLocks/>
            </p:cNvGrpSpPr>
            <p:nvPr/>
          </p:nvGrpSpPr>
          <p:grpSpPr bwMode="auto">
            <a:xfrm>
              <a:off x="558" y="2268"/>
              <a:ext cx="136" cy="436"/>
              <a:chOff x="431" y="1525"/>
              <a:chExt cx="136" cy="436"/>
            </a:xfrm>
          </p:grpSpPr>
          <p:sp>
            <p:nvSpPr>
              <p:cNvPr id="7217" name="Oval 111"/>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18" name="Line 112"/>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19" name="Line 113"/>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nvGrpSpPr>
            <p:cNvPr id="14" name="Group 114"/>
            <p:cNvGrpSpPr>
              <a:grpSpLocks/>
            </p:cNvGrpSpPr>
            <p:nvPr/>
          </p:nvGrpSpPr>
          <p:grpSpPr bwMode="auto">
            <a:xfrm>
              <a:off x="694" y="2268"/>
              <a:ext cx="136" cy="436"/>
              <a:chOff x="431" y="1525"/>
              <a:chExt cx="136" cy="436"/>
            </a:xfrm>
          </p:grpSpPr>
          <p:sp>
            <p:nvSpPr>
              <p:cNvPr id="7214" name="Oval 115"/>
              <p:cNvSpPr>
                <a:spLocks noChangeArrowheads="1"/>
              </p:cNvSpPr>
              <p:nvPr/>
            </p:nvSpPr>
            <p:spPr bwMode="auto">
              <a:xfrm>
                <a:off x="431" y="1525"/>
                <a:ext cx="136" cy="136"/>
              </a:xfrm>
              <a:prstGeom prst="ellipse">
                <a:avLst/>
              </a:prstGeom>
              <a:solidFill>
                <a:schemeClr val="accent2"/>
              </a:solidFill>
              <a:ln w="9525">
                <a:solidFill>
                  <a:schemeClr val="accent2"/>
                </a:solidFill>
                <a:round/>
                <a:headEnd/>
                <a:tailEnd/>
              </a:ln>
              <a:effectLst/>
            </p:spPr>
            <p:txBody>
              <a:bodyPr wrap="none" anchor="ctr"/>
              <a:lstStyle/>
              <a:p>
                <a:endParaRPr lang="en-US">
                  <a:solidFill>
                    <a:prstClr val="black"/>
                  </a:solidFill>
                </a:endParaRPr>
              </a:p>
            </p:txBody>
          </p:sp>
          <p:sp>
            <p:nvSpPr>
              <p:cNvPr id="7215" name="Line 116"/>
              <p:cNvSpPr>
                <a:spLocks noChangeShapeType="1"/>
              </p:cNvSpPr>
              <p:nvPr/>
            </p:nvSpPr>
            <p:spPr bwMode="auto">
              <a:xfrm>
                <a:off x="476"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sp>
            <p:nvSpPr>
              <p:cNvPr id="7216" name="Line 117"/>
              <p:cNvSpPr>
                <a:spLocks noChangeShapeType="1"/>
              </p:cNvSpPr>
              <p:nvPr/>
            </p:nvSpPr>
            <p:spPr bwMode="auto">
              <a:xfrm>
                <a:off x="522" y="1643"/>
                <a:ext cx="0" cy="318"/>
              </a:xfrm>
              <a:prstGeom prst="line">
                <a:avLst/>
              </a:prstGeom>
              <a:noFill/>
              <a:ln w="38100">
                <a:solidFill>
                  <a:schemeClr val="accent2"/>
                </a:solidFill>
                <a:round/>
                <a:headEnd/>
                <a:tailEnd/>
              </a:ln>
              <a:effectLst/>
            </p:spPr>
            <p:txBody>
              <a:bodyPr/>
              <a:lstStyle/>
              <a:p>
                <a:endParaRPr lang="en-GB">
                  <a:solidFill>
                    <a:prstClr val="black"/>
                  </a:solidFill>
                </a:endParaRPr>
              </a:p>
            </p:txBody>
          </p:sp>
        </p:grpSp>
      </p:grpSp>
      <p:grpSp>
        <p:nvGrpSpPr>
          <p:cNvPr id="15" name="Group 165"/>
          <p:cNvGrpSpPr>
            <a:grpSpLocks/>
          </p:cNvGrpSpPr>
          <p:nvPr/>
        </p:nvGrpSpPr>
        <p:grpSpPr bwMode="auto">
          <a:xfrm>
            <a:off x="958850" y="1268413"/>
            <a:ext cx="1152525" cy="5329237"/>
            <a:chOff x="604" y="799"/>
            <a:chExt cx="726" cy="3357"/>
          </a:xfrm>
        </p:grpSpPr>
        <p:sp>
          <p:nvSpPr>
            <p:cNvPr id="7200" name="Oval 19"/>
            <p:cNvSpPr>
              <a:spLocks noChangeArrowheads="1"/>
            </p:cNvSpPr>
            <p:nvPr/>
          </p:nvSpPr>
          <p:spPr bwMode="auto">
            <a:xfrm>
              <a:off x="604" y="2209"/>
              <a:ext cx="408" cy="544"/>
            </a:xfrm>
            <a:prstGeom prst="ellipse">
              <a:avLst/>
            </a:prstGeom>
            <a:noFill/>
            <a:ln w="28575">
              <a:solidFill>
                <a:srgbClr val="5F5F5F"/>
              </a:solidFill>
              <a:round/>
              <a:headEnd/>
              <a:tailEnd/>
            </a:ln>
            <a:effectLst/>
          </p:spPr>
          <p:txBody>
            <a:bodyPr wrap="none" anchor="ctr"/>
            <a:lstStyle/>
            <a:p>
              <a:endParaRPr lang="en-US">
                <a:solidFill>
                  <a:prstClr val="black"/>
                </a:solidFill>
              </a:endParaRPr>
            </a:p>
          </p:txBody>
        </p:sp>
        <p:sp>
          <p:nvSpPr>
            <p:cNvPr id="7201" name="AutoShape 144"/>
            <p:cNvSpPr>
              <a:spLocks/>
            </p:cNvSpPr>
            <p:nvPr/>
          </p:nvSpPr>
          <p:spPr bwMode="auto">
            <a:xfrm>
              <a:off x="1012" y="799"/>
              <a:ext cx="318" cy="3357"/>
            </a:xfrm>
            <a:prstGeom prst="leftBrace">
              <a:avLst>
                <a:gd name="adj1" fmla="val 87972"/>
                <a:gd name="adj2" fmla="val 50000"/>
              </a:avLst>
            </a:prstGeom>
            <a:noFill/>
            <a:ln w="28575">
              <a:solidFill>
                <a:srgbClr val="5F5F5F"/>
              </a:solidFill>
              <a:round/>
              <a:headEnd/>
              <a:tailEnd/>
            </a:ln>
            <a:effectLst/>
          </p:spPr>
          <p:txBody>
            <a:bodyPr wrap="none" anchor="ctr"/>
            <a:lstStyle/>
            <a:p>
              <a:endParaRPr lang="en-US">
                <a:solidFill>
                  <a:prstClr val="black"/>
                </a:solidFill>
              </a:endParaRPr>
            </a:p>
          </p:txBody>
        </p:sp>
      </p:grpSp>
      <p:grpSp>
        <p:nvGrpSpPr>
          <p:cNvPr id="16" name="Group 167"/>
          <p:cNvGrpSpPr>
            <a:grpSpLocks/>
          </p:cNvGrpSpPr>
          <p:nvPr/>
        </p:nvGrpSpPr>
        <p:grpSpPr bwMode="auto">
          <a:xfrm>
            <a:off x="3767138" y="1801813"/>
            <a:ext cx="2924175" cy="396875"/>
            <a:chOff x="2373" y="1135"/>
            <a:chExt cx="1842" cy="250"/>
          </a:xfrm>
        </p:grpSpPr>
        <p:sp>
          <p:nvSpPr>
            <p:cNvPr id="7198" name="Line 148"/>
            <p:cNvSpPr>
              <a:spLocks noChangeShapeType="1"/>
            </p:cNvSpPr>
            <p:nvPr/>
          </p:nvSpPr>
          <p:spPr bwMode="auto">
            <a:xfrm>
              <a:off x="2373" y="1279"/>
              <a:ext cx="520" cy="0"/>
            </a:xfrm>
            <a:prstGeom prst="line">
              <a:avLst/>
            </a:prstGeom>
            <a:noFill/>
            <a:ln w="9525">
              <a:solidFill>
                <a:schemeClr val="tx1"/>
              </a:solidFill>
              <a:round/>
              <a:headEnd/>
              <a:tailEnd type="triangle" w="med" len="med"/>
            </a:ln>
            <a:effectLst/>
          </p:spPr>
          <p:txBody>
            <a:bodyPr/>
            <a:lstStyle/>
            <a:p>
              <a:endParaRPr lang="en-GB">
                <a:solidFill>
                  <a:prstClr val="black"/>
                </a:solidFill>
              </a:endParaRPr>
            </a:p>
          </p:txBody>
        </p:sp>
        <p:sp>
          <p:nvSpPr>
            <p:cNvPr id="7199" name="Text Box 149"/>
            <p:cNvSpPr txBox="1">
              <a:spLocks noChangeArrowheads="1"/>
            </p:cNvSpPr>
            <p:nvPr/>
          </p:nvSpPr>
          <p:spPr bwMode="auto">
            <a:xfrm>
              <a:off x="2899" y="1135"/>
              <a:ext cx="1316" cy="250"/>
            </a:xfrm>
            <a:prstGeom prst="rect">
              <a:avLst/>
            </a:prstGeom>
            <a:noFill/>
            <a:ln w="9525">
              <a:noFill/>
              <a:miter lim="800000"/>
              <a:headEnd/>
              <a:tailEnd/>
            </a:ln>
            <a:effectLst/>
          </p:spPr>
          <p:txBody>
            <a:bodyPr wrap="none">
              <a:spAutoFit/>
            </a:bodyPr>
            <a:lstStyle/>
            <a:p>
              <a:r>
                <a:rPr lang="en-GB" sz="2000">
                  <a:solidFill>
                    <a:prstClr val="black"/>
                  </a:solidFill>
                </a:rPr>
                <a:t>phosphate group</a:t>
              </a:r>
            </a:p>
          </p:txBody>
        </p:sp>
      </p:grpSp>
      <p:grpSp>
        <p:nvGrpSpPr>
          <p:cNvPr id="17" name="Group 169"/>
          <p:cNvGrpSpPr>
            <a:grpSpLocks/>
          </p:cNvGrpSpPr>
          <p:nvPr/>
        </p:nvGrpSpPr>
        <p:grpSpPr bwMode="auto">
          <a:xfrm>
            <a:off x="3729038" y="3132138"/>
            <a:ext cx="1927225" cy="396875"/>
            <a:chOff x="2349" y="1973"/>
            <a:chExt cx="1214" cy="250"/>
          </a:xfrm>
        </p:grpSpPr>
        <p:sp>
          <p:nvSpPr>
            <p:cNvPr id="7196" name="Line 151"/>
            <p:cNvSpPr>
              <a:spLocks noChangeShapeType="1"/>
            </p:cNvSpPr>
            <p:nvPr/>
          </p:nvSpPr>
          <p:spPr bwMode="auto">
            <a:xfrm>
              <a:off x="2349" y="2115"/>
              <a:ext cx="544" cy="0"/>
            </a:xfrm>
            <a:prstGeom prst="line">
              <a:avLst/>
            </a:prstGeom>
            <a:noFill/>
            <a:ln w="9525">
              <a:solidFill>
                <a:schemeClr val="tx1"/>
              </a:solidFill>
              <a:round/>
              <a:headEnd/>
              <a:tailEnd type="triangle" w="med" len="med"/>
            </a:ln>
            <a:effectLst/>
          </p:spPr>
          <p:txBody>
            <a:bodyPr/>
            <a:lstStyle/>
            <a:p>
              <a:endParaRPr lang="en-GB">
                <a:solidFill>
                  <a:prstClr val="black"/>
                </a:solidFill>
              </a:endParaRPr>
            </a:p>
          </p:txBody>
        </p:sp>
        <p:sp>
          <p:nvSpPr>
            <p:cNvPr id="7197" name="Text Box 153"/>
            <p:cNvSpPr txBox="1">
              <a:spLocks noChangeArrowheads="1"/>
            </p:cNvSpPr>
            <p:nvPr/>
          </p:nvSpPr>
          <p:spPr bwMode="auto">
            <a:xfrm>
              <a:off x="2899" y="1973"/>
              <a:ext cx="664" cy="250"/>
            </a:xfrm>
            <a:prstGeom prst="rect">
              <a:avLst/>
            </a:prstGeom>
            <a:noFill/>
            <a:ln w="9525">
              <a:noFill/>
              <a:miter lim="800000"/>
              <a:headEnd/>
              <a:tailEnd/>
            </a:ln>
            <a:effectLst/>
          </p:spPr>
          <p:txBody>
            <a:bodyPr wrap="none">
              <a:spAutoFit/>
            </a:bodyPr>
            <a:lstStyle/>
            <a:p>
              <a:r>
                <a:rPr lang="en-GB" sz="2000">
                  <a:solidFill>
                    <a:prstClr val="black"/>
                  </a:solidFill>
                </a:rPr>
                <a:t>glycero</a:t>
              </a:r>
              <a:r>
                <a:rPr lang="en-GB">
                  <a:solidFill>
                    <a:prstClr val="black"/>
                  </a:solidFill>
                </a:rPr>
                <a:t>l</a:t>
              </a:r>
            </a:p>
          </p:txBody>
        </p:sp>
      </p:grpSp>
      <p:grpSp>
        <p:nvGrpSpPr>
          <p:cNvPr id="18" name="Group 171"/>
          <p:cNvGrpSpPr>
            <a:grpSpLocks/>
          </p:cNvGrpSpPr>
          <p:nvPr/>
        </p:nvGrpSpPr>
        <p:grpSpPr bwMode="auto">
          <a:xfrm>
            <a:off x="3295650" y="4508500"/>
            <a:ext cx="2505075" cy="396875"/>
            <a:chOff x="2076" y="2840"/>
            <a:chExt cx="1578" cy="250"/>
          </a:xfrm>
        </p:grpSpPr>
        <p:sp>
          <p:nvSpPr>
            <p:cNvPr id="7194" name="Line 152"/>
            <p:cNvSpPr>
              <a:spLocks noChangeShapeType="1"/>
            </p:cNvSpPr>
            <p:nvPr/>
          </p:nvSpPr>
          <p:spPr bwMode="auto">
            <a:xfrm>
              <a:off x="2076" y="2976"/>
              <a:ext cx="817" cy="0"/>
            </a:xfrm>
            <a:prstGeom prst="line">
              <a:avLst/>
            </a:prstGeom>
            <a:noFill/>
            <a:ln w="9525">
              <a:solidFill>
                <a:schemeClr val="tx1"/>
              </a:solidFill>
              <a:round/>
              <a:headEnd/>
              <a:tailEnd type="triangle" w="med" len="med"/>
            </a:ln>
            <a:effectLst/>
          </p:spPr>
          <p:txBody>
            <a:bodyPr/>
            <a:lstStyle/>
            <a:p>
              <a:endParaRPr lang="en-GB">
                <a:solidFill>
                  <a:prstClr val="black"/>
                </a:solidFill>
              </a:endParaRPr>
            </a:p>
          </p:txBody>
        </p:sp>
        <p:sp>
          <p:nvSpPr>
            <p:cNvPr id="7195" name="Text Box 154"/>
            <p:cNvSpPr txBox="1">
              <a:spLocks noChangeArrowheads="1"/>
            </p:cNvSpPr>
            <p:nvPr/>
          </p:nvSpPr>
          <p:spPr bwMode="auto">
            <a:xfrm>
              <a:off x="2899" y="2840"/>
              <a:ext cx="755" cy="250"/>
            </a:xfrm>
            <a:prstGeom prst="rect">
              <a:avLst/>
            </a:prstGeom>
            <a:noFill/>
            <a:ln w="9525">
              <a:noFill/>
              <a:miter lim="800000"/>
              <a:headEnd/>
              <a:tailEnd/>
            </a:ln>
            <a:effectLst/>
          </p:spPr>
          <p:txBody>
            <a:bodyPr wrap="none">
              <a:spAutoFit/>
            </a:bodyPr>
            <a:lstStyle/>
            <a:p>
              <a:r>
                <a:rPr lang="en-GB" sz="2000">
                  <a:solidFill>
                    <a:prstClr val="black"/>
                  </a:solidFill>
                </a:rPr>
                <a:t>fatty acid</a:t>
              </a:r>
            </a:p>
          </p:txBody>
        </p:sp>
      </p:grpSp>
      <p:sp>
        <p:nvSpPr>
          <p:cNvPr id="11420" name="AutoShape 156"/>
          <p:cNvSpPr>
            <a:spLocks/>
          </p:cNvSpPr>
          <p:nvPr/>
        </p:nvSpPr>
        <p:spPr bwMode="auto">
          <a:xfrm>
            <a:off x="6850063" y="1196975"/>
            <a:ext cx="288925" cy="2016125"/>
          </a:xfrm>
          <a:prstGeom prst="rightBrace">
            <a:avLst>
              <a:gd name="adj1" fmla="val 58150"/>
              <a:gd name="adj2" fmla="val 50000"/>
            </a:avLst>
          </a:prstGeom>
          <a:noFill/>
          <a:ln w="9525">
            <a:solidFill>
              <a:schemeClr val="tx1"/>
            </a:solidFill>
            <a:round/>
            <a:headEnd/>
            <a:tailEnd/>
          </a:ln>
          <a:effectLst/>
        </p:spPr>
        <p:txBody>
          <a:bodyPr wrap="none" anchor="ctr"/>
          <a:lstStyle/>
          <a:p>
            <a:endParaRPr lang="en-US">
              <a:solidFill>
                <a:prstClr val="black"/>
              </a:solidFill>
            </a:endParaRPr>
          </a:p>
        </p:txBody>
      </p:sp>
      <p:sp>
        <p:nvSpPr>
          <p:cNvPr id="11421" name="AutoShape 157"/>
          <p:cNvSpPr>
            <a:spLocks/>
          </p:cNvSpPr>
          <p:nvPr/>
        </p:nvSpPr>
        <p:spPr bwMode="auto">
          <a:xfrm>
            <a:off x="6850063" y="3284538"/>
            <a:ext cx="288925" cy="3384550"/>
          </a:xfrm>
          <a:prstGeom prst="rightBrace">
            <a:avLst>
              <a:gd name="adj1" fmla="val 97619"/>
              <a:gd name="adj2" fmla="val 50000"/>
            </a:avLst>
          </a:prstGeom>
          <a:noFill/>
          <a:ln w="9525">
            <a:solidFill>
              <a:schemeClr val="tx1"/>
            </a:solidFill>
            <a:round/>
            <a:headEnd/>
            <a:tailEnd/>
          </a:ln>
          <a:effectLst/>
        </p:spPr>
        <p:txBody>
          <a:bodyPr wrap="none" anchor="ctr"/>
          <a:lstStyle/>
          <a:p>
            <a:endParaRPr lang="en-US">
              <a:solidFill>
                <a:prstClr val="black"/>
              </a:solidFill>
            </a:endParaRPr>
          </a:p>
        </p:txBody>
      </p:sp>
      <p:grpSp>
        <p:nvGrpSpPr>
          <p:cNvPr id="19" name="Group 168"/>
          <p:cNvGrpSpPr>
            <a:grpSpLocks/>
          </p:cNvGrpSpPr>
          <p:nvPr/>
        </p:nvGrpSpPr>
        <p:grpSpPr bwMode="auto">
          <a:xfrm>
            <a:off x="3348038" y="2630488"/>
            <a:ext cx="3611562" cy="396875"/>
            <a:chOff x="2109" y="1657"/>
            <a:chExt cx="2275" cy="250"/>
          </a:xfrm>
        </p:grpSpPr>
        <p:sp>
          <p:nvSpPr>
            <p:cNvPr id="7192" name="Text Box 158"/>
            <p:cNvSpPr txBox="1">
              <a:spLocks noChangeArrowheads="1"/>
            </p:cNvSpPr>
            <p:nvPr/>
          </p:nvSpPr>
          <p:spPr bwMode="auto">
            <a:xfrm>
              <a:off x="2899" y="1657"/>
              <a:ext cx="1485" cy="250"/>
            </a:xfrm>
            <a:prstGeom prst="rect">
              <a:avLst/>
            </a:prstGeom>
            <a:noFill/>
            <a:ln w="9525">
              <a:noFill/>
              <a:miter lim="800000"/>
              <a:headEnd/>
              <a:tailEnd/>
            </a:ln>
            <a:effectLst/>
          </p:spPr>
          <p:txBody>
            <a:bodyPr wrap="none">
              <a:spAutoFit/>
            </a:bodyPr>
            <a:lstStyle/>
            <a:p>
              <a:r>
                <a:rPr lang="en-GB" sz="2000">
                  <a:solidFill>
                    <a:srgbClr val="5F5F5F"/>
                  </a:solidFill>
                </a:rPr>
                <a:t>phosphoester bond</a:t>
              </a:r>
            </a:p>
          </p:txBody>
        </p:sp>
        <p:sp>
          <p:nvSpPr>
            <p:cNvPr id="7193" name="Line 160"/>
            <p:cNvSpPr>
              <a:spLocks noChangeShapeType="1"/>
            </p:cNvSpPr>
            <p:nvPr/>
          </p:nvSpPr>
          <p:spPr bwMode="auto">
            <a:xfrm>
              <a:off x="2109" y="1802"/>
              <a:ext cx="771" cy="0"/>
            </a:xfrm>
            <a:prstGeom prst="line">
              <a:avLst/>
            </a:prstGeom>
            <a:noFill/>
            <a:ln w="9525">
              <a:solidFill>
                <a:srgbClr val="5F5F5F"/>
              </a:solidFill>
              <a:round/>
              <a:headEnd/>
              <a:tailEnd type="triangle" w="med" len="med"/>
            </a:ln>
            <a:effectLst/>
          </p:spPr>
          <p:txBody>
            <a:bodyPr/>
            <a:lstStyle/>
            <a:p>
              <a:endParaRPr lang="en-GB">
                <a:solidFill>
                  <a:prstClr val="black"/>
                </a:solidFill>
              </a:endParaRPr>
            </a:p>
          </p:txBody>
        </p:sp>
      </p:grpSp>
      <p:grpSp>
        <p:nvGrpSpPr>
          <p:cNvPr id="20" name="Group 170"/>
          <p:cNvGrpSpPr>
            <a:grpSpLocks/>
          </p:cNvGrpSpPr>
          <p:nvPr/>
        </p:nvGrpSpPr>
        <p:grpSpPr bwMode="auto">
          <a:xfrm>
            <a:off x="3132138" y="3614738"/>
            <a:ext cx="2852737" cy="396875"/>
            <a:chOff x="1973" y="2277"/>
            <a:chExt cx="1797" cy="250"/>
          </a:xfrm>
        </p:grpSpPr>
        <p:sp>
          <p:nvSpPr>
            <p:cNvPr id="7190" name="Text Box 159"/>
            <p:cNvSpPr txBox="1">
              <a:spLocks noChangeArrowheads="1"/>
            </p:cNvSpPr>
            <p:nvPr/>
          </p:nvSpPr>
          <p:spPr bwMode="auto">
            <a:xfrm>
              <a:off x="2899" y="2277"/>
              <a:ext cx="871" cy="250"/>
            </a:xfrm>
            <a:prstGeom prst="rect">
              <a:avLst/>
            </a:prstGeom>
            <a:noFill/>
            <a:ln w="9525">
              <a:noFill/>
              <a:miter lim="800000"/>
              <a:headEnd/>
              <a:tailEnd/>
            </a:ln>
            <a:effectLst/>
          </p:spPr>
          <p:txBody>
            <a:bodyPr wrap="none">
              <a:spAutoFit/>
            </a:bodyPr>
            <a:lstStyle/>
            <a:p>
              <a:r>
                <a:rPr lang="en-GB" sz="2000">
                  <a:solidFill>
                    <a:srgbClr val="5F5F5F"/>
                  </a:solidFill>
                </a:rPr>
                <a:t>ester bond</a:t>
              </a:r>
            </a:p>
          </p:txBody>
        </p:sp>
        <p:sp>
          <p:nvSpPr>
            <p:cNvPr id="7191" name="Line 161"/>
            <p:cNvSpPr>
              <a:spLocks noChangeShapeType="1"/>
            </p:cNvSpPr>
            <p:nvPr/>
          </p:nvSpPr>
          <p:spPr bwMode="auto">
            <a:xfrm>
              <a:off x="1973" y="2411"/>
              <a:ext cx="907" cy="0"/>
            </a:xfrm>
            <a:prstGeom prst="line">
              <a:avLst/>
            </a:prstGeom>
            <a:noFill/>
            <a:ln w="9525">
              <a:solidFill>
                <a:srgbClr val="5F5F5F"/>
              </a:solidFill>
              <a:round/>
              <a:headEnd/>
              <a:tailEnd type="triangle" w="med" len="med"/>
            </a:ln>
            <a:effectLst/>
          </p:spPr>
          <p:txBody>
            <a:bodyPr/>
            <a:lstStyle/>
            <a:p>
              <a:endParaRPr lang="en-GB">
                <a:solidFill>
                  <a:prstClr val="black"/>
                </a:solidFill>
              </a:endParaRPr>
            </a:p>
          </p:txBody>
        </p:sp>
      </p:grpSp>
      <p:sp>
        <p:nvSpPr>
          <p:cNvPr id="11426" name="Text Box 162"/>
          <p:cNvSpPr txBox="1">
            <a:spLocks noChangeArrowheads="1"/>
          </p:cNvSpPr>
          <p:nvPr/>
        </p:nvSpPr>
        <p:spPr bwMode="auto">
          <a:xfrm>
            <a:off x="7229475" y="1789113"/>
            <a:ext cx="1644650" cy="822325"/>
          </a:xfrm>
          <a:prstGeom prst="rect">
            <a:avLst/>
          </a:prstGeom>
          <a:noFill/>
          <a:ln w="9525">
            <a:noFill/>
            <a:miter lim="800000"/>
            <a:headEnd/>
            <a:tailEnd/>
          </a:ln>
          <a:effectLst/>
        </p:spPr>
        <p:txBody>
          <a:bodyPr wrap="none">
            <a:spAutoFit/>
          </a:bodyPr>
          <a:lstStyle/>
          <a:p>
            <a:r>
              <a:rPr lang="en-GB" sz="2400">
                <a:solidFill>
                  <a:prstClr val="black"/>
                </a:solidFill>
              </a:rPr>
              <a:t>hydrophilic</a:t>
            </a:r>
          </a:p>
          <a:p>
            <a:r>
              <a:rPr lang="en-GB" sz="2400">
                <a:solidFill>
                  <a:prstClr val="black"/>
                </a:solidFill>
              </a:rPr>
              <a:t>head</a:t>
            </a:r>
          </a:p>
        </p:txBody>
      </p:sp>
      <p:sp>
        <p:nvSpPr>
          <p:cNvPr id="11427" name="Text Box 163"/>
          <p:cNvSpPr txBox="1">
            <a:spLocks noChangeArrowheads="1"/>
          </p:cNvSpPr>
          <p:nvPr/>
        </p:nvSpPr>
        <p:spPr bwMode="auto">
          <a:xfrm>
            <a:off x="7229475" y="4583113"/>
            <a:ext cx="1847850" cy="822325"/>
          </a:xfrm>
          <a:prstGeom prst="rect">
            <a:avLst/>
          </a:prstGeom>
          <a:noFill/>
          <a:ln w="9525">
            <a:noFill/>
            <a:miter lim="800000"/>
            <a:headEnd/>
            <a:tailEnd/>
          </a:ln>
          <a:effectLst/>
        </p:spPr>
        <p:txBody>
          <a:bodyPr wrap="none">
            <a:spAutoFit/>
          </a:bodyPr>
          <a:lstStyle/>
          <a:p>
            <a:r>
              <a:rPr lang="en-GB" sz="2400">
                <a:solidFill>
                  <a:prstClr val="black"/>
                </a:solidFill>
              </a:rPr>
              <a:t>hydrophobic</a:t>
            </a:r>
          </a:p>
          <a:p>
            <a:r>
              <a:rPr lang="en-GB" sz="2400">
                <a:solidFill>
                  <a:prstClr val="black"/>
                </a:solidFill>
              </a:rPr>
              <a:t>tail</a:t>
            </a:r>
          </a:p>
        </p:txBody>
      </p:sp>
      <p:grpSp>
        <p:nvGrpSpPr>
          <p:cNvPr id="21" name="Group 173"/>
          <p:cNvGrpSpPr>
            <a:grpSpLocks/>
          </p:cNvGrpSpPr>
          <p:nvPr/>
        </p:nvGrpSpPr>
        <p:grpSpPr bwMode="auto">
          <a:xfrm>
            <a:off x="2046288" y="1412875"/>
            <a:ext cx="2017712" cy="5210175"/>
            <a:chOff x="1289" y="890"/>
            <a:chExt cx="1271" cy="3282"/>
          </a:xfrm>
        </p:grpSpPr>
        <p:sp>
          <p:nvSpPr>
            <p:cNvPr id="7183" name="Line 7"/>
            <p:cNvSpPr>
              <a:spLocks noChangeShapeType="1"/>
            </p:cNvSpPr>
            <p:nvPr/>
          </p:nvSpPr>
          <p:spPr bwMode="auto">
            <a:xfrm>
              <a:off x="2114" y="1525"/>
              <a:ext cx="0" cy="454"/>
            </a:xfrm>
            <a:prstGeom prst="line">
              <a:avLst/>
            </a:prstGeom>
            <a:noFill/>
            <a:ln w="76200">
              <a:solidFill>
                <a:srgbClr val="5F5F5F"/>
              </a:solidFill>
              <a:round/>
              <a:headEnd/>
              <a:tailEnd/>
            </a:ln>
            <a:effectLst/>
          </p:spPr>
          <p:txBody>
            <a:bodyPr/>
            <a:lstStyle/>
            <a:p>
              <a:endParaRPr lang="en-GB">
                <a:solidFill>
                  <a:prstClr val="black"/>
                </a:solidFill>
              </a:endParaRPr>
            </a:p>
          </p:txBody>
        </p:sp>
        <p:sp>
          <p:nvSpPr>
            <p:cNvPr id="7184" name="Line 10"/>
            <p:cNvSpPr>
              <a:spLocks noChangeShapeType="1"/>
            </p:cNvSpPr>
            <p:nvPr/>
          </p:nvSpPr>
          <p:spPr bwMode="auto">
            <a:xfrm>
              <a:off x="1602" y="2069"/>
              <a:ext cx="0" cy="454"/>
            </a:xfrm>
            <a:prstGeom prst="line">
              <a:avLst/>
            </a:prstGeom>
            <a:noFill/>
            <a:ln w="76200">
              <a:solidFill>
                <a:srgbClr val="5F5F5F"/>
              </a:solidFill>
              <a:round/>
              <a:headEnd/>
              <a:tailEnd/>
            </a:ln>
            <a:effectLst/>
          </p:spPr>
          <p:txBody>
            <a:bodyPr/>
            <a:lstStyle/>
            <a:p>
              <a:endParaRPr lang="en-GB">
                <a:solidFill>
                  <a:prstClr val="black"/>
                </a:solidFill>
              </a:endParaRPr>
            </a:p>
          </p:txBody>
        </p:sp>
        <p:sp>
          <p:nvSpPr>
            <p:cNvPr id="7185" name="Line 11"/>
            <p:cNvSpPr>
              <a:spLocks noChangeShapeType="1"/>
            </p:cNvSpPr>
            <p:nvPr/>
          </p:nvSpPr>
          <p:spPr bwMode="auto">
            <a:xfrm>
              <a:off x="1962" y="2069"/>
              <a:ext cx="0" cy="454"/>
            </a:xfrm>
            <a:prstGeom prst="line">
              <a:avLst/>
            </a:prstGeom>
            <a:noFill/>
            <a:ln w="76200">
              <a:solidFill>
                <a:srgbClr val="5F5F5F"/>
              </a:solidFill>
              <a:round/>
              <a:headEnd/>
              <a:tailEnd/>
            </a:ln>
            <a:effectLst/>
          </p:spPr>
          <p:txBody>
            <a:bodyPr/>
            <a:lstStyle/>
            <a:p>
              <a:endParaRPr lang="en-GB">
                <a:solidFill>
                  <a:prstClr val="black"/>
                </a:solidFill>
              </a:endParaRPr>
            </a:p>
          </p:txBody>
        </p:sp>
        <p:sp>
          <p:nvSpPr>
            <p:cNvPr id="7186" name="Rectangle 12"/>
            <p:cNvSpPr>
              <a:spLocks noChangeArrowheads="1"/>
            </p:cNvSpPr>
            <p:nvPr/>
          </p:nvSpPr>
          <p:spPr bwMode="auto">
            <a:xfrm>
              <a:off x="1436" y="2478"/>
              <a:ext cx="318" cy="1678"/>
            </a:xfrm>
            <a:prstGeom prst="rect">
              <a:avLst/>
            </a:prstGeom>
            <a:solidFill>
              <a:srgbClr val="33CC33"/>
            </a:solidFill>
            <a:ln w="9525">
              <a:noFill/>
              <a:miter lim="800000"/>
              <a:headEnd/>
              <a:tailEnd/>
            </a:ln>
            <a:effectLst/>
          </p:spPr>
          <p:txBody>
            <a:bodyPr wrap="none" anchor="ctr"/>
            <a:lstStyle/>
            <a:p>
              <a:endParaRPr lang="en-US">
                <a:solidFill>
                  <a:prstClr val="black"/>
                </a:solidFill>
              </a:endParaRPr>
            </a:p>
          </p:txBody>
        </p:sp>
        <p:sp>
          <p:nvSpPr>
            <p:cNvPr id="7187" name="Rectangle 13"/>
            <p:cNvSpPr>
              <a:spLocks noChangeArrowheads="1"/>
            </p:cNvSpPr>
            <p:nvPr/>
          </p:nvSpPr>
          <p:spPr bwMode="auto">
            <a:xfrm>
              <a:off x="1820" y="2494"/>
              <a:ext cx="318" cy="1678"/>
            </a:xfrm>
            <a:prstGeom prst="rect">
              <a:avLst/>
            </a:prstGeom>
            <a:solidFill>
              <a:srgbClr val="33CC33"/>
            </a:solidFill>
            <a:ln w="9525">
              <a:noFill/>
              <a:miter lim="800000"/>
              <a:headEnd/>
              <a:tailEnd/>
            </a:ln>
            <a:effectLst/>
          </p:spPr>
          <p:txBody>
            <a:bodyPr wrap="none" anchor="ctr"/>
            <a:lstStyle/>
            <a:p>
              <a:endParaRPr lang="en-US">
                <a:solidFill>
                  <a:prstClr val="black"/>
                </a:solidFill>
              </a:endParaRPr>
            </a:p>
          </p:txBody>
        </p:sp>
        <p:sp>
          <p:nvSpPr>
            <p:cNvPr id="7188" name="Oval 6"/>
            <p:cNvSpPr>
              <a:spLocks noChangeArrowheads="1"/>
            </p:cNvSpPr>
            <p:nvPr/>
          </p:nvSpPr>
          <p:spPr bwMode="auto">
            <a:xfrm>
              <a:off x="1652" y="890"/>
              <a:ext cx="908" cy="816"/>
            </a:xfrm>
            <a:prstGeom prst="ellipse">
              <a:avLst/>
            </a:prstGeom>
            <a:solidFill>
              <a:srgbClr val="FF0000"/>
            </a:solidFill>
            <a:ln w="9525">
              <a:noFill/>
              <a:round/>
              <a:headEnd/>
              <a:tailEnd/>
            </a:ln>
            <a:effectLst/>
          </p:spPr>
          <p:txBody>
            <a:bodyPr wrap="none" anchor="ctr"/>
            <a:lstStyle/>
            <a:p>
              <a:endParaRPr lang="en-US">
                <a:solidFill>
                  <a:prstClr val="black"/>
                </a:solidFill>
              </a:endParaRPr>
            </a:p>
          </p:txBody>
        </p:sp>
        <p:sp>
          <p:nvSpPr>
            <p:cNvPr id="7189" name="Rectangle 8"/>
            <p:cNvSpPr>
              <a:spLocks noChangeArrowheads="1"/>
            </p:cNvSpPr>
            <p:nvPr/>
          </p:nvSpPr>
          <p:spPr bwMode="auto">
            <a:xfrm>
              <a:off x="1289" y="1979"/>
              <a:ext cx="1134" cy="272"/>
            </a:xfrm>
            <a:prstGeom prst="rect">
              <a:avLst/>
            </a:prstGeom>
            <a:solidFill>
              <a:schemeClr val="accent2"/>
            </a:solidFill>
            <a:ln w="9525">
              <a:solidFill>
                <a:schemeClr val="accent2"/>
              </a:solidFill>
              <a:miter lim="800000"/>
              <a:headEnd/>
              <a:tailEnd/>
            </a:ln>
            <a:effectLst/>
          </p:spPr>
          <p:txBody>
            <a:bodyPr wrap="none" anchor="ctr"/>
            <a:lstStyle/>
            <a:p>
              <a:endParaRPr lang="en-US">
                <a:solidFill>
                  <a:prstClr val="black"/>
                </a:solidFill>
              </a:endParaRPr>
            </a:p>
          </p:txBody>
        </p:sp>
      </p:grpSp>
    </p:spTree>
    <p:extLst>
      <p:ext uri="{BB962C8B-B14F-4D97-AF65-F5344CB8AC3E}">
        <p14:creationId xmlns:p14="http://schemas.microsoft.com/office/powerpoint/2010/main" val="849741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420"/>
                                        </p:tgtEl>
                                        <p:attrNameLst>
                                          <p:attrName>style.visibility</p:attrName>
                                        </p:attrNameLst>
                                      </p:cBhvr>
                                      <p:to>
                                        <p:strVal val="visible"/>
                                      </p:to>
                                    </p:set>
                                    <p:animEffect transition="in" filter="wipe(left)">
                                      <p:cBhvr>
                                        <p:cTn id="41" dur="500"/>
                                        <p:tgtEl>
                                          <p:spTgt spid="11420"/>
                                        </p:tgtEl>
                                      </p:cBhvr>
                                    </p:animEffect>
                                  </p:childTnLst>
                                </p:cTn>
                              </p:par>
                            </p:childTnLst>
                          </p:cTn>
                        </p:par>
                        <p:par>
                          <p:cTn id="42" fill="hold" nodeType="afterGroup">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1426"/>
                                        </p:tgtEl>
                                        <p:attrNameLst>
                                          <p:attrName>style.visibility</p:attrName>
                                        </p:attrNameLst>
                                      </p:cBhvr>
                                      <p:to>
                                        <p:strVal val="visible"/>
                                      </p:to>
                                    </p:set>
                                    <p:animEffect transition="in" filter="wipe(left)">
                                      <p:cBhvr>
                                        <p:cTn id="45" dur="500"/>
                                        <p:tgtEl>
                                          <p:spTgt spid="1142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421"/>
                                        </p:tgtEl>
                                        <p:attrNameLst>
                                          <p:attrName>style.visibility</p:attrName>
                                        </p:attrNameLst>
                                      </p:cBhvr>
                                      <p:to>
                                        <p:strVal val="visible"/>
                                      </p:to>
                                    </p:set>
                                    <p:animEffect transition="in" filter="wipe(left)">
                                      <p:cBhvr>
                                        <p:cTn id="50" dur="500"/>
                                        <p:tgtEl>
                                          <p:spTgt spid="11421"/>
                                        </p:tgtEl>
                                      </p:cBhvr>
                                    </p:animEffect>
                                  </p:childTnLst>
                                </p:cTn>
                              </p:par>
                            </p:childTnLst>
                          </p:cTn>
                        </p:par>
                        <p:par>
                          <p:cTn id="51" fill="hold" nodeType="afterGroup">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427"/>
                                        </p:tgtEl>
                                        <p:attrNameLst>
                                          <p:attrName>style.visibility</p:attrName>
                                        </p:attrNameLst>
                                      </p:cBhvr>
                                      <p:to>
                                        <p:strVal val="visible"/>
                                      </p:to>
                                    </p:set>
                                    <p:animEffect transition="in" filter="wipe(left)">
                                      <p:cBhvr>
                                        <p:cTn id="54" dur="500"/>
                                        <p:tgtEl>
                                          <p:spTgt spid="11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0" grpId="0" animBg="1"/>
      <p:bldP spid="11421" grpId="0" animBg="1"/>
      <p:bldP spid="11426" grpId="0"/>
      <p:bldP spid="114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TotalTime>
  <Words>1278</Words>
  <Application>Microsoft Office PowerPoint</Application>
  <PresentationFormat>On-screen Show (4:3)</PresentationFormat>
  <Paragraphs>183</Paragraphs>
  <Slides>25</Slides>
  <Notes>18</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25</vt:i4>
      </vt:variant>
    </vt:vector>
  </HeadingPairs>
  <TitlesOfParts>
    <vt:vector size="38" baseType="lpstr">
      <vt:lpstr>Arial</vt:lpstr>
      <vt:lpstr>Calibri</vt:lpstr>
      <vt:lpstr>Wingdings</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Foundations in Biology</vt:lpstr>
      <vt:lpstr>Spec</vt:lpstr>
      <vt:lpstr>The Fluid Mosaic model</vt:lpstr>
      <vt:lpstr>PowerPoint Presentation</vt:lpstr>
      <vt:lpstr>Cells have many membranes:</vt:lpstr>
      <vt:lpstr>What are membranes?</vt:lpstr>
      <vt:lpstr>Membranes are flexible and able to break and fuse easily</vt:lpstr>
      <vt:lpstr>Membranes allow cellular compartments to have different conditions</vt:lpstr>
      <vt:lpstr>Membranes are mainly made of phospholipids</vt:lpstr>
      <vt:lpstr>The polar hydrophilic heads are water soluble and the hydrophobic heads are water insoluble</vt:lpstr>
      <vt:lpstr>Question: Explain why phospholipids form a bilayer in plasma membranes (4).</vt:lpstr>
      <vt:lpstr>Phospholipids in membranes</vt:lpstr>
      <vt:lpstr>The fluid mosaic model of the plasma membrane: </vt:lpstr>
      <vt:lpstr>Plasma membrane</vt:lpstr>
      <vt:lpstr>The membrane contains many types of protein:</vt:lpstr>
      <vt:lpstr>Cholesterol in cell membranes</vt:lpstr>
      <vt:lpstr>Proteins in membranes</vt:lpstr>
      <vt:lpstr>Integral proteins</vt:lpstr>
      <vt:lpstr>Extrinsic proteins</vt:lpstr>
      <vt:lpstr>Functions of glycoproteins</vt:lpstr>
      <vt:lpstr>Complete the worksheet </vt:lpstr>
      <vt:lpstr>Functions of membrane components</vt:lpstr>
      <vt:lpstr>Question: Label the diagram (11marks)</vt:lpstr>
      <vt:lpstr>Quick questions</vt:lpstr>
      <vt:lpstr>Label each cell membrane component A - E</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seranb</dc:creator>
  <cp:lastModifiedBy>Sarah Gibson</cp:lastModifiedBy>
  <cp:revision>36</cp:revision>
  <dcterms:created xsi:type="dcterms:W3CDTF">2013-08-12T15:55:53Z</dcterms:created>
  <dcterms:modified xsi:type="dcterms:W3CDTF">2017-08-11T21:19:21Z</dcterms:modified>
</cp:coreProperties>
</file>