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4" r:id="rId3"/>
    <p:sldId id="257" r:id="rId4"/>
    <p:sldId id="258" r:id="rId5"/>
    <p:sldId id="270" r:id="rId6"/>
    <p:sldId id="264" r:id="rId7"/>
    <p:sldId id="268" r:id="rId8"/>
    <p:sldId id="269" r:id="rId9"/>
    <p:sldId id="271" r:id="rId10"/>
    <p:sldId id="272" r:id="rId11"/>
    <p:sldId id="273" r:id="rId12"/>
  </p:sldIdLst>
  <p:sldSz cx="9144000" cy="6858000" type="screen4x3"/>
  <p:notesSz cx="6877050" cy="9656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09124409-7428-4503-AA4D-37DAFC97E0DE}" type="datetimeFigureOut">
              <a:rPr lang="en-GB" smtClean="0"/>
              <a:pPr/>
              <a:t>15/08/2017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FAD44F8A-D43D-488E-8644-80A4FC1D75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44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413BA73D-D548-4D0A-859A-B11FFD5584E4}" type="datetimeFigureOut">
              <a:rPr lang="en-GB" smtClean="0"/>
              <a:pPr/>
              <a:t>15/08/2017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5" y="4586963"/>
            <a:ext cx="5501640" cy="4345543"/>
          </a:xfrm>
          <a:prstGeom prst="rect">
            <a:avLst/>
          </a:prstGeom>
        </p:spPr>
        <p:txBody>
          <a:bodyPr vert="horz" lIns="94476" tIns="47238" rIns="94476" bIns="4723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4E4B1453-1771-4C1A-B3E4-18AA0247EB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03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0CCCA1-26A4-4050-9C0A-EA25F3A78322}" type="slidenum">
              <a:rPr lang="en-GB">
                <a:latin typeface="Arial" pitchFamily="34" charset="0"/>
                <a:cs typeface="Arial" pitchFamily="34" charset="0"/>
              </a:rPr>
              <a:pPr/>
              <a:t>3</a:t>
            </a:fld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87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55996B-3CE0-4359-A5CE-A286C41677C4}" type="slidenum">
              <a:rPr lang="en-GB">
                <a:latin typeface="Arial" pitchFamily="34" charset="0"/>
              </a:rPr>
              <a:pPr/>
              <a:t>4</a:t>
            </a:fld>
            <a:endParaRPr lang="en-GB">
              <a:latin typeface="Arial" pitchFamily="34" charset="0"/>
            </a:endParaRPr>
          </a:p>
        </p:txBody>
      </p:sp>
      <p:sp>
        <p:nvSpPr>
          <p:cNvPr id="51203" name="Rectangle 10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>
                <a:latin typeface="Arial" pitchFamily="34" charset="0"/>
              </a:rPr>
              <a:t>Boardworks AS Biology </a:t>
            </a:r>
          </a:p>
          <a:p>
            <a:r>
              <a:rPr lang="en-GB">
                <a:latin typeface="Arial" pitchFamily="34" charset="0"/>
              </a:rPr>
              <a:t>Cell Membranes</a:t>
            </a: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940" y="4586963"/>
            <a:ext cx="5043170" cy="4345543"/>
          </a:xfrm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60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06914F-64FA-43CB-BAB4-0F14DCB6ABE6}" type="slidenum">
              <a:rPr lang="en-GB">
                <a:latin typeface="Arial" pitchFamily="34" charset="0"/>
                <a:cs typeface="Arial" pitchFamily="34" charset="0"/>
              </a:rPr>
              <a:pPr/>
              <a:t>7</a:t>
            </a:fld>
            <a:endParaRPr lang="en-GB">
              <a:latin typeface="Arial" pitchFamily="34" charset="0"/>
              <a:cs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Other</a:t>
            </a:r>
            <a:r>
              <a:rPr lang="en-US" baseline="0" dirty="0" smtClean="0">
                <a:latin typeface="Arial" pitchFamily="34" charset="0"/>
                <a:cs typeface="Arial" pitchFamily="34" charset="0"/>
              </a:rPr>
              <a:t> variations of this practical left in folder under Old protocols. PAG 5 </a:t>
            </a:r>
            <a:r>
              <a:rPr lang="en-US" baseline="0" smtClean="0">
                <a:latin typeface="Arial" pitchFamily="34" charset="0"/>
                <a:cs typeface="Arial" pitchFamily="34" charset="0"/>
              </a:rPr>
              <a:t>is newest one.</a:t>
            </a: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549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2EC8-FEF8-49C8-AED1-3D18FEB55AD4}" type="datetimeFigureOut">
              <a:rPr lang="en-GB" smtClean="0"/>
              <a:pPr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2EC8-FEF8-49C8-AED1-3D18FEB55AD4}" type="datetimeFigureOut">
              <a:rPr lang="en-GB" smtClean="0"/>
              <a:pPr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2EC8-FEF8-49C8-AED1-3D18FEB55AD4}" type="datetimeFigureOut">
              <a:rPr lang="en-GB" smtClean="0"/>
              <a:pPr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2250" y="53975"/>
            <a:ext cx="8464550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2EC8-FEF8-49C8-AED1-3D18FEB55AD4}" type="datetimeFigureOut">
              <a:rPr lang="en-GB" smtClean="0"/>
              <a:pPr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2EC8-FEF8-49C8-AED1-3D18FEB55AD4}" type="datetimeFigureOut">
              <a:rPr lang="en-GB" smtClean="0"/>
              <a:pPr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2EC8-FEF8-49C8-AED1-3D18FEB55AD4}" type="datetimeFigureOut">
              <a:rPr lang="en-GB" smtClean="0"/>
              <a:pPr/>
              <a:t>15/08/2017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2EC8-FEF8-49C8-AED1-3D18FEB55AD4}" type="datetimeFigureOut">
              <a:rPr lang="en-GB" smtClean="0"/>
              <a:pPr/>
              <a:t>15/08/2017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2EC8-FEF8-49C8-AED1-3D18FEB55AD4}" type="datetimeFigureOut">
              <a:rPr lang="en-GB" smtClean="0"/>
              <a:pPr/>
              <a:t>15/08/2017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2EC8-FEF8-49C8-AED1-3D18FEB55AD4}" type="datetimeFigureOut">
              <a:rPr lang="en-GB" smtClean="0"/>
              <a:pPr/>
              <a:t>15/08/2017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2EC8-FEF8-49C8-AED1-3D18FEB55AD4}" type="datetimeFigureOut">
              <a:rPr lang="en-GB" smtClean="0"/>
              <a:pPr/>
              <a:t>15/08/2017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02EC8-FEF8-49C8-AED1-3D18FEB55AD4}" type="datetimeFigureOut">
              <a:rPr lang="en-GB" smtClean="0"/>
              <a:pPr/>
              <a:t>15/08/2017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02EC8-FEF8-49C8-AED1-3D18FEB55AD4}" type="datetimeFigureOut">
              <a:rPr lang="en-GB" smtClean="0"/>
              <a:pPr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5D01F-5803-4227-ACBD-93408C29586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jpe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Development of practical skills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Block 1A – 2.5 Biological membranes</a:t>
            </a:r>
          </a:p>
          <a:p>
            <a:r>
              <a:rPr lang="en-GB" dirty="0" smtClean="0"/>
              <a:t>PAG 5.1 </a:t>
            </a:r>
            <a:r>
              <a:rPr lang="en-GB" dirty="0"/>
              <a:t>The effect of temperature on membrane </a:t>
            </a:r>
            <a:r>
              <a:rPr lang="en-GB" dirty="0" smtClean="0"/>
              <a:t>permeability</a:t>
            </a:r>
          </a:p>
          <a:p>
            <a:r>
              <a:rPr lang="en-GB" dirty="0" smtClean="0"/>
              <a:t>Using a colorimeter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Tables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620688"/>
            <a:ext cx="8686800" cy="5289451"/>
          </a:xfrm>
        </p:spPr>
        <p:txBody>
          <a:bodyPr>
            <a:noAutofit/>
          </a:bodyPr>
          <a:lstStyle/>
          <a:p>
            <a:r>
              <a:rPr lang="en-GB" sz="2400" dirty="0" smtClean="0"/>
              <a:t>Each </a:t>
            </a:r>
            <a:r>
              <a:rPr lang="en-GB" sz="2400" dirty="0"/>
              <a:t>column headed with informative description (for qualitative data) or physical </a:t>
            </a:r>
            <a:r>
              <a:rPr lang="en-GB" sz="2400" dirty="0" smtClean="0"/>
              <a:t>quantity and </a:t>
            </a:r>
            <a:r>
              <a:rPr lang="en-GB" sz="2400" dirty="0"/>
              <a:t>correct </a:t>
            </a:r>
            <a:r>
              <a:rPr lang="en-GB" sz="2400" b="1" dirty="0"/>
              <a:t>SI units</a:t>
            </a:r>
            <a:r>
              <a:rPr lang="en-GB" sz="2400" dirty="0"/>
              <a:t> (for quantitative data); units separated from physical quantity </a:t>
            </a:r>
            <a:r>
              <a:rPr lang="en-GB" sz="2400" dirty="0" smtClean="0"/>
              <a:t>using either </a:t>
            </a:r>
            <a:r>
              <a:rPr lang="en-GB" sz="2400" dirty="0"/>
              <a:t>brackets or a solidus (slash</a:t>
            </a:r>
            <a:r>
              <a:rPr lang="en-GB" sz="2400" dirty="0" smtClean="0"/>
              <a:t>).</a:t>
            </a:r>
          </a:p>
          <a:p>
            <a:endParaRPr lang="en-GB" sz="2400" dirty="0"/>
          </a:p>
          <a:p>
            <a:r>
              <a:rPr lang="en-GB" sz="2400" b="1" dirty="0" smtClean="0"/>
              <a:t>No </a:t>
            </a:r>
            <a:r>
              <a:rPr lang="en-GB" sz="2400" b="1" dirty="0"/>
              <a:t>units in the body of the table</a:t>
            </a:r>
            <a:r>
              <a:rPr lang="en-GB" sz="2400" dirty="0"/>
              <a:t>, only in the column headings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 smtClean="0"/>
              <a:t>Raw </a:t>
            </a:r>
            <a:r>
              <a:rPr lang="en-GB" sz="2400" dirty="0"/>
              <a:t>data recorded to a number of decimal places and significant figures appropriate to </a:t>
            </a:r>
            <a:r>
              <a:rPr lang="en-GB" sz="2400" dirty="0" smtClean="0"/>
              <a:t>the least </a:t>
            </a:r>
            <a:r>
              <a:rPr lang="en-GB" sz="2400" dirty="0"/>
              <a:t>accurate piece of equipment used to measure it.</a:t>
            </a:r>
          </a:p>
          <a:p>
            <a:r>
              <a:rPr lang="en-GB" sz="2400" dirty="0" smtClean="0"/>
              <a:t>All </a:t>
            </a:r>
            <a:r>
              <a:rPr lang="en-GB" sz="2400" dirty="0"/>
              <a:t>raw data recorded to the same number of decimal places and significant figures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 smtClean="0"/>
              <a:t>Processed </a:t>
            </a:r>
            <a:r>
              <a:rPr lang="en-GB" sz="2400" dirty="0"/>
              <a:t>data recorded to up to one decimal place more than the raw data.</a:t>
            </a:r>
          </a:p>
          <a:p>
            <a:pPr>
              <a:buNone/>
            </a:pP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3441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GB" dirty="0" smtClean="0"/>
              <a:t>Graph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/>
              <a:t>Graphs</a:t>
            </a:r>
            <a:endParaRPr lang="en-GB" dirty="0"/>
          </a:p>
          <a:p>
            <a:r>
              <a:rPr lang="en-GB" dirty="0"/>
              <a:t>The following general guidelines should be followed when presenting data in graphs.</a:t>
            </a:r>
          </a:p>
          <a:p>
            <a:r>
              <a:rPr lang="en-GB" dirty="0"/>
              <a:t>• The type of graph used (e.g. bar chart, histogram, line graph, pie chart or </a:t>
            </a:r>
            <a:r>
              <a:rPr lang="en-GB" dirty="0" err="1"/>
              <a:t>scattergram</a:t>
            </a:r>
            <a:r>
              <a:rPr lang="en-GB" dirty="0"/>
              <a:t>)</a:t>
            </a:r>
          </a:p>
          <a:p>
            <a:r>
              <a:rPr lang="en-GB" dirty="0"/>
              <a:t>should be appropriate to the data collected.</a:t>
            </a:r>
          </a:p>
          <a:p>
            <a:r>
              <a:rPr lang="en-GB" dirty="0"/>
              <a:t>• The graph should be of an </a:t>
            </a:r>
            <a:r>
              <a:rPr lang="en-GB" b="1" dirty="0"/>
              <a:t>appropriate</a:t>
            </a:r>
            <a:r>
              <a:rPr lang="en-GB" dirty="0"/>
              <a:t> </a:t>
            </a:r>
            <a:r>
              <a:rPr lang="en-GB" b="1" dirty="0"/>
              <a:t>size</a:t>
            </a:r>
            <a:r>
              <a:rPr lang="en-GB" dirty="0"/>
              <a:t> to make good use of the paper.</a:t>
            </a:r>
          </a:p>
          <a:p>
            <a:r>
              <a:rPr lang="en-GB" dirty="0"/>
              <a:t>• There should be an </a:t>
            </a:r>
            <a:r>
              <a:rPr lang="en-GB" b="1" dirty="0"/>
              <a:t>informative</a:t>
            </a:r>
            <a:r>
              <a:rPr lang="en-GB" dirty="0"/>
              <a:t> </a:t>
            </a:r>
            <a:r>
              <a:rPr lang="en-GB" b="1" dirty="0"/>
              <a:t>title, and axes should be fully labelled with units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4941168"/>
            <a:ext cx="6840305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39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90" y="2204864"/>
            <a:ext cx="9487063" cy="148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03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200" dirty="0" smtClean="0"/>
              <a:t>Question: Other than as carrier proteins state two functions of membrane bound proteins (2).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92238"/>
            <a:ext cx="9036050" cy="1873250"/>
          </a:xfrm>
          <a:solidFill>
            <a:srgbClr val="EAEAEA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Char char="•"/>
            </a:pPr>
            <a:r>
              <a:rPr lang="en-GB" smtClean="0"/>
              <a:t>Receptors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Enzymes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Structural (attached to microtubules)</a:t>
            </a:r>
          </a:p>
          <a:p>
            <a:pPr eaLnBrk="1" hangingPunct="1"/>
            <a:r>
              <a:rPr lang="en-GB" smtClean="0">
                <a:solidFill>
                  <a:srgbClr val="FF0000"/>
                </a:solidFill>
              </a:rPr>
              <a:t>Click here to hide answers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-53975" y="1431840"/>
            <a:ext cx="9144000" cy="2809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/>
              <a:t>Click to reveal answers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6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6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27"/>
                  </p:tgtEl>
                </p:cond>
              </p:nextCondLst>
            </p:seq>
          </p:childTnLst>
        </p:cTn>
      </p:par>
    </p:tnLst>
    <p:bldLst>
      <p:bldP spid="26628" grpId="0" animBg="1"/>
      <p:bldP spid="266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Components of the membrane</a:t>
            </a:r>
          </a:p>
        </p:txBody>
      </p:sp>
      <p:pic>
        <p:nvPicPr>
          <p:cNvPr id="4101" name="Picture 10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47088" y="6167438"/>
            <a:ext cx="6302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1" descr="flash_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04448" y="0"/>
            <a:ext cx="3857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12725" y="800100"/>
            <a:ext cx="8699500" cy="5308600"/>
            <a:chOff x="134" y="504"/>
            <a:chExt cx="5480" cy="3344"/>
          </a:xfrm>
        </p:grpSpPr>
        <p:pic>
          <p:nvPicPr>
            <p:cNvPr id="4104" name="S5_10_mc_dropdown_labels_membran" descr="5_10_mc_dropdown_labels_membrane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34" y="504"/>
              <a:ext cx="5480" cy="334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</p:spTree>
    <p:controls>
      <mc:AlternateContent xmlns:mc="http://schemas.openxmlformats.org/markup-compatibility/2006">
        <mc:Choice xmlns:v="urn:schemas-microsoft-com:vml" Requires="v">
          <p:control spid="1037" name="ShockwaveFlash1" r:id="rId2" imgW="8699400" imgH="5308560"/>
        </mc:Choice>
        <mc:Fallback>
          <p:control name="ShockwaveFlash1" r:id="rId2" imgW="8699400" imgH="5308560">
            <p:pic>
              <p:nvPicPr>
                <p:cNvPr id="3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>
                  <a:off x="212725" y="800100"/>
                  <a:ext cx="8699500" cy="53086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Membrane Permeability PAG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Outline the effect of changing temperature on membrane structure and </a:t>
            </a:r>
            <a:r>
              <a:rPr lang="en-GB" dirty="0" smtClean="0"/>
              <a:t>permeability</a:t>
            </a:r>
            <a:endParaRPr lang="en-GB" dirty="0"/>
          </a:p>
          <a:p>
            <a:r>
              <a:rPr lang="en-GB" dirty="0" smtClean="0"/>
              <a:t>Collection </a:t>
            </a:r>
            <a:r>
              <a:rPr lang="en-GB" dirty="0"/>
              <a:t>of quantitative data: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Use a colorimeter to investigate the effect of temperature on membrane permeability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Produce a table and graph which fulfils quantitative assessment criteria.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Effect of Temperature on membrane permeability.</a:t>
            </a:r>
          </a:p>
          <a:p>
            <a:r>
              <a:rPr lang="en-GB" dirty="0" smtClean="0"/>
              <a:t>PAG books should be separated into sections (1-3, 4-6, 7-9 and 10-12 )</a:t>
            </a:r>
            <a:endParaRPr lang="en-GB" dirty="0"/>
          </a:p>
          <a:p>
            <a:r>
              <a:rPr lang="en-GB" dirty="0" smtClean="0"/>
              <a:t>All PAG’s should be written up in your PAG books</a:t>
            </a:r>
          </a:p>
          <a:p>
            <a:r>
              <a:rPr lang="en-GB" dirty="0" smtClean="0"/>
              <a:t>Stick in the PAG sheet as you are required for the exams to be able to recall some methods</a:t>
            </a:r>
          </a:p>
          <a:p>
            <a:r>
              <a:rPr lang="en-GB" dirty="0" smtClean="0"/>
              <a:t>Tick off which PAG is completed on your tick sheet with date.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sz="3600" dirty="0" smtClean="0"/>
              <a:t>Practical Activity: </a:t>
            </a:r>
            <a:br>
              <a:rPr lang="en-GB" sz="3600" dirty="0" smtClean="0"/>
            </a:br>
            <a:r>
              <a:rPr lang="en-GB" sz="3600" dirty="0" smtClean="0"/>
              <a:t>Factors affecting membrane permeability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See practical sheets : PAG 5 </a:t>
            </a:r>
            <a:r>
              <a:rPr lang="en-GB" dirty="0" err="1" smtClean="0"/>
              <a:t>Colorimetry</a:t>
            </a:r>
            <a:endParaRPr lang="en-GB" dirty="0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924944"/>
            <a:ext cx="762000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Guidance for results write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Stick </a:t>
            </a:r>
            <a:r>
              <a:rPr lang="en-GB" smtClean="0"/>
              <a:t>in protocol</a:t>
            </a:r>
          </a:p>
          <a:p>
            <a:endParaRPr lang="en-GB" smtClean="0"/>
          </a:p>
          <a:p>
            <a:r>
              <a:rPr lang="en-GB" dirty="0" smtClean="0"/>
              <a:t>all </a:t>
            </a:r>
            <a:r>
              <a:rPr lang="en-GB" dirty="0"/>
              <a:t>raw data presented in a single table with columns correctly labelled </a:t>
            </a:r>
            <a:r>
              <a:rPr lang="en-GB" dirty="0" smtClean="0"/>
              <a:t>and with units</a:t>
            </a:r>
          </a:p>
          <a:p>
            <a:r>
              <a:rPr lang="en-GB" dirty="0" smtClean="0"/>
              <a:t>Independent variable in first column</a:t>
            </a:r>
          </a:p>
          <a:p>
            <a:r>
              <a:rPr lang="en-GB" dirty="0"/>
              <a:t>all volumes recorded to an accuracy of no more than 1 decimal </a:t>
            </a:r>
            <a:r>
              <a:rPr lang="en-GB" dirty="0" smtClean="0"/>
              <a:t>place</a:t>
            </a:r>
            <a:endParaRPr lang="en-GB" dirty="0"/>
          </a:p>
          <a:p>
            <a:r>
              <a:rPr lang="en-GB" dirty="0"/>
              <a:t>all units written correctly and in column headings </a:t>
            </a:r>
            <a:r>
              <a:rPr lang="en-GB" dirty="0" smtClean="0"/>
              <a:t>only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Tables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620688"/>
            <a:ext cx="8686800" cy="52894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400" dirty="0"/>
              <a:t> </a:t>
            </a:r>
            <a:r>
              <a:rPr lang="en-GB" sz="2400" dirty="0" smtClean="0"/>
              <a:t>The </a:t>
            </a:r>
            <a:r>
              <a:rPr lang="en-GB" sz="2400" dirty="0"/>
              <a:t>following guidelines should be followed when presenting results in tables.</a:t>
            </a:r>
          </a:p>
          <a:p>
            <a:r>
              <a:rPr lang="en-GB" sz="2400" dirty="0" smtClean="0"/>
              <a:t> </a:t>
            </a:r>
            <a:r>
              <a:rPr lang="en-GB" sz="2400" dirty="0"/>
              <a:t>All raw data in a single table with </a:t>
            </a:r>
            <a:r>
              <a:rPr lang="en-GB" sz="2400" b="1" dirty="0"/>
              <a:t>ruled lines and border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b="1" dirty="0" smtClean="0"/>
              <a:t>Independent </a:t>
            </a:r>
            <a:r>
              <a:rPr lang="en-GB" sz="2400" b="1" dirty="0"/>
              <a:t>variable (IV) in the first column; dependent variable (DV) in columns to the </a:t>
            </a:r>
            <a:r>
              <a:rPr lang="en-GB" sz="2400" b="1" dirty="0" smtClean="0"/>
              <a:t>right</a:t>
            </a:r>
            <a:endParaRPr lang="en-GB" sz="2400" dirty="0"/>
          </a:p>
          <a:p>
            <a:pPr>
              <a:buNone/>
            </a:pPr>
            <a:r>
              <a:rPr lang="en-GB" sz="2400" dirty="0"/>
              <a:t>(for quantitative observations) OR descriptive comments in columns to the right (</a:t>
            </a:r>
            <a:r>
              <a:rPr lang="en-GB" sz="2400" dirty="0" smtClean="0"/>
              <a:t>for qualitative </a:t>
            </a:r>
            <a:r>
              <a:rPr lang="en-GB" sz="2400" dirty="0"/>
              <a:t>observations</a:t>
            </a:r>
            <a:r>
              <a:rPr lang="en-GB" sz="2400" dirty="0" smtClean="0"/>
              <a:t>).</a:t>
            </a:r>
          </a:p>
          <a:p>
            <a:endParaRPr lang="en-GB" sz="2400" dirty="0"/>
          </a:p>
          <a:p>
            <a:r>
              <a:rPr lang="en-GB" sz="2400" dirty="0" smtClean="0"/>
              <a:t> </a:t>
            </a:r>
            <a:r>
              <a:rPr lang="en-GB" sz="2400" b="1" dirty="0"/>
              <a:t>Processed data</a:t>
            </a:r>
            <a:r>
              <a:rPr lang="en-GB" sz="2400" dirty="0"/>
              <a:t> (e.g. means, rates, standard deviations) in columns to the </a:t>
            </a:r>
            <a:r>
              <a:rPr lang="en-GB" sz="2400" b="1" dirty="0"/>
              <a:t>far right</a:t>
            </a:r>
            <a:r>
              <a:rPr lang="en-GB" sz="2400" dirty="0" smtClean="0"/>
              <a:t>.</a:t>
            </a:r>
          </a:p>
          <a:p>
            <a:endParaRPr lang="en-GB" sz="2400" dirty="0" smtClean="0"/>
          </a:p>
          <a:p>
            <a:r>
              <a:rPr lang="en-GB" sz="2400" dirty="0" smtClean="0"/>
              <a:t>No calculations in the table, only calculated values.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6886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450</Words>
  <Application>Microsoft Office PowerPoint</Application>
  <PresentationFormat>On-screen Show (4:3)</PresentationFormat>
  <Paragraphs>67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Development of practical skills</vt:lpstr>
      <vt:lpstr>Spec</vt:lpstr>
      <vt:lpstr>Question: Other than as carrier proteins state two functions of membrane bound proteins (2).</vt:lpstr>
      <vt:lpstr>Components of the membrane</vt:lpstr>
      <vt:lpstr>Membrane Permeability PAG</vt:lpstr>
      <vt:lpstr>Practical task</vt:lpstr>
      <vt:lpstr>Practical Activity:  Factors affecting membrane permeability</vt:lpstr>
      <vt:lpstr>Guidance for results write up</vt:lpstr>
      <vt:lpstr>Tables </vt:lpstr>
      <vt:lpstr>Tables </vt:lpstr>
      <vt:lpstr>Graph rules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Membrane Structure</dc:title>
  <dc:creator>seranb</dc:creator>
  <cp:lastModifiedBy>Sarah Gibson</cp:lastModifiedBy>
  <cp:revision>25</cp:revision>
  <dcterms:created xsi:type="dcterms:W3CDTF">2013-08-12T17:05:45Z</dcterms:created>
  <dcterms:modified xsi:type="dcterms:W3CDTF">2017-08-15T21:25:45Z</dcterms:modified>
</cp:coreProperties>
</file>