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8" r:id="rId2"/>
    <p:sldId id="279" r:id="rId3"/>
    <p:sldId id="260" r:id="rId4"/>
    <p:sldId id="263" r:id="rId5"/>
    <p:sldId id="257" r:id="rId6"/>
    <p:sldId id="280" r:id="rId7"/>
    <p:sldId id="286" r:id="rId8"/>
    <p:sldId id="281" r:id="rId9"/>
    <p:sldId id="284" r:id="rId10"/>
    <p:sldId id="285" r:id="rId11"/>
    <p:sldId id="261" r:id="rId12"/>
    <p:sldId id="270" r:id="rId13"/>
    <p:sldId id="287" r:id="rId14"/>
    <p:sldId id="272" r:id="rId15"/>
    <p:sldId id="262" r:id="rId16"/>
    <p:sldId id="275" r:id="rId17"/>
    <p:sldId id="271" r:id="rId18"/>
    <p:sldId id="274" r:id="rId19"/>
    <p:sldId id="28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19AFD-1CEF-4338-A37E-D643BCAB496D}" type="datetimeFigureOut">
              <a:rPr lang="en-GB" smtClean="0"/>
              <a:t>21/08/2017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5B69E-012C-4FB7-976C-54A717D14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8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C3A8934-442F-49C5-85FD-BC7534C5868B}" type="slidenum">
              <a:rPr lang="en-GB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sz="1400" smtClean="0"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586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Spinal reflex</a:t>
            </a:r>
            <a:r>
              <a:rPr lang="en-GB" baseline="0" dirty="0" smtClean="0"/>
              <a:t> – passes through the spinal cord and not the brain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B69E-012C-4FB7-976C-54A717D14F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9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54AA7C0-8827-4220-AE30-CB105010FB44}" type="slidenum">
              <a:rPr lang="en-GB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sz="1400" smtClean="0">
              <a:ea typeface="Arial Unicode MS" panose="020B0604020202020204" pitchFamily="34" charset="-128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742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A5E3DB1-4937-4B17-BA5A-406DF780C457}" type="slidenum">
              <a:rPr lang="en-GB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GB" sz="1400" smtClean="0">
              <a:ea typeface="Arial Unicode MS" panose="020B0604020202020204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76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Blink = temp closure of eyelids to protect eyes from damage. Cranial</a:t>
            </a:r>
            <a:r>
              <a:rPr lang="en-GB" baseline="0" dirty="0" smtClean="0"/>
              <a:t> – passes through the brain, but does not involve any thought processes</a:t>
            </a:r>
          </a:p>
          <a:p>
            <a:r>
              <a:rPr lang="en-GB" baseline="0" dirty="0" smtClean="0"/>
              <a:t>Corneal = sensory neurone from cornea enters the pons. Sensory-rely-motor (passes to the facial muscle= blink) RAPID RESPONSE</a:t>
            </a:r>
          </a:p>
          <a:p>
            <a:r>
              <a:rPr lang="en-GB" baseline="0" dirty="0" smtClean="0"/>
              <a:t>Sensory Aps along myelinated neurones in the pons to the cerebral cortex, so it can be </a:t>
            </a:r>
            <a:r>
              <a:rPr lang="en-GB" baseline="0" dirty="0" err="1" smtClean="0"/>
              <a:t>overiden</a:t>
            </a:r>
            <a:r>
              <a:rPr lang="en-GB" baseline="0" dirty="0" smtClean="0"/>
              <a:t> by conscious control.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B69E-012C-4FB7-976C-54A717D14F1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4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Blinking reflex = Protects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 from damage; any irritation will trigger the reflex, e.g. objects coming towards it at speed, drying of the eye, an object in the eye, contact with an irritant.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B69E-012C-4FB7-976C-54A717D14F1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2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2208213" y="2133601"/>
            <a:ext cx="7772400" cy="147002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5000" dirty="0"/>
              <a:t>Module 5 Communication, homeostasis &amp; energy</a:t>
            </a:r>
          </a:p>
        </p:txBody>
      </p:sp>
      <p:sp>
        <p:nvSpPr>
          <p:cNvPr id="34819" name="Rectangle 3"/>
          <p:cNvSpPr txBox="1">
            <a:spLocks noGrp="1"/>
          </p:cNvSpPr>
          <p:nvPr>
            <p:ph type="subTitle" idx="1"/>
          </p:nvPr>
        </p:nvSpPr>
        <p:spPr>
          <a:xfrm>
            <a:off x="2927350" y="4508500"/>
            <a:ext cx="6400800" cy="1752600"/>
          </a:xfrm>
        </p:spPr>
        <p:txBody>
          <a:bodyPr/>
          <a:lstStyle/>
          <a:p>
            <a:pPr algn="ctr"/>
            <a:r>
              <a:rPr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Block 2C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5.5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Animal responses</a:t>
            </a:r>
            <a:endParaRPr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5.5.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reflex</a:t>
            </a:r>
            <a:endParaRPr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the processes occurring in a knee jerk action							(3 marks)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1. Stimulus </a:t>
            </a:r>
            <a:r>
              <a:rPr lang="en-GB" sz="2400" dirty="0"/>
              <a:t>— stretching of quadriceps muscle </a:t>
            </a:r>
            <a:r>
              <a:rPr lang="en-GB" sz="2400" dirty="0" smtClean="0"/>
              <a:t>tendon.</a:t>
            </a:r>
            <a:endParaRPr lang="en-GB" sz="2400" dirty="0"/>
          </a:p>
          <a:p>
            <a:r>
              <a:rPr lang="en-GB" sz="2400" dirty="0" smtClean="0"/>
              <a:t>2. Stretch </a:t>
            </a:r>
            <a:r>
              <a:rPr lang="en-GB" sz="2400" dirty="0"/>
              <a:t>receptor </a:t>
            </a:r>
            <a:r>
              <a:rPr lang="en-GB" sz="2400" dirty="0" smtClean="0"/>
              <a:t>in quadriceps generates </a:t>
            </a:r>
            <a:r>
              <a:rPr lang="en-GB" sz="2400" dirty="0"/>
              <a:t>an </a:t>
            </a:r>
            <a:r>
              <a:rPr lang="en-GB" sz="2400" dirty="0" smtClean="0"/>
              <a:t>nerve impulse</a:t>
            </a:r>
            <a:endParaRPr lang="en-GB" sz="2400" dirty="0" smtClean="0"/>
          </a:p>
          <a:p>
            <a:r>
              <a:rPr lang="en-GB" sz="2400" dirty="0" smtClean="0"/>
              <a:t>3.  </a:t>
            </a:r>
            <a:r>
              <a:rPr lang="en-GB" sz="2400" dirty="0"/>
              <a:t>impulse </a:t>
            </a:r>
            <a:r>
              <a:rPr lang="en-GB" sz="2400" dirty="0" smtClean="0"/>
              <a:t>is sent down </a:t>
            </a:r>
            <a:r>
              <a:rPr lang="en-GB" sz="2400" dirty="0"/>
              <a:t>sensory </a:t>
            </a:r>
            <a:r>
              <a:rPr lang="en-GB" sz="2400" dirty="0" smtClean="0"/>
              <a:t>neurones in the upper leg towards the spinal cord</a:t>
            </a:r>
            <a:endParaRPr lang="en-GB" sz="2400" dirty="0" smtClean="0"/>
          </a:p>
          <a:p>
            <a:r>
              <a:rPr lang="en-GB" sz="2400" dirty="0" smtClean="0"/>
              <a:t>4.  </a:t>
            </a:r>
            <a:r>
              <a:rPr lang="en-GB" sz="2400" dirty="0"/>
              <a:t>connect directly with motor neurone in spinal </a:t>
            </a:r>
            <a:r>
              <a:rPr lang="en-GB" sz="2400" dirty="0" smtClean="0"/>
              <a:t>cord</a:t>
            </a:r>
          </a:p>
          <a:p>
            <a:r>
              <a:rPr lang="en-GB" sz="2400" dirty="0" smtClean="0"/>
              <a:t>5. motor </a:t>
            </a:r>
            <a:r>
              <a:rPr lang="en-GB" sz="2400" dirty="0"/>
              <a:t>neurone carries </a:t>
            </a:r>
            <a:r>
              <a:rPr lang="en-GB" sz="2400" dirty="0" smtClean="0"/>
              <a:t>nerve impulse </a:t>
            </a:r>
            <a:r>
              <a:rPr lang="en-GB" sz="2400" dirty="0"/>
              <a:t>to the </a:t>
            </a:r>
            <a:r>
              <a:rPr lang="en-GB" sz="2400" dirty="0" smtClean="0"/>
              <a:t>effector, thigh muscle causing contraction. </a:t>
            </a:r>
            <a:endParaRPr lang="en-GB" sz="24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3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Proprioceptors and the Control of Movement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2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2000" b="1" dirty="0">
                <a:solidFill>
                  <a:schemeClr val="tx1"/>
                </a:solidFill>
              </a:rPr>
              <a:t>Proprioceptors – </a:t>
            </a:r>
            <a:r>
              <a:rPr lang="en-GB" sz="2000" dirty="0">
                <a:solidFill>
                  <a:schemeClr val="tx1"/>
                </a:solidFill>
              </a:rPr>
              <a:t>specialized receptors found in tendons, muscles, and joints</a:t>
            </a:r>
          </a:p>
          <a:p>
            <a:pPr marL="742955" lvl="1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Provide sensory information about the state of muscle contraction, the position of limbs, and body posture and balance</a:t>
            </a:r>
          </a:p>
          <a:p>
            <a:pPr marL="742955" lvl="1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This feedback is provided primarily by afferent (sensory) input from two sensory receptors: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742955" lvl="1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tendon </a:t>
            </a:r>
            <a:r>
              <a:rPr lang="en-GB" sz="1800" b="1" dirty="0">
                <a:solidFill>
                  <a:schemeClr val="tx1"/>
                </a:solidFill>
              </a:rPr>
              <a:t>organs </a:t>
            </a:r>
            <a:r>
              <a:rPr lang="en-GB" sz="1800" dirty="0">
                <a:solidFill>
                  <a:schemeClr val="tx1"/>
                </a:solidFill>
              </a:rPr>
              <a:t>and </a:t>
            </a:r>
            <a:r>
              <a:rPr lang="en-GB" sz="1800" b="1" dirty="0">
                <a:solidFill>
                  <a:schemeClr val="tx1"/>
                </a:solidFill>
              </a:rPr>
              <a:t>muscle spindles</a:t>
            </a:r>
          </a:p>
        </p:txBody>
      </p:sp>
    </p:spTree>
    <p:extLst>
      <p:ext uri="{BB962C8B-B14F-4D97-AF65-F5344CB8AC3E}">
        <p14:creationId xmlns:p14="http://schemas.microsoft.com/office/powerpoint/2010/main" val="1550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31865"/>
            <a:ext cx="8229024" cy="1228449"/>
          </a:xfrm>
        </p:spPr>
        <p:txBody>
          <a:bodyPr/>
          <a:lstStyle/>
          <a:p>
            <a:pPr defTabSz="457203">
              <a:lnSpc>
                <a:spcPct val="102000"/>
              </a:lnSpc>
              <a:buClr>
                <a:srgbClr val="FFFFFF"/>
              </a:buCl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3200" dirty="0">
                <a:solidFill>
                  <a:schemeClr val="tx1"/>
                </a:solidFill>
              </a:rPr>
              <a:t>Golgi Tendon Organs (Tension Reflex)</a:t>
            </a:r>
            <a:r>
              <a:rPr lang="ar-SA" sz="3200" dirty="0">
                <a:solidFill>
                  <a:schemeClr val="tx1"/>
                </a:solidFill>
                <a:cs typeface="Arial" panose="020B0604020202020204" pitchFamily="34" charset="0"/>
              </a:rPr>
              <a:t>‏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1005841" y="1460314"/>
            <a:ext cx="7380514" cy="452639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285752" indent="-285752" defTabSz="457203">
              <a:spcAft>
                <a:spcPts val="600"/>
              </a:spcAft>
              <a:buClr>
                <a:srgbClr val="FFFFFF"/>
              </a:buCl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2000" dirty="0">
                <a:solidFill>
                  <a:schemeClr val="tx1"/>
                </a:solidFill>
              </a:rPr>
              <a:t>Sensory receptors that terminate where tendons joint to muscle fibres</a:t>
            </a:r>
          </a:p>
          <a:p>
            <a:pPr marL="285752" indent="-285752" defTabSz="457203">
              <a:spcAft>
                <a:spcPts val="600"/>
              </a:spcAft>
              <a:buClr>
                <a:srgbClr val="FFFFFF"/>
              </a:buCl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2000" dirty="0">
                <a:solidFill>
                  <a:schemeClr val="tx1"/>
                </a:solidFill>
              </a:rPr>
              <a:t>Since they are aligned with muscle, any stretching of the muscle also stretches the GTO</a:t>
            </a:r>
          </a:p>
          <a:p>
            <a:pPr marL="285752" indent="-285752" defTabSz="457203">
              <a:spcAft>
                <a:spcPts val="600"/>
              </a:spcAft>
              <a:buClr>
                <a:srgbClr val="FFFFFF"/>
              </a:buCl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2000" dirty="0">
                <a:solidFill>
                  <a:schemeClr val="tx1"/>
                </a:solidFill>
              </a:rPr>
              <a:t>The job of GTO is to detect increased tension exerted on the </a:t>
            </a:r>
            <a:r>
              <a:rPr lang="en-GB" sz="2000" dirty="0" smtClean="0">
                <a:solidFill>
                  <a:schemeClr val="tx1"/>
                </a:solidFill>
              </a:rPr>
              <a:t>tendon</a:t>
            </a:r>
          </a:p>
          <a:p>
            <a:pPr marL="285752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2000" dirty="0">
                <a:solidFill>
                  <a:schemeClr val="tx1"/>
                </a:solidFill>
              </a:rPr>
              <a:t>When a change in tension is detected an impulse is sent along </a:t>
            </a:r>
            <a:r>
              <a:rPr lang="en-GB" sz="2000" b="1" dirty="0">
                <a:solidFill>
                  <a:schemeClr val="tx1"/>
                </a:solidFill>
              </a:rPr>
              <a:t>afferent</a:t>
            </a:r>
            <a:r>
              <a:rPr lang="en-GB" sz="2000" dirty="0">
                <a:solidFill>
                  <a:schemeClr val="tx1"/>
                </a:solidFill>
              </a:rPr>
              <a:t> (sensory) neurons to the CNS</a:t>
            </a:r>
          </a:p>
          <a:p>
            <a:pPr marL="285752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2000" dirty="0">
                <a:solidFill>
                  <a:schemeClr val="tx1"/>
                </a:solidFill>
              </a:rPr>
              <a:t>The </a:t>
            </a:r>
            <a:r>
              <a:rPr lang="en-GB" sz="2000" b="1" dirty="0">
                <a:solidFill>
                  <a:schemeClr val="tx1"/>
                </a:solidFill>
              </a:rPr>
              <a:t>efferent</a:t>
            </a:r>
            <a:r>
              <a:rPr lang="en-GB" sz="2000" dirty="0">
                <a:solidFill>
                  <a:schemeClr val="tx1"/>
                </a:solidFill>
              </a:rPr>
              <a:t> (motor) neurons transmit an impulse causing the muscle to relax</a:t>
            </a:r>
          </a:p>
          <a:p>
            <a:pPr marL="285752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2000" dirty="0">
                <a:solidFill>
                  <a:schemeClr val="tx1"/>
                </a:solidFill>
              </a:rPr>
              <a:t>This prevents injury</a:t>
            </a:r>
          </a:p>
          <a:p>
            <a:pPr marL="285752" indent="-285752" defTabSz="457203">
              <a:spcAft>
                <a:spcPts val="600"/>
              </a:spcAft>
              <a:buClr>
                <a:srgbClr val="FFFFFF"/>
              </a:buCl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54" y="2567538"/>
            <a:ext cx="3591737" cy="26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526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the processes occurring in a knee jerk action							(3 marks)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1. Stimulus </a:t>
            </a:r>
            <a:r>
              <a:rPr lang="en-GB" sz="2400" dirty="0"/>
              <a:t>— stretching of quadriceps muscle </a:t>
            </a:r>
            <a:r>
              <a:rPr lang="en-GB" sz="2400" dirty="0" smtClean="0"/>
              <a:t>tendon.</a:t>
            </a:r>
            <a:endParaRPr lang="en-GB" sz="2400" dirty="0"/>
          </a:p>
          <a:p>
            <a:r>
              <a:rPr lang="en-GB" sz="2400" dirty="0" smtClean="0"/>
              <a:t>2. Stretch </a:t>
            </a:r>
            <a:r>
              <a:rPr lang="en-GB" sz="2400" dirty="0"/>
              <a:t>receptor </a:t>
            </a:r>
            <a:r>
              <a:rPr lang="en-GB" sz="2400" dirty="0" smtClean="0"/>
              <a:t>in quadriceps generates </a:t>
            </a:r>
            <a:r>
              <a:rPr lang="en-GB" sz="2400" dirty="0"/>
              <a:t>an </a:t>
            </a:r>
            <a:r>
              <a:rPr lang="en-GB" sz="2400" dirty="0" smtClean="0"/>
              <a:t>nerve impulse</a:t>
            </a:r>
            <a:endParaRPr lang="en-GB" sz="2400" dirty="0" smtClean="0"/>
          </a:p>
          <a:p>
            <a:r>
              <a:rPr lang="en-GB" sz="2400" dirty="0" smtClean="0"/>
              <a:t>3.  </a:t>
            </a:r>
            <a:r>
              <a:rPr lang="en-GB" sz="2400" dirty="0"/>
              <a:t>impulse </a:t>
            </a:r>
            <a:r>
              <a:rPr lang="en-GB" sz="2400" dirty="0" smtClean="0"/>
              <a:t>is sent down </a:t>
            </a:r>
            <a:r>
              <a:rPr lang="en-GB" sz="2400" dirty="0"/>
              <a:t>sensory </a:t>
            </a:r>
            <a:r>
              <a:rPr lang="en-GB" sz="2400" dirty="0" smtClean="0"/>
              <a:t>(afferent)neurones in the upper leg towards the spinal cord</a:t>
            </a:r>
            <a:endParaRPr lang="en-GB" sz="2400" dirty="0" smtClean="0"/>
          </a:p>
          <a:p>
            <a:r>
              <a:rPr lang="en-GB" sz="2400" dirty="0" smtClean="0"/>
              <a:t>4.  </a:t>
            </a:r>
            <a:r>
              <a:rPr lang="en-GB" sz="2400" dirty="0"/>
              <a:t>connect directly with motor </a:t>
            </a:r>
            <a:r>
              <a:rPr lang="en-GB" sz="2400" dirty="0" smtClean="0"/>
              <a:t>(efferent) neurone  </a:t>
            </a:r>
            <a:r>
              <a:rPr lang="en-GB" sz="2400" dirty="0"/>
              <a:t>in spinal </a:t>
            </a:r>
            <a:r>
              <a:rPr lang="en-GB" sz="2400" dirty="0" smtClean="0"/>
              <a:t>cord</a:t>
            </a:r>
          </a:p>
          <a:p>
            <a:r>
              <a:rPr lang="en-GB" sz="2400" dirty="0" smtClean="0"/>
              <a:t>5. motor </a:t>
            </a:r>
            <a:r>
              <a:rPr lang="en-GB" sz="2400" dirty="0"/>
              <a:t>neurone carries </a:t>
            </a:r>
            <a:r>
              <a:rPr lang="en-GB" sz="2400" dirty="0" smtClean="0"/>
              <a:t>nerve impulse </a:t>
            </a:r>
            <a:r>
              <a:rPr lang="en-GB" sz="2400" dirty="0"/>
              <a:t>to the </a:t>
            </a:r>
            <a:r>
              <a:rPr lang="en-GB" sz="2400" dirty="0" smtClean="0"/>
              <a:t>effector, thigh muscle causing contraction. </a:t>
            </a:r>
            <a:endParaRPr lang="en-GB" sz="24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6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0" y="211254"/>
            <a:ext cx="9334074" cy="63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4858" y="2890176"/>
            <a:ext cx="5977772" cy="3967824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" y="117746"/>
            <a:ext cx="6146228" cy="4156517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5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518283"/>
            <a:ext cx="7069943" cy="2635054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624110"/>
            <a:ext cx="7069943" cy="263483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78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264555"/>
            <a:ext cx="8120108" cy="3913144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9733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328" y="1352802"/>
            <a:ext cx="4218264" cy="5325265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blink reflex is a </a:t>
            </a:r>
            <a:r>
              <a:rPr lang="en-GB" sz="2400" b="1" u="sng" dirty="0" smtClean="0"/>
              <a:t>cranial</a:t>
            </a:r>
            <a:r>
              <a:rPr lang="en-GB" sz="2400" dirty="0" smtClean="0"/>
              <a:t> reflex. It is a reflex arc because the receptor and effector are in the same place. </a:t>
            </a:r>
          </a:p>
          <a:p>
            <a:endParaRPr lang="en-GB" sz="2400" dirty="0"/>
          </a:p>
          <a:p>
            <a:r>
              <a:rPr lang="en-GB" sz="2400" dirty="0" smtClean="0"/>
              <a:t>The corneal reflex – stimulated by touching the cornea – has two synapses and so can be overridden by inhibitory signals from the cerebral cortex.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9379" y="69699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 smtClean="0"/>
              <a:t>Categorising reflexes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46" y="3240157"/>
            <a:ext cx="6889854" cy="3617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77" y="154204"/>
            <a:ext cx="3764802" cy="292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Use page 96 and 97 complete a simple flow diagram to help you recall the sequence of events in a blinking and corneal reflex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44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Spec</a:t>
            </a:r>
            <a:endParaRPr lang="en-GB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32" y="2318197"/>
            <a:ext cx="11687168" cy="17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25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721" y="1362891"/>
            <a:ext cx="8915400" cy="3777622"/>
          </a:xfrm>
        </p:spPr>
        <p:txBody>
          <a:bodyPr>
            <a:noAutofit/>
          </a:bodyPr>
          <a:lstStyle/>
          <a:p>
            <a:r>
              <a:rPr lang="en-GB" sz="2400" dirty="0"/>
              <a:t>Explain why higher reasoning or conscious thought are not necessary for reflex </a:t>
            </a:r>
            <a:r>
              <a:rPr lang="en-GB" sz="2400" dirty="0" smtClean="0"/>
              <a:t>behaviours.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Distinguish between a spinal reflex and a cranial reflex and give an example of each.</a:t>
            </a:r>
          </a:p>
          <a:p>
            <a:endParaRPr lang="en-GB" sz="2400" dirty="0"/>
          </a:p>
          <a:p>
            <a:r>
              <a:rPr lang="en-GB" sz="2400" dirty="0" smtClean="0"/>
              <a:t>Describe the survival value of the following reflexes:</a:t>
            </a:r>
          </a:p>
          <a:p>
            <a:pPr lvl="1"/>
            <a:r>
              <a:rPr lang="en-GB" sz="2400" dirty="0" smtClean="0"/>
              <a:t>Knee-jerk</a:t>
            </a:r>
          </a:p>
          <a:p>
            <a:pPr lvl="1"/>
            <a:r>
              <a:rPr lang="en-GB" sz="2400" dirty="0" smtClean="0"/>
              <a:t>Corneal blink reflex</a:t>
            </a:r>
          </a:p>
          <a:p>
            <a:pPr lvl="1"/>
            <a:r>
              <a:rPr lang="en-GB" sz="2400" dirty="0" smtClean="0"/>
              <a:t>Grasp reflex</a:t>
            </a:r>
          </a:p>
          <a:p>
            <a:pPr lvl="1"/>
            <a:r>
              <a:rPr lang="en-GB" sz="2400" dirty="0" smtClean="0"/>
              <a:t>Pupillary light reflex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87965" y="1905000"/>
            <a:ext cx="4347665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It would slow down response time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3725" y="2555190"/>
            <a:ext cx="2642918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neurones involved in a spinal reflex are located in the spinal cord </a:t>
            </a:r>
            <a:r>
              <a:rPr lang="en-GB" dirty="0" err="1" smtClean="0">
                <a:solidFill>
                  <a:schemeClr val="bg1"/>
                </a:solidFill>
              </a:rPr>
              <a:t>eg</a:t>
            </a:r>
            <a:r>
              <a:rPr lang="en-GB" dirty="0" smtClean="0">
                <a:solidFill>
                  <a:schemeClr val="bg1"/>
                </a:solidFill>
              </a:rPr>
              <a:t> knee jerk, pain withdrawal and the neurones in a  cranial reflex interact in the brain, </a:t>
            </a:r>
            <a:r>
              <a:rPr lang="en-GB" dirty="0" err="1" smtClean="0">
                <a:solidFill>
                  <a:schemeClr val="bg1"/>
                </a:solidFill>
              </a:rPr>
              <a:t>eg</a:t>
            </a:r>
            <a:r>
              <a:rPr lang="en-GB" dirty="0" smtClean="0">
                <a:solidFill>
                  <a:schemeClr val="bg1"/>
                </a:solidFill>
              </a:rPr>
              <a:t> pupil reflex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3583" y="4608443"/>
            <a:ext cx="521649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Maintain posture and balance when walking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628" y="5205927"/>
            <a:ext cx="521969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Protects eye from damage by foreign bodies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0132" y="5653557"/>
            <a:ext cx="563647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Ensures the infant remains attached to its mother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5628" y="6101187"/>
            <a:ext cx="578716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Ensures </a:t>
            </a:r>
            <a:r>
              <a:rPr lang="en-GB" dirty="0" err="1" smtClean="0">
                <a:solidFill>
                  <a:schemeClr val="bg1"/>
                </a:solidFill>
              </a:rPr>
              <a:t>thatbright</a:t>
            </a:r>
            <a:r>
              <a:rPr lang="en-GB" dirty="0" smtClean="0">
                <a:solidFill>
                  <a:schemeClr val="bg1"/>
                </a:solidFill>
              </a:rPr>
              <a:t> lights do not damage the retina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what is happening where…..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3" y="1249315"/>
            <a:ext cx="9144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iles.softicons.com/download/toolbar-icons/vista-base-software-icons-2-by-icons-land/png/256x256/DrawingPin1_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64190">
            <a:off x="2806250" y="1209959"/>
            <a:ext cx="624076" cy="6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"/>
            <a:ext cx="91449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404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To know what a reflex action is                    (Grade E)</a:t>
            </a:r>
          </a:p>
          <a:p>
            <a:endParaRPr lang="en-GB" sz="2400" dirty="0"/>
          </a:p>
          <a:p>
            <a:r>
              <a:rPr lang="en-GB" sz="2400" dirty="0" smtClean="0"/>
              <a:t>To describe reflex </a:t>
            </a:r>
            <a:r>
              <a:rPr lang="en-GB" sz="2400" dirty="0"/>
              <a:t>actions </a:t>
            </a:r>
            <a:r>
              <a:rPr lang="en-GB" sz="2400" dirty="0" smtClean="0"/>
              <a:t>include </a:t>
            </a:r>
            <a:r>
              <a:rPr lang="en-GB" sz="2400" dirty="0"/>
              <a:t>knee jerk reflex and blinking </a:t>
            </a:r>
            <a:r>
              <a:rPr lang="en-GB" sz="2400" dirty="0" smtClean="0"/>
              <a:t>reflex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(Grade C) </a:t>
            </a:r>
          </a:p>
          <a:p>
            <a:endParaRPr lang="en-GB" sz="2400" i="1" dirty="0" smtClean="0"/>
          </a:p>
          <a:p>
            <a:r>
              <a:rPr lang="en-GB" sz="2400" dirty="0" smtClean="0"/>
              <a:t>Explain why and how reflex actions are associated with survival (Grade A)</a:t>
            </a:r>
            <a:endParaRPr lang="en-GB" sz="2400" dirty="0"/>
          </a:p>
          <a:p>
            <a:endParaRPr lang="en-GB" i="1" dirty="0" smtClean="0"/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435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Reflex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 response that doe not involve any processing by the brain, this makes it a rapid response</a:t>
            </a:r>
          </a:p>
          <a:p>
            <a:r>
              <a:rPr lang="en-GB" sz="2400" dirty="0" smtClean="0"/>
              <a:t>It involves 3 neurones  -        sensory</a:t>
            </a:r>
            <a:r>
              <a:rPr lang="en-GB" sz="2400" dirty="0"/>
              <a:t>, relay and motor </a:t>
            </a:r>
            <a:r>
              <a:rPr lang="en-GB" sz="2400" dirty="0" smtClean="0"/>
              <a:t>neurone</a:t>
            </a:r>
          </a:p>
          <a:p>
            <a:r>
              <a:rPr lang="en-GB" sz="2400" dirty="0" smtClean="0"/>
              <a:t>The brain may be informed that the reflex has happened</a:t>
            </a:r>
          </a:p>
          <a:p>
            <a:r>
              <a:rPr lang="en-GB" sz="2400" dirty="0" smtClean="0"/>
              <a:t>Automatic and rapid responses such as these have a survival value</a:t>
            </a:r>
            <a:endParaRPr lang="en-GB" sz="24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2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sequence of 5 events that occur in any reflex action       (3 marks)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04" y="2570329"/>
            <a:ext cx="10754436" cy="3777622"/>
          </a:xfrm>
        </p:spPr>
        <p:txBody>
          <a:bodyPr/>
          <a:lstStyle/>
          <a:p>
            <a:r>
              <a:rPr lang="en-GB" sz="2800" dirty="0"/>
              <a:t>Stimulus → receptor → coordinator → effector → response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5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Categorising reflexes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553" y="1381986"/>
            <a:ext cx="8915400" cy="3777622"/>
          </a:xfrm>
        </p:spPr>
        <p:txBody>
          <a:bodyPr>
            <a:noAutofit/>
          </a:bodyPr>
          <a:lstStyle/>
          <a:p>
            <a:r>
              <a:rPr lang="en-GB" sz="2400" dirty="0" smtClean="0"/>
              <a:t>Knee jerk reflex is a </a:t>
            </a:r>
            <a:r>
              <a:rPr lang="en-GB" sz="2400" b="1" u="sng" dirty="0" smtClean="0"/>
              <a:t>spinal</a:t>
            </a:r>
            <a:r>
              <a:rPr lang="en-GB" sz="2400" dirty="0" smtClean="0"/>
              <a:t> reflex.</a:t>
            </a:r>
          </a:p>
          <a:p>
            <a:r>
              <a:rPr lang="en-GB" sz="2400" dirty="0" smtClean="0"/>
              <a:t>Important in coordinated movement and balance</a:t>
            </a:r>
          </a:p>
          <a:p>
            <a:r>
              <a:rPr lang="en-GB" sz="2400" dirty="0" smtClean="0"/>
              <a:t>The pathway consists of only  two neurones: sensory and motor neurone. </a:t>
            </a:r>
            <a:endParaRPr lang="en-GB" sz="2400" dirty="0"/>
          </a:p>
          <a:p>
            <a:r>
              <a:rPr lang="en-GB" sz="2400" dirty="0" smtClean="0"/>
              <a:t>There is no relay or </a:t>
            </a:r>
            <a:r>
              <a:rPr lang="en-GB" sz="2400" dirty="0" err="1" smtClean="0"/>
              <a:t>interneurone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This means that there is only ONE synapse – therefore it is a very fast response. </a:t>
            </a:r>
          </a:p>
          <a:p>
            <a:r>
              <a:rPr lang="en-GB" sz="2400" dirty="0" smtClean="0"/>
              <a:t>This also means that because there is no relay neurone – the brain cannot inhibit the reflex -  (the inhibition would have to be provided by inhibitory synapses before the motor neurone is depolarised).</a:t>
            </a:r>
          </a:p>
          <a:p>
            <a:r>
              <a:rPr lang="en-GB" sz="2400" dirty="0" smtClean="0"/>
              <a:t>The pain withdrawal reflex is a </a:t>
            </a:r>
            <a:r>
              <a:rPr lang="en-GB" sz="2400" dirty="0" err="1" smtClean="0"/>
              <a:t>multisynaptic</a:t>
            </a:r>
            <a:r>
              <a:rPr lang="en-GB" sz="2400" dirty="0" smtClean="0"/>
              <a:t> spinal reflex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03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516025" y="219038"/>
            <a:ext cx="8229024" cy="1144921"/>
          </a:xfrm>
        </p:spPr>
        <p:txBody>
          <a:bodyPr/>
          <a:lstStyle/>
          <a:p>
            <a:pPr defTabSz="457203">
              <a:lnSpc>
                <a:spcPct val="114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sz="5443" dirty="0">
                <a:latin typeface="Gill Sans Ultra Bold Condensed" panose="020B0A06020104020203" pitchFamily="34" charset="0"/>
              </a:rPr>
              <a:t>The </a:t>
            </a:r>
            <a:r>
              <a:rPr lang="en-GB" sz="5443" dirty="0" smtClean="0">
                <a:latin typeface="Gill Sans Ultra Bold Condensed" panose="020B0A06020104020203" pitchFamily="34" charset="0"/>
              </a:rPr>
              <a:t>knee jerk </a:t>
            </a:r>
            <a:r>
              <a:rPr lang="en-GB" sz="5443" dirty="0">
                <a:latin typeface="Gill Sans Ultra Bold Condensed" panose="020B0A06020104020203" pitchFamily="34" charset="0"/>
              </a:rPr>
              <a:t>Reflex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980048" y="1604329"/>
            <a:ext cx="6003891" cy="45263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2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  <a:defRPr/>
            </a:pPr>
            <a:r>
              <a:rPr lang="en-GB" sz="2400" dirty="0">
                <a:solidFill>
                  <a:schemeClr val="tx1"/>
                </a:solidFill>
              </a:rPr>
              <a:t>Simplest spinal </a:t>
            </a:r>
            <a:r>
              <a:rPr lang="en-GB" sz="2400" dirty="0" smtClean="0">
                <a:solidFill>
                  <a:schemeClr val="tx1"/>
                </a:solidFill>
              </a:rPr>
              <a:t>reflex</a:t>
            </a:r>
          </a:p>
          <a:p>
            <a:pPr marL="285752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The quadriceps muscle contracts to straighten the leg, its attached to the lower leg bones at the front of the knee by the patella </a:t>
            </a:r>
            <a:r>
              <a:rPr lang="en-GB" sz="2400" dirty="0" smtClean="0">
                <a:solidFill>
                  <a:schemeClr val="tx1"/>
                </a:solidFill>
              </a:rPr>
              <a:t>tendons</a:t>
            </a:r>
          </a:p>
          <a:p>
            <a:pPr marL="285752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  <a:defRPr/>
            </a:pPr>
            <a:r>
              <a:rPr lang="en-GB" sz="2400" dirty="0">
                <a:solidFill>
                  <a:schemeClr val="tx1"/>
                </a:solidFill>
              </a:rPr>
              <a:t>Muscle spindles lie parallel to the muscle </a:t>
            </a:r>
            <a:r>
              <a:rPr lang="en-GB" sz="2400" dirty="0" smtClean="0">
                <a:solidFill>
                  <a:schemeClr val="tx1"/>
                </a:solidFill>
              </a:rPr>
              <a:t>fibre. They </a:t>
            </a:r>
            <a:r>
              <a:rPr lang="en-GB" sz="2400" dirty="0">
                <a:solidFill>
                  <a:schemeClr val="tx1"/>
                </a:solidFill>
              </a:rPr>
              <a:t>are sensitive to changes in muscle length.</a:t>
            </a:r>
          </a:p>
          <a:p>
            <a:pPr marL="342905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  <a:defRPr/>
            </a:pPr>
            <a:r>
              <a:rPr lang="en-GB" sz="2400" dirty="0">
                <a:solidFill>
                  <a:schemeClr val="tx1"/>
                </a:solidFill>
              </a:rPr>
              <a:t>Responds to changes in length by sending a message to the spinal cord</a:t>
            </a:r>
          </a:p>
          <a:p>
            <a:pPr marL="285752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285752" indent="-285752" defTabSz="457203">
              <a:spcAft>
                <a:spcPts val="60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</a:tabLst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40" y="219038"/>
            <a:ext cx="4053384" cy="33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54" y="3725839"/>
            <a:ext cx="2599459" cy="279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64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5181</TotalTime>
  <Words>900</Words>
  <Application>Microsoft Office PowerPoint</Application>
  <PresentationFormat>Widescreen</PresentationFormat>
  <Paragraphs>91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Arial</vt:lpstr>
      <vt:lpstr>Calibri</vt:lpstr>
      <vt:lpstr>Century Gothic</vt:lpstr>
      <vt:lpstr>Gill Sans Ultra Bold Condensed</vt:lpstr>
      <vt:lpstr>Times New Roman</vt:lpstr>
      <vt:lpstr>Wingdings</vt:lpstr>
      <vt:lpstr>Wingdings 3</vt:lpstr>
      <vt:lpstr>Wisp</vt:lpstr>
      <vt:lpstr>Module 5 Communication, homeostasis &amp; energy</vt:lpstr>
      <vt:lpstr>Spec</vt:lpstr>
      <vt:lpstr>Describe what is happening where…..</vt:lpstr>
      <vt:lpstr>PowerPoint Presentation</vt:lpstr>
      <vt:lpstr>Learning Outcomes</vt:lpstr>
      <vt:lpstr>Reflex actions</vt:lpstr>
      <vt:lpstr>What is the sequence of 5 events that occur in any reflex action       (3 marks)</vt:lpstr>
      <vt:lpstr>Categorising reflexes</vt:lpstr>
      <vt:lpstr>The knee jerk Reflex</vt:lpstr>
      <vt:lpstr>Describe the processes occurring in a knee jerk action       (3 marks)</vt:lpstr>
      <vt:lpstr>Proprioceptors and the Control of Movement</vt:lpstr>
      <vt:lpstr>Golgi Tendon Organs (Tension Reflex)‏</vt:lpstr>
      <vt:lpstr>Describe the processes occurring in a knee jerk action       (3 marks)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TheReflex Arc</dc:title>
  <dc:creator>Seran Bradley</dc:creator>
  <cp:lastModifiedBy>Sarah Gibson</cp:lastModifiedBy>
  <cp:revision>38</cp:revision>
  <dcterms:created xsi:type="dcterms:W3CDTF">2016-10-20T06:13:26Z</dcterms:created>
  <dcterms:modified xsi:type="dcterms:W3CDTF">2017-08-21T20:37:57Z</dcterms:modified>
</cp:coreProperties>
</file>