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sldIdLst>
    <p:sldId id="256" r:id="rId4"/>
    <p:sldId id="257" r:id="rId5"/>
    <p:sldId id="258" r:id="rId6"/>
    <p:sldId id="260" r:id="rId7"/>
    <p:sldId id="271" r:id="rId8"/>
    <p:sldId id="272" r:id="rId9"/>
    <p:sldId id="273" r:id="rId10"/>
    <p:sldId id="275" r:id="rId11"/>
    <p:sldId id="274" r:id="rId12"/>
    <p:sldId id="276" r:id="rId13"/>
    <p:sldId id="277" r:id="rId14"/>
    <p:sldId id="280" r:id="rId15"/>
    <p:sldId id="278" r:id="rId16"/>
    <p:sldId id="279" r:id="rId17"/>
    <p:sldId id="269" r:id="rId18"/>
    <p:sldId id="28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1" autoAdjust="0"/>
    <p:restoredTop sz="94660"/>
  </p:normalViewPr>
  <p:slideViewPr>
    <p:cSldViewPr snapToGrid="0">
      <p:cViewPr varScale="1">
        <p:scale>
          <a:sx n="74" d="100"/>
          <a:sy n="74" d="100"/>
        </p:scale>
        <p:origin x="54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A4DC0AB-7AE7-409E-8DC2-164806B862AB}" type="datetimeFigureOut">
              <a:rPr lang="en-GB" smtClean="0"/>
              <a:pPr/>
              <a:t>03/05/2017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49DAD0-99A1-462C-AC8B-CA1555C3145E}" type="slidenum">
              <a:rPr lang="en-GB" smtClean="0"/>
              <a:pPr/>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983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4DC0AB-7AE7-409E-8DC2-164806B862AB}" type="datetimeFigureOut">
              <a:rPr lang="en-GB" smtClean="0"/>
              <a:pPr/>
              <a:t>03/05/2017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49DAD0-99A1-462C-AC8B-CA1555C3145E}" type="slidenum">
              <a:rPr lang="en-GB" smtClean="0"/>
              <a:pPr/>
              <a:t>‹#›</a:t>
            </a:fld>
            <a:endParaRPr lang="en-GB"/>
          </a:p>
        </p:txBody>
      </p:sp>
    </p:spTree>
    <p:extLst>
      <p:ext uri="{BB962C8B-B14F-4D97-AF65-F5344CB8AC3E}">
        <p14:creationId xmlns:p14="http://schemas.microsoft.com/office/powerpoint/2010/main" val="689808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4DC0AB-7AE7-409E-8DC2-164806B862AB}" type="datetimeFigureOut">
              <a:rPr lang="en-GB" smtClean="0"/>
              <a:pPr/>
              <a:t>03/05/2017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49DAD0-99A1-462C-AC8B-CA1555C3145E}" type="slidenum">
              <a:rPr lang="en-GB" smtClean="0"/>
              <a:pPr/>
              <a:t>‹#›</a:t>
            </a:fld>
            <a:endParaRPr lang="en-GB"/>
          </a:p>
        </p:txBody>
      </p:sp>
    </p:spTree>
    <p:extLst>
      <p:ext uri="{BB962C8B-B14F-4D97-AF65-F5344CB8AC3E}">
        <p14:creationId xmlns:p14="http://schemas.microsoft.com/office/powerpoint/2010/main" val="33905575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408B67A-7E2F-4D7E-A7CA-5594CFAD827D}" type="datetimeFigureOut">
              <a:rPr lang="en-US" smtClean="0">
                <a:solidFill>
                  <a:prstClr val="black">
                    <a:tint val="75000"/>
                  </a:prstClr>
                </a:solidFill>
              </a:rPr>
              <a:pPr/>
              <a:t>5/3/2017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F734709-DCDC-4DCD-BB11-3DF3490A1F8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752659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408B67A-7E2F-4D7E-A7CA-5594CFAD827D}" type="datetimeFigureOut">
              <a:rPr lang="en-US" smtClean="0">
                <a:solidFill>
                  <a:prstClr val="black">
                    <a:tint val="75000"/>
                  </a:prstClr>
                </a:solidFill>
              </a:rPr>
              <a:pPr/>
              <a:t>5/3/2017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F734709-DCDC-4DCD-BB11-3DF3490A1F8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280520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08B67A-7E2F-4D7E-A7CA-5594CFAD827D}" type="datetimeFigureOut">
              <a:rPr lang="en-US" smtClean="0">
                <a:solidFill>
                  <a:prstClr val="black">
                    <a:tint val="75000"/>
                  </a:prstClr>
                </a:solidFill>
              </a:rPr>
              <a:pPr/>
              <a:t>5/3/2017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F734709-DCDC-4DCD-BB11-3DF3490A1F8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469096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408B67A-7E2F-4D7E-A7CA-5594CFAD827D}" type="datetimeFigureOut">
              <a:rPr lang="en-US" smtClean="0">
                <a:solidFill>
                  <a:prstClr val="black">
                    <a:tint val="75000"/>
                  </a:prstClr>
                </a:solidFill>
              </a:rPr>
              <a:pPr/>
              <a:t>5/3/2017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F734709-DCDC-4DCD-BB11-3DF3490A1F8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915881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408B67A-7E2F-4D7E-A7CA-5594CFAD827D}" type="datetimeFigureOut">
              <a:rPr lang="en-US" smtClean="0">
                <a:solidFill>
                  <a:prstClr val="black">
                    <a:tint val="75000"/>
                  </a:prstClr>
                </a:solidFill>
              </a:rPr>
              <a:pPr/>
              <a:t>5/3/2017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F734709-DCDC-4DCD-BB11-3DF3490A1F8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17480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408B67A-7E2F-4D7E-A7CA-5594CFAD827D}" type="datetimeFigureOut">
              <a:rPr lang="en-US" smtClean="0">
                <a:solidFill>
                  <a:prstClr val="black">
                    <a:tint val="75000"/>
                  </a:prstClr>
                </a:solidFill>
              </a:rPr>
              <a:pPr/>
              <a:t>5/3/2017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F734709-DCDC-4DCD-BB11-3DF3490A1F8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900454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08B67A-7E2F-4D7E-A7CA-5594CFAD827D}" type="datetimeFigureOut">
              <a:rPr lang="en-US" smtClean="0">
                <a:solidFill>
                  <a:prstClr val="black">
                    <a:tint val="75000"/>
                  </a:prstClr>
                </a:solidFill>
              </a:rPr>
              <a:pPr/>
              <a:t>5/3/2017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8F734709-DCDC-4DCD-BB11-3DF3490A1F8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89899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08B67A-7E2F-4D7E-A7CA-5594CFAD827D}" type="datetimeFigureOut">
              <a:rPr lang="en-US" smtClean="0">
                <a:solidFill>
                  <a:prstClr val="black">
                    <a:tint val="75000"/>
                  </a:prstClr>
                </a:solidFill>
              </a:rPr>
              <a:pPr/>
              <a:t>5/3/2017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F734709-DCDC-4DCD-BB11-3DF3490A1F8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49557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4DC0AB-7AE7-409E-8DC2-164806B862AB}" type="datetimeFigureOut">
              <a:rPr lang="en-GB" smtClean="0"/>
              <a:pPr/>
              <a:t>03/05/2017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49DAD0-99A1-462C-AC8B-CA1555C3145E}" type="slidenum">
              <a:rPr lang="en-GB" smtClean="0"/>
              <a:pPr/>
              <a:t>‹#›</a:t>
            </a:fld>
            <a:endParaRPr lang="en-GB"/>
          </a:p>
        </p:txBody>
      </p:sp>
    </p:spTree>
    <p:extLst>
      <p:ext uri="{BB962C8B-B14F-4D97-AF65-F5344CB8AC3E}">
        <p14:creationId xmlns:p14="http://schemas.microsoft.com/office/powerpoint/2010/main" val="31732977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08B67A-7E2F-4D7E-A7CA-5594CFAD827D}" type="datetimeFigureOut">
              <a:rPr lang="en-US" smtClean="0">
                <a:solidFill>
                  <a:prstClr val="black">
                    <a:tint val="75000"/>
                  </a:prstClr>
                </a:solidFill>
              </a:rPr>
              <a:pPr/>
              <a:t>5/3/2017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F734709-DCDC-4DCD-BB11-3DF3490A1F8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529235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408B67A-7E2F-4D7E-A7CA-5594CFAD827D}" type="datetimeFigureOut">
              <a:rPr lang="en-US" smtClean="0">
                <a:solidFill>
                  <a:prstClr val="black">
                    <a:tint val="75000"/>
                  </a:prstClr>
                </a:solidFill>
              </a:rPr>
              <a:pPr/>
              <a:t>5/3/2017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F734709-DCDC-4DCD-BB11-3DF3490A1F8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910372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408B67A-7E2F-4D7E-A7CA-5594CFAD827D}" type="datetimeFigureOut">
              <a:rPr lang="en-US" smtClean="0">
                <a:solidFill>
                  <a:prstClr val="black">
                    <a:tint val="75000"/>
                  </a:prstClr>
                </a:solidFill>
              </a:rPr>
              <a:pPr/>
              <a:t>5/3/2017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F734709-DCDC-4DCD-BB11-3DF3490A1F8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960041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408B67A-7E2F-4D7E-A7CA-5594CFAD827D}" type="datetimeFigureOut">
              <a:rPr lang="en-US" smtClean="0">
                <a:solidFill>
                  <a:prstClr val="black">
                    <a:tint val="75000"/>
                  </a:prstClr>
                </a:solidFill>
              </a:rPr>
              <a:pPr/>
              <a:t>5/3/2017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F734709-DCDC-4DCD-BB11-3DF3490A1F8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045029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408B67A-7E2F-4D7E-A7CA-5594CFAD827D}" type="datetimeFigureOut">
              <a:rPr lang="en-US" smtClean="0">
                <a:solidFill>
                  <a:prstClr val="black">
                    <a:tint val="75000"/>
                  </a:prstClr>
                </a:solidFill>
              </a:rPr>
              <a:pPr/>
              <a:t>5/3/2017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F734709-DCDC-4DCD-BB11-3DF3490A1F8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764802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08B67A-7E2F-4D7E-A7CA-5594CFAD827D}" type="datetimeFigureOut">
              <a:rPr lang="en-US" smtClean="0">
                <a:solidFill>
                  <a:prstClr val="black">
                    <a:tint val="75000"/>
                  </a:prstClr>
                </a:solidFill>
              </a:rPr>
              <a:pPr/>
              <a:t>5/3/2017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F734709-DCDC-4DCD-BB11-3DF3490A1F8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086469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408B67A-7E2F-4D7E-A7CA-5594CFAD827D}" type="datetimeFigureOut">
              <a:rPr lang="en-US" smtClean="0">
                <a:solidFill>
                  <a:prstClr val="black">
                    <a:tint val="75000"/>
                  </a:prstClr>
                </a:solidFill>
              </a:rPr>
              <a:pPr/>
              <a:t>5/3/2017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F734709-DCDC-4DCD-BB11-3DF3490A1F8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52438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408B67A-7E2F-4D7E-A7CA-5594CFAD827D}" type="datetimeFigureOut">
              <a:rPr lang="en-US" smtClean="0">
                <a:solidFill>
                  <a:prstClr val="black">
                    <a:tint val="75000"/>
                  </a:prstClr>
                </a:solidFill>
              </a:rPr>
              <a:pPr/>
              <a:t>5/3/2017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F734709-DCDC-4DCD-BB11-3DF3490A1F8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531201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408B67A-7E2F-4D7E-A7CA-5594CFAD827D}" type="datetimeFigureOut">
              <a:rPr lang="en-US" smtClean="0">
                <a:solidFill>
                  <a:prstClr val="black">
                    <a:tint val="75000"/>
                  </a:prstClr>
                </a:solidFill>
              </a:rPr>
              <a:pPr/>
              <a:t>5/3/2017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F734709-DCDC-4DCD-BB11-3DF3490A1F8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24700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08B67A-7E2F-4D7E-A7CA-5594CFAD827D}" type="datetimeFigureOut">
              <a:rPr lang="en-US" smtClean="0">
                <a:solidFill>
                  <a:prstClr val="black">
                    <a:tint val="75000"/>
                  </a:prstClr>
                </a:solidFill>
              </a:rPr>
              <a:pPr/>
              <a:t>5/3/2017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8F734709-DCDC-4DCD-BB11-3DF3490A1F8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08885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4DC0AB-7AE7-409E-8DC2-164806B862AB}" type="datetimeFigureOut">
              <a:rPr lang="en-GB" smtClean="0"/>
              <a:pPr/>
              <a:t>03/05/2017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49DAD0-99A1-462C-AC8B-CA1555C3145E}" type="slidenum">
              <a:rPr lang="en-GB" smtClean="0"/>
              <a:pPr/>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72378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08B67A-7E2F-4D7E-A7CA-5594CFAD827D}" type="datetimeFigureOut">
              <a:rPr lang="en-US" smtClean="0">
                <a:solidFill>
                  <a:prstClr val="black">
                    <a:tint val="75000"/>
                  </a:prstClr>
                </a:solidFill>
              </a:rPr>
              <a:pPr/>
              <a:t>5/3/2017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F734709-DCDC-4DCD-BB11-3DF3490A1F8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660357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08B67A-7E2F-4D7E-A7CA-5594CFAD827D}" type="datetimeFigureOut">
              <a:rPr lang="en-US" smtClean="0">
                <a:solidFill>
                  <a:prstClr val="black">
                    <a:tint val="75000"/>
                  </a:prstClr>
                </a:solidFill>
              </a:rPr>
              <a:pPr/>
              <a:t>5/3/2017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F734709-DCDC-4DCD-BB11-3DF3490A1F8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022172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408B67A-7E2F-4D7E-A7CA-5594CFAD827D}" type="datetimeFigureOut">
              <a:rPr lang="en-US" smtClean="0">
                <a:solidFill>
                  <a:prstClr val="black">
                    <a:tint val="75000"/>
                  </a:prstClr>
                </a:solidFill>
              </a:rPr>
              <a:pPr/>
              <a:t>5/3/2017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F734709-DCDC-4DCD-BB11-3DF3490A1F8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501198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408B67A-7E2F-4D7E-A7CA-5594CFAD827D}" type="datetimeFigureOut">
              <a:rPr lang="en-US" smtClean="0">
                <a:solidFill>
                  <a:prstClr val="black">
                    <a:tint val="75000"/>
                  </a:prstClr>
                </a:solidFill>
              </a:rPr>
              <a:pPr/>
              <a:t>5/3/2017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F734709-DCDC-4DCD-BB11-3DF3490A1F8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47029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A4DC0AB-7AE7-409E-8DC2-164806B862AB}" type="datetimeFigureOut">
              <a:rPr lang="en-GB" smtClean="0"/>
              <a:pPr/>
              <a:t>03/05/2017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49DAD0-99A1-462C-AC8B-CA1555C3145E}" type="slidenum">
              <a:rPr lang="en-GB" smtClean="0"/>
              <a:pPr/>
              <a:t>‹#›</a:t>
            </a:fld>
            <a:endParaRPr lang="en-GB"/>
          </a:p>
        </p:txBody>
      </p:sp>
    </p:spTree>
    <p:extLst>
      <p:ext uri="{BB962C8B-B14F-4D97-AF65-F5344CB8AC3E}">
        <p14:creationId xmlns:p14="http://schemas.microsoft.com/office/powerpoint/2010/main" val="2720942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A4DC0AB-7AE7-409E-8DC2-164806B862AB}" type="datetimeFigureOut">
              <a:rPr lang="en-GB" smtClean="0"/>
              <a:pPr/>
              <a:t>03/05/2017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A49DAD0-99A1-462C-AC8B-CA1555C3145E}" type="slidenum">
              <a:rPr lang="en-GB" smtClean="0"/>
              <a:pPr/>
              <a:t>‹#›</a:t>
            </a:fld>
            <a:endParaRPr lang="en-GB"/>
          </a:p>
        </p:txBody>
      </p:sp>
    </p:spTree>
    <p:extLst>
      <p:ext uri="{BB962C8B-B14F-4D97-AF65-F5344CB8AC3E}">
        <p14:creationId xmlns:p14="http://schemas.microsoft.com/office/powerpoint/2010/main" val="586462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A4DC0AB-7AE7-409E-8DC2-164806B862AB}" type="datetimeFigureOut">
              <a:rPr lang="en-GB" smtClean="0"/>
              <a:pPr/>
              <a:t>03/05/2017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A49DAD0-99A1-462C-AC8B-CA1555C3145E}" type="slidenum">
              <a:rPr lang="en-GB" smtClean="0"/>
              <a:pPr/>
              <a:t>‹#›</a:t>
            </a:fld>
            <a:endParaRPr lang="en-GB"/>
          </a:p>
        </p:txBody>
      </p:sp>
    </p:spTree>
    <p:extLst>
      <p:ext uri="{BB962C8B-B14F-4D97-AF65-F5344CB8AC3E}">
        <p14:creationId xmlns:p14="http://schemas.microsoft.com/office/powerpoint/2010/main" val="3185023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A4DC0AB-7AE7-409E-8DC2-164806B862AB}" type="datetimeFigureOut">
              <a:rPr lang="en-GB" smtClean="0"/>
              <a:pPr/>
              <a:t>03/05/2017</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BA49DAD0-99A1-462C-AC8B-CA1555C3145E}" type="slidenum">
              <a:rPr lang="en-GB" smtClean="0"/>
              <a:pPr/>
              <a:t>‹#›</a:t>
            </a:fld>
            <a:endParaRPr lang="en-GB"/>
          </a:p>
        </p:txBody>
      </p:sp>
    </p:spTree>
    <p:extLst>
      <p:ext uri="{BB962C8B-B14F-4D97-AF65-F5344CB8AC3E}">
        <p14:creationId xmlns:p14="http://schemas.microsoft.com/office/powerpoint/2010/main" val="1801278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A4DC0AB-7AE7-409E-8DC2-164806B862AB}" type="datetimeFigureOut">
              <a:rPr lang="en-GB" smtClean="0"/>
              <a:pPr/>
              <a:t>03/05/2017</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solidFill>
                <a:srgbClr val="455F51"/>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A49DAD0-99A1-462C-AC8B-CA1555C3145E}" type="slidenum">
              <a:rPr lang="en-GB" smtClean="0">
                <a:solidFill>
                  <a:srgbClr val="455F51"/>
                </a:solidFill>
              </a:rPr>
              <a:pPr/>
              <a:t>‹#›</a:t>
            </a:fld>
            <a:endParaRPr lang="en-GB">
              <a:solidFill>
                <a:srgbClr val="455F51"/>
              </a:solidFill>
            </a:endParaRPr>
          </a:p>
        </p:txBody>
      </p:sp>
    </p:spTree>
    <p:extLst>
      <p:ext uri="{BB962C8B-B14F-4D97-AF65-F5344CB8AC3E}">
        <p14:creationId xmlns:p14="http://schemas.microsoft.com/office/powerpoint/2010/main" val="1812218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4DC0AB-7AE7-409E-8DC2-164806B862AB}" type="datetimeFigureOut">
              <a:rPr lang="en-GB" smtClean="0"/>
              <a:pPr/>
              <a:t>03/05/2017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49DAD0-99A1-462C-AC8B-CA1555C3145E}" type="slidenum">
              <a:rPr lang="en-GB" smtClean="0"/>
              <a:pPr/>
              <a:t>‹#›</a:t>
            </a:fld>
            <a:endParaRPr lang="en-GB"/>
          </a:p>
        </p:txBody>
      </p:sp>
    </p:spTree>
    <p:extLst>
      <p:ext uri="{BB962C8B-B14F-4D97-AF65-F5344CB8AC3E}">
        <p14:creationId xmlns:p14="http://schemas.microsoft.com/office/powerpoint/2010/main" val="1616084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A4DC0AB-7AE7-409E-8DC2-164806B862AB}" type="datetimeFigureOut">
              <a:rPr lang="en-GB" smtClean="0"/>
              <a:pPr/>
              <a:t>03/05/2017</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A49DAD0-99A1-462C-AC8B-CA1555C3145E}" type="slidenum">
              <a:rPr lang="en-GB" smtClean="0"/>
              <a:pPr/>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44022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08B67A-7E2F-4D7E-A7CA-5594CFAD827D}" type="datetimeFigureOut">
              <a:rPr lang="en-US" smtClean="0">
                <a:solidFill>
                  <a:prstClr val="black">
                    <a:tint val="75000"/>
                  </a:prstClr>
                </a:solidFill>
              </a:rPr>
              <a:pPr/>
              <a:t>5/3/2017</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734709-DCDC-4DCD-BB11-3DF3490A1F8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988158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08B67A-7E2F-4D7E-A7CA-5594CFAD827D}" type="datetimeFigureOut">
              <a:rPr lang="en-US" smtClean="0">
                <a:solidFill>
                  <a:prstClr val="black">
                    <a:tint val="75000"/>
                  </a:prstClr>
                </a:solidFill>
              </a:rPr>
              <a:pPr/>
              <a:t>5/3/2017</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734709-DCDC-4DCD-BB11-3DF3490A1F8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6780433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hyperlink" Target="http://upload.wikimedia.org/wikipedia/commons/0/05/Hypothalamus.gif"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279" y="758952"/>
            <a:ext cx="10188671" cy="3566160"/>
          </a:xfrm>
        </p:spPr>
        <p:txBody>
          <a:bodyPr/>
          <a:lstStyle/>
          <a:p>
            <a:r>
              <a:rPr lang="en-GB" dirty="0" smtClean="0"/>
              <a:t>Genetic Engineering</a:t>
            </a:r>
            <a:endParaRPr lang="en-GB" dirty="0"/>
          </a:p>
        </p:txBody>
      </p:sp>
      <p:sp>
        <p:nvSpPr>
          <p:cNvPr id="3" name="Subtitle 2"/>
          <p:cNvSpPr>
            <a:spLocks noGrp="1"/>
          </p:cNvSpPr>
          <p:nvPr>
            <p:ph type="subTitle" idx="1"/>
          </p:nvPr>
        </p:nvSpPr>
        <p:spPr/>
        <p:txBody>
          <a:bodyPr/>
          <a:lstStyle/>
          <a:p>
            <a:r>
              <a:rPr lang="en-GB" dirty="0" smtClean="0"/>
              <a:t>6.3 – Manipulating genomes</a:t>
            </a:r>
            <a:endParaRPr lang="en-GB" dirty="0"/>
          </a:p>
        </p:txBody>
      </p:sp>
    </p:spTree>
    <p:extLst>
      <p:ext uri="{BB962C8B-B14F-4D97-AF65-F5344CB8AC3E}">
        <p14:creationId xmlns:p14="http://schemas.microsoft.com/office/powerpoint/2010/main" val="11853509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33771" y="1552493"/>
            <a:ext cx="328615" cy="4842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 name="Rectangle 2"/>
          <p:cNvSpPr/>
          <p:nvPr/>
        </p:nvSpPr>
        <p:spPr>
          <a:xfrm>
            <a:off x="3633771" y="2036754"/>
            <a:ext cx="328615" cy="48426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solidFill>
                <a:prstClr val="white"/>
              </a:solidFill>
            </a:endParaRPr>
          </a:p>
        </p:txBody>
      </p:sp>
      <p:sp>
        <p:nvSpPr>
          <p:cNvPr id="4" name="Rectangle 3"/>
          <p:cNvSpPr/>
          <p:nvPr/>
        </p:nvSpPr>
        <p:spPr>
          <a:xfrm>
            <a:off x="4181463" y="2036754"/>
            <a:ext cx="328615" cy="48426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solidFill>
                <a:prstClr val="white"/>
              </a:solidFill>
            </a:endParaRPr>
          </a:p>
        </p:txBody>
      </p:sp>
      <p:sp>
        <p:nvSpPr>
          <p:cNvPr id="5" name="Rectangle 4"/>
          <p:cNvSpPr/>
          <p:nvPr/>
        </p:nvSpPr>
        <p:spPr>
          <a:xfrm>
            <a:off x="4729154" y="2036754"/>
            <a:ext cx="328615" cy="4842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 name="Rectangle 5"/>
          <p:cNvSpPr/>
          <p:nvPr/>
        </p:nvSpPr>
        <p:spPr>
          <a:xfrm>
            <a:off x="5276845" y="2036754"/>
            <a:ext cx="328615" cy="48426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solidFill>
                <a:prstClr val="white"/>
              </a:solidFill>
            </a:endParaRPr>
          </a:p>
        </p:txBody>
      </p:sp>
      <p:sp>
        <p:nvSpPr>
          <p:cNvPr id="7" name="Rectangle 6"/>
          <p:cNvSpPr/>
          <p:nvPr/>
        </p:nvSpPr>
        <p:spPr>
          <a:xfrm>
            <a:off x="5824537" y="2036754"/>
            <a:ext cx="328615" cy="48426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solidFill>
                <a:prstClr val="white"/>
              </a:solidFill>
            </a:endParaRPr>
          </a:p>
        </p:txBody>
      </p:sp>
      <p:cxnSp>
        <p:nvCxnSpPr>
          <p:cNvPr id="9" name="Straight Connector 8"/>
          <p:cNvCxnSpPr/>
          <p:nvPr/>
        </p:nvCxnSpPr>
        <p:spPr>
          <a:xfrm>
            <a:off x="1881159" y="1428737"/>
            <a:ext cx="2190765" cy="2691"/>
          </a:xfrm>
          <a:prstGeom prst="line">
            <a:avLst/>
          </a:prstGeom>
          <a:ln w="1905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881159" y="2643182"/>
            <a:ext cx="4381531" cy="1588"/>
          </a:xfrm>
          <a:prstGeom prst="line">
            <a:avLst/>
          </a:prstGeom>
          <a:ln w="1905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024035" y="1571613"/>
            <a:ext cx="328615" cy="4842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Rectangle 11"/>
          <p:cNvSpPr/>
          <p:nvPr/>
        </p:nvSpPr>
        <p:spPr>
          <a:xfrm>
            <a:off x="2024035" y="2055874"/>
            <a:ext cx="328615" cy="48426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solidFill>
                <a:prstClr val="white"/>
              </a:solidFill>
            </a:endParaRPr>
          </a:p>
        </p:txBody>
      </p:sp>
      <p:sp>
        <p:nvSpPr>
          <p:cNvPr id="13" name="Rectangle 12"/>
          <p:cNvSpPr/>
          <p:nvPr/>
        </p:nvSpPr>
        <p:spPr>
          <a:xfrm>
            <a:off x="2571727" y="1571613"/>
            <a:ext cx="328615" cy="48426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solidFill>
                <a:prstClr val="white"/>
              </a:solidFill>
            </a:endParaRPr>
          </a:p>
        </p:txBody>
      </p:sp>
      <p:sp>
        <p:nvSpPr>
          <p:cNvPr id="14" name="Rectangle 13"/>
          <p:cNvSpPr/>
          <p:nvPr/>
        </p:nvSpPr>
        <p:spPr>
          <a:xfrm>
            <a:off x="2571727" y="2055874"/>
            <a:ext cx="328615" cy="48426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solidFill>
                <a:prstClr val="white"/>
              </a:solidFill>
            </a:endParaRPr>
          </a:p>
        </p:txBody>
      </p:sp>
      <p:sp>
        <p:nvSpPr>
          <p:cNvPr id="15" name="Rectangle 14"/>
          <p:cNvSpPr/>
          <p:nvPr/>
        </p:nvSpPr>
        <p:spPr>
          <a:xfrm>
            <a:off x="3119418" y="1571613"/>
            <a:ext cx="328615" cy="48426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solidFill>
                <a:prstClr val="white"/>
              </a:solidFill>
            </a:endParaRPr>
          </a:p>
        </p:txBody>
      </p:sp>
      <p:sp>
        <p:nvSpPr>
          <p:cNvPr id="16" name="Rectangle 15"/>
          <p:cNvSpPr/>
          <p:nvPr/>
        </p:nvSpPr>
        <p:spPr>
          <a:xfrm>
            <a:off x="3119418" y="2055874"/>
            <a:ext cx="328615" cy="4842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7" name="Rectangle 16"/>
          <p:cNvSpPr/>
          <p:nvPr/>
        </p:nvSpPr>
        <p:spPr>
          <a:xfrm>
            <a:off x="6634771" y="3570289"/>
            <a:ext cx="328615" cy="4842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8" name="Rectangle 17"/>
          <p:cNvSpPr/>
          <p:nvPr/>
        </p:nvSpPr>
        <p:spPr>
          <a:xfrm>
            <a:off x="7734916" y="3570289"/>
            <a:ext cx="328615" cy="48426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solidFill>
                <a:prstClr val="white"/>
              </a:solidFill>
            </a:endParaRPr>
          </a:p>
        </p:txBody>
      </p:sp>
      <p:sp>
        <p:nvSpPr>
          <p:cNvPr id="19" name="Rectangle 18"/>
          <p:cNvSpPr/>
          <p:nvPr/>
        </p:nvSpPr>
        <p:spPr>
          <a:xfrm>
            <a:off x="7734916" y="4070355"/>
            <a:ext cx="328615" cy="48426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solidFill>
                <a:prstClr val="white"/>
              </a:solidFill>
            </a:endParaRPr>
          </a:p>
        </p:txBody>
      </p:sp>
      <p:sp>
        <p:nvSpPr>
          <p:cNvPr id="20" name="Rectangle 19"/>
          <p:cNvSpPr/>
          <p:nvPr/>
        </p:nvSpPr>
        <p:spPr>
          <a:xfrm>
            <a:off x="6063267" y="3570289"/>
            <a:ext cx="328615" cy="48426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solidFill>
                <a:prstClr val="white"/>
              </a:solidFill>
            </a:endParaRPr>
          </a:p>
        </p:txBody>
      </p:sp>
      <p:sp>
        <p:nvSpPr>
          <p:cNvPr id="21" name="Rectangle 20"/>
          <p:cNvSpPr/>
          <p:nvPr/>
        </p:nvSpPr>
        <p:spPr>
          <a:xfrm>
            <a:off x="8306420" y="3570289"/>
            <a:ext cx="328615" cy="4842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2" name="Rectangle 21"/>
          <p:cNvSpPr/>
          <p:nvPr/>
        </p:nvSpPr>
        <p:spPr>
          <a:xfrm>
            <a:off x="8877924" y="4070355"/>
            <a:ext cx="328615" cy="4842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3" name="Rectangle 22"/>
          <p:cNvSpPr/>
          <p:nvPr/>
        </p:nvSpPr>
        <p:spPr>
          <a:xfrm>
            <a:off x="8877924" y="3570289"/>
            <a:ext cx="328615" cy="48426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solidFill>
                <a:prstClr val="white"/>
              </a:solidFill>
            </a:endParaRPr>
          </a:p>
        </p:txBody>
      </p:sp>
      <p:sp>
        <p:nvSpPr>
          <p:cNvPr id="24" name="Rectangle 23"/>
          <p:cNvSpPr/>
          <p:nvPr/>
        </p:nvSpPr>
        <p:spPr>
          <a:xfrm>
            <a:off x="7206275" y="3570289"/>
            <a:ext cx="328615" cy="48426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solidFill>
                <a:prstClr val="white"/>
              </a:solidFill>
            </a:endParaRPr>
          </a:p>
        </p:txBody>
      </p:sp>
      <p:sp>
        <p:nvSpPr>
          <p:cNvPr id="25" name="Rectangle 24"/>
          <p:cNvSpPr/>
          <p:nvPr/>
        </p:nvSpPr>
        <p:spPr>
          <a:xfrm>
            <a:off x="10020932" y="4070355"/>
            <a:ext cx="328615" cy="48426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solidFill>
                <a:prstClr val="white"/>
              </a:solidFill>
            </a:endParaRPr>
          </a:p>
        </p:txBody>
      </p:sp>
      <p:sp>
        <p:nvSpPr>
          <p:cNvPr id="26" name="Rectangle 25"/>
          <p:cNvSpPr/>
          <p:nvPr/>
        </p:nvSpPr>
        <p:spPr>
          <a:xfrm>
            <a:off x="5491763" y="3570289"/>
            <a:ext cx="328615" cy="48426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solidFill>
                <a:prstClr val="white"/>
              </a:solidFill>
            </a:endParaRPr>
          </a:p>
        </p:txBody>
      </p:sp>
      <p:sp>
        <p:nvSpPr>
          <p:cNvPr id="27" name="Rectangle 26"/>
          <p:cNvSpPr/>
          <p:nvPr/>
        </p:nvSpPr>
        <p:spPr>
          <a:xfrm>
            <a:off x="10020932" y="3570289"/>
            <a:ext cx="328615" cy="48426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solidFill>
                <a:prstClr val="white"/>
              </a:solidFill>
            </a:endParaRPr>
          </a:p>
        </p:txBody>
      </p:sp>
      <p:cxnSp>
        <p:nvCxnSpPr>
          <p:cNvPr id="28" name="Straight Connector 27"/>
          <p:cNvCxnSpPr/>
          <p:nvPr/>
        </p:nvCxnSpPr>
        <p:spPr>
          <a:xfrm>
            <a:off x="5420324" y="3427412"/>
            <a:ext cx="5000660" cy="1588"/>
          </a:xfrm>
          <a:prstGeom prst="line">
            <a:avLst/>
          </a:prstGeom>
          <a:ln w="1905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7634902" y="4641858"/>
            <a:ext cx="2786082" cy="1588"/>
          </a:xfrm>
          <a:prstGeom prst="line">
            <a:avLst/>
          </a:prstGeom>
          <a:ln w="190500">
            <a:solidFill>
              <a:srgbClr val="92D050"/>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9449428" y="3570289"/>
            <a:ext cx="328615" cy="48426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solidFill>
                <a:prstClr val="white"/>
              </a:solidFill>
            </a:endParaRPr>
          </a:p>
        </p:txBody>
      </p:sp>
      <p:sp>
        <p:nvSpPr>
          <p:cNvPr id="31" name="Rectangle 30"/>
          <p:cNvSpPr/>
          <p:nvPr/>
        </p:nvSpPr>
        <p:spPr>
          <a:xfrm>
            <a:off x="9449428" y="4070355"/>
            <a:ext cx="328615" cy="48426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solidFill>
                <a:prstClr val="white"/>
              </a:solidFill>
            </a:endParaRPr>
          </a:p>
        </p:txBody>
      </p:sp>
      <p:sp>
        <p:nvSpPr>
          <p:cNvPr id="32" name="Rectangle 31"/>
          <p:cNvSpPr/>
          <p:nvPr/>
        </p:nvSpPr>
        <p:spPr>
          <a:xfrm>
            <a:off x="8306420" y="4070355"/>
            <a:ext cx="328615" cy="48426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solidFill>
                <a:prstClr val="white"/>
              </a:solidFill>
            </a:endParaRPr>
          </a:p>
        </p:txBody>
      </p:sp>
      <p:sp>
        <p:nvSpPr>
          <p:cNvPr id="33" name="TextBox 32"/>
          <p:cNvSpPr txBox="1"/>
          <p:nvPr/>
        </p:nvSpPr>
        <p:spPr>
          <a:xfrm>
            <a:off x="2595538" y="3214686"/>
            <a:ext cx="6786610" cy="2893100"/>
          </a:xfrm>
          <a:prstGeom prst="rect">
            <a:avLst/>
          </a:prstGeom>
          <a:noFill/>
        </p:spPr>
        <p:txBody>
          <a:bodyPr wrap="square" rtlCol="0">
            <a:spAutoFit/>
          </a:bodyPr>
          <a:lstStyle/>
          <a:p>
            <a:pPr algn="ctr"/>
            <a:r>
              <a:rPr lang="en-GB" sz="2600" dirty="0">
                <a:solidFill>
                  <a:prstClr val="black"/>
                </a:solidFill>
              </a:rPr>
              <a:t>Once the bases have paired, they form their usual </a:t>
            </a:r>
            <a:r>
              <a:rPr lang="en-GB" sz="2600" b="1" dirty="0">
                <a:solidFill>
                  <a:srgbClr val="FF0000"/>
                </a:solidFill>
              </a:rPr>
              <a:t>weak hydrogen bonds </a:t>
            </a:r>
            <a:r>
              <a:rPr lang="en-GB" sz="2600" dirty="0">
                <a:solidFill>
                  <a:prstClr val="black"/>
                </a:solidFill>
              </a:rPr>
              <a:t>between each other.</a:t>
            </a:r>
          </a:p>
          <a:p>
            <a:pPr algn="ctr"/>
            <a:endParaRPr lang="en-GB" sz="2600" dirty="0">
              <a:solidFill>
                <a:prstClr val="black"/>
              </a:solidFill>
            </a:endParaRPr>
          </a:p>
          <a:p>
            <a:pPr algn="ctr"/>
            <a:r>
              <a:rPr lang="en-GB" sz="2600" dirty="0">
                <a:solidFill>
                  <a:prstClr val="black"/>
                </a:solidFill>
              </a:rPr>
              <a:t>The only thing left to do, is form the link between the </a:t>
            </a:r>
            <a:r>
              <a:rPr lang="en-GB" sz="2600" b="1" dirty="0">
                <a:solidFill>
                  <a:srgbClr val="00B050"/>
                </a:solidFill>
              </a:rPr>
              <a:t>sugar-phosphate backbones</a:t>
            </a:r>
            <a:r>
              <a:rPr lang="en-GB" sz="2600" dirty="0">
                <a:solidFill>
                  <a:prstClr val="black"/>
                </a:solidFill>
              </a:rPr>
              <a:t>, and this is done by the enzyme, </a:t>
            </a:r>
            <a:r>
              <a:rPr lang="en-GB" sz="2600" b="1" dirty="0">
                <a:solidFill>
                  <a:srgbClr val="0070C0"/>
                </a:solidFill>
              </a:rPr>
              <a:t>DNA </a:t>
            </a:r>
            <a:r>
              <a:rPr lang="en-GB" sz="2600" b="1" dirty="0" err="1">
                <a:solidFill>
                  <a:srgbClr val="0070C0"/>
                </a:solidFill>
              </a:rPr>
              <a:t>Ligase</a:t>
            </a:r>
            <a:r>
              <a:rPr lang="en-GB" sz="2600" dirty="0">
                <a:solidFill>
                  <a:prstClr val="black"/>
                </a:solidFill>
              </a:rPr>
              <a:t>.</a:t>
            </a:r>
          </a:p>
        </p:txBody>
      </p:sp>
    </p:spTree>
    <p:extLst>
      <p:ext uri="{BB962C8B-B14F-4D97-AF65-F5344CB8AC3E}">
        <p14:creationId xmlns:p14="http://schemas.microsoft.com/office/powerpoint/2010/main" val="3770252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2.08333E-6 2.96296E-6 L -0.11028 -0.29375 " pathEditMode="relative" rAng="0" ptsTypes="AA">
                                      <p:cBhvr>
                                        <p:cTn id="6" dur="2000" fill="hold"/>
                                        <p:tgtEl>
                                          <p:spTgt spid="17"/>
                                        </p:tgtEl>
                                        <p:attrNameLst>
                                          <p:attrName>ppt_x</p:attrName>
                                          <p:attrName>ppt_y</p:attrName>
                                        </p:attrNameLst>
                                      </p:cBhvr>
                                      <p:rCtr x="-5521" y="-14699"/>
                                    </p:animMotion>
                                  </p:childTnLst>
                                </p:cTn>
                              </p:par>
                              <p:par>
                                <p:cTn id="7" presetID="0" presetClass="path" presetSubtype="0" accel="50000" decel="50000" fill="hold" grpId="0" nodeType="withEffect">
                                  <p:stCondLst>
                                    <p:cond delay="0"/>
                                  </p:stCondLst>
                                  <p:childTnLst>
                                    <p:animMotion origin="layout" path="M 3.54167E-6 2.96296E-6 L -0.11029 -0.29375 " pathEditMode="relative" rAng="0" ptsTypes="AA">
                                      <p:cBhvr>
                                        <p:cTn id="8" dur="2000" fill="hold"/>
                                        <p:tgtEl>
                                          <p:spTgt spid="18"/>
                                        </p:tgtEl>
                                        <p:attrNameLst>
                                          <p:attrName>ppt_x</p:attrName>
                                          <p:attrName>ppt_y</p:attrName>
                                        </p:attrNameLst>
                                      </p:cBhvr>
                                      <p:rCtr x="-5521" y="-14699"/>
                                    </p:animMotion>
                                  </p:childTnLst>
                                </p:cTn>
                              </p:par>
                              <p:par>
                                <p:cTn id="9" presetID="0" presetClass="path" presetSubtype="0" accel="50000" decel="50000" fill="hold" grpId="0" nodeType="withEffect">
                                  <p:stCondLst>
                                    <p:cond delay="0"/>
                                  </p:stCondLst>
                                  <p:childTnLst>
                                    <p:animMotion origin="layout" path="M 3.54167E-6 -3.7037E-6 L -0.11029 -0.29375 " pathEditMode="relative" rAng="0" ptsTypes="AA">
                                      <p:cBhvr>
                                        <p:cTn id="10" dur="2000" fill="hold"/>
                                        <p:tgtEl>
                                          <p:spTgt spid="19"/>
                                        </p:tgtEl>
                                        <p:attrNameLst>
                                          <p:attrName>ppt_x</p:attrName>
                                          <p:attrName>ppt_y</p:attrName>
                                        </p:attrNameLst>
                                      </p:cBhvr>
                                      <p:rCtr x="-5521" y="-14699"/>
                                    </p:animMotion>
                                  </p:childTnLst>
                                </p:cTn>
                              </p:par>
                              <p:par>
                                <p:cTn id="11" presetID="0" presetClass="path" presetSubtype="0" accel="50000" decel="50000" fill="hold" grpId="0" nodeType="withEffect">
                                  <p:stCondLst>
                                    <p:cond delay="0"/>
                                  </p:stCondLst>
                                  <p:childTnLst>
                                    <p:animMotion origin="layout" path="M 2.91667E-6 2.96296E-6 L -0.11029 -0.29375 " pathEditMode="relative" rAng="0" ptsTypes="AA">
                                      <p:cBhvr>
                                        <p:cTn id="12" dur="2000" fill="hold"/>
                                        <p:tgtEl>
                                          <p:spTgt spid="20"/>
                                        </p:tgtEl>
                                        <p:attrNameLst>
                                          <p:attrName>ppt_x</p:attrName>
                                          <p:attrName>ppt_y</p:attrName>
                                        </p:attrNameLst>
                                      </p:cBhvr>
                                      <p:rCtr x="-5521" y="-14699"/>
                                    </p:animMotion>
                                  </p:childTnLst>
                                </p:cTn>
                              </p:par>
                              <p:par>
                                <p:cTn id="13" presetID="0" presetClass="path" presetSubtype="0" accel="50000" decel="50000" fill="hold" grpId="0" nodeType="withEffect">
                                  <p:stCondLst>
                                    <p:cond delay="0"/>
                                  </p:stCondLst>
                                  <p:childTnLst>
                                    <p:animMotion origin="layout" path="M -1.45833E-6 2.96296E-6 L -0.11028 -0.29375 " pathEditMode="relative" rAng="0" ptsTypes="AA">
                                      <p:cBhvr>
                                        <p:cTn id="14" dur="2000" fill="hold"/>
                                        <p:tgtEl>
                                          <p:spTgt spid="21"/>
                                        </p:tgtEl>
                                        <p:attrNameLst>
                                          <p:attrName>ppt_x</p:attrName>
                                          <p:attrName>ppt_y</p:attrName>
                                        </p:attrNameLst>
                                      </p:cBhvr>
                                      <p:rCtr x="-5521" y="-14699"/>
                                    </p:animMotion>
                                  </p:childTnLst>
                                </p:cTn>
                              </p:par>
                              <p:par>
                                <p:cTn id="15" presetID="0" presetClass="path" presetSubtype="0" accel="50000" decel="50000" fill="hold" grpId="0" nodeType="withEffect">
                                  <p:stCondLst>
                                    <p:cond delay="0"/>
                                  </p:stCondLst>
                                  <p:childTnLst>
                                    <p:animMotion origin="layout" path="M 3.54167E-6 -3.7037E-6 L -0.11029 -0.29375 " pathEditMode="relative" rAng="0" ptsTypes="AA">
                                      <p:cBhvr>
                                        <p:cTn id="16" dur="2000" fill="hold"/>
                                        <p:tgtEl>
                                          <p:spTgt spid="22"/>
                                        </p:tgtEl>
                                        <p:attrNameLst>
                                          <p:attrName>ppt_x</p:attrName>
                                          <p:attrName>ppt_y</p:attrName>
                                        </p:attrNameLst>
                                      </p:cBhvr>
                                      <p:rCtr x="-5521" y="-14699"/>
                                    </p:animMotion>
                                  </p:childTnLst>
                                </p:cTn>
                              </p:par>
                              <p:par>
                                <p:cTn id="17" presetID="0" presetClass="path" presetSubtype="0" accel="50000" decel="50000" fill="hold" grpId="0" nodeType="withEffect">
                                  <p:stCondLst>
                                    <p:cond delay="0"/>
                                  </p:stCondLst>
                                  <p:childTnLst>
                                    <p:animMotion origin="layout" path="M 3.54167E-6 2.96296E-6 L -0.11029 -0.29375 " pathEditMode="relative" rAng="0" ptsTypes="AA">
                                      <p:cBhvr>
                                        <p:cTn id="18" dur="2000" fill="hold"/>
                                        <p:tgtEl>
                                          <p:spTgt spid="23"/>
                                        </p:tgtEl>
                                        <p:attrNameLst>
                                          <p:attrName>ppt_x</p:attrName>
                                          <p:attrName>ppt_y</p:attrName>
                                        </p:attrNameLst>
                                      </p:cBhvr>
                                      <p:rCtr x="-5521" y="-14699"/>
                                    </p:animMotion>
                                  </p:childTnLst>
                                </p:cTn>
                              </p:par>
                              <p:par>
                                <p:cTn id="19" presetID="0" presetClass="path" presetSubtype="0" accel="50000" decel="50000" fill="hold" grpId="0" nodeType="withEffect">
                                  <p:stCondLst>
                                    <p:cond delay="0"/>
                                  </p:stCondLst>
                                  <p:childTnLst>
                                    <p:animMotion origin="layout" path="M 2.91667E-6 2.96296E-6 L -0.11029 -0.29375 " pathEditMode="relative" rAng="0" ptsTypes="AA">
                                      <p:cBhvr>
                                        <p:cTn id="20" dur="2000" fill="hold"/>
                                        <p:tgtEl>
                                          <p:spTgt spid="24"/>
                                        </p:tgtEl>
                                        <p:attrNameLst>
                                          <p:attrName>ppt_x</p:attrName>
                                          <p:attrName>ppt_y</p:attrName>
                                        </p:attrNameLst>
                                      </p:cBhvr>
                                      <p:rCtr x="-5521" y="-14699"/>
                                    </p:animMotion>
                                  </p:childTnLst>
                                </p:cTn>
                              </p:par>
                              <p:par>
                                <p:cTn id="21" presetID="0" presetClass="path" presetSubtype="0" accel="50000" decel="50000" fill="hold" grpId="0" nodeType="withEffect">
                                  <p:stCondLst>
                                    <p:cond delay="0"/>
                                  </p:stCondLst>
                                  <p:childTnLst>
                                    <p:animMotion origin="layout" path="M 3.54167E-6 -3.7037E-6 L -0.11029 -0.29375 " pathEditMode="relative" rAng="0" ptsTypes="AA">
                                      <p:cBhvr>
                                        <p:cTn id="22" dur="2000" fill="hold"/>
                                        <p:tgtEl>
                                          <p:spTgt spid="25"/>
                                        </p:tgtEl>
                                        <p:attrNameLst>
                                          <p:attrName>ppt_x</p:attrName>
                                          <p:attrName>ppt_y</p:attrName>
                                        </p:attrNameLst>
                                      </p:cBhvr>
                                      <p:rCtr x="-5521" y="-14699"/>
                                    </p:animMotion>
                                  </p:childTnLst>
                                </p:cTn>
                              </p:par>
                              <p:par>
                                <p:cTn id="23" presetID="0" presetClass="path" presetSubtype="0" accel="50000" decel="50000" fill="hold" grpId="0" nodeType="withEffect">
                                  <p:stCondLst>
                                    <p:cond delay="0"/>
                                  </p:stCondLst>
                                  <p:childTnLst>
                                    <p:animMotion origin="layout" path="M -2.08333E-6 2.96296E-6 L -0.11028 -0.29375 " pathEditMode="relative" rAng="0" ptsTypes="AA">
                                      <p:cBhvr>
                                        <p:cTn id="24" dur="2000" fill="hold"/>
                                        <p:tgtEl>
                                          <p:spTgt spid="26"/>
                                        </p:tgtEl>
                                        <p:attrNameLst>
                                          <p:attrName>ppt_x</p:attrName>
                                          <p:attrName>ppt_y</p:attrName>
                                        </p:attrNameLst>
                                      </p:cBhvr>
                                      <p:rCtr x="-5521" y="-14699"/>
                                    </p:animMotion>
                                  </p:childTnLst>
                                </p:cTn>
                              </p:par>
                              <p:par>
                                <p:cTn id="25" presetID="0" presetClass="path" presetSubtype="0" accel="50000" decel="50000" fill="hold" grpId="0" nodeType="withEffect">
                                  <p:stCondLst>
                                    <p:cond delay="0"/>
                                  </p:stCondLst>
                                  <p:childTnLst>
                                    <p:animMotion origin="layout" path="M 3.54167E-6 2.96296E-6 L -0.11029 -0.29375 " pathEditMode="relative" rAng="0" ptsTypes="AA">
                                      <p:cBhvr>
                                        <p:cTn id="26" dur="2000" fill="hold"/>
                                        <p:tgtEl>
                                          <p:spTgt spid="27"/>
                                        </p:tgtEl>
                                        <p:attrNameLst>
                                          <p:attrName>ppt_x</p:attrName>
                                          <p:attrName>ppt_y</p:attrName>
                                        </p:attrNameLst>
                                      </p:cBhvr>
                                      <p:rCtr x="-5521" y="-14699"/>
                                    </p:animMotion>
                                  </p:childTnLst>
                                </p:cTn>
                              </p:par>
                              <p:par>
                                <p:cTn id="27" presetID="0" presetClass="path" presetSubtype="0" accel="50000" decel="50000" fill="hold" nodeType="withEffect">
                                  <p:stCondLst>
                                    <p:cond delay="0"/>
                                  </p:stCondLst>
                                  <p:childTnLst>
                                    <p:animMotion origin="layout" path="M 6.25E-7 1.48148E-6 L -0.11029 -0.29375 " pathEditMode="relative" rAng="0" ptsTypes="AA">
                                      <p:cBhvr>
                                        <p:cTn id="28" dur="2000" fill="hold"/>
                                        <p:tgtEl>
                                          <p:spTgt spid="28"/>
                                        </p:tgtEl>
                                        <p:attrNameLst>
                                          <p:attrName>ppt_x</p:attrName>
                                          <p:attrName>ppt_y</p:attrName>
                                        </p:attrNameLst>
                                      </p:cBhvr>
                                      <p:rCtr x="-5521" y="-14699"/>
                                    </p:animMotion>
                                  </p:childTnLst>
                                </p:cTn>
                              </p:par>
                              <p:par>
                                <p:cTn id="29" presetID="0" presetClass="path" presetSubtype="0" accel="50000" decel="50000" fill="hold" nodeType="withEffect">
                                  <p:stCondLst>
                                    <p:cond delay="0"/>
                                  </p:stCondLst>
                                  <p:childTnLst>
                                    <p:animMotion origin="layout" path="M -4.58333E-6 -1.85185E-6 L -0.11028 -0.29375 " pathEditMode="relative" rAng="0" ptsTypes="AA">
                                      <p:cBhvr>
                                        <p:cTn id="30" dur="2000" fill="hold"/>
                                        <p:tgtEl>
                                          <p:spTgt spid="29"/>
                                        </p:tgtEl>
                                        <p:attrNameLst>
                                          <p:attrName>ppt_x</p:attrName>
                                          <p:attrName>ppt_y</p:attrName>
                                        </p:attrNameLst>
                                      </p:cBhvr>
                                      <p:rCtr x="-5521" y="-14699"/>
                                    </p:animMotion>
                                  </p:childTnLst>
                                </p:cTn>
                              </p:par>
                              <p:par>
                                <p:cTn id="31" presetID="0" presetClass="path" presetSubtype="0" accel="50000" decel="50000" fill="hold" grpId="0" nodeType="withEffect">
                                  <p:stCondLst>
                                    <p:cond delay="0"/>
                                  </p:stCondLst>
                                  <p:childTnLst>
                                    <p:animMotion origin="layout" path="M -1.45833E-6 2.96296E-6 L -0.11028 -0.29375 " pathEditMode="relative" rAng="0" ptsTypes="AA">
                                      <p:cBhvr>
                                        <p:cTn id="32" dur="2000" fill="hold"/>
                                        <p:tgtEl>
                                          <p:spTgt spid="30"/>
                                        </p:tgtEl>
                                        <p:attrNameLst>
                                          <p:attrName>ppt_x</p:attrName>
                                          <p:attrName>ppt_y</p:attrName>
                                        </p:attrNameLst>
                                      </p:cBhvr>
                                      <p:rCtr x="-5521" y="-14699"/>
                                    </p:animMotion>
                                  </p:childTnLst>
                                </p:cTn>
                              </p:par>
                              <p:par>
                                <p:cTn id="33" presetID="0" presetClass="path" presetSubtype="0" accel="50000" decel="50000" fill="hold" grpId="0" nodeType="withEffect">
                                  <p:stCondLst>
                                    <p:cond delay="0"/>
                                  </p:stCondLst>
                                  <p:childTnLst>
                                    <p:animMotion origin="layout" path="M -1.45833E-6 -3.7037E-6 L -0.11028 -0.29375 " pathEditMode="relative" rAng="0" ptsTypes="AA">
                                      <p:cBhvr>
                                        <p:cTn id="34" dur="2000" fill="hold"/>
                                        <p:tgtEl>
                                          <p:spTgt spid="31"/>
                                        </p:tgtEl>
                                        <p:attrNameLst>
                                          <p:attrName>ppt_x</p:attrName>
                                          <p:attrName>ppt_y</p:attrName>
                                        </p:attrNameLst>
                                      </p:cBhvr>
                                      <p:rCtr x="-5521" y="-14699"/>
                                    </p:animMotion>
                                  </p:childTnLst>
                                </p:cTn>
                              </p:par>
                              <p:par>
                                <p:cTn id="35" presetID="0" presetClass="path" presetSubtype="0" accel="50000" decel="50000" fill="hold" grpId="0" nodeType="withEffect">
                                  <p:stCondLst>
                                    <p:cond delay="0"/>
                                  </p:stCondLst>
                                  <p:childTnLst>
                                    <p:animMotion origin="layout" path="M -1.45833E-6 -3.7037E-6 L -0.11028 -0.29375 " pathEditMode="relative" rAng="0" ptsTypes="AA">
                                      <p:cBhvr>
                                        <p:cTn id="36" dur="2000" fill="hold"/>
                                        <p:tgtEl>
                                          <p:spTgt spid="32"/>
                                        </p:tgtEl>
                                        <p:attrNameLst>
                                          <p:attrName>ppt_x</p:attrName>
                                          <p:attrName>ppt_y</p:attrName>
                                        </p:attrNameLst>
                                      </p:cBhvr>
                                      <p:rCtr x="-5521" y="-14699"/>
                                    </p:animMotion>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nodeType="clickEffect">
                                  <p:stCondLst>
                                    <p:cond delay="0"/>
                                  </p:stCondLst>
                                  <p:childTnLst>
                                    <p:set>
                                      <p:cBhvr>
                                        <p:cTn id="40" dur="1" fill="hold">
                                          <p:stCondLst>
                                            <p:cond delay="0"/>
                                          </p:stCondLst>
                                        </p:cTn>
                                        <p:tgtEl>
                                          <p:spTgt spid="33">
                                            <p:txEl>
                                              <p:pRg st="0" end="0"/>
                                            </p:txEl>
                                          </p:spTgt>
                                        </p:tgtEl>
                                        <p:attrNameLst>
                                          <p:attrName>style.visibility</p:attrName>
                                        </p:attrNameLst>
                                      </p:cBhvr>
                                      <p:to>
                                        <p:strVal val="visible"/>
                                      </p:to>
                                    </p:set>
                                    <p:animEffect transition="in" filter="checkerboard(across)">
                                      <p:cBhvr>
                                        <p:cTn id="41" dur="500"/>
                                        <p:tgtEl>
                                          <p:spTgt spid="33">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 presetClass="entr" presetSubtype="10" fill="hold" nodeType="clickEffect">
                                  <p:stCondLst>
                                    <p:cond delay="0"/>
                                  </p:stCondLst>
                                  <p:childTnLst>
                                    <p:set>
                                      <p:cBhvr>
                                        <p:cTn id="45" dur="1" fill="hold">
                                          <p:stCondLst>
                                            <p:cond delay="0"/>
                                          </p:stCondLst>
                                        </p:cTn>
                                        <p:tgtEl>
                                          <p:spTgt spid="33">
                                            <p:txEl>
                                              <p:pRg st="2" end="2"/>
                                            </p:txEl>
                                          </p:spTgt>
                                        </p:tgtEl>
                                        <p:attrNameLst>
                                          <p:attrName>style.visibility</p:attrName>
                                        </p:attrNameLst>
                                      </p:cBhvr>
                                      <p:to>
                                        <p:strVal val="visible"/>
                                      </p:to>
                                    </p:set>
                                    <p:animEffect transition="in" filter="checkerboard(across)">
                                      <p:cBhvr>
                                        <p:cTn id="46" dur="500"/>
                                        <p:tgtEl>
                                          <p:spTgt spid="3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137786" y="175365"/>
            <a:ext cx="11862148" cy="688931"/>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dirty="0" smtClean="0">
                <a:solidFill>
                  <a:prstClr val="black">
                    <a:lumMod val="75000"/>
                    <a:lumOff val="25000"/>
                  </a:prstClr>
                </a:solidFill>
              </a:rPr>
              <a:t>Stage 3: Getting Vector into Recipient Cell</a:t>
            </a:r>
            <a:endParaRPr lang="en-GB" dirty="0">
              <a:solidFill>
                <a:prstClr val="black">
                  <a:lumMod val="75000"/>
                  <a:lumOff val="25000"/>
                </a:prstClr>
              </a:solidFill>
            </a:endParaRPr>
          </a:p>
        </p:txBody>
      </p:sp>
      <p:sp>
        <p:nvSpPr>
          <p:cNvPr id="7" name="Content Placeholder 4"/>
          <p:cNvSpPr txBox="1">
            <a:spLocks/>
          </p:cNvSpPr>
          <p:nvPr/>
        </p:nvSpPr>
        <p:spPr>
          <a:xfrm>
            <a:off x="137786" y="864297"/>
            <a:ext cx="11862148" cy="5336088"/>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57200" lvl="1" indent="-457200">
              <a:buClr>
                <a:srgbClr val="99CB38"/>
              </a:buClr>
              <a:buAutoNum type="arabicPeriod"/>
            </a:pPr>
            <a:r>
              <a:rPr lang="en-US" sz="2200" b="1" u="sng" dirty="0" smtClean="0">
                <a:solidFill>
                  <a:prstClr val="black">
                    <a:lumMod val="75000"/>
                    <a:lumOff val="25000"/>
                  </a:prstClr>
                </a:solidFill>
              </a:rPr>
              <a:t>Heat Shock</a:t>
            </a:r>
            <a:endParaRPr lang="en-US" sz="2200" dirty="0" smtClean="0">
              <a:solidFill>
                <a:prstClr val="black">
                  <a:lumMod val="75000"/>
                  <a:lumOff val="25000"/>
                </a:prstClr>
              </a:solidFill>
            </a:endParaRPr>
          </a:p>
          <a:p>
            <a:pPr marL="0" lvl="1" indent="0" algn="ctr">
              <a:buClr>
                <a:srgbClr val="99CB38"/>
              </a:buClr>
              <a:buNone/>
            </a:pPr>
            <a:r>
              <a:rPr lang="en-US" sz="2200" dirty="0" smtClean="0">
                <a:solidFill>
                  <a:prstClr val="black">
                    <a:lumMod val="75000"/>
                    <a:lumOff val="25000"/>
                  </a:prstClr>
                </a:solidFill>
              </a:rPr>
              <a:t>Subjecting bacteria to </a:t>
            </a:r>
            <a:r>
              <a:rPr lang="en-US" sz="2200" b="1" dirty="0" smtClean="0">
                <a:solidFill>
                  <a:prstClr val="black">
                    <a:lumMod val="75000"/>
                    <a:lumOff val="25000"/>
                  </a:prstClr>
                </a:solidFill>
              </a:rPr>
              <a:t>temperature fluctuations (0</a:t>
            </a:r>
            <a:r>
              <a:rPr lang="en-US" sz="2200" b="1" baseline="30000" dirty="0" smtClean="0">
                <a:solidFill>
                  <a:prstClr val="black">
                    <a:lumMod val="75000"/>
                    <a:lumOff val="25000"/>
                  </a:prstClr>
                </a:solidFill>
              </a:rPr>
              <a:t>o</a:t>
            </a:r>
            <a:r>
              <a:rPr lang="en-US" sz="2200" b="1" dirty="0" smtClean="0">
                <a:solidFill>
                  <a:prstClr val="black">
                    <a:lumMod val="75000"/>
                    <a:lumOff val="25000"/>
                  </a:prstClr>
                </a:solidFill>
              </a:rPr>
              <a:t>C – 42</a:t>
            </a:r>
            <a:r>
              <a:rPr lang="en-US" sz="2200" b="1" baseline="30000" dirty="0" smtClean="0">
                <a:solidFill>
                  <a:prstClr val="black">
                    <a:lumMod val="75000"/>
                    <a:lumOff val="25000"/>
                  </a:prstClr>
                </a:solidFill>
              </a:rPr>
              <a:t>o</a:t>
            </a:r>
            <a:r>
              <a:rPr lang="en-US" sz="2200" b="1" dirty="0" smtClean="0">
                <a:solidFill>
                  <a:prstClr val="black">
                    <a:lumMod val="75000"/>
                    <a:lumOff val="25000"/>
                  </a:prstClr>
                </a:solidFill>
              </a:rPr>
              <a:t>C)</a:t>
            </a:r>
            <a:r>
              <a:rPr lang="en-US" sz="2200" dirty="0" smtClean="0">
                <a:solidFill>
                  <a:prstClr val="black">
                    <a:lumMod val="75000"/>
                    <a:lumOff val="25000"/>
                  </a:prstClr>
                </a:solidFill>
              </a:rPr>
              <a:t> in the presence of </a:t>
            </a:r>
            <a:r>
              <a:rPr lang="en-US" sz="2200" b="1" dirty="0" smtClean="0">
                <a:solidFill>
                  <a:prstClr val="black">
                    <a:lumMod val="75000"/>
                    <a:lumOff val="25000"/>
                  </a:prstClr>
                </a:solidFill>
              </a:rPr>
              <a:t>calcium chloride ions</a:t>
            </a:r>
            <a:r>
              <a:rPr lang="en-US" sz="2200" dirty="0" smtClean="0">
                <a:solidFill>
                  <a:prstClr val="black">
                    <a:lumMod val="75000"/>
                    <a:lumOff val="25000"/>
                  </a:prstClr>
                </a:solidFill>
              </a:rPr>
              <a:t> causes the cell membrane and wall to become porous. This allows the recombinant plasmid in.</a:t>
            </a:r>
          </a:p>
          <a:p>
            <a:pPr marL="0" lvl="1" indent="0" algn="ctr">
              <a:buClr>
                <a:srgbClr val="99CB38"/>
              </a:buClr>
              <a:buNone/>
            </a:pPr>
            <a:endParaRPr lang="en-US" sz="2200" b="1" dirty="0">
              <a:solidFill>
                <a:prstClr val="black">
                  <a:lumMod val="75000"/>
                  <a:lumOff val="25000"/>
                </a:prstClr>
              </a:solidFill>
            </a:endParaRPr>
          </a:p>
          <a:p>
            <a:pPr marL="457200" lvl="1" indent="-457200">
              <a:buClr>
                <a:srgbClr val="99CB38"/>
              </a:buClr>
              <a:buFont typeface="+mj-lt"/>
              <a:buAutoNum type="arabicPeriod" startAt="2"/>
            </a:pPr>
            <a:r>
              <a:rPr lang="en-US" sz="2200" b="1" u="sng" dirty="0" err="1" smtClean="0">
                <a:solidFill>
                  <a:prstClr val="black">
                    <a:lumMod val="75000"/>
                    <a:lumOff val="25000"/>
                  </a:prstClr>
                </a:solidFill>
              </a:rPr>
              <a:t>Electroportation</a:t>
            </a:r>
            <a:r>
              <a:rPr lang="en-US" sz="2200" b="1" u="sng" dirty="0" smtClean="0">
                <a:solidFill>
                  <a:prstClr val="black">
                    <a:lumMod val="75000"/>
                    <a:lumOff val="25000"/>
                  </a:prstClr>
                </a:solidFill>
              </a:rPr>
              <a:t>/Electrofusion</a:t>
            </a:r>
          </a:p>
          <a:p>
            <a:pPr marL="0" lvl="1" indent="0" algn="ctr">
              <a:buClr>
                <a:srgbClr val="99CB38"/>
              </a:buClr>
              <a:buNone/>
            </a:pPr>
            <a:r>
              <a:rPr lang="en-US" sz="2200" dirty="0" smtClean="0">
                <a:solidFill>
                  <a:prstClr val="black">
                    <a:lumMod val="75000"/>
                    <a:lumOff val="25000"/>
                  </a:prstClr>
                </a:solidFill>
              </a:rPr>
              <a:t>A high voltage is applied to the cells which disrupts the membranes, causing the recombinant plasmids to enter.</a:t>
            </a:r>
          </a:p>
          <a:p>
            <a:pPr marL="0" lvl="1" indent="0" algn="ctr">
              <a:buClr>
                <a:srgbClr val="99CB38"/>
              </a:buClr>
              <a:buNone/>
            </a:pPr>
            <a:endParaRPr lang="en-US" sz="2200" dirty="0" smtClean="0">
              <a:solidFill>
                <a:prstClr val="black">
                  <a:lumMod val="75000"/>
                  <a:lumOff val="25000"/>
                </a:prstClr>
              </a:solidFill>
            </a:endParaRPr>
          </a:p>
          <a:p>
            <a:pPr marL="457200" lvl="1" indent="-457200">
              <a:buClr>
                <a:srgbClr val="99CB38"/>
              </a:buClr>
              <a:buFont typeface="+mj-lt"/>
              <a:buAutoNum type="arabicPeriod" startAt="3"/>
            </a:pPr>
            <a:r>
              <a:rPr lang="en-US" sz="2200" b="1" u="sng" dirty="0" smtClean="0">
                <a:solidFill>
                  <a:prstClr val="black">
                    <a:lumMod val="75000"/>
                    <a:lumOff val="25000"/>
                  </a:prstClr>
                </a:solidFill>
              </a:rPr>
              <a:t>Transfection</a:t>
            </a:r>
          </a:p>
          <a:p>
            <a:pPr marL="0" lvl="1" indent="0" algn="ctr">
              <a:buClr>
                <a:srgbClr val="99CB38"/>
              </a:buClr>
              <a:buNone/>
            </a:pPr>
            <a:r>
              <a:rPr lang="en-US" sz="2200" b="1" dirty="0" smtClean="0">
                <a:solidFill>
                  <a:prstClr val="black">
                    <a:lumMod val="75000"/>
                    <a:lumOff val="25000"/>
                  </a:prstClr>
                </a:solidFill>
              </a:rPr>
              <a:t>Bacteriophages</a:t>
            </a:r>
            <a:r>
              <a:rPr lang="en-US" sz="2200" dirty="0" smtClean="0">
                <a:solidFill>
                  <a:prstClr val="black">
                    <a:lumMod val="75000"/>
                    <a:lumOff val="25000"/>
                  </a:prstClr>
                </a:solidFill>
              </a:rPr>
              <a:t> are viruses that infect bacteria. The relevant gene can be </a:t>
            </a:r>
            <a:r>
              <a:rPr lang="en-US" sz="2200" dirty="0" err="1" smtClean="0">
                <a:solidFill>
                  <a:prstClr val="black">
                    <a:lumMod val="75000"/>
                    <a:lumOff val="25000"/>
                  </a:prstClr>
                </a:solidFill>
              </a:rPr>
              <a:t>packgaged</a:t>
            </a:r>
            <a:r>
              <a:rPr lang="en-US" sz="2200" dirty="0" smtClean="0">
                <a:solidFill>
                  <a:prstClr val="black">
                    <a:lumMod val="75000"/>
                    <a:lumOff val="25000"/>
                  </a:prstClr>
                </a:solidFill>
              </a:rPr>
              <a:t> in a bacteriophage, which can then transfect the host cell.</a:t>
            </a:r>
          </a:p>
          <a:p>
            <a:pPr marL="0" lvl="1" indent="0" algn="ctr">
              <a:buClr>
                <a:srgbClr val="99CB38"/>
              </a:buClr>
              <a:buNone/>
            </a:pPr>
            <a:endParaRPr lang="en-US" sz="2200" b="1" dirty="0">
              <a:solidFill>
                <a:prstClr val="black">
                  <a:lumMod val="75000"/>
                  <a:lumOff val="25000"/>
                </a:prstClr>
              </a:solidFill>
            </a:endParaRPr>
          </a:p>
          <a:p>
            <a:pPr marL="457200" lvl="1" indent="-457200">
              <a:buClr>
                <a:srgbClr val="99CB38"/>
              </a:buClr>
              <a:buFont typeface="+mj-lt"/>
              <a:buAutoNum type="arabicPeriod" startAt="4"/>
            </a:pPr>
            <a:r>
              <a:rPr lang="en-US" sz="2200" b="1" u="sng" dirty="0" smtClean="0">
                <a:solidFill>
                  <a:prstClr val="black">
                    <a:lumMod val="75000"/>
                    <a:lumOff val="25000"/>
                  </a:prstClr>
                </a:solidFill>
              </a:rPr>
              <a:t>Direct Introduction into Host Cell</a:t>
            </a:r>
          </a:p>
          <a:p>
            <a:pPr marL="0" lvl="1" indent="0" algn="ctr">
              <a:buClr>
                <a:srgbClr val="99CB38"/>
              </a:buClr>
              <a:buNone/>
            </a:pPr>
            <a:r>
              <a:rPr lang="en-US" sz="2200" dirty="0" smtClean="0">
                <a:solidFill>
                  <a:prstClr val="black">
                    <a:lumMod val="75000"/>
                    <a:lumOff val="25000"/>
                  </a:prstClr>
                </a:solidFill>
              </a:rPr>
              <a:t>Recombinant plasmids can be placed in bacteria which infect some plants, inserting DNA into host cell genomes. Gold or tungsten can even be coated with recombinant DNA and shot into plant cells.</a:t>
            </a:r>
          </a:p>
          <a:p>
            <a:pPr marL="0" lvl="1" indent="0" algn="ctr">
              <a:buClr>
                <a:srgbClr val="99CB38"/>
              </a:buClr>
              <a:buNone/>
            </a:pPr>
            <a:endParaRPr lang="en-US" sz="2200" dirty="0" smtClean="0">
              <a:solidFill>
                <a:prstClr val="black">
                  <a:lumMod val="75000"/>
                  <a:lumOff val="25000"/>
                </a:prstClr>
              </a:solidFill>
            </a:endParaRPr>
          </a:p>
          <a:p>
            <a:pPr marL="0" lvl="1" indent="0">
              <a:buClr>
                <a:srgbClr val="99CB38"/>
              </a:buClr>
              <a:buNone/>
            </a:pPr>
            <a:r>
              <a:rPr lang="en-US" sz="2200" b="1" dirty="0" smtClean="0">
                <a:solidFill>
                  <a:prstClr val="black">
                    <a:lumMod val="75000"/>
                    <a:lumOff val="25000"/>
                  </a:prstClr>
                </a:solidFill>
              </a:rPr>
              <a:t> </a:t>
            </a:r>
            <a:endParaRPr lang="en-US" sz="2200" dirty="0">
              <a:solidFill>
                <a:prstClr val="black">
                  <a:lumMod val="75000"/>
                  <a:lumOff val="25000"/>
                </a:prstClr>
              </a:solidFill>
            </a:endParaRPr>
          </a:p>
          <a:p>
            <a:pPr marL="263525" indent="-263525">
              <a:buClr>
                <a:srgbClr val="99CB38"/>
              </a:buClr>
              <a:buFont typeface="Arial" panose="020B0604020202020204" pitchFamily="34" charset="0"/>
              <a:buChar char="•"/>
            </a:pPr>
            <a:endParaRPr lang="en-US" sz="2400" dirty="0">
              <a:solidFill>
                <a:srgbClr val="FF0000"/>
              </a:solidFill>
            </a:endParaRPr>
          </a:p>
          <a:p>
            <a:pPr marL="0" indent="0">
              <a:buClr>
                <a:srgbClr val="99CB38"/>
              </a:buClr>
              <a:buFont typeface="Calibri" panose="020F0502020204030204" pitchFamily="34" charset="0"/>
              <a:buNone/>
            </a:pPr>
            <a:endParaRPr lang="en-US" sz="2400" dirty="0">
              <a:solidFill>
                <a:srgbClr val="FF0000"/>
              </a:solidFill>
            </a:endParaRPr>
          </a:p>
          <a:p>
            <a:pPr marL="263525" indent="-263525">
              <a:buClr>
                <a:srgbClr val="99CB38"/>
              </a:buClr>
              <a:buFont typeface="Arial" panose="020B0604020202020204" pitchFamily="34" charset="0"/>
              <a:buChar char="•"/>
            </a:pPr>
            <a:endParaRPr lang="en-US" sz="2400" dirty="0">
              <a:solidFill>
                <a:srgbClr val="FF0000"/>
              </a:solidFill>
            </a:endParaRPr>
          </a:p>
        </p:txBody>
      </p:sp>
    </p:spTree>
    <p:extLst>
      <p:ext uri="{BB962C8B-B14F-4D97-AF65-F5344CB8AC3E}">
        <p14:creationId xmlns:p14="http://schemas.microsoft.com/office/powerpoint/2010/main" val="2522711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fade">
                                      <p:cBhvr>
                                        <p:cTn id="22" dur="5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fade">
                                      <p:cBhvr>
                                        <p:cTn id="27" dur="500"/>
                                        <p:tgtEl>
                                          <p:spTgt spid="7">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7" end="7"/>
                                            </p:txEl>
                                          </p:spTgt>
                                        </p:tgtEl>
                                        <p:attrNameLst>
                                          <p:attrName>style.visibility</p:attrName>
                                        </p:attrNameLst>
                                      </p:cBhvr>
                                      <p:to>
                                        <p:strVal val="visible"/>
                                      </p:to>
                                    </p:set>
                                    <p:animEffect transition="in" filter="fade">
                                      <p:cBhvr>
                                        <p:cTn id="32" dur="500"/>
                                        <p:tgtEl>
                                          <p:spTgt spid="7">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9" end="9"/>
                                            </p:txEl>
                                          </p:spTgt>
                                        </p:tgtEl>
                                        <p:attrNameLst>
                                          <p:attrName>style.visibility</p:attrName>
                                        </p:attrNameLst>
                                      </p:cBhvr>
                                      <p:to>
                                        <p:strVal val="visible"/>
                                      </p:to>
                                    </p:set>
                                    <p:animEffect transition="in" filter="fade">
                                      <p:cBhvr>
                                        <p:cTn id="37" dur="500"/>
                                        <p:tgtEl>
                                          <p:spTgt spid="7">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10" end="10"/>
                                            </p:txEl>
                                          </p:spTgt>
                                        </p:tgtEl>
                                        <p:attrNameLst>
                                          <p:attrName>style.visibility</p:attrName>
                                        </p:attrNameLst>
                                      </p:cBhvr>
                                      <p:to>
                                        <p:strVal val="visible"/>
                                      </p:to>
                                    </p:set>
                                    <p:animEffect transition="in" filter="fade">
                                      <p:cBhvr>
                                        <p:cTn id="42" dur="500"/>
                                        <p:tgtEl>
                                          <p:spTgt spid="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137786" y="175365"/>
            <a:ext cx="11862148" cy="688931"/>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dirty="0" smtClean="0">
                <a:solidFill>
                  <a:prstClr val="black">
                    <a:lumMod val="75000"/>
                    <a:lumOff val="25000"/>
                  </a:prstClr>
                </a:solidFill>
              </a:rPr>
              <a:t>Exam Question</a:t>
            </a:r>
            <a:endParaRPr lang="en-GB" dirty="0">
              <a:solidFill>
                <a:prstClr val="black">
                  <a:lumMod val="75000"/>
                  <a:lumOff val="25000"/>
                </a:prstClr>
              </a:solidFill>
            </a:endParaRPr>
          </a:p>
        </p:txBody>
      </p:sp>
      <p:sp>
        <p:nvSpPr>
          <p:cNvPr id="7" name="Content Placeholder 4"/>
          <p:cNvSpPr txBox="1">
            <a:spLocks/>
          </p:cNvSpPr>
          <p:nvPr/>
        </p:nvSpPr>
        <p:spPr>
          <a:xfrm>
            <a:off x="137786" y="864297"/>
            <a:ext cx="11862148" cy="5336088"/>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a:buClr>
                <a:srgbClr val="99CB38"/>
              </a:buClr>
              <a:buNone/>
            </a:pPr>
            <a:r>
              <a:rPr lang="en-US" sz="2200" dirty="0" smtClean="0">
                <a:solidFill>
                  <a:prstClr val="black">
                    <a:lumMod val="75000"/>
                    <a:lumOff val="25000"/>
                  </a:prstClr>
                </a:solidFill>
              </a:rPr>
              <a:t>Have a go at the practice exam question.</a:t>
            </a:r>
          </a:p>
          <a:p>
            <a:pPr marL="0" lvl="1" indent="0">
              <a:buClr>
                <a:srgbClr val="99CB38"/>
              </a:buClr>
              <a:buNone/>
            </a:pPr>
            <a:r>
              <a:rPr lang="en-US" sz="2200" dirty="0" smtClean="0">
                <a:solidFill>
                  <a:prstClr val="black">
                    <a:lumMod val="75000"/>
                    <a:lumOff val="25000"/>
                  </a:prstClr>
                </a:solidFill>
              </a:rPr>
              <a:t>Answers:</a:t>
            </a:r>
          </a:p>
          <a:p>
            <a:pPr marL="0" lvl="1" indent="0">
              <a:buClr>
                <a:srgbClr val="99CB38"/>
              </a:buClr>
              <a:buNone/>
            </a:pPr>
            <a:endParaRPr lang="en-US" sz="2200" dirty="0" smtClean="0">
              <a:solidFill>
                <a:prstClr val="black">
                  <a:lumMod val="75000"/>
                  <a:lumOff val="25000"/>
                </a:prstClr>
              </a:solidFill>
            </a:endParaRPr>
          </a:p>
          <a:p>
            <a:pPr marL="0" lvl="1" indent="0" algn="ctr">
              <a:buClr>
                <a:srgbClr val="99CB38"/>
              </a:buClr>
              <a:buNone/>
            </a:pPr>
            <a:endParaRPr lang="en-US" sz="2200" dirty="0" smtClean="0">
              <a:solidFill>
                <a:prstClr val="black">
                  <a:lumMod val="75000"/>
                  <a:lumOff val="25000"/>
                </a:prstClr>
              </a:solidFill>
            </a:endParaRPr>
          </a:p>
          <a:p>
            <a:pPr marL="0" lvl="1" indent="0">
              <a:buClr>
                <a:srgbClr val="99CB38"/>
              </a:buClr>
              <a:buNone/>
            </a:pPr>
            <a:r>
              <a:rPr lang="en-US" sz="2200" b="1" dirty="0" smtClean="0">
                <a:solidFill>
                  <a:prstClr val="black">
                    <a:lumMod val="75000"/>
                    <a:lumOff val="25000"/>
                  </a:prstClr>
                </a:solidFill>
              </a:rPr>
              <a:t> </a:t>
            </a:r>
            <a:endParaRPr lang="en-US" sz="2200" dirty="0">
              <a:solidFill>
                <a:prstClr val="black">
                  <a:lumMod val="75000"/>
                  <a:lumOff val="25000"/>
                </a:prstClr>
              </a:solidFill>
            </a:endParaRPr>
          </a:p>
          <a:p>
            <a:pPr marL="263525" indent="-263525">
              <a:buClr>
                <a:srgbClr val="99CB38"/>
              </a:buClr>
              <a:buFont typeface="Arial" panose="020B0604020202020204" pitchFamily="34" charset="0"/>
              <a:buChar char="•"/>
            </a:pPr>
            <a:endParaRPr lang="en-US" sz="2400" dirty="0">
              <a:solidFill>
                <a:srgbClr val="FF0000"/>
              </a:solidFill>
            </a:endParaRPr>
          </a:p>
          <a:p>
            <a:pPr marL="0" indent="0">
              <a:buClr>
                <a:srgbClr val="99CB38"/>
              </a:buClr>
              <a:buFont typeface="Calibri" panose="020F0502020204030204" pitchFamily="34" charset="0"/>
              <a:buNone/>
            </a:pPr>
            <a:endParaRPr lang="en-US" sz="2400" dirty="0">
              <a:solidFill>
                <a:srgbClr val="FF0000"/>
              </a:solidFill>
            </a:endParaRPr>
          </a:p>
          <a:p>
            <a:pPr marL="263525" indent="-263525">
              <a:buClr>
                <a:srgbClr val="99CB38"/>
              </a:buClr>
              <a:buFont typeface="Arial" panose="020B0604020202020204" pitchFamily="34" charset="0"/>
              <a:buChar char="•"/>
            </a:pPr>
            <a:endParaRPr lang="en-US" sz="2400" dirty="0">
              <a:solidFill>
                <a:srgbClr val="FF0000"/>
              </a:solidFill>
            </a:endParaRPr>
          </a:p>
        </p:txBody>
      </p:sp>
      <p:pic>
        <p:nvPicPr>
          <p:cNvPr id="2" name="Picture 1"/>
          <p:cNvPicPr>
            <a:picLocks noChangeAspect="1"/>
          </p:cNvPicPr>
          <p:nvPr/>
        </p:nvPicPr>
        <p:blipFill>
          <a:blip r:embed="rId2"/>
          <a:stretch>
            <a:fillRect/>
          </a:stretch>
        </p:blipFill>
        <p:spPr>
          <a:xfrm>
            <a:off x="2518710" y="1618400"/>
            <a:ext cx="7464535" cy="2722075"/>
          </a:xfrm>
          <a:prstGeom prst="rect">
            <a:avLst/>
          </a:prstGeom>
        </p:spPr>
      </p:pic>
      <p:pic>
        <p:nvPicPr>
          <p:cNvPr id="3" name="Picture 2"/>
          <p:cNvPicPr>
            <a:picLocks noChangeAspect="1"/>
          </p:cNvPicPr>
          <p:nvPr/>
        </p:nvPicPr>
        <p:blipFill>
          <a:blip r:embed="rId3"/>
          <a:stretch>
            <a:fillRect/>
          </a:stretch>
        </p:blipFill>
        <p:spPr>
          <a:xfrm>
            <a:off x="2203655" y="4082955"/>
            <a:ext cx="8610072" cy="2031590"/>
          </a:xfrm>
          <a:prstGeom prst="rect">
            <a:avLst/>
          </a:prstGeom>
        </p:spPr>
      </p:pic>
    </p:spTree>
    <p:extLst>
      <p:ext uri="{BB962C8B-B14F-4D97-AF65-F5344CB8AC3E}">
        <p14:creationId xmlns:p14="http://schemas.microsoft.com/office/powerpoint/2010/main" val="151197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dirty="0" smtClean="0"/>
              <a:t>Genetic Engineering Toolbox…</a:t>
            </a:r>
            <a:endParaRPr lang="en-GB" sz="6000" dirty="0"/>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4812554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137786" y="175365"/>
            <a:ext cx="11862148" cy="688931"/>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dirty="0" smtClean="0">
                <a:solidFill>
                  <a:prstClr val="black">
                    <a:lumMod val="75000"/>
                    <a:lumOff val="25000"/>
                  </a:prstClr>
                </a:solidFill>
              </a:rPr>
              <a:t>Genetic Engineering Toolbox</a:t>
            </a:r>
            <a:endParaRPr lang="en-GB" dirty="0">
              <a:solidFill>
                <a:prstClr val="black">
                  <a:lumMod val="75000"/>
                  <a:lumOff val="25000"/>
                </a:prstClr>
              </a:solidFill>
            </a:endParaRPr>
          </a:p>
        </p:txBody>
      </p:sp>
      <p:sp>
        <p:nvSpPr>
          <p:cNvPr id="7" name="Content Placeholder 4"/>
          <p:cNvSpPr txBox="1">
            <a:spLocks/>
          </p:cNvSpPr>
          <p:nvPr/>
        </p:nvSpPr>
        <p:spPr>
          <a:xfrm>
            <a:off x="137786" y="864297"/>
            <a:ext cx="11862148" cy="5336088"/>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2900" lvl="1" indent="-342900">
              <a:buClr>
                <a:srgbClr val="99CB38"/>
              </a:buClr>
            </a:pPr>
            <a:r>
              <a:rPr lang="en-US" sz="2200" dirty="0" smtClean="0">
                <a:solidFill>
                  <a:prstClr val="black">
                    <a:lumMod val="75000"/>
                    <a:lumOff val="25000"/>
                  </a:prstClr>
                </a:solidFill>
              </a:rPr>
              <a:t>Genetic engineering techniques are successful because scientists use naturally occurring enzymes to their advantage.</a:t>
            </a:r>
          </a:p>
          <a:p>
            <a:pPr marL="342900" lvl="1" indent="-342900">
              <a:buClr>
                <a:srgbClr val="99CB38"/>
              </a:buClr>
            </a:pPr>
            <a:r>
              <a:rPr lang="en-US" sz="2200" dirty="0" smtClean="0">
                <a:solidFill>
                  <a:prstClr val="black">
                    <a:lumMod val="75000"/>
                    <a:lumOff val="25000"/>
                  </a:prstClr>
                </a:solidFill>
              </a:rPr>
              <a:t>They must have the following enzymes in their ‘toolbox’.</a:t>
            </a:r>
          </a:p>
          <a:p>
            <a:pPr marL="342900" lvl="1" indent="-342900">
              <a:buClr>
                <a:srgbClr val="99CB38"/>
              </a:buClr>
            </a:pPr>
            <a:r>
              <a:rPr lang="en-US" sz="2200" dirty="0" smtClean="0">
                <a:solidFill>
                  <a:prstClr val="black">
                    <a:lumMod val="75000"/>
                    <a:lumOff val="25000"/>
                  </a:prstClr>
                </a:solidFill>
              </a:rPr>
              <a:t>You have already encountered them this lesson:</a:t>
            </a:r>
          </a:p>
          <a:p>
            <a:pPr marL="0" lvl="1" indent="0">
              <a:buClr>
                <a:srgbClr val="99CB38"/>
              </a:buClr>
              <a:buNone/>
            </a:pPr>
            <a:r>
              <a:rPr lang="en-US" sz="2200" b="1" dirty="0" smtClean="0">
                <a:solidFill>
                  <a:prstClr val="black">
                    <a:lumMod val="75000"/>
                    <a:lumOff val="25000"/>
                  </a:prstClr>
                </a:solidFill>
              </a:rPr>
              <a:t> </a:t>
            </a:r>
            <a:endParaRPr lang="en-US" sz="2200" dirty="0">
              <a:solidFill>
                <a:prstClr val="black">
                  <a:lumMod val="75000"/>
                  <a:lumOff val="25000"/>
                </a:prstClr>
              </a:solidFill>
            </a:endParaRPr>
          </a:p>
          <a:p>
            <a:pPr marL="263525" indent="-263525">
              <a:buClr>
                <a:srgbClr val="99CB38"/>
              </a:buClr>
              <a:buFont typeface="Arial" panose="020B0604020202020204" pitchFamily="34" charset="0"/>
              <a:buChar char="•"/>
            </a:pPr>
            <a:endParaRPr lang="en-US" sz="2400" dirty="0">
              <a:solidFill>
                <a:srgbClr val="FF0000"/>
              </a:solidFill>
            </a:endParaRPr>
          </a:p>
          <a:p>
            <a:pPr marL="0" indent="0">
              <a:buClr>
                <a:srgbClr val="99CB38"/>
              </a:buClr>
              <a:buFont typeface="Calibri" panose="020F0502020204030204" pitchFamily="34" charset="0"/>
              <a:buNone/>
            </a:pPr>
            <a:endParaRPr lang="en-US" sz="2400" dirty="0">
              <a:solidFill>
                <a:srgbClr val="FF0000"/>
              </a:solidFill>
            </a:endParaRPr>
          </a:p>
          <a:p>
            <a:pPr marL="263525" indent="-263525">
              <a:buClr>
                <a:srgbClr val="99CB38"/>
              </a:buClr>
              <a:buFont typeface="Arial" panose="020B0604020202020204" pitchFamily="34" charset="0"/>
              <a:buChar char="•"/>
            </a:pPr>
            <a:endParaRPr lang="en-US" sz="2400" dirty="0">
              <a:solidFill>
                <a:srgbClr val="FF0000"/>
              </a:solidFill>
            </a:endParaRPr>
          </a:p>
        </p:txBody>
      </p:sp>
      <p:sp>
        <p:nvSpPr>
          <p:cNvPr id="2" name="TextBox 1"/>
          <p:cNvSpPr txBox="1"/>
          <p:nvPr/>
        </p:nvSpPr>
        <p:spPr>
          <a:xfrm>
            <a:off x="338203" y="2793304"/>
            <a:ext cx="4534422" cy="132343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GB" sz="2000" b="1" u="sng" dirty="0" smtClean="0"/>
              <a:t>Reverse Transcriptase</a:t>
            </a:r>
          </a:p>
          <a:p>
            <a:pPr algn="ctr"/>
            <a:r>
              <a:rPr lang="en-GB" sz="2000" dirty="0" smtClean="0"/>
              <a:t>Present in viruses such as HIV, these have the ability to synthesise </a:t>
            </a:r>
            <a:r>
              <a:rPr lang="en-GB" sz="2000" dirty="0" err="1" smtClean="0"/>
              <a:t>cDNA</a:t>
            </a:r>
            <a:r>
              <a:rPr lang="en-GB" sz="2000" dirty="0" smtClean="0"/>
              <a:t> from an RNA template.</a:t>
            </a:r>
            <a:endParaRPr lang="en-GB" sz="2000" dirty="0"/>
          </a:p>
        </p:txBody>
      </p:sp>
      <p:sp>
        <p:nvSpPr>
          <p:cNvPr id="5" name="TextBox 4"/>
          <p:cNvSpPr txBox="1"/>
          <p:nvPr/>
        </p:nvSpPr>
        <p:spPr>
          <a:xfrm>
            <a:off x="3801649" y="4427057"/>
            <a:ext cx="4534422" cy="163121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GB" sz="2000" b="1" u="sng" dirty="0" smtClean="0"/>
              <a:t>Restriction Enzymes</a:t>
            </a:r>
          </a:p>
          <a:p>
            <a:pPr algn="ctr"/>
            <a:r>
              <a:rPr lang="en-GB" sz="2000" dirty="0" smtClean="0"/>
              <a:t>Many prokaryotes use these as a defence against bacteriophages. They cut up invading viral DNA, rendering the virus harmless.</a:t>
            </a:r>
            <a:endParaRPr lang="en-GB" sz="2000" dirty="0"/>
          </a:p>
        </p:txBody>
      </p:sp>
      <p:sp>
        <p:nvSpPr>
          <p:cNvPr id="8" name="TextBox 7"/>
          <p:cNvSpPr txBox="1"/>
          <p:nvPr/>
        </p:nvSpPr>
        <p:spPr>
          <a:xfrm>
            <a:off x="7267184" y="2793303"/>
            <a:ext cx="4534422" cy="132343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GB" sz="2000" b="1" u="sng" dirty="0" smtClean="0"/>
              <a:t>Ligase Enzymes</a:t>
            </a:r>
          </a:p>
          <a:p>
            <a:pPr algn="ctr"/>
            <a:r>
              <a:rPr lang="en-GB" sz="2000" dirty="0" smtClean="0"/>
              <a:t>These join DNA fragments. They catalyse condensation reactions in the sugar-phosphate backbone.</a:t>
            </a:r>
            <a:endParaRPr lang="en-GB" sz="2000" dirty="0"/>
          </a:p>
        </p:txBody>
      </p:sp>
    </p:spTree>
    <p:extLst>
      <p:ext uri="{BB962C8B-B14F-4D97-AF65-F5344CB8AC3E}">
        <p14:creationId xmlns:p14="http://schemas.microsoft.com/office/powerpoint/2010/main" val="456402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137786" y="175365"/>
            <a:ext cx="11862148" cy="688931"/>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dirty="0" smtClean="0"/>
              <a:t>Plenary</a:t>
            </a:r>
            <a:endParaRPr lang="en-GB" dirty="0"/>
          </a:p>
        </p:txBody>
      </p:sp>
      <p:sp>
        <p:nvSpPr>
          <p:cNvPr id="7" name="Content Placeholder 4"/>
          <p:cNvSpPr txBox="1">
            <a:spLocks/>
          </p:cNvSpPr>
          <p:nvPr/>
        </p:nvSpPr>
        <p:spPr>
          <a:xfrm>
            <a:off x="137786" y="864297"/>
            <a:ext cx="11862148" cy="5336088"/>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82588" lvl="1" indent="-382588">
              <a:buNone/>
            </a:pPr>
            <a:r>
              <a:rPr lang="en-US" sz="2400" dirty="0"/>
              <a:t>Answer the following questions:</a:t>
            </a:r>
          </a:p>
          <a:p>
            <a:pPr marL="382588" lvl="1" indent="-382588">
              <a:buNone/>
            </a:pPr>
            <a:endParaRPr lang="en-US" sz="2400" dirty="0"/>
          </a:p>
          <a:p>
            <a:pPr marL="382588" lvl="1" indent="-382588">
              <a:buAutoNum type="arabicPeriod"/>
            </a:pPr>
            <a:r>
              <a:rPr lang="en-US" sz="2400" dirty="0" smtClean="0"/>
              <a:t>mRNA from the beta cells of the pancreas can be obtained to make the insulin gene.</a:t>
            </a:r>
          </a:p>
          <a:p>
            <a:pPr marL="382588" lvl="1" indent="-382588">
              <a:buAutoNum type="arabicPeriod"/>
            </a:pPr>
            <a:endParaRPr lang="en-US" sz="2400" dirty="0">
              <a:solidFill>
                <a:srgbClr val="FF0000"/>
              </a:solidFill>
            </a:endParaRPr>
          </a:p>
          <a:p>
            <a:pPr marL="457200" lvl="1" indent="-457200">
              <a:buFont typeface="+mj-lt"/>
              <a:buAutoNum type="alphaLcParenR"/>
            </a:pPr>
            <a:r>
              <a:rPr lang="en-US" sz="2400" dirty="0" smtClean="0"/>
              <a:t>What type of enzyme will be required to </a:t>
            </a:r>
            <a:r>
              <a:rPr lang="en-US" sz="2400" dirty="0" err="1" smtClean="0"/>
              <a:t>synthesise</a:t>
            </a:r>
            <a:r>
              <a:rPr lang="en-US" sz="2400" dirty="0" smtClean="0"/>
              <a:t> the gene from the mRNA?</a:t>
            </a:r>
          </a:p>
          <a:p>
            <a:pPr marL="457200" lvl="1" indent="-457200">
              <a:buFont typeface="+mj-lt"/>
              <a:buAutoNum type="alphaLcParenR"/>
            </a:pPr>
            <a:endParaRPr lang="en-US" sz="2400" dirty="0"/>
          </a:p>
          <a:p>
            <a:pPr marL="457200" lvl="1" indent="-457200">
              <a:buFont typeface="+mj-lt"/>
              <a:buAutoNum type="alphaLcParenR"/>
            </a:pPr>
            <a:r>
              <a:rPr lang="en-US" sz="2400" dirty="0" smtClean="0"/>
              <a:t>Explain why the gene made in this way will not contain any introns.</a:t>
            </a:r>
          </a:p>
          <a:p>
            <a:pPr marL="457200" lvl="1" indent="-457200">
              <a:buFont typeface="+mj-lt"/>
              <a:buAutoNum type="alphaLcParenR"/>
            </a:pPr>
            <a:endParaRPr lang="en-US" sz="2400" dirty="0"/>
          </a:p>
          <a:p>
            <a:pPr marL="457200" lvl="1" indent="-457200">
              <a:buFont typeface="+mj-lt"/>
              <a:buAutoNum type="alphaLcParenR"/>
            </a:pPr>
            <a:r>
              <a:rPr lang="en-US" sz="2400" dirty="0" smtClean="0"/>
              <a:t>The gene will be spliced into a bacterial plasmid. When genes are cut from host DNA, why are they cut out with the same restriction enzymes as the ones used to cut open the vector plasmid?</a:t>
            </a:r>
          </a:p>
          <a:p>
            <a:pPr marL="0" lvl="1" indent="0">
              <a:buNone/>
            </a:pPr>
            <a:endParaRPr lang="en-US" dirty="0">
              <a:solidFill>
                <a:srgbClr val="FF0000"/>
              </a:solidFill>
            </a:endParaRPr>
          </a:p>
          <a:p>
            <a:pPr marL="0" indent="0">
              <a:buNone/>
            </a:pPr>
            <a:endParaRPr lang="en-US" dirty="0">
              <a:solidFill>
                <a:srgbClr val="FF0000"/>
              </a:solidFill>
            </a:endParaRPr>
          </a:p>
          <a:p>
            <a:pPr marL="263525" indent="-263525">
              <a:buFont typeface="Arial" panose="020B0604020202020204" pitchFamily="34" charset="0"/>
              <a:buChar char="•"/>
            </a:pPr>
            <a:endParaRPr lang="en-US" dirty="0">
              <a:solidFill>
                <a:srgbClr val="FF0000"/>
              </a:solidFill>
            </a:endParaRPr>
          </a:p>
        </p:txBody>
      </p:sp>
    </p:spTree>
    <p:extLst>
      <p:ext uri="{BB962C8B-B14F-4D97-AF65-F5344CB8AC3E}">
        <p14:creationId xmlns:p14="http://schemas.microsoft.com/office/powerpoint/2010/main" val="3295527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137786" y="175365"/>
            <a:ext cx="5736921" cy="964504"/>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dirty="0" smtClean="0"/>
              <a:t>Learning Objective</a:t>
            </a:r>
            <a:endParaRPr lang="en-GB" dirty="0"/>
          </a:p>
        </p:txBody>
      </p:sp>
      <p:sp>
        <p:nvSpPr>
          <p:cNvPr id="7" name="Content Placeholder 4"/>
          <p:cNvSpPr txBox="1">
            <a:spLocks/>
          </p:cNvSpPr>
          <p:nvPr/>
        </p:nvSpPr>
        <p:spPr>
          <a:xfrm>
            <a:off x="137787" y="1139869"/>
            <a:ext cx="5549030" cy="5060515"/>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63525" indent="-263525">
              <a:buFont typeface="Arial" panose="020B0604020202020204" pitchFamily="34" charset="0"/>
              <a:buChar char="•"/>
            </a:pPr>
            <a:r>
              <a:rPr lang="en-GB" sz="2400" dirty="0" smtClean="0"/>
              <a:t>Understand the principles of genetic engineering. </a:t>
            </a:r>
          </a:p>
          <a:p>
            <a:pPr marL="263525" indent="-263525">
              <a:buFont typeface="Arial" panose="020B0604020202020204" pitchFamily="34" charset="0"/>
              <a:buChar char="•"/>
            </a:pPr>
            <a:endParaRPr lang="en-GB" sz="2400" dirty="0"/>
          </a:p>
          <a:p>
            <a:pPr marL="263525" indent="-263525">
              <a:buFont typeface="Arial" panose="020B0604020202020204" pitchFamily="34" charset="0"/>
              <a:buChar char="•"/>
            </a:pPr>
            <a:r>
              <a:rPr lang="en-GB" sz="2400" dirty="0" smtClean="0"/>
              <a:t>Understand the techniques used in genetic engineering.</a:t>
            </a:r>
            <a:endParaRPr lang="en-GB" sz="2400" dirty="0"/>
          </a:p>
        </p:txBody>
      </p:sp>
      <p:sp>
        <p:nvSpPr>
          <p:cNvPr id="8" name="Title 3"/>
          <p:cNvSpPr txBox="1">
            <a:spLocks/>
          </p:cNvSpPr>
          <p:nvPr/>
        </p:nvSpPr>
        <p:spPr>
          <a:xfrm>
            <a:off x="5874707" y="175365"/>
            <a:ext cx="5736921" cy="964504"/>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dirty="0" smtClean="0"/>
              <a:t>Success Criteria</a:t>
            </a:r>
            <a:endParaRPr lang="en-GB" dirty="0"/>
          </a:p>
        </p:txBody>
      </p:sp>
      <p:sp>
        <p:nvSpPr>
          <p:cNvPr id="9" name="Content Placeholder 4"/>
          <p:cNvSpPr txBox="1">
            <a:spLocks/>
          </p:cNvSpPr>
          <p:nvPr/>
        </p:nvSpPr>
        <p:spPr>
          <a:xfrm>
            <a:off x="5874707" y="1139868"/>
            <a:ext cx="5736921" cy="5060515"/>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63525" indent="-263525">
              <a:buFont typeface="Arial" panose="020B0604020202020204" pitchFamily="34" charset="0"/>
              <a:buChar char="•"/>
            </a:pPr>
            <a:r>
              <a:rPr lang="en-GB" sz="2400" dirty="0" smtClean="0"/>
              <a:t>Describes the steps involved in isolating and then transferring a gene into a vector.</a:t>
            </a:r>
          </a:p>
          <a:p>
            <a:pPr marL="263525" indent="-263525">
              <a:buFont typeface="Arial" panose="020B0604020202020204" pitchFamily="34" charset="0"/>
              <a:buChar char="•"/>
            </a:pPr>
            <a:endParaRPr lang="en-GB" sz="2400" dirty="0"/>
          </a:p>
          <a:p>
            <a:pPr marL="263525" indent="-263525">
              <a:buFont typeface="Arial" panose="020B0604020202020204" pitchFamily="34" charset="0"/>
              <a:buChar char="•"/>
            </a:pPr>
            <a:r>
              <a:rPr lang="en-GB" sz="2400" dirty="0" smtClean="0"/>
              <a:t>State the enzymes used in genetic engineering.</a:t>
            </a:r>
          </a:p>
          <a:p>
            <a:pPr marL="263525" indent="-263525">
              <a:buFont typeface="Arial" panose="020B0604020202020204" pitchFamily="34" charset="0"/>
              <a:buChar char="•"/>
            </a:pPr>
            <a:endParaRPr lang="en-GB" sz="2400" dirty="0"/>
          </a:p>
          <a:p>
            <a:pPr marL="263525" indent="-263525">
              <a:buFont typeface="Arial" panose="020B0604020202020204" pitchFamily="34" charset="0"/>
              <a:buChar char="•"/>
            </a:pPr>
            <a:r>
              <a:rPr lang="en-GB" sz="2400" dirty="0" smtClean="0"/>
              <a:t>Explain the importance of ‘sticky ends’.</a:t>
            </a:r>
            <a:endParaRPr lang="en-GB" sz="2400" dirty="0"/>
          </a:p>
          <a:p>
            <a:pPr marL="263525" indent="-263525">
              <a:buFont typeface="Arial" panose="020B0604020202020204" pitchFamily="34" charset="0"/>
              <a:buChar char="•"/>
            </a:pPr>
            <a:endParaRPr lang="en-GB" sz="2400" dirty="0"/>
          </a:p>
          <a:p>
            <a:pPr marL="263525" indent="-263525">
              <a:buFont typeface="Arial" panose="020B0604020202020204" pitchFamily="34" charset="0"/>
              <a:buChar char="•"/>
            </a:pPr>
            <a:endParaRPr lang="en-GB" sz="2400" dirty="0" smtClean="0"/>
          </a:p>
          <a:p>
            <a:pPr marL="263525" indent="-263525">
              <a:buFont typeface="Arial" panose="020B0604020202020204" pitchFamily="34" charset="0"/>
              <a:buChar char="•"/>
            </a:pPr>
            <a:endParaRPr lang="en-GB" sz="2400" dirty="0" smtClean="0"/>
          </a:p>
          <a:p>
            <a:pPr marL="263525" indent="-263525">
              <a:buFont typeface="Arial" panose="020B0604020202020204" pitchFamily="34" charset="0"/>
              <a:buChar char="•"/>
            </a:pPr>
            <a:endParaRPr lang="en-GB" sz="2400" dirty="0"/>
          </a:p>
        </p:txBody>
      </p:sp>
    </p:spTree>
    <p:extLst>
      <p:ext uri="{BB962C8B-B14F-4D97-AF65-F5344CB8AC3E}">
        <p14:creationId xmlns:p14="http://schemas.microsoft.com/office/powerpoint/2010/main" val="25778560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92274" y="162079"/>
            <a:ext cx="11582400" cy="890108"/>
          </a:xfrm>
        </p:spPr>
        <p:txBody>
          <a:bodyPr>
            <a:normAutofit/>
          </a:bodyPr>
          <a:lstStyle/>
          <a:p>
            <a:r>
              <a:rPr lang="en-GB" sz="6000" dirty="0" smtClean="0"/>
              <a:t>Specification Reference</a:t>
            </a:r>
            <a:endParaRPr lang="en-GB" sz="6000" dirty="0"/>
          </a:p>
        </p:txBody>
      </p:sp>
      <p:pic>
        <p:nvPicPr>
          <p:cNvPr id="4" name="Picture 3"/>
          <p:cNvPicPr>
            <a:picLocks noChangeAspect="1"/>
          </p:cNvPicPr>
          <p:nvPr/>
        </p:nvPicPr>
        <p:blipFill rotWithShape="1">
          <a:blip r:embed="rId2"/>
          <a:srcRect b="78675"/>
          <a:stretch/>
        </p:blipFill>
        <p:spPr>
          <a:xfrm>
            <a:off x="1301037" y="1052188"/>
            <a:ext cx="9564874" cy="1077238"/>
          </a:xfrm>
          <a:prstGeom prst="rect">
            <a:avLst/>
          </a:prstGeom>
        </p:spPr>
      </p:pic>
      <p:pic>
        <p:nvPicPr>
          <p:cNvPr id="3" name="Picture 2"/>
          <p:cNvPicPr>
            <a:picLocks noChangeAspect="1"/>
          </p:cNvPicPr>
          <p:nvPr/>
        </p:nvPicPr>
        <p:blipFill>
          <a:blip r:embed="rId3"/>
          <a:stretch>
            <a:fillRect/>
          </a:stretch>
        </p:blipFill>
        <p:spPr>
          <a:xfrm>
            <a:off x="1301037" y="2154478"/>
            <a:ext cx="9562410" cy="2317314"/>
          </a:xfrm>
          <a:prstGeom prst="rect">
            <a:avLst/>
          </a:prstGeom>
        </p:spPr>
      </p:pic>
    </p:spTree>
    <p:extLst>
      <p:ext uri="{BB962C8B-B14F-4D97-AF65-F5344CB8AC3E}">
        <p14:creationId xmlns:p14="http://schemas.microsoft.com/office/powerpoint/2010/main" val="3281838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137786" y="175365"/>
            <a:ext cx="5736921" cy="964504"/>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dirty="0" smtClean="0"/>
              <a:t>Learning Objective</a:t>
            </a:r>
            <a:endParaRPr lang="en-GB" dirty="0"/>
          </a:p>
        </p:txBody>
      </p:sp>
      <p:sp>
        <p:nvSpPr>
          <p:cNvPr id="7" name="Content Placeholder 4"/>
          <p:cNvSpPr txBox="1">
            <a:spLocks/>
          </p:cNvSpPr>
          <p:nvPr/>
        </p:nvSpPr>
        <p:spPr>
          <a:xfrm>
            <a:off x="137787" y="1139869"/>
            <a:ext cx="5549030" cy="5060515"/>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63525" indent="-263525">
              <a:buFont typeface="Arial" panose="020B0604020202020204" pitchFamily="34" charset="0"/>
              <a:buChar char="•"/>
            </a:pPr>
            <a:r>
              <a:rPr lang="en-GB" sz="2400" dirty="0" smtClean="0"/>
              <a:t>Understand the principles of genetic engineering. </a:t>
            </a:r>
          </a:p>
          <a:p>
            <a:pPr marL="263525" indent="-263525">
              <a:buFont typeface="Arial" panose="020B0604020202020204" pitchFamily="34" charset="0"/>
              <a:buChar char="•"/>
            </a:pPr>
            <a:endParaRPr lang="en-GB" sz="2400" dirty="0"/>
          </a:p>
          <a:p>
            <a:pPr marL="263525" indent="-263525">
              <a:buFont typeface="Arial" panose="020B0604020202020204" pitchFamily="34" charset="0"/>
              <a:buChar char="•"/>
            </a:pPr>
            <a:r>
              <a:rPr lang="en-GB" sz="2400" dirty="0" smtClean="0"/>
              <a:t>Understand the techniques used in genetic engineering.</a:t>
            </a:r>
            <a:endParaRPr lang="en-GB" sz="2400" dirty="0"/>
          </a:p>
        </p:txBody>
      </p:sp>
      <p:sp>
        <p:nvSpPr>
          <p:cNvPr id="8" name="Title 3"/>
          <p:cNvSpPr txBox="1">
            <a:spLocks/>
          </p:cNvSpPr>
          <p:nvPr/>
        </p:nvSpPr>
        <p:spPr>
          <a:xfrm>
            <a:off x="5874707" y="175365"/>
            <a:ext cx="5736921" cy="964504"/>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dirty="0" smtClean="0"/>
              <a:t>Success Criteria</a:t>
            </a:r>
            <a:endParaRPr lang="en-GB" dirty="0"/>
          </a:p>
        </p:txBody>
      </p:sp>
      <p:sp>
        <p:nvSpPr>
          <p:cNvPr id="9" name="Content Placeholder 4"/>
          <p:cNvSpPr txBox="1">
            <a:spLocks/>
          </p:cNvSpPr>
          <p:nvPr/>
        </p:nvSpPr>
        <p:spPr>
          <a:xfrm>
            <a:off x="5874707" y="1139868"/>
            <a:ext cx="5736921" cy="5060515"/>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63525" indent="-263525">
              <a:buFont typeface="Arial" panose="020B0604020202020204" pitchFamily="34" charset="0"/>
              <a:buChar char="•"/>
            </a:pPr>
            <a:r>
              <a:rPr lang="en-GB" sz="2400" dirty="0" smtClean="0"/>
              <a:t>Describes the steps involved in isolating and then transferring a gene into a vector.</a:t>
            </a:r>
          </a:p>
          <a:p>
            <a:pPr marL="263525" indent="-263525">
              <a:buFont typeface="Arial" panose="020B0604020202020204" pitchFamily="34" charset="0"/>
              <a:buChar char="•"/>
            </a:pPr>
            <a:endParaRPr lang="en-GB" sz="2400" dirty="0"/>
          </a:p>
          <a:p>
            <a:pPr marL="263525" indent="-263525">
              <a:buFont typeface="Arial" panose="020B0604020202020204" pitchFamily="34" charset="0"/>
              <a:buChar char="•"/>
            </a:pPr>
            <a:r>
              <a:rPr lang="en-GB" sz="2400" dirty="0" smtClean="0"/>
              <a:t>State the enzymes used in genetic engineering.</a:t>
            </a:r>
          </a:p>
          <a:p>
            <a:pPr marL="263525" indent="-263525">
              <a:buFont typeface="Arial" panose="020B0604020202020204" pitchFamily="34" charset="0"/>
              <a:buChar char="•"/>
            </a:pPr>
            <a:endParaRPr lang="en-GB" sz="2400" dirty="0"/>
          </a:p>
          <a:p>
            <a:pPr marL="263525" indent="-263525">
              <a:buFont typeface="Arial" panose="020B0604020202020204" pitchFamily="34" charset="0"/>
              <a:buChar char="•"/>
            </a:pPr>
            <a:r>
              <a:rPr lang="en-GB" sz="2400" dirty="0" smtClean="0"/>
              <a:t>Explain the importance of ‘sticky ends’.</a:t>
            </a:r>
            <a:endParaRPr lang="en-GB" sz="2400" dirty="0"/>
          </a:p>
          <a:p>
            <a:pPr marL="263525" indent="-263525">
              <a:buFont typeface="Arial" panose="020B0604020202020204" pitchFamily="34" charset="0"/>
              <a:buChar char="•"/>
            </a:pPr>
            <a:endParaRPr lang="en-GB" sz="2400" dirty="0"/>
          </a:p>
          <a:p>
            <a:pPr marL="263525" indent="-263525">
              <a:buFont typeface="Arial" panose="020B0604020202020204" pitchFamily="34" charset="0"/>
              <a:buChar char="•"/>
            </a:pPr>
            <a:endParaRPr lang="en-GB" sz="2400" dirty="0" smtClean="0"/>
          </a:p>
          <a:p>
            <a:pPr marL="263525" indent="-263525">
              <a:buFont typeface="Arial" panose="020B0604020202020204" pitchFamily="34" charset="0"/>
              <a:buChar char="•"/>
            </a:pPr>
            <a:endParaRPr lang="en-GB" sz="2400" dirty="0" smtClean="0"/>
          </a:p>
          <a:p>
            <a:pPr marL="263525" indent="-263525">
              <a:buFont typeface="Arial" panose="020B0604020202020204" pitchFamily="34" charset="0"/>
              <a:buChar char="•"/>
            </a:pPr>
            <a:endParaRPr lang="en-GB" sz="2400" dirty="0"/>
          </a:p>
        </p:txBody>
      </p:sp>
    </p:spTree>
    <p:extLst>
      <p:ext uri="{BB962C8B-B14F-4D97-AF65-F5344CB8AC3E}">
        <p14:creationId xmlns:p14="http://schemas.microsoft.com/office/powerpoint/2010/main" val="25467438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137786" y="175365"/>
            <a:ext cx="11862148" cy="688931"/>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dirty="0" smtClean="0"/>
              <a:t>Intro to Genetic Engineering</a:t>
            </a:r>
            <a:endParaRPr lang="en-GB" dirty="0"/>
          </a:p>
        </p:txBody>
      </p:sp>
      <p:sp>
        <p:nvSpPr>
          <p:cNvPr id="7" name="Content Placeholder 4"/>
          <p:cNvSpPr txBox="1">
            <a:spLocks/>
          </p:cNvSpPr>
          <p:nvPr/>
        </p:nvSpPr>
        <p:spPr>
          <a:xfrm>
            <a:off x="137786" y="864297"/>
            <a:ext cx="11862148" cy="5336088"/>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63525" indent="-263525">
              <a:buFont typeface="Arial" panose="020B0604020202020204" pitchFamily="34" charset="0"/>
              <a:buChar char="•"/>
            </a:pPr>
            <a:r>
              <a:rPr lang="en-GB" sz="2400" dirty="0" smtClean="0"/>
              <a:t>Genetic engineering involves combining the DNA of different organisms.</a:t>
            </a:r>
          </a:p>
          <a:p>
            <a:pPr marL="263525" indent="-263525">
              <a:buFont typeface="Arial" panose="020B0604020202020204" pitchFamily="34" charset="0"/>
              <a:buChar char="•"/>
            </a:pPr>
            <a:endParaRPr lang="en-GB" sz="2400" dirty="0"/>
          </a:p>
          <a:p>
            <a:pPr marL="263525" indent="-263525">
              <a:buFont typeface="Arial" panose="020B0604020202020204" pitchFamily="34" charset="0"/>
              <a:buChar char="•"/>
            </a:pPr>
            <a:endParaRPr lang="en-GB" sz="2400" dirty="0" smtClean="0"/>
          </a:p>
          <a:p>
            <a:pPr marL="263525" indent="-263525">
              <a:buFont typeface="Arial" panose="020B0604020202020204" pitchFamily="34" charset="0"/>
              <a:buChar char="•"/>
            </a:pPr>
            <a:endParaRPr lang="en-GB" sz="2400" dirty="0"/>
          </a:p>
          <a:p>
            <a:pPr marL="263525" indent="-263525">
              <a:buFont typeface="Arial" panose="020B0604020202020204" pitchFamily="34" charset="0"/>
              <a:buChar char="•"/>
            </a:pPr>
            <a:endParaRPr lang="en-GB" sz="2400" dirty="0" smtClean="0"/>
          </a:p>
          <a:p>
            <a:pPr marL="0" indent="0">
              <a:buNone/>
            </a:pPr>
            <a:endParaRPr lang="en-GB" sz="2400" dirty="0" smtClean="0"/>
          </a:p>
          <a:p>
            <a:pPr marL="263525" indent="-263525">
              <a:buFont typeface="Arial" panose="020B0604020202020204" pitchFamily="34" charset="0"/>
              <a:buChar char="•"/>
            </a:pPr>
            <a:r>
              <a:rPr lang="en-GB" sz="2400" dirty="0" smtClean="0"/>
              <a:t>The gene of interest has to be </a:t>
            </a:r>
            <a:r>
              <a:rPr lang="en-GB" sz="2400" b="1" dirty="0" smtClean="0"/>
              <a:t>isolated</a:t>
            </a:r>
            <a:r>
              <a:rPr lang="en-GB" sz="2400" dirty="0" smtClean="0"/>
              <a:t>.</a:t>
            </a:r>
          </a:p>
          <a:p>
            <a:pPr marL="263525" indent="-263525">
              <a:buFont typeface="Arial" panose="020B0604020202020204" pitchFamily="34" charset="0"/>
              <a:buChar char="•"/>
            </a:pPr>
            <a:r>
              <a:rPr lang="en-GB" sz="2400" dirty="0" smtClean="0"/>
              <a:t>A copy of it is then placed into a </a:t>
            </a:r>
            <a:r>
              <a:rPr lang="en-GB" sz="2400" b="1" dirty="0" smtClean="0"/>
              <a:t>vector</a:t>
            </a:r>
            <a:r>
              <a:rPr lang="en-GB" sz="2400" dirty="0" smtClean="0"/>
              <a:t>.</a:t>
            </a:r>
          </a:p>
          <a:p>
            <a:pPr marL="263525" indent="-263525">
              <a:buFont typeface="Arial" panose="020B0604020202020204" pitchFamily="34" charset="0"/>
              <a:buChar char="•"/>
            </a:pPr>
            <a:r>
              <a:rPr lang="en-GB" sz="2400" dirty="0" smtClean="0"/>
              <a:t>The vector carries the gene into the </a:t>
            </a:r>
            <a:r>
              <a:rPr lang="en-GB" sz="2400" b="1" dirty="0" smtClean="0"/>
              <a:t>recipient cell</a:t>
            </a:r>
            <a:r>
              <a:rPr lang="en-GB" sz="2400" dirty="0" smtClean="0"/>
              <a:t>.</a:t>
            </a:r>
          </a:p>
          <a:p>
            <a:pPr marL="263525" indent="-263525">
              <a:buFont typeface="Arial" panose="020B0604020202020204" pitchFamily="34" charset="0"/>
              <a:buChar char="•"/>
            </a:pPr>
            <a:r>
              <a:rPr lang="en-GB" sz="2400" dirty="0" smtClean="0"/>
              <a:t>The recipient then </a:t>
            </a:r>
            <a:r>
              <a:rPr lang="en-GB" sz="2400" b="1" dirty="0" smtClean="0"/>
              <a:t>expresses the gene</a:t>
            </a:r>
            <a:r>
              <a:rPr lang="en-GB" sz="2400" dirty="0" smtClean="0"/>
              <a:t>. </a:t>
            </a:r>
            <a:endParaRPr lang="en-GB" sz="2400" dirty="0"/>
          </a:p>
          <a:p>
            <a:pPr marL="556133" lvl="1" indent="-263525">
              <a:buFont typeface="Arial" panose="020B0604020202020204" pitchFamily="34" charset="0"/>
              <a:buChar char="•"/>
            </a:pPr>
            <a:endParaRPr lang="en-US" sz="2200" dirty="0"/>
          </a:p>
          <a:p>
            <a:pPr marL="263525" indent="-263525">
              <a:buFont typeface="Arial" panose="020B0604020202020204" pitchFamily="34" charset="0"/>
              <a:buChar char="•"/>
            </a:pPr>
            <a:endParaRPr lang="en-US" sz="2400" dirty="0">
              <a:solidFill>
                <a:srgbClr val="FF0000"/>
              </a:solidFill>
            </a:endParaRPr>
          </a:p>
          <a:p>
            <a:pPr marL="0" indent="0">
              <a:buNone/>
            </a:pPr>
            <a:endParaRPr lang="en-US" sz="2400" dirty="0">
              <a:solidFill>
                <a:srgbClr val="FF0000"/>
              </a:solidFill>
            </a:endParaRPr>
          </a:p>
          <a:p>
            <a:pPr marL="263525" indent="-263525">
              <a:buFont typeface="Arial" panose="020B0604020202020204" pitchFamily="34" charset="0"/>
              <a:buChar char="•"/>
            </a:pPr>
            <a:endParaRPr lang="en-US" sz="2400" dirty="0">
              <a:solidFill>
                <a:srgbClr val="FF0000"/>
              </a:solidFill>
            </a:endParaRPr>
          </a:p>
        </p:txBody>
      </p:sp>
      <p:sp>
        <p:nvSpPr>
          <p:cNvPr id="3" name="Oval 2"/>
          <p:cNvSpPr/>
          <p:nvPr/>
        </p:nvSpPr>
        <p:spPr>
          <a:xfrm>
            <a:off x="1127343" y="1575041"/>
            <a:ext cx="2192054" cy="174111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400" dirty="0" smtClean="0"/>
              <a:t>Organism 1</a:t>
            </a:r>
            <a:endParaRPr lang="en-GB" sz="2400" dirty="0"/>
          </a:p>
        </p:txBody>
      </p:sp>
      <p:sp>
        <p:nvSpPr>
          <p:cNvPr id="12" name="Oval 11"/>
          <p:cNvSpPr/>
          <p:nvPr/>
        </p:nvSpPr>
        <p:spPr>
          <a:xfrm>
            <a:off x="8822126" y="1575041"/>
            <a:ext cx="2192054" cy="174111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2400" dirty="0" smtClean="0"/>
              <a:t>Organism 2</a:t>
            </a:r>
            <a:endParaRPr lang="en-GB" sz="2400" dirty="0"/>
          </a:p>
        </p:txBody>
      </p:sp>
      <p:grpSp>
        <p:nvGrpSpPr>
          <p:cNvPr id="15" name="Group 14"/>
          <p:cNvGrpSpPr/>
          <p:nvPr/>
        </p:nvGrpSpPr>
        <p:grpSpPr>
          <a:xfrm>
            <a:off x="3539943" y="2373060"/>
            <a:ext cx="1227551" cy="1017056"/>
            <a:chOff x="4679976" y="2609043"/>
            <a:chExt cx="1227551" cy="1017056"/>
          </a:xfrm>
        </p:grpSpPr>
        <p:sp>
          <p:nvSpPr>
            <p:cNvPr id="13" name="Rounded Rectangle 12"/>
            <p:cNvSpPr/>
            <p:nvPr/>
          </p:nvSpPr>
          <p:spPr>
            <a:xfrm>
              <a:off x="4767659" y="2609043"/>
              <a:ext cx="1039660" cy="64772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4" name="TextBox 13"/>
            <p:cNvSpPr txBox="1"/>
            <p:nvPr/>
          </p:nvSpPr>
          <p:spPr>
            <a:xfrm>
              <a:off x="4679976" y="3256767"/>
              <a:ext cx="1227551" cy="369332"/>
            </a:xfrm>
            <a:prstGeom prst="rect">
              <a:avLst/>
            </a:prstGeom>
            <a:noFill/>
          </p:spPr>
          <p:txBody>
            <a:bodyPr wrap="square" rtlCol="0">
              <a:spAutoFit/>
            </a:bodyPr>
            <a:lstStyle/>
            <a:p>
              <a:pPr algn="ctr"/>
              <a:r>
                <a:rPr lang="en-GB" dirty="0" smtClean="0"/>
                <a:t>vector</a:t>
              </a:r>
              <a:endParaRPr lang="en-GB" dirty="0"/>
            </a:p>
          </p:txBody>
        </p:sp>
      </p:grpSp>
      <p:grpSp>
        <p:nvGrpSpPr>
          <p:cNvPr id="9" name="Group 8"/>
          <p:cNvGrpSpPr/>
          <p:nvPr/>
        </p:nvGrpSpPr>
        <p:grpSpPr>
          <a:xfrm>
            <a:off x="2345211" y="2326913"/>
            <a:ext cx="789140" cy="504049"/>
            <a:chOff x="3580065" y="1996782"/>
            <a:chExt cx="789140" cy="504049"/>
          </a:xfrm>
        </p:grpSpPr>
        <p:sp>
          <p:nvSpPr>
            <p:cNvPr id="4" name="Rectangle 3"/>
            <p:cNvSpPr/>
            <p:nvPr/>
          </p:nvSpPr>
          <p:spPr>
            <a:xfrm rot="4053434">
              <a:off x="3916021" y="2117112"/>
              <a:ext cx="167331" cy="6001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rot="20322712">
              <a:off x="3580065" y="1996782"/>
              <a:ext cx="789140" cy="369332"/>
            </a:xfrm>
            <a:prstGeom prst="rect">
              <a:avLst/>
            </a:prstGeom>
            <a:noFill/>
          </p:spPr>
          <p:txBody>
            <a:bodyPr wrap="square" rtlCol="0">
              <a:spAutoFit/>
            </a:bodyPr>
            <a:lstStyle/>
            <a:p>
              <a:r>
                <a:rPr lang="en-GB" dirty="0" smtClean="0"/>
                <a:t>gene</a:t>
              </a:r>
              <a:endParaRPr lang="en-GB" dirty="0"/>
            </a:p>
          </p:txBody>
        </p:sp>
      </p:grpSp>
    </p:spTree>
    <p:extLst>
      <p:ext uri="{BB962C8B-B14F-4D97-AF65-F5344CB8AC3E}">
        <p14:creationId xmlns:p14="http://schemas.microsoft.com/office/powerpoint/2010/main" val="58149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0" presetClass="path" presetSubtype="0" accel="50000" decel="50000" fill="hold" nodeType="clickEffect">
                                  <p:stCondLst>
                                    <p:cond delay="0"/>
                                  </p:stCondLst>
                                  <p:childTnLst>
                                    <p:animMotion origin="layout" path="M 6.25E-7 4.07407E-6 L 0.03698 0.01481 L 0.11198 -0.01991 " pathEditMode="relative" rAng="0" ptsTypes="AAA">
                                      <p:cBhvr>
                                        <p:cTn id="20" dur="2000" fill="hold"/>
                                        <p:tgtEl>
                                          <p:spTgt spid="9"/>
                                        </p:tgtEl>
                                        <p:attrNameLst>
                                          <p:attrName>ppt_x</p:attrName>
                                          <p:attrName>ppt_y</p:attrName>
                                        </p:attrNameLst>
                                      </p:cBhvr>
                                      <p:rCtr x="5599" y="-255"/>
                                    </p:animMotion>
                                  </p:childTnLst>
                                </p:cTn>
                              </p:par>
                            </p:childTnLst>
                          </p:cTn>
                        </p:par>
                      </p:childTnLst>
                    </p:cTn>
                  </p:par>
                  <p:par>
                    <p:cTn id="21" fill="hold">
                      <p:stCondLst>
                        <p:cond delay="indefinite"/>
                      </p:stCondLst>
                      <p:childTnLst>
                        <p:par>
                          <p:cTn id="22" fill="hold">
                            <p:stCondLst>
                              <p:cond delay="0"/>
                            </p:stCondLst>
                            <p:childTnLst>
                              <p:par>
                                <p:cTn id="23" presetID="0" presetClass="path" presetSubtype="0" accel="50000" decel="50000" fill="hold" nodeType="clickEffect">
                                  <p:stCondLst>
                                    <p:cond delay="0"/>
                                  </p:stCondLst>
                                  <p:childTnLst>
                                    <p:animMotion origin="layout" path="M 0.11406 0.00046 L 0.59075 0.01759 " pathEditMode="relative" rAng="0" ptsTypes="AA">
                                      <p:cBhvr>
                                        <p:cTn id="24" dur="2000" fill="hold"/>
                                        <p:tgtEl>
                                          <p:spTgt spid="9"/>
                                        </p:tgtEl>
                                        <p:attrNameLst>
                                          <p:attrName>ppt_x</p:attrName>
                                          <p:attrName>ppt_y</p:attrName>
                                        </p:attrNameLst>
                                      </p:cBhvr>
                                      <p:rCtr x="23828" y="856"/>
                                    </p:animMotion>
                                  </p:childTnLst>
                                </p:cTn>
                              </p:par>
                              <p:par>
                                <p:cTn id="25" presetID="0" presetClass="path" presetSubtype="0" accel="50000" decel="50000" fill="hold" nodeType="withEffect">
                                  <p:stCondLst>
                                    <p:cond delay="0"/>
                                  </p:stCondLst>
                                  <p:childTnLst>
                                    <p:animMotion origin="layout" path="M -0.00195 -0.0287 L 0.4711 -0.00718 " pathEditMode="relative" rAng="0" ptsTypes="AA">
                                      <p:cBhvr>
                                        <p:cTn id="26" dur="2000" fill="hold"/>
                                        <p:tgtEl>
                                          <p:spTgt spid="15"/>
                                        </p:tgtEl>
                                        <p:attrNameLst>
                                          <p:attrName>ppt_x</p:attrName>
                                          <p:attrName>ppt_y</p:attrName>
                                        </p:attrNameLst>
                                      </p:cBhvr>
                                      <p:rCtr x="23646" y="1065"/>
                                    </p:animMotion>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animEffect transition="in" filter="fade">
                                      <p:cBhvr>
                                        <p:cTn id="31" dur="500"/>
                                        <p:tgtEl>
                                          <p:spTgt spid="7">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7">
                                            <p:txEl>
                                              <p:pRg st="7" end="7"/>
                                            </p:txEl>
                                          </p:spTgt>
                                        </p:tgtEl>
                                        <p:attrNameLst>
                                          <p:attrName>style.visibility</p:attrName>
                                        </p:attrNameLst>
                                      </p:cBhvr>
                                      <p:to>
                                        <p:strVal val="visible"/>
                                      </p:to>
                                    </p:set>
                                    <p:animEffect transition="in" filter="fade">
                                      <p:cBhvr>
                                        <p:cTn id="36" dur="500"/>
                                        <p:tgtEl>
                                          <p:spTgt spid="7">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7">
                                            <p:txEl>
                                              <p:pRg st="8" end="8"/>
                                            </p:txEl>
                                          </p:spTgt>
                                        </p:tgtEl>
                                        <p:attrNameLst>
                                          <p:attrName>style.visibility</p:attrName>
                                        </p:attrNameLst>
                                      </p:cBhvr>
                                      <p:to>
                                        <p:strVal val="visible"/>
                                      </p:to>
                                    </p:set>
                                    <p:animEffect transition="in" filter="fade">
                                      <p:cBhvr>
                                        <p:cTn id="41" dur="500"/>
                                        <p:tgtEl>
                                          <p:spTgt spid="7">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7">
                                            <p:txEl>
                                              <p:pRg st="9" end="9"/>
                                            </p:txEl>
                                          </p:spTgt>
                                        </p:tgtEl>
                                        <p:attrNameLst>
                                          <p:attrName>style.visibility</p:attrName>
                                        </p:attrNameLst>
                                      </p:cBhvr>
                                      <p:to>
                                        <p:strVal val="visible"/>
                                      </p:to>
                                    </p:set>
                                    <p:animEffect transition="in" filter="fade">
                                      <p:cBhvr>
                                        <p:cTn id="46"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137786" y="175365"/>
            <a:ext cx="11862148" cy="688931"/>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dirty="0" smtClean="0"/>
              <a:t>Techniques</a:t>
            </a:r>
            <a:endParaRPr lang="en-GB" dirty="0"/>
          </a:p>
        </p:txBody>
      </p:sp>
      <p:sp>
        <p:nvSpPr>
          <p:cNvPr id="7" name="Content Placeholder 4"/>
          <p:cNvSpPr txBox="1">
            <a:spLocks/>
          </p:cNvSpPr>
          <p:nvPr/>
        </p:nvSpPr>
        <p:spPr>
          <a:xfrm>
            <a:off x="137786" y="864297"/>
            <a:ext cx="11862148" cy="5336088"/>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63525" indent="-263525">
              <a:buFont typeface="Arial" panose="020B0604020202020204" pitchFamily="34" charset="0"/>
              <a:buChar char="•"/>
            </a:pPr>
            <a:r>
              <a:rPr lang="en-GB" sz="2400" dirty="0" smtClean="0"/>
              <a:t>The stages mentioned on the previous slide all have a variety of techniques that can be used to carry them out.</a:t>
            </a:r>
          </a:p>
          <a:p>
            <a:pPr marL="263525" indent="-263525">
              <a:buFont typeface="Arial" panose="020B0604020202020204" pitchFamily="34" charset="0"/>
              <a:buChar char="•"/>
            </a:pPr>
            <a:endParaRPr lang="en-GB" sz="2400" dirty="0"/>
          </a:p>
          <a:p>
            <a:pPr marL="263525" indent="-263525">
              <a:buFont typeface="Arial" panose="020B0604020202020204" pitchFamily="34" charset="0"/>
              <a:buChar char="•"/>
            </a:pPr>
            <a:r>
              <a:rPr lang="en-GB" sz="2400" dirty="0" smtClean="0"/>
              <a:t>Task:</a:t>
            </a:r>
          </a:p>
          <a:p>
            <a:pPr marL="0" indent="0" algn="ctr">
              <a:buNone/>
            </a:pPr>
            <a:r>
              <a:rPr lang="en-GB" sz="2400" dirty="0" smtClean="0"/>
              <a:t>Use the blue box at the top of page 228 to find out the definitions of the following:</a:t>
            </a:r>
          </a:p>
          <a:p>
            <a:pPr marL="0" indent="0" algn="ctr">
              <a:buNone/>
            </a:pPr>
            <a:r>
              <a:rPr lang="en-GB" sz="2400" b="1" dirty="0" smtClean="0"/>
              <a:t>Plasmid</a:t>
            </a:r>
          </a:p>
          <a:p>
            <a:pPr marL="0" indent="0" algn="ctr">
              <a:buNone/>
            </a:pPr>
            <a:r>
              <a:rPr lang="en-GB" sz="2400" b="1" dirty="0" smtClean="0"/>
              <a:t>Restriction Enzymes</a:t>
            </a:r>
          </a:p>
          <a:p>
            <a:pPr marL="0" indent="0" algn="ctr">
              <a:buNone/>
            </a:pPr>
            <a:r>
              <a:rPr lang="en-GB" sz="2400" b="1" dirty="0" smtClean="0"/>
              <a:t>Vector</a:t>
            </a:r>
          </a:p>
          <a:p>
            <a:pPr marL="0" indent="0" algn="ctr">
              <a:buNone/>
            </a:pPr>
            <a:r>
              <a:rPr lang="en-GB" sz="2400" b="1" dirty="0" smtClean="0"/>
              <a:t>Recombinant DNA</a:t>
            </a:r>
          </a:p>
          <a:p>
            <a:pPr marL="0" indent="0" algn="ctr">
              <a:buNone/>
            </a:pPr>
            <a:r>
              <a:rPr lang="en-GB" sz="2400" b="1" dirty="0" smtClean="0"/>
              <a:t>DNA ligase</a:t>
            </a:r>
            <a:endParaRPr lang="en-GB" sz="2800" b="1" dirty="0" smtClean="0"/>
          </a:p>
          <a:p>
            <a:pPr marL="0" indent="0">
              <a:buNone/>
            </a:pPr>
            <a:endParaRPr lang="en-GB" sz="2800" b="1" u="sng" dirty="0"/>
          </a:p>
          <a:p>
            <a:pPr marL="556133" lvl="1" indent="-263525">
              <a:buFont typeface="Arial" panose="020B0604020202020204" pitchFamily="34" charset="0"/>
              <a:buChar char="•"/>
            </a:pPr>
            <a:endParaRPr lang="en-US" sz="2200" dirty="0"/>
          </a:p>
          <a:p>
            <a:pPr marL="263525" indent="-263525">
              <a:buFont typeface="Arial" panose="020B0604020202020204" pitchFamily="34" charset="0"/>
              <a:buChar char="•"/>
            </a:pPr>
            <a:endParaRPr lang="en-US" sz="2400" dirty="0">
              <a:solidFill>
                <a:srgbClr val="FF0000"/>
              </a:solidFill>
            </a:endParaRPr>
          </a:p>
          <a:p>
            <a:pPr marL="0" indent="0">
              <a:buNone/>
            </a:pPr>
            <a:endParaRPr lang="en-US" sz="2400" dirty="0">
              <a:solidFill>
                <a:srgbClr val="FF0000"/>
              </a:solidFill>
            </a:endParaRPr>
          </a:p>
          <a:p>
            <a:pPr marL="263525" indent="-263525">
              <a:buFont typeface="Arial" panose="020B0604020202020204" pitchFamily="34" charset="0"/>
              <a:buChar char="•"/>
            </a:pPr>
            <a:endParaRPr lang="en-US" sz="2400" dirty="0">
              <a:solidFill>
                <a:srgbClr val="FF0000"/>
              </a:solidFill>
            </a:endParaRPr>
          </a:p>
        </p:txBody>
      </p:sp>
    </p:spTree>
    <p:extLst>
      <p:ext uri="{BB962C8B-B14F-4D97-AF65-F5344CB8AC3E}">
        <p14:creationId xmlns:p14="http://schemas.microsoft.com/office/powerpoint/2010/main" val="4005884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fade">
                                      <p:cBhvr>
                                        <p:cTn id="22" dur="5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fade">
                                      <p:cBhvr>
                                        <p:cTn id="27" dur="500"/>
                                        <p:tgtEl>
                                          <p:spTgt spid="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Effect transition="in" filter="fade">
                                      <p:cBhvr>
                                        <p:cTn id="32" dur="500"/>
                                        <p:tgtEl>
                                          <p:spTgt spid="7">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7" end="7"/>
                                            </p:txEl>
                                          </p:spTgt>
                                        </p:tgtEl>
                                        <p:attrNameLst>
                                          <p:attrName>style.visibility</p:attrName>
                                        </p:attrNameLst>
                                      </p:cBhvr>
                                      <p:to>
                                        <p:strVal val="visible"/>
                                      </p:to>
                                    </p:set>
                                    <p:animEffect transition="in" filter="fade">
                                      <p:cBhvr>
                                        <p:cTn id="37" dur="500"/>
                                        <p:tgtEl>
                                          <p:spTgt spid="7">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8" end="8"/>
                                            </p:txEl>
                                          </p:spTgt>
                                        </p:tgtEl>
                                        <p:attrNameLst>
                                          <p:attrName>style.visibility</p:attrName>
                                        </p:attrNameLst>
                                      </p:cBhvr>
                                      <p:to>
                                        <p:strVal val="visible"/>
                                      </p:to>
                                    </p:set>
                                    <p:animEffect transition="in" filter="fade">
                                      <p:cBhvr>
                                        <p:cTn id="42"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137786" y="175365"/>
            <a:ext cx="11862148" cy="688931"/>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dirty="0" smtClean="0"/>
              <a:t>Stage 1: Obtaining the required gene</a:t>
            </a:r>
            <a:endParaRPr lang="en-GB" dirty="0"/>
          </a:p>
        </p:txBody>
      </p:sp>
      <p:sp>
        <p:nvSpPr>
          <p:cNvPr id="7" name="Content Placeholder 4"/>
          <p:cNvSpPr txBox="1">
            <a:spLocks/>
          </p:cNvSpPr>
          <p:nvPr/>
        </p:nvSpPr>
        <p:spPr>
          <a:xfrm>
            <a:off x="137786" y="864297"/>
            <a:ext cx="11862148" cy="5336088"/>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63525" indent="-263525">
              <a:buFont typeface="Arial" panose="020B0604020202020204" pitchFamily="34" charset="0"/>
              <a:buChar char="•"/>
            </a:pPr>
            <a:r>
              <a:rPr lang="en-GB" sz="2400" dirty="0" smtClean="0"/>
              <a:t>A common way is to obtain </a:t>
            </a:r>
            <a:r>
              <a:rPr lang="en-GB" sz="2400" b="1" dirty="0" smtClean="0"/>
              <a:t>mRNA</a:t>
            </a:r>
            <a:r>
              <a:rPr lang="en-GB" sz="2400" dirty="0" smtClean="0"/>
              <a:t> from cells where the required gene is being transcribed.</a:t>
            </a:r>
          </a:p>
          <a:p>
            <a:pPr marL="263525" indent="-263525">
              <a:buFont typeface="Arial" panose="020B0604020202020204" pitchFamily="34" charset="0"/>
              <a:buChar char="•"/>
            </a:pPr>
            <a:r>
              <a:rPr lang="en-GB" sz="2400" dirty="0" smtClean="0"/>
              <a:t>Although there will only be one copy of each gene in the nucleus of a cell, there will be large quantities of the mRNA version of that gene in the cytoplasm.</a:t>
            </a:r>
          </a:p>
          <a:p>
            <a:pPr marL="263525" indent="-263525">
              <a:buFont typeface="Arial" panose="020B0604020202020204" pitchFamily="34" charset="0"/>
              <a:buChar char="•"/>
            </a:pPr>
            <a:r>
              <a:rPr lang="en-GB" sz="2400" dirty="0" smtClean="0"/>
              <a:t>An enzyme called </a:t>
            </a:r>
            <a:r>
              <a:rPr lang="en-GB" sz="2400" b="1" dirty="0" smtClean="0"/>
              <a:t>reverse transcriptase</a:t>
            </a:r>
            <a:r>
              <a:rPr lang="en-GB" sz="2400" dirty="0" smtClean="0"/>
              <a:t> works ‘backwards’ to synthesise </a:t>
            </a:r>
            <a:r>
              <a:rPr lang="en-GB" sz="2400" dirty="0" err="1" smtClean="0"/>
              <a:t>cDNA</a:t>
            </a:r>
            <a:r>
              <a:rPr lang="en-GB" sz="2400" dirty="0" smtClean="0"/>
              <a:t> from strands of mRNA.</a:t>
            </a:r>
          </a:p>
          <a:p>
            <a:pPr marL="263525" indent="-263525">
              <a:buFont typeface="Arial" panose="020B0604020202020204" pitchFamily="34" charset="0"/>
              <a:buChar char="•"/>
            </a:pPr>
            <a:r>
              <a:rPr lang="en-GB" sz="2400" dirty="0" err="1" smtClean="0"/>
              <a:t>Eg</a:t>
            </a:r>
            <a:r>
              <a:rPr lang="en-GB" sz="2400" dirty="0" smtClean="0"/>
              <a:t>:</a:t>
            </a:r>
            <a:endParaRPr lang="en-GB" sz="2800" dirty="0"/>
          </a:p>
          <a:p>
            <a:pPr marL="556133" lvl="1" indent="-263525">
              <a:buFont typeface="Arial" panose="020B0604020202020204" pitchFamily="34" charset="0"/>
              <a:buChar char="•"/>
            </a:pPr>
            <a:endParaRPr lang="en-US" sz="2200" dirty="0"/>
          </a:p>
          <a:p>
            <a:pPr marL="263525" indent="-263525">
              <a:buFont typeface="Arial" panose="020B0604020202020204" pitchFamily="34" charset="0"/>
              <a:buChar char="•"/>
            </a:pPr>
            <a:endParaRPr lang="en-US" sz="2400" dirty="0">
              <a:solidFill>
                <a:srgbClr val="FF0000"/>
              </a:solidFill>
            </a:endParaRPr>
          </a:p>
          <a:p>
            <a:pPr marL="0" indent="0">
              <a:buNone/>
            </a:pPr>
            <a:endParaRPr lang="en-US" sz="2400" dirty="0">
              <a:solidFill>
                <a:srgbClr val="FF0000"/>
              </a:solidFill>
            </a:endParaRPr>
          </a:p>
          <a:p>
            <a:pPr marL="263525" indent="-263525">
              <a:buFont typeface="Arial" panose="020B0604020202020204" pitchFamily="34" charset="0"/>
              <a:buChar char="•"/>
            </a:pPr>
            <a:endParaRPr lang="en-US" sz="2400" dirty="0">
              <a:solidFill>
                <a:srgbClr val="FF0000"/>
              </a:solidFill>
            </a:endParaRPr>
          </a:p>
        </p:txBody>
      </p:sp>
      <p:pic>
        <p:nvPicPr>
          <p:cNvPr id="4" name="Picture 2" descr="File:Hypothalamus.gif">
            <a:hlinkClick r:id="rId2"/>
          </p:cNvPr>
          <p:cNvPicPr>
            <a:picLocks noChangeAspect="1" noChangeArrowheads="1" noCrop="1"/>
          </p:cNvPicPr>
          <p:nvPr/>
        </p:nvPicPr>
        <p:blipFill>
          <a:blip r:embed="rId3"/>
          <a:srcRect/>
          <a:stretch>
            <a:fillRect/>
          </a:stretch>
        </p:blipFill>
        <p:spPr bwMode="auto">
          <a:xfrm>
            <a:off x="888792" y="3191540"/>
            <a:ext cx="2786042" cy="2786042"/>
          </a:xfrm>
          <a:prstGeom prst="rect">
            <a:avLst/>
          </a:prstGeom>
          <a:noFill/>
        </p:spPr>
      </p:pic>
      <p:sp>
        <p:nvSpPr>
          <p:cNvPr id="5" name="Freeform 4"/>
          <p:cNvSpPr/>
          <p:nvPr/>
        </p:nvSpPr>
        <p:spPr>
          <a:xfrm>
            <a:off x="4172737" y="3813367"/>
            <a:ext cx="950015" cy="813126"/>
          </a:xfrm>
          <a:custGeom>
            <a:avLst/>
            <a:gdLst>
              <a:gd name="connsiteX0" fmla="*/ 708338 w 1307205"/>
              <a:gd name="connsiteY0" fmla="*/ 49369 h 991673"/>
              <a:gd name="connsiteX1" fmla="*/ 425002 w 1307205"/>
              <a:gd name="connsiteY1" fmla="*/ 319825 h 991673"/>
              <a:gd name="connsiteX2" fmla="*/ 193183 w 1307205"/>
              <a:gd name="connsiteY2" fmla="*/ 358462 h 991673"/>
              <a:gd name="connsiteX3" fmla="*/ 38636 w 1307205"/>
              <a:gd name="connsiteY3" fmla="*/ 538766 h 991673"/>
              <a:gd name="connsiteX4" fmla="*/ 77273 w 1307205"/>
              <a:gd name="connsiteY4" fmla="*/ 860738 h 991673"/>
              <a:gd name="connsiteX5" fmla="*/ 502276 w 1307205"/>
              <a:gd name="connsiteY5" fmla="*/ 989527 h 991673"/>
              <a:gd name="connsiteX6" fmla="*/ 772732 w 1307205"/>
              <a:gd name="connsiteY6" fmla="*/ 873617 h 991673"/>
              <a:gd name="connsiteX7" fmla="*/ 1068946 w 1307205"/>
              <a:gd name="connsiteY7" fmla="*/ 796343 h 991673"/>
              <a:gd name="connsiteX8" fmla="*/ 1262129 w 1307205"/>
              <a:gd name="connsiteY8" fmla="*/ 693312 h 991673"/>
              <a:gd name="connsiteX9" fmla="*/ 1287887 w 1307205"/>
              <a:gd name="connsiteY9" fmla="*/ 474372 h 991673"/>
              <a:gd name="connsiteX10" fmla="*/ 1146219 w 1307205"/>
              <a:gd name="connsiteY10" fmla="*/ 152400 h 991673"/>
              <a:gd name="connsiteX11" fmla="*/ 965915 w 1307205"/>
              <a:gd name="connsiteY11" fmla="*/ 75127 h 991673"/>
              <a:gd name="connsiteX12" fmla="*/ 798490 w 1307205"/>
              <a:gd name="connsiteY12" fmla="*/ 23611 h 991673"/>
              <a:gd name="connsiteX13" fmla="*/ 708338 w 1307205"/>
              <a:gd name="connsiteY13" fmla="*/ 49369 h 991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7205" h="991673">
                <a:moveTo>
                  <a:pt x="708338" y="49369"/>
                </a:moveTo>
                <a:cubicBezTo>
                  <a:pt x="646090" y="98738"/>
                  <a:pt x="510861" y="268310"/>
                  <a:pt x="425002" y="319825"/>
                </a:cubicBezTo>
                <a:cubicBezTo>
                  <a:pt x="339143" y="371340"/>
                  <a:pt x="257577" y="321972"/>
                  <a:pt x="193183" y="358462"/>
                </a:cubicBezTo>
                <a:cubicBezTo>
                  <a:pt x="128789" y="394952"/>
                  <a:pt x="57954" y="455053"/>
                  <a:pt x="38636" y="538766"/>
                </a:cubicBezTo>
                <a:cubicBezTo>
                  <a:pt x="19318" y="622479"/>
                  <a:pt x="0" y="785611"/>
                  <a:pt x="77273" y="860738"/>
                </a:cubicBezTo>
                <a:cubicBezTo>
                  <a:pt x="154546" y="935865"/>
                  <a:pt x="386366" y="987381"/>
                  <a:pt x="502276" y="989527"/>
                </a:cubicBezTo>
                <a:cubicBezTo>
                  <a:pt x="618186" y="991673"/>
                  <a:pt x="678287" y="905814"/>
                  <a:pt x="772732" y="873617"/>
                </a:cubicBezTo>
                <a:cubicBezTo>
                  <a:pt x="867177" y="841420"/>
                  <a:pt x="987380" y="826394"/>
                  <a:pt x="1068946" y="796343"/>
                </a:cubicBezTo>
                <a:cubicBezTo>
                  <a:pt x="1150512" y="766292"/>
                  <a:pt x="1225639" y="746974"/>
                  <a:pt x="1262129" y="693312"/>
                </a:cubicBezTo>
                <a:cubicBezTo>
                  <a:pt x="1298619" y="639650"/>
                  <a:pt x="1307205" y="564524"/>
                  <a:pt x="1287887" y="474372"/>
                </a:cubicBezTo>
                <a:cubicBezTo>
                  <a:pt x="1268569" y="384220"/>
                  <a:pt x="1199881" y="218941"/>
                  <a:pt x="1146219" y="152400"/>
                </a:cubicBezTo>
                <a:cubicBezTo>
                  <a:pt x="1092557" y="85859"/>
                  <a:pt x="1023870" y="96592"/>
                  <a:pt x="965915" y="75127"/>
                </a:cubicBezTo>
                <a:cubicBezTo>
                  <a:pt x="907960" y="53662"/>
                  <a:pt x="841419" y="27904"/>
                  <a:pt x="798490" y="23611"/>
                </a:cubicBezTo>
                <a:cubicBezTo>
                  <a:pt x="755561" y="19318"/>
                  <a:pt x="770586" y="0"/>
                  <a:pt x="708338" y="49369"/>
                </a:cubicBezTo>
                <a:close/>
              </a:path>
            </a:pathLst>
          </a:cu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p:cNvSpPr/>
          <p:nvPr/>
        </p:nvSpPr>
        <p:spPr>
          <a:xfrm>
            <a:off x="4653150" y="4162854"/>
            <a:ext cx="356316" cy="201768"/>
          </a:xfrm>
          <a:custGeom>
            <a:avLst/>
            <a:gdLst>
              <a:gd name="connsiteX0" fmla="*/ 279042 w 356316"/>
              <a:gd name="connsiteY0" fmla="*/ 10732 h 201768"/>
              <a:gd name="connsiteX1" fmla="*/ 163133 w 356316"/>
              <a:gd name="connsiteY1" fmla="*/ 10732 h 201768"/>
              <a:gd name="connsiteX2" fmla="*/ 21465 w 356316"/>
              <a:gd name="connsiteY2" fmla="*/ 75126 h 201768"/>
              <a:gd name="connsiteX3" fmla="*/ 34344 w 356316"/>
              <a:gd name="connsiteY3" fmla="*/ 191036 h 201768"/>
              <a:gd name="connsiteX4" fmla="*/ 137375 w 356316"/>
              <a:gd name="connsiteY4" fmla="*/ 139521 h 201768"/>
              <a:gd name="connsiteX5" fmla="*/ 214648 w 356316"/>
              <a:gd name="connsiteY5" fmla="*/ 165278 h 201768"/>
              <a:gd name="connsiteX6" fmla="*/ 304800 w 356316"/>
              <a:gd name="connsiteY6" fmla="*/ 191036 h 201768"/>
              <a:gd name="connsiteX7" fmla="*/ 343437 w 356316"/>
              <a:gd name="connsiteY7" fmla="*/ 126642 h 201768"/>
              <a:gd name="connsiteX8" fmla="*/ 343437 w 356316"/>
              <a:gd name="connsiteY8" fmla="*/ 49369 h 201768"/>
              <a:gd name="connsiteX9" fmla="*/ 279042 w 356316"/>
              <a:gd name="connsiteY9" fmla="*/ 10732 h 201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6316" h="201768">
                <a:moveTo>
                  <a:pt x="279042" y="10732"/>
                </a:moveTo>
                <a:cubicBezTo>
                  <a:pt x="248991" y="4292"/>
                  <a:pt x="206062" y="0"/>
                  <a:pt x="163133" y="10732"/>
                </a:cubicBezTo>
                <a:cubicBezTo>
                  <a:pt x="120204" y="21464"/>
                  <a:pt x="42930" y="45075"/>
                  <a:pt x="21465" y="75126"/>
                </a:cubicBezTo>
                <a:cubicBezTo>
                  <a:pt x="0" y="105177"/>
                  <a:pt x="15026" y="180304"/>
                  <a:pt x="34344" y="191036"/>
                </a:cubicBezTo>
                <a:cubicBezTo>
                  <a:pt x="53662" y="201768"/>
                  <a:pt x="107324" y="143814"/>
                  <a:pt x="137375" y="139521"/>
                </a:cubicBezTo>
                <a:cubicBezTo>
                  <a:pt x="167426" y="135228"/>
                  <a:pt x="186744" y="156692"/>
                  <a:pt x="214648" y="165278"/>
                </a:cubicBezTo>
                <a:cubicBezTo>
                  <a:pt x="242552" y="173864"/>
                  <a:pt x="283335" y="197475"/>
                  <a:pt x="304800" y="191036"/>
                </a:cubicBezTo>
                <a:cubicBezTo>
                  <a:pt x="326265" y="184597"/>
                  <a:pt x="336997" y="150253"/>
                  <a:pt x="343437" y="126642"/>
                </a:cubicBezTo>
                <a:cubicBezTo>
                  <a:pt x="349877" y="103031"/>
                  <a:pt x="356316" y="72980"/>
                  <a:pt x="343437" y="49369"/>
                </a:cubicBezTo>
                <a:cubicBezTo>
                  <a:pt x="330558" y="25758"/>
                  <a:pt x="309093" y="17172"/>
                  <a:pt x="279042" y="10732"/>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9" name="Freeform 8"/>
          <p:cNvSpPr/>
          <p:nvPr/>
        </p:nvSpPr>
        <p:spPr>
          <a:xfrm rot="6249220">
            <a:off x="4286676" y="4231533"/>
            <a:ext cx="324118" cy="296214"/>
          </a:xfrm>
          <a:custGeom>
            <a:avLst/>
            <a:gdLst>
              <a:gd name="connsiteX0" fmla="*/ 12879 w 324118"/>
              <a:gd name="connsiteY0" fmla="*/ 296214 h 296214"/>
              <a:gd name="connsiteX1" fmla="*/ 12879 w 324118"/>
              <a:gd name="connsiteY1" fmla="*/ 206062 h 296214"/>
              <a:gd name="connsiteX2" fmla="*/ 90152 w 324118"/>
              <a:gd name="connsiteY2" fmla="*/ 206062 h 296214"/>
              <a:gd name="connsiteX3" fmla="*/ 141667 w 324118"/>
              <a:gd name="connsiteY3" fmla="*/ 206062 h 296214"/>
              <a:gd name="connsiteX4" fmla="*/ 154546 w 324118"/>
              <a:gd name="connsiteY4" fmla="*/ 141668 h 296214"/>
              <a:gd name="connsiteX5" fmla="*/ 180304 w 324118"/>
              <a:gd name="connsiteY5" fmla="*/ 90152 h 296214"/>
              <a:gd name="connsiteX6" fmla="*/ 231819 w 324118"/>
              <a:gd name="connsiteY6" fmla="*/ 103031 h 296214"/>
              <a:gd name="connsiteX7" fmla="*/ 257577 w 324118"/>
              <a:gd name="connsiteY7" fmla="*/ 115910 h 296214"/>
              <a:gd name="connsiteX8" fmla="*/ 309093 w 324118"/>
              <a:gd name="connsiteY8" fmla="*/ 103031 h 296214"/>
              <a:gd name="connsiteX9" fmla="*/ 321972 w 324118"/>
              <a:gd name="connsiteY9" fmla="*/ 25758 h 296214"/>
              <a:gd name="connsiteX10" fmla="*/ 321972 w 324118"/>
              <a:gd name="connsiteY10" fmla="*/ 0 h 296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4118" h="296214">
                <a:moveTo>
                  <a:pt x="12879" y="296214"/>
                </a:moveTo>
                <a:cubicBezTo>
                  <a:pt x="6439" y="258650"/>
                  <a:pt x="0" y="221087"/>
                  <a:pt x="12879" y="206062"/>
                </a:cubicBezTo>
                <a:cubicBezTo>
                  <a:pt x="25758" y="191037"/>
                  <a:pt x="90152" y="206062"/>
                  <a:pt x="90152" y="206062"/>
                </a:cubicBezTo>
                <a:cubicBezTo>
                  <a:pt x="111617" y="206062"/>
                  <a:pt x="130935" y="216794"/>
                  <a:pt x="141667" y="206062"/>
                </a:cubicBezTo>
                <a:cubicBezTo>
                  <a:pt x="152399" y="195330"/>
                  <a:pt x="148107" y="160986"/>
                  <a:pt x="154546" y="141668"/>
                </a:cubicBezTo>
                <a:cubicBezTo>
                  <a:pt x="160985" y="122350"/>
                  <a:pt x="167425" y="96591"/>
                  <a:pt x="180304" y="90152"/>
                </a:cubicBezTo>
                <a:cubicBezTo>
                  <a:pt x="193183" y="83713"/>
                  <a:pt x="218940" y="98738"/>
                  <a:pt x="231819" y="103031"/>
                </a:cubicBezTo>
                <a:cubicBezTo>
                  <a:pt x="244698" y="107324"/>
                  <a:pt x="244698" y="115910"/>
                  <a:pt x="257577" y="115910"/>
                </a:cubicBezTo>
                <a:cubicBezTo>
                  <a:pt x="270456" y="115910"/>
                  <a:pt x="298361" y="118056"/>
                  <a:pt x="309093" y="103031"/>
                </a:cubicBezTo>
                <a:cubicBezTo>
                  <a:pt x="319826" y="88006"/>
                  <a:pt x="319826" y="42930"/>
                  <a:pt x="321972" y="25758"/>
                </a:cubicBezTo>
                <a:cubicBezTo>
                  <a:pt x="324118" y="8586"/>
                  <a:pt x="323045" y="4293"/>
                  <a:pt x="321972" y="0"/>
                </a:cubicBezTo>
              </a:path>
            </a:pathLst>
          </a:cu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GB"/>
          </a:p>
        </p:txBody>
      </p:sp>
      <p:cxnSp>
        <p:nvCxnSpPr>
          <p:cNvPr id="10" name="Straight Arrow Connector 9"/>
          <p:cNvCxnSpPr/>
          <p:nvPr/>
        </p:nvCxnSpPr>
        <p:spPr>
          <a:xfrm flipV="1">
            <a:off x="2412931" y="4364622"/>
            <a:ext cx="1638251" cy="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1" name="TextBox 10"/>
          <p:cNvSpPr txBox="1"/>
          <p:nvPr/>
        </p:nvSpPr>
        <p:spPr>
          <a:xfrm>
            <a:off x="5337066" y="4670623"/>
            <a:ext cx="1500198" cy="6924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GB" sz="1300" b="1" dirty="0" smtClean="0"/>
              <a:t>mRNA template for the hormone, </a:t>
            </a:r>
            <a:r>
              <a:rPr lang="en-GB" sz="1300" b="1" i="1" dirty="0" smtClean="0"/>
              <a:t>vasopressin</a:t>
            </a:r>
            <a:endParaRPr lang="en-GB" sz="1300" b="1" dirty="0"/>
          </a:p>
        </p:txBody>
      </p:sp>
      <p:cxnSp>
        <p:nvCxnSpPr>
          <p:cNvPr id="12" name="Straight Connector 11"/>
          <p:cNvCxnSpPr/>
          <p:nvPr/>
        </p:nvCxnSpPr>
        <p:spPr>
          <a:xfrm>
            <a:off x="7551644" y="3027549"/>
            <a:ext cx="2500330" cy="1588"/>
          </a:xfrm>
          <a:prstGeom prst="line">
            <a:avLst/>
          </a:prstGeom>
          <a:ln w="193675"/>
        </p:spPr>
        <p:style>
          <a:lnRef idx="3">
            <a:schemeClr val="accent2"/>
          </a:lnRef>
          <a:fillRef idx="0">
            <a:schemeClr val="accent2"/>
          </a:fillRef>
          <a:effectRef idx="2">
            <a:schemeClr val="accent2"/>
          </a:effectRef>
          <a:fontRef idx="minor">
            <a:schemeClr val="tx1"/>
          </a:fontRef>
        </p:style>
      </p:cxnSp>
      <p:sp>
        <p:nvSpPr>
          <p:cNvPr id="13" name="TextBox 12"/>
          <p:cNvSpPr txBox="1"/>
          <p:nvPr/>
        </p:nvSpPr>
        <p:spPr>
          <a:xfrm>
            <a:off x="7623082" y="3098987"/>
            <a:ext cx="357190"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GB" sz="2400" b="1" dirty="0" smtClean="0">
                <a:solidFill>
                  <a:srgbClr val="FF0000"/>
                </a:solidFill>
              </a:rPr>
              <a:t>A</a:t>
            </a:r>
            <a:endParaRPr lang="en-GB" sz="2400" b="1" dirty="0">
              <a:solidFill>
                <a:srgbClr val="FF0000"/>
              </a:solidFill>
            </a:endParaRPr>
          </a:p>
        </p:txBody>
      </p:sp>
      <p:sp>
        <p:nvSpPr>
          <p:cNvPr id="14" name="TextBox 13"/>
          <p:cNvSpPr txBox="1"/>
          <p:nvPr/>
        </p:nvSpPr>
        <p:spPr>
          <a:xfrm>
            <a:off x="8123148" y="3098987"/>
            <a:ext cx="357190"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GB" sz="2400" b="1" dirty="0" smtClean="0">
                <a:solidFill>
                  <a:srgbClr val="00B050"/>
                </a:solidFill>
              </a:rPr>
              <a:t>U</a:t>
            </a:r>
            <a:endParaRPr lang="en-GB" sz="2400" b="1" dirty="0">
              <a:solidFill>
                <a:srgbClr val="00B050"/>
              </a:solidFill>
            </a:endParaRPr>
          </a:p>
        </p:txBody>
      </p:sp>
      <p:sp>
        <p:nvSpPr>
          <p:cNvPr id="15" name="TextBox 14"/>
          <p:cNvSpPr txBox="1"/>
          <p:nvPr/>
        </p:nvSpPr>
        <p:spPr>
          <a:xfrm>
            <a:off x="8623214" y="3098987"/>
            <a:ext cx="357190"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GB" sz="2400" b="1" dirty="0">
                <a:solidFill>
                  <a:srgbClr val="FFFF00"/>
                </a:solidFill>
              </a:rPr>
              <a:t>G</a:t>
            </a:r>
          </a:p>
        </p:txBody>
      </p:sp>
      <p:sp>
        <p:nvSpPr>
          <p:cNvPr id="16" name="TextBox 15"/>
          <p:cNvSpPr txBox="1"/>
          <p:nvPr/>
        </p:nvSpPr>
        <p:spPr>
          <a:xfrm>
            <a:off x="9123280" y="3098987"/>
            <a:ext cx="357190"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GB" sz="2400" b="1" dirty="0">
                <a:solidFill>
                  <a:srgbClr val="0070C0"/>
                </a:solidFill>
              </a:rPr>
              <a:t>C</a:t>
            </a:r>
          </a:p>
        </p:txBody>
      </p:sp>
      <p:sp>
        <p:nvSpPr>
          <p:cNvPr id="17" name="TextBox 16"/>
          <p:cNvSpPr txBox="1"/>
          <p:nvPr/>
        </p:nvSpPr>
        <p:spPr>
          <a:xfrm>
            <a:off x="9623346" y="3098987"/>
            <a:ext cx="357190"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GB" sz="2400" b="1" dirty="0" smtClean="0">
                <a:solidFill>
                  <a:srgbClr val="00B050"/>
                </a:solidFill>
              </a:rPr>
              <a:t>U</a:t>
            </a:r>
            <a:endParaRPr lang="en-GB" sz="2400" b="1" dirty="0">
              <a:solidFill>
                <a:srgbClr val="00B050"/>
              </a:solidFill>
            </a:endParaRPr>
          </a:p>
        </p:txBody>
      </p:sp>
      <p:cxnSp>
        <p:nvCxnSpPr>
          <p:cNvPr id="18" name="Straight Arrow Connector 17"/>
          <p:cNvCxnSpPr/>
          <p:nvPr/>
        </p:nvCxnSpPr>
        <p:spPr>
          <a:xfrm flipV="1">
            <a:off x="6837264" y="3313301"/>
            <a:ext cx="571504" cy="727757"/>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9" name="Straight Connector 18"/>
          <p:cNvCxnSpPr/>
          <p:nvPr/>
        </p:nvCxnSpPr>
        <p:spPr>
          <a:xfrm>
            <a:off x="7551644" y="4238819"/>
            <a:ext cx="500066" cy="1588"/>
          </a:xfrm>
          <a:prstGeom prst="line">
            <a:avLst/>
          </a:prstGeom>
          <a:ln w="193675">
            <a:solidFill>
              <a:srgbClr val="7030A0"/>
            </a:solidFill>
          </a:ln>
        </p:spPr>
        <p:style>
          <a:lnRef idx="3">
            <a:schemeClr val="accent2"/>
          </a:lnRef>
          <a:fillRef idx="0">
            <a:schemeClr val="accent2"/>
          </a:fillRef>
          <a:effectRef idx="2">
            <a:schemeClr val="accent2"/>
          </a:effectRef>
          <a:fontRef idx="minor">
            <a:schemeClr val="tx1"/>
          </a:fontRef>
        </p:style>
      </p:cxnSp>
      <p:cxnSp>
        <p:nvCxnSpPr>
          <p:cNvPr id="20" name="Straight Connector 19"/>
          <p:cNvCxnSpPr/>
          <p:nvPr/>
        </p:nvCxnSpPr>
        <p:spPr>
          <a:xfrm>
            <a:off x="8051710" y="4240407"/>
            <a:ext cx="500066" cy="1588"/>
          </a:xfrm>
          <a:prstGeom prst="line">
            <a:avLst/>
          </a:prstGeom>
          <a:ln w="193675">
            <a:solidFill>
              <a:srgbClr val="7030A0"/>
            </a:solidFill>
          </a:ln>
        </p:spPr>
        <p:style>
          <a:lnRef idx="3">
            <a:schemeClr val="accent2"/>
          </a:lnRef>
          <a:fillRef idx="0">
            <a:schemeClr val="accent2"/>
          </a:fillRef>
          <a:effectRef idx="2">
            <a:schemeClr val="accent2"/>
          </a:effectRef>
          <a:fontRef idx="minor">
            <a:schemeClr val="tx1"/>
          </a:fontRef>
        </p:style>
      </p:cxnSp>
      <p:cxnSp>
        <p:nvCxnSpPr>
          <p:cNvPr id="21" name="Straight Connector 20"/>
          <p:cNvCxnSpPr/>
          <p:nvPr/>
        </p:nvCxnSpPr>
        <p:spPr>
          <a:xfrm>
            <a:off x="8551776" y="4240407"/>
            <a:ext cx="500066" cy="1588"/>
          </a:xfrm>
          <a:prstGeom prst="line">
            <a:avLst/>
          </a:prstGeom>
          <a:ln w="193675">
            <a:solidFill>
              <a:srgbClr val="7030A0"/>
            </a:solidFill>
          </a:ln>
        </p:spPr>
        <p:style>
          <a:lnRef idx="3">
            <a:schemeClr val="accent2"/>
          </a:lnRef>
          <a:fillRef idx="0">
            <a:schemeClr val="accent2"/>
          </a:fillRef>
          <a:effectRef idx="2">
            <a:schemeClr val="accent2"/>
          </a:effectRef>
          <a:fontRef idx="minor">
            <a:schemeClr val="tx1"/>
          </a:fontRef>
        </p:style>
      </p:cxnSp>
      <p:cxnSp>
        <p:nvCxnSpPr>
          <p:cNvPr id="22" name="Straight Connector 21"/>
          <p:cNvCxnSpPr/>
          <p:nvPr/>
        </p:nvCxnSpPr>
        <p:spPr>
          <a:xfrm>
            <a:off x="9051842" y="4240407"/>
            <a:ext cx="500066" cy="1588"/>
          </a:xfrm>
          <a:prstGeom prst="line">
            <a:avLst/>
          </a:prstGeom>
          <a:ln w="193675">
            <a:solidFill>
              <a:srgbClr val="7030A0"/>
            </a:solidFill>
          </a:ln>
        </p:spPr>
        <p:style>
          <a:lnRef idx="3">
            <a:schemeClr val="accent2"/>
          </a:lnRef>
          <a:fillRef idx="0">
            <a:schemeClr val="accent2"/>
          </a:fillRef>
          <a:effectRef idx="2">
            <a:schemeClr val="accent2"/>
          </a:effectRef>
          <a:fontRef idx="minor">
            <a:schemeClr val="tx1"/>
          </a:fontRef>
        </p:style>
      </p:cxnSp>
      <p:cxnSp>
        <p:nvCxnSpPr>
          <p:cNvPr id="23" name="Straight Connector 22"/>
          <p:cNvCxnSpPr/>
          <p:nvPr/>
        </p:nvCxnSpPr>
        <p:spPr>
          <a:xfrm>
            <a:off x="9551908" y="4240407"/>
            <a:ext cx="500066" cy="1588"/>
          </a:xfrm>
          <a:prstGeom prst="line">
            <a:avLst/>
          </a:prstGeom>
          <a:ln w="193675">
            <a:solidFill>
              <a:srgbClr val="7030A0"/>
            </a:solidFill>
          </a:ln>
        </p:spPr>
        <p:style>
          <a:lnRef idx="3">
            <a:schemeClr val="accent2"/>
          </a:lnRef>
          <a:fillRef idx="0">
            <a:schemeClr val="accent2"/>
          </a:fillRef>
          <a:effectRef idx="2">
            <a:schemeClr val="accent2"/>
          </a:effectRef>
          <a:fontRef idx="minor">
            <a:schemeClr val="tx1"/>
          </a:fontRef>
        </p:style>
      </p:cxnSp>
      <p:sp>
        <p:nvSpPr>
          <p:cNvPr id="24" name="TextBox 23"/>
          <p:cNvSpPr txBox="1"/>
          <p:nvPr/>
        </p:nvSpPr>
        <p:spPr>
          <a:xfrm>
            <a:off x="7623082" y="3708892"/>
            <a:ext cx="357190"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GB" sz="2400" b="1" dirty="0" smtClean="0">
                <a:solidFill>
                  <a:schemeClr val="accent6">
                    <a:lumMod val="50000"/>
                  </a:schemeClr>
                </a:solidFill>
              </a:rPr>
              <a:t>T</a:t>
            </a:r>
            <a:endParaRPr lang="en-GB" sz="2400" b="1" dirty="0">
              <a:solidFill>
                <a:schemeClr val="accent6">
                  <a:lumMod val="50000"/>
                </a:schemeClr>
              </a:solidFill>
            </a:endParaRPr>
          </a:p>
        </p:txBody>
      </p:sp>
      <p:sp>
        <p:nvSpPr>
          <p:cNvPr id="25" name="TextBox 24"/>
          <p:cNvSpPr txBox="1"/>
          <p:nvPr/>
        </p:nvSpPr>
        <p:spPr>
          <a:xfrm>
            <a:off x="8123148" y="3708892"/>
            <a:ext cx="357190"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GB" sz="2400" b="1" dirty="0" smtClean="0">
                <a:solidFill>
                  <a:srgbClr val="FF0000"/>
                </a:solidFill>
              </a:rPr>
              <a:t>A</a:t>
            </a:r>
            <a:endParaRPr lang="en-GB" sz="2400" b="1" dirty="0">
              <a:solidFill>
                <a:srgbClr val="FF0000"/>
              </a:solidFill>
            </a:endParaRPr>
          </a:p>
        </p:txBody>
      </p:sp>
      <p:sp>
        <p:nvSpPr>
          <p:cNvPr id="26" name="TextBox 25"/>
          <p:cNvSpPr txBox="1"/>
          <p:nvPr/>
        </p:nvSpPr>
        <p:spPr>
          <a:xfrm>
            <a:off x="8623214" y="3708892"/>
            <a:ext cx="357190"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GB" sz="2400" b="1" dirty="0">
                <a:solidFill>
                  <a:srgbClr val="0070C0"/>
                </a:solidFill>
              </a:rPr>
              <a:t>C</a:t>
            </a:r>
          </a:p>
        </p:txBody>
      </p:sp>
      <p:sp>
        <p:nvSpPr>
          <p:cNvPr id="27" name="TextBox 26"/>
          <p:cNvSpPr txBox="1"/>
          <p:nvPr/>
        </p:nvSpPr>
        <p:spPr>
          <a:xfrm>
            <a:off x="9123280" y="3708892"/>
            <a:ext cx="357190"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GB" sz="2400" b="1" dirty="0">
                <a:solidFill>
                  <a:srgbClr val="FFFF00"/>
                </a:solidFill>
              </a:rPr>
              <a:t>G</a:t>
            </a:r>
          </a:p>
        </p:txBody>
      </p:sp>
      <p:sp>
        <p:nvSpPr>
          <p:cNvPr id="28" name="TextBox 27"/>
          <p:cNvSpPr txBox="1"/>
          <p:nvPr/>
        </p:nvSpPr>
        <p:spPr>
          <a:xfrm>
            <a:off x="9623346" y="3708892"/>
            <a:ext cx="357190"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GB" sz="2400" b="1" dirty="0" smtClean="0">
                <a:solidFill>
                  <a:srgbClr val="FF0000"/>
                </a:solidFill>
              </a:rPr>
              <a:t>A</a:t>
            </a:r>
            <a:endParaRPr lang="en-GB" sz="2400" b="1" dirty="0">
              <a:solidFill>
                <a:srgbClr val="FF0000"/>
              </a:solidFill>
            </a:endParaRPr>
          </a:p>
        </p:txBody>
      </p:sp>
      <p:sp>
        <p:nvSpPr>
          <p:cNvPr id="29" name="Rounded Rectangle 28"/>
          <p:cNvSpPr/>
          <p:nvPr/>
        </p:nvSpPr>
        <p:spPr>
          <a:xfrm>
            <a:off x="7337330" y="3456177"/>
            <a:ext cx="571504" cy="35719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30" name="TextBox 29"/>
          <p:cNvSpPr txBox="1"/>
          <p:nvPr/>
        </p:nvSpPr>
        <p:spPr>
          <a:xfrm>
            <a:off x="960230" y="3262954"/>
            <a:ext cx="2857488" cy="923330"/>
          </a:xfrm>
          <a:prstGeom prst="rect">
            <a:avLst/>
          </a:prstGeom>
          <a:gradFill>
            <a:gsLst>
              <a:gs pos="0">
                <a:schemeClr val="accent3">
                  <a:tint val="50000"/>
                  <a:satMod val="300000"/>
                  <a:alpha val="0"/>
                </a:schemeClr>
              </a:gs>
              <a:gs pos="35000">
                <a:schemeClr val="accent3">
                  <a:tint val="37000"/>
                  <a:satMod val="300000"/>
                  <a:alpha val="44000"/>
                </a:schemeClr>
              </a:gs>
              <a:gs pos="100000">
                <a:schemeClr val="accent3">
                  <a:tint val="15000"/>
                  <a:satMod val="350000"/>
                </a:schemeClr>
              </a:gs>
            </a:gsLs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GB" dirty="0" smtClean="0"/>
              <a:t>The Hypothalamus produces a hormone called </a:t>
            </a:r>
            <a:r>
              <a:rPr lang="en-GB" b="1" dirty="0" smtClean="0"/>
              <a:t>vasopressin</a:t>
            </a:r>
            <a:endParaRPr lang="en-GB" dirty="0"/>
          </a:p>
        </p:txBody>
      </p:sp>
      <p:cxnSp>
        <p:nvCxnSpPr>
          <p:cNvPr id="31" name="Straight Connector 30"/>
          <p:cNvCxnSpPr/>
          <p:nvPr/>
        </p:nvCxnSpPr>
        <p:spPr>
          <a:xfrm>
            <a:off x="7551644" y="5313565"/>
            <a:ext cx="500066" cy="1588"/>
          </a:xfrm>
          <a:prstGeom prst="line">
            <a:avLst/>
          </a:prstGeom>
          <a:ln w="193675">
            <a:solidFill>
              <a:srgbClr val="7030A0"/>
            </a:solidFill>
          </a:ln>
        </p:spPr>
        <p:style>
          <a:lnRef idx="3">
            <a:schemeClr val="accent2"/>
          </a:lnRef>
          <a:fillRef idx="0">
            <a:schemeClr val="accent2"/>
          </a:fillRef>
          <a:effectRef idx="2">
            <a:schemeClr val="accent2"/>
          </a:effectRef>
          <a:fontRef idx="minor">
            <a:schemeClr val="tx1"/>
          </a:fontRef>
        </p:style>
      </p:cxnSp>
      <p:cxnSp>
        <p:nvCxnSpPr>
          <p:cNvPr id="32" name="Straight Connector 31"/>
          <p:cNvCxnSpPr/>
          <p:nvPr/>
        </p:nvCxnSpPr>
        <p:spPr>
          <a:xfrm>
            <a:off x="8051710" y="5313565"/>
            <a:ext cx="500066" cy="1588"/>
          </a:xfrm>
          <a:prstGeom prst="line">
            <a:avLst/>
          </a:prstGeom>
          <a:ln w="193675">
            <a:solidFill>
              <a:srgbClr val="7030A0"/>
            </a:solidFill>
          </a:ln>
        </p:spPr>
        <p:style>
          <a:lnRef idx="3">
            <a:schemeClr val="accent2"/>
          </a:lnRef>
          <a:fillRef idx="0">
            <a:schemeClr val="accent2"/>
          </a:fillRef>
          <a:effectRef idx="2">
            <a:schemeClr val="accent2"/>
          </a:effectRef>
          <a:fontRef idx="minor">
            <a:schemeClr val="tx1"/>
          </a:fontRef>
        </p:style>
      </p:cxnSp>
      <p:cxnSp>
        <p:nvCxnSpPr>
          <p:cNvPr id="33" name="Straight Connector 32"/>
          <p:cNvCxnSpPr/>
          <p:nvPr/>
        </p:nvCxnSpPr>
        <p:spPr>
          <a:xfrm>
            <a:off x="8551776" y="5313565"/>
            <a:ext cx="500066" cy="1588"/>
          </a:xfrm>
          <a:prstGeom prst="line">
            <a:avLst/>
          </a:prstGeom>
          <a:ln w="193675">
            <a:solidFill>
              <a:srgbClr val="7030A0"/>
            </a:solidFill>
          </a:ln>
        </p:spPr>
        <p:style>
          <a:lnRef idx="3">
            <a:schemeClr val="accent2"/>
          </a:lnRef>
          <a:fillRef idx="0">
            <a:schemeClr val="accent2"/>
          </a:fillRef>
          <a:effectRef idx="2">
            <a:schemeClr val="accent2"/>
          </a:effectRef>
          <a:fontRef idx="minor">
            <a:schemeClr val="tx1"/>
          </a:fontRef>
        </p:style>
      </p:cxnSp>
      <p:cxnSp>
        <p:nvCxnSpPr>
          <p:cNvPr id="34" name="Straight Connector 33"/>
          <p:cNvCxnSpPr/>
          <p:nvPr/>
        </p:nvCxnSpPr>
        <p:spPr>
          <a:xfrm>
            <a:off x="9051842" y="5313565"/>
            <a:ext cx="500066" cy="1588"/>
          </a:xfrm>
          <a:prstGeom prst="line">
            <a:avLst/>
          </a:prstGeom>
          <a:ln w="193675">
            <a:solidFill>
              <a:srgbClr val="7030A0"/>
            </a:solidFill>
          </a:ln>
        </p:spPr>
        <p:style>
          <a:lnRef idx="3">
            <a:schemeClr val="accent2"/>
          </a:lnRef>
          <a:fillRef idx="0">
            <a:schemeClr val="accent2"/>
          </a:fillRef>
          <a:effectRef idx="2">
            <a:schemeClr val="accent2"/>
          </a:effectRef>
          <a:fontRef idx="minor">
            <a:schemeClr val="tx1"/>
          </a:fontRef>
        </p:style>
      </p:cxnSp>
      <p:cxnSp>
        <p:nvCxnSpPr>
          <p:cNvPr id="35" name="Straight Connector 34"/>
          <p:cNvCxnSpPr/>
          <p:nvPr/>
        </p:nvCxnSpPr>
        <p:spPr>
          <a:xfrm>
            <a:off x="9551908" y="5313565"/>
            <a:ext cx="500066" cy="1588"/>
          </a:xfrm>
          <a:prstGeom prst="line">
            <a:avLst/>
          </a:prstGeom>
          <a:ln w="193675">
            <a:solidFill>
              <a:srgbClr val="7030A0"/>
            </a:solidFill>
          </a:ln>
        </p:spPr>
        <p:style>
          <a:lnRef idx="3">
            <a:schemeClr val="accent2"/>
          </a:lnRef>
          <a:fillRef idx="0">
            <a:schemeClr val="accent2"/>
          </a:fillRef>
          <a:effectRef idx="2">
            <a:schemeClr val="accent2"/>
          </a:effectRef>
          <a:fontRef idx="minor">
            <a:schemeClr val="tx1"/>
          </a:fontRef>
        </p:style>
      </p:cxnSp>
      <p:sp>
        <p:nvSpPr>
          <p:cNvPr id="36" name="TextBox 35"/>
          <p:cNvSpPr txBox="1"/>
          <p:nvPr/>
        </p:nvSpPr>
        <p:spPr>
          <a:xfrm>
            <a:off x="7623082" y="5385003"/>
            <a:ext cx="357190"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GB" sz="2400" b="1" dirty="0" smtClean="0">
                <a:solidFill>
                  <a:srgbClr val="FF0000"/>
                </a:solidFill>
              </a:rPr>
              <a:t>A</a:t>
            </a:r>
            <a:endParaRPr lang="en-GB" sz="2400" b="1" dirty="0">
              <a:solidFill>
                <a:srgbClr val="FF0000"/>
              </a:solidFill>
            </a:endParaRPr>
          </a:p>
        </p:txBody>
      </p:sp>
      <p:sp>
        <p:nvSpPr>
          <p:cNvPr id="37" name="TextBox 36"/>
          <p:cNvSpPr txBox="1"/>
          <p:nvPr/>
        </p:nvSpPr>
        <p:spPr>
          <a:xfrm>
            <a:off x="8123148" y="5385003"/>
            <a:ext cx="357190"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GB" sz="2400" b="1" dirty="0">
                <a:solidFill>
                  <a:schemeClr val="accent6">
                    <a:lumMod val="50000"/>
                  </a:schemeClr>
                </a:solidFill>
              </a:rPr>
              <a:t>T</a:t>
            </a:r>
          </a:p>
        </p:txBody>
      </p:sp>
      <p:sp>
        <p:nvSpPr>
          <p:cNvPr id="38" name="TextBox 37"/>
          <p:cNvSpPr txBox="1"/>
          <p:nvPr/>
        </p:nvSpPr>
        <p:spPr>
          <a:xfrm>
            <a:off x="8623214" y="5385003"/>
            <a:ext cx="357190"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GB" sz="2400" b="1" dirty="0" smtClean="0">
                <a:solidFill>
                  <a:srgbClr val="FFFF00"/>
                </a:solidFill>
              </a:rPr>
              <a:t>G</a:t>
            </a:r>
            <a:endParaRPr lang="en-GB" sz="2400" b="1" dirty="0">
              <a:solidFill>
                <a:srgbClr val="FFFF00"/>
              </a:solidFill>
            </a:endParaRPr>
          </a:p>
        </p:txBody>
      </p:sp>
      <p:sp>
        <p:nvSpPr>
          <p:cNvPr id="39" name="TextBox 38"/>
          <p:cNvSpPr txBox="1"/>
          <p:nvPr/>
        </p:nvSpPr>
        <p:spPr>
          <a:xfrm>
            <a:off x="9123280" y="5385003"/>
            <a:ext cx="357190"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GB" sz="2400" b="1" dirty="0" smtClean="0">
                <a:solidFill>
                  <a:srgbClr val="0070C0"/>
                </a:solidFill>
              </a:rPr>
              <a:t>C</a:t>
            </a:r>
            <a:endParaRPr lang="en-GB" sz="2400" b="1" dirty="0">
              <a:solidFill>
                <a:srgbClr val="0070C0"/>
              </a:solidFill>
            </a:endParaRPr>
          </a:p>
        </p:txBody>
      </p:sp>
      <p:sp>
        <p:nvSpPr>
          <p:cNvPr id="40" name="TextBox 39"/>
          <p:cNvSpPr txBox="1"/>
          <p:nvPr/>
        </p:nvSpPr>
        <p:spPr>
          <a:xfrm>
            <a:off x="9623346" y="5385003"/>
            <a:ext cx="357190"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GB" sz="2400" b="1" dirty="0">
                <a:solidFill>
                  <a:schemeClr val="accent6">
                    <a:lumMod val="50000"/>
                  </a:schemeClr>
                </a:solidFill>
              </a:rPr>
              <a:t>T</a:t>
            </a:r>
          </a:p>
        </p:txBody>
      </p:sp>
      <p:sp>
        <p:nvSpPr>
          <p:cNvPr id="41" name="Rounded Rectangle 40"/>
          <p:cNvSpPr/>
          <p:nvPr/>
        </p:nvSpPr>
        <p:spPr>
          <a:xfrm>
            <a:off x="7337330" y="5670755"/>
            <a:ext cx="571504" cy="35719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90833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500"/>
                                        <p:tgtEl>
                                          <p:spTgt spid="30"/>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checkerboard(across)">
                                      <p:cBhvr>
                                        <p:cTn id="35" dur="500"/>
                                        <p:tgtEl>
                                          <p:spTgt spid="5"/>
                                        </p:tgtEl>
                                      </p:cBhvr>
                                    </p:animEffect>
                                  </p:childTnLst>
                                </p:cTn>
                              </p:par>
                              <p:par>
                                <p:cTn id="36" presetID="5" presetClass="entr" presetSubtype="1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checkerboard(across)">
                                      <p:cBhvr>
                                        <p:cTn id="38" dur="500"/>
                                        <p:tgtEl>
                                          <p:spTgt spid="8"/>
                                        </p:tgtEl>
                                      </p:cBhvr>
                                    </p:animEffect>
                                  </p:childTnLst>
                                </p:cTn>
                              </p:par>
                              <p:par>
                                <p:cTn id="39" presetID="5" presetClass="entr" presetSubtype="1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checkerboard(across)">
                                      <p:cBhvr>
                                        <p:cTn id="41" dur="500"/>
                                        <p:tgtEl>
                                          <p:spTgt spid="9"/>
                                        </p:tgtEl>
                                      </p:cBhvr>
                                    </p:animEffect>
                                  </p:childTnLst>
                                </p:cTn>
                              </p:par>
                              <p:par>
                                <p:cTn id="42" presetID="5" presetClass="entr" presetSubtype="10" fill="hold"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checkerboard(across)">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63" presetClass="path" presetSubtype="0" accel="50000" decel="50000" fill="hold" grpId="1" nodeType="clickEffect">
                                  <p:stCondLst>
                                    <p:cond delay="0"/>
                                  </p:stCondLst>
                                  <p:childTnLst>
                                    <p:animMotion origin="layout" path="M -3.75E-6 2.59259E-6 L 0.18321 -0.00047 " pathEditMode="relative" rAng="0" ptsTypes="AA">
                                      <p:cBhvr>
                                        <p:cTn id="48" dur="2000" fill="hold"/>
                                        <p:tgtEl>
                                          <p:spTgt spid="9"/>
                                        </p:tgtEl>
                                        <p:attrNameLst>
                                          <p:attrName>ppt_x</p:attrName>
                                          <p:attrName>ppt_y</p:attrName>
                                        </p:attrNameLst>
                                      </p:cBhvr>
                                      <p:rCtr x="9154" y="-23"/>
                                    </p:animMotion>
                                  </p:childTnLst>
                                </p:cTn>
                              </p:par>
                              <p:par>
                                <p:cTn id="49" presetID="5" presetClass="entr" presetSubtype="10"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checkerboard(across)">
                                      <p:cBhvr>
                                        <p:cTn id="51" dur="5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5" presetClass="entr" presetSubtype="10"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checkerboard(across)">
                                      <p:cBhvr>
                                        <p:cTn id="56" dur="500"/>
                                        <p:tgtEl>
                                          <p:spTgt spid="12"/>
                                        </p:tgtEl>
                                      </p:cBhvr>
                                    </p:animEffect>
                                  </p:childTnLst>
                                </p:cTn>
                              </p:par>
                              <p:par>
                                <p:cTn id="57" presetID="5" presetClass="entr" presetSubtype="10" fill="hold" grpId="0" nodeType="with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checkerboard(across)">
                                      <p:cBhvr>
                                        <p:cTn id="59" dur="500"/>
                                        <p:tgtEl>
                                          <p:spTgt spid="13"/>
                                        </p:tgtEl>
                                      </p:cBhvr>
                                    </p:animEffect>
                                  </p:childTnLst>
                                </p:cTn>
                              </p:par>
                              <p:par>
                                <p:cTn id="60" presetID="5" presetClass="entr" presetSubtype="10" fill="hold" grpId="0" nodeType="with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checkerboard(across)">
                                      <p:cBhvr>
                                        <p:cTn id="62" dur="500"/>
                                        <p:tgtEl>
                                          <p:spTgt spid="14"/>
                                        </p:tgtEl>
                                      </p:cBhvr>
                                    </p:animEffect>
                                  </p:childTnLst>
                                </p:cTn>
                              </p:par>
                              <p:par>
                                <p:cTn id="63" presetID="5" presetClass="entr" presetSubtype="10" fill="hold" grpId="0" nodeType="with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checkerboard(across)">
                                      <p:cBhvr>
                                        <p:cTn id="65" dur="500"/>
                                        <p:tgtEl>
                                          <p:spTgt spid="15"/>
                                        </p:tgtEl>
                                      </p:cBhvr>
                                    </p:animEffect>
                                  </p:childTnLst>
                                </p:cTn>
                              </p:par>
                              <p:par>
                                <p:cTn id="66" presetID="5" presetClass="entr" presetSubtype="10" fill="hold" grpId="0" nodeType="with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checkerboard(across)">
                                      <p:cBhvr>
                                        <p:cTn id="68" dur="500"/>
                                        <p:tgtEl>
                                          <p:spTgt spid="16"/>
                                        </p:tgtEl>
                                      </p:cBhvr>
                                    </p:animEffect>
                                  </p:childTnLst>
                                </p:cTn>
                              </p:par>
                              <p:par>
                                <p:cTn id="69" presetID="5" presetClass="entr" presetSubtype="10" fill="hold" grpId="0" nodeType="with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checkerboard(across)">
                                      <p:cBhvr>
                                        <p:cTn id="71" dur="500"/>
                                        <p:tgtEl>
                                          <p:spTgt spid="17"/>
                                        </p:tgtEl>
                                      </p:cBhvr>
                                    </p:animEffect>
                                  </p:childTnLst>
                                </p:cTn>
                              </p:par>
                              <p:par>
                                <p:cTn id="72" presetID="5" presetClass="entr" presetSubtype="10" fill="hold" nodeType="with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checkerboard(across)">
                                      <p:cBhvr>
                                        <p:cTn id="74" dur="500"/>
                                        <p:tgtEl>
                                          <p:spTgt spid="18"/>
                                        </p:tgtEl>
                                      </p:cBhvr>
                                    </p:animEffect>
                                  </p:childTnLst>
                                </p:cTn>
                              </p:par>
                            </p:childTnLst>
                          </p:cTn>
                        </p:par>
                      </p:childTnLst>
                    </p:cTn>
                  </p:par>
                  <p:par>
                    <p:cTn id="75" fill="hold">
                      <p:stCondLst>
                        <p:cond delay="indefinite"/>
                      </p:stCondLst>
                      <p:childTnLst>
                        <p:par>
                          <p:cTn id="76" fill="hold">
                            <p:stCondLst>
                              <p:cond delay="0"/>
                            </p:stCondLst>
                            <p:childTnLst>
                              <p:par>
                                <p:cTn id="77" presetID="5" presetClass="entr" presetSubtype="10" fill="hold" nodeType="click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checkerboard(across)">
                                      <p:cBhvr>
                                        <p:cTn id="79" dur="500"/>
                                        <p:tgtEl>
                                          <p:spTgt spid="19"/>
                                        </p:tgtEl>
                                      </p:cBhvr>
                                    </p:animEffect>
                                  </p:childTnLst>
                                </p:cTn>
                              </p:par>
                              <p:par>
                                <p:cTn id="80" presetID="5" presetClass="entr" presetSubtype="10" fill="hold" grpId="0" nodeType="with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checkerboard(across)">
                                      <p:cBhvr>
                                        <p:cTn id="82" dur="500"/>
                                        <p:tgtEl>
                                          <p:spTgt spid="24"/>
                                        </p:tgtEl>
                                      </p:cBhvr>
                                    </p:animEffect>
                                  </p:childTnLst>
                                </p:cTn>
                              </p:par>
                              <p:par>
                                <p:cTn id="83" presetID="5" presetClass="entr" presetSubtype="10" fill="hold" grpId="0" nodeType="with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checkerboard(across)">
                                      <p:cBhvr>
                                        <p:cTn id="85" dur="500"/>
                                        <p:tgtEl>
                                          <p:spTgt spid="29"/>
                                        </p:tgtEl>
                                      </p:cBhvr>
                                    </p:animEffect>
                                  </p:childTnLst>
                                </p:cTn>
                              </p:par>
                              <p:par>
                                <p:cTn id="86" presetID="5" presetClass="entr" presetSubtype="10" fill="hold" nodeType="withEffect">
                                  <p:stCondLst>
                                    <p:cond delay="1000"/>
                                  </p:stCondLst>
                                  <p:childTnLst>
                                    <p:set>
                                      <p:cBhvr>
                                        <p:cTn id="87" dur="1" fill="hold">
                                          <p:stCondLst>
                                            <p:cond delay="0"/>
                                          </p:stCondLst>
                                        </p:cTn>
                                        <p:tgtEl>
                                          <p:spTgt spid="20"/>
                                        </p:tgtEl>
                                        <p:attrNameLst>
                                          <p:attrName>style.visibility</p:attrName>
                                        </p:attrNameLst>
                                      </p:cBhvr>
                                      <p:to>
                                        <p:strVal val="visible"/>
                                      </p:to>
                                    </p:set>
                                    <p:animEffect transition="in" filter="checkerboard(across)">
                                      <p:cBhvr>
                                        <p:cTn id="88" dur="500"/>
                                        <p:tgtEl>
                                          <p:spTgt spid="20"/>
                                        </p:tgtEl>
                                      </p:cBhvr>
                                    </p:animEffect>
                                  </p:childTnLst>
                                </p:cTn>
                              </p:par>
                              <p:par>
                                <p:cTn id="89" presetID="5" presetClass="entr" presetSubtype="10" fill="hold" grpId="0" nodeType="withEffect">
                                  <p:stCondLst>
                                    <p:cond delay="1000"/>
                                  </p:stCondLst>
                                  <p:childTnLst>
                                    <p:set>
                                      <p:cBhvr>
                                        <p:cTn id="90" dur="1" fill="hold">
                                          <p:stCondLst>
                                            <p:cond delay="0"/>
                                          </p:stCondLst>
                                        </p:cTn>
                                        <p:tgtEl>
                                          <p:spTgt spid="25"/>
                                        </p:tgtEl>
                                        <p:attrNameLst>
                                          <p:attrName>style.visibility</p:attrName>
                                        </p:attrNameLst>
                                      </p:cBhvr>
                                      <p:to>
                                        <p:strVal val="visible"/>
                                      </p:to>
                                    </p:set>
                                    <p:animEffect transition="in" filter="checkerboard(across)">
                                      <p:cBhvr>
                                        <p:cTn id="91" dur="500"/>
                                        <p:tgtEl>
                                          <p:spTgt spid="25"/>
                                        </p:tgtEl>
                                      </p:cBhvr>
                                    </p:animEffect>
                                  </p:childTnLst>
                                </p:cTn>
                              </p:par>
                              <p:par>
                                <p:cTn id="92" presetID="5" presetClass="entr" presetSubtype="10" fill="hold" grpId="0" nodeType="withEffect">
                                  <p:stCondLst>
                                    <p:cond delay="2000"/>
                                  </p:stCondLst>
                                  <p:childTnLst>
                                    <p:set>
                                      <p:cBhvr>
                                        <p:cTn id="93" dur="1" fill="hold">
                                          <p:stCondLst>
                                            <p:cond delay="0"/>
                                          </p:stCondLst>
                                        </p:cTn>
                                        <p:tgtEl>
                                          <p:spTgt spid="26"/>
                                        </p:tgtEl>
                                        <p:attrNameLst>
                                          <p:attrName>style.visibility</p:attrName>
                                        </p:attrNameLst>
                                      </p:cBhvr>
                                      <p:to>
                                        <p:strVal val="visible"/>
                                      </p:to>
                                    </p:set>
                                    <p:animEffect transition="in" filter="checkerboard(across)">
                                      <p:cBhvr>
                                        <p:cTn id="94" dur="500"/>
                                        <p:tgtEl>
                                          <p:spTgt spid="26"/>
                                        </p:tgtEl>
                                      </p:cBhvr>
                                    </p:animEffect>
                                  </p:childTnLst>
                                </p:cTn>
                              </p:par>
                              <p:par>
                                <p:cTn id="95" presetID="5" presetClass="entr" presetSubtype="10" fill="hold" nodeType="withEffect">
                                  <p:stCondLst>
                                    <p:cond delay="2000"/>
                                  </p:stCondLst>
                                  <p:childTnLst>
                                    <p:set>
                                      <p:cBhvr>
                                        <p:cTn id="96" dur="1" fill="hold">
                                          <p:stCondLst>
                                            <p:cond delay="0"/>
                                          </p:stCondLst>
                                        </p:cTn>
                                        <p:tgtEl>
                                          <p:spTgt spid="21"/>
                                        </p:tgtEl>
                                        <p:attrNameLst>
                                          <p:attrName>style.visibility</p:attrName>
                                        </p:attrNameLst>
                                      </p:cBhvr>
                                      <p:to>
                                        <p:strVal val="visible"/>
                                      </p:to>
                                    </p:set>
                                    <p:animEffect transition="in" filter="checkerboard(across)">
                                      <p:cBhvr>
                                        <p:cTn id="97" dur="500"/>
                                        <p:tgtEl>
                                          <p:spTgt spid="21"/>
                                        </p:tgtEl>
                                      </p:cBhvr>
                                    </p:animEffect>
                                  </p:childTnLst>
                                </p:cTn>
                              </p:par>
                              <p:par>
                                <p:cTn id="98" presetID="5" presetClass="entr" presetSubtype="10" fill="hold" grpId="0" nodeType="withEffect">
                                  <p:stCondLst>
                                    <p:cond delay="3000"/>
                                  </p:stCondLst>
                                  <p:childTnLst>
                                    <p:set>
                                      <p:cBhvr>
                                        <p:cTn id="99" dur="1" fill="hold">
                                          <p:stCondLst>
                                            <p:cond delay="0"/>
                                          </p:stCondLst>
                                        </p:cTn>
                                        <p:tgtEl>
                                          <p:spTgt spid="27"/>
                                        </p:tgtEl>
                                        <p:attrNameLst>
                                          <p:attrName>style.visibility</p:attrName>
                                        </p:attrNameLst>
                                      </p:cBhvr>
                                      <p:to>
                                        <p:strVal val="visible"/>
                                      </p:to>
                                    </p:set>
                                    <p:animEffect transition="in" filter="checkerboard(across)">
                                      <p:cBhvr>
                                        <p:cTn id="100" dur="500"/>
                                        <p:tgtEl>
                                          <p:spTgt spid="27"/>
                                        </p:tgtEl>
                                      </p:cBhvr>
                                    </p:animEffect>
                                  </p:childTnLst>
                                </p:cTn>
                              </p:par>
                              <p:par>
                                <p:cTn id="101" presetID="5" presetClass="entr" presetSubtype="10" fill="hold" nodeType="withEffect">
                                  <p:stCondLst>
                                    <p:cond delay="3000"/>
                                  </p:stCondLst>
                                  <p:childTnLst>
                                    <p:set>
                                      <p:cBhvr>
                                        <p:cTn id="102" dur="1" fill="hold">
                                          <p:stCondLst>
                                            <p:cond delay="0"/>
                                          </p:stCondLst>
                                        </p:cTn>
                                        <p:tgtEl>
                                          <p:spTgt spid="22"/>
                                        </p:tgtEl>
                                        <p:attrNameLst>
                                          <p:attrName>style.visibility</p:attrName>
                                        </p:attrNameLst>
                                      </p:cBhvr>
                                      <p:to>
                                        <p:strVal val="visible"/>
                                      </p:to>
                                    </p:set>
                                    <p:animEffect transition="in" filter="checkerboard(across)">
                                      <p:cBhvr>
                                        <p:cTn id="103" dur="500"/>
                                        <p:tgtEl>
                                          <p:spTgt spid="22"/>
                                        </p:tgtEl>
                                      </p:cBhvr>
                                    </p:animEffect>
                                  </p:childTnLst>
                                </p:cTn>
                              </p:par>
                              <p:par>
                                <p:cTn id="104" presetID="5" presetClass="entr" presetSubtype="10" fill="hold" grpId="0" nodeType="withEffect">
                                  <p:stCondLst>
                                    <p:cond delay="4000"/>
                                  </p:stCondLst>
                                  <p:childTnLst>
                                    <p:set>
                                      <p:cBhvr>
                                        <p:cTn id="105" dur="1" fill="hold">
                                          <p:stCondLst>
                                            <p:cond delay="0"/>
                                          </p:stCondLst>
                                        </p:cTn>
                                        <p:tgtEl>
                                          <p:spTgt spid="28"/>
                                        </p:tgtEl>
                                        <p:attrNameLst>
                                          <p:attrName>style.visibility</p:attrName>
                                        </p:attrNameLst>
                                      </p:cBhvr>
                                      <p:to>
                                        <p:strVal val="visible"/>
                                      </p:to>
                                    </p:set>
                                    <p:animEffect transition="in" filter="checkerboard(across)">
                                      <p:cBhvr>
                                        <p:cTn id="106" dur="500"/>
                                        <p:tgtEl>
                                          <p:spTgt spid="28"/>
                                        </p:tgtEl>
                                      </p:cBhvr>
                                    </p:animEffect>
                                  </p:childTnLst>
                                </p:cTn>
                              </p:par>
                              <p:par>
                                <p:cTn id="107" presetID="5" presetClass="entr" presetSubtype="10" fill="hold" nodeType="withEffect">
                                  <p:stCondLst>
                                    <p:cond delay="4000"/>
                                  </p:stCondLst>
                                  <p:childTnLst>
                                    <p:set>
                                      <p:cBhvr>
                                        <p:cTn id="108" dur="1" fill="hold">
                                          <p:stCondLst>
                                            <p:cond delay="0"/>
                                          </p:stCondLst>
                                        </p:cTn>
                                        <p:tgtEl>
                                          <p:spTgt spid="23"/>
                                        </p:tgtEl>
                                        <p:attrNameLst>
                                          <p:attrName>style.visibility</p:attrName>
                                        </p:attrNameLst>
                                      </p:cBhvr>
                                      <p:to>
                                        <p:strVal val="visible"/>
                                      </p:to>
                                    </p:set>
                                    <p:animEffect transition="in" filter="checkerboard(across)">
                                      <p:cBhvr>
                                        <p:cTn id="109" dur="500"/>
                                        <p:tgtEl>
                                          <p:spTgt spid="23"/>
                                        </p:tgtEl>
                                      </p:cBhvr>
                                    </p:animEffect>
                                  </p:childTnLst>
                                </p:cTn>
                              </p:par>
                              <p:par>
                                <p:cTn id="110" presetID="63" presetClass="path" presetSubtype="0" accel="50000" decel="50000" fill="hold" grpId="1" nodeType="withEffect">
                                  <p:stCondLst>
                                    <p:cond delay="0"/>
                                  </p:stCondLst>
                                  <p:childTnLst>
                                    <p:animMotion origin="layout" path="M -4.16667E-7 -1.11111E-6 L 0.25 -1.11111E-6 " pathEditMode="relative" rAng="0" ptsTypes="AA">
                                      <p:cBhvr>
                                        <p:cTn id="111" dur="5000" fill="hold"/>
                                        <p:tgtEl>
                                          <p:spTgt spid="29"/>
                                        </p:tgtEl>
                                        <p:attrNameLst>
                                          <p:attrName>ppt_x</p:attrName>
                                          <p:attrName>ppt_y</p:attrName>
                                        </p:attrNameLst>
                                      </p:cBhvr>
                                      <p:rCtr x="12500" y="0"/>
                                    </p:animMotion>
                                  </p:childTnLst>
                                </p:cTn>
                              </p:par>
                            </p:childTnLst>
                          </p:cTn>
                        </p:par>
                      </p:childTnLst>
                    </p:cTn>
                  </p:par>
                  <p:par>
                    <p:cTn id="112" fill="hold">
                      <p:stCondLst>
                        <p:cond delay="indefinite"/>
                      </p:stCondLst>
                      <p:childTnLst>
                        <p:par>
                          <p:cTn id="113" fill="hold">
                            <p:stCondLst>
                              <p:cond delay="0"/>
                            </p:stCondLst>
                            <p:childTnLst>
                              <p:par>
                                <p:cTn id="114" presetID="5" presetClass="exit" presetSubtype="10" fill="hold" grpId="2" nodeType="clickEffect">
                                  <p:stCondLst>
                                    <p:cond delay="0"/>
                                  </p:stCondLst>
                                  <p:childTnLst>
                                    <p:animEffect transition="out" filter="checkerboard(across)">
                                      <p:cBhvr>
                                        <p:cTn id="115" dur="500"/>
                                        <p:tgtEl>
                                          <p:spTgt spid="29"/>
                                        </p:tgtEl>
                                      </p:cBhvr>
                                    </p:animEffect>
                                    <p:set>
                                      <p:cBhvr>
                                        <p:cTn id="116" dur="1" fill="hold">
                                          <p:stCondLst>
                                            <p:cond delay="499"/>
                                          </p:stCondLst>
                                        </p:cTn>
                                        <p:tgtEl>
                                          <p:spTgt spid="29"/>
                                        </p:tgtEl>
                                        <p:attrNameLst>
                                          <p:attrName>style.visibility</p:attrName>
                                        </p:attrNameLst>
                                      </p:cBhvr>
                                      <p:to>
                                        <p:strVal val="hidden"/>
                                      </p:to>
                                    </p:set>
                                  </p:childTnLst>
                                </p:cTn>
                              </p:par>
                            </p:childTnLst>
                          </p:cTn>
                        </p:par>
                      </p:childTnLst>
                    </p:cTn>
                  </p:par>
                  <p:par>
                    <p:cTn id="117" fill="hold">
                      <p:stCondLst>
                        <p:cond delay="indefinite"/>
                      </p:stCondLst>
                      <p:childTnLst>
                        <p:par>
                          <p:cTn id="118" fill="hold">
                            <p:stCondLst>
                              <p:cond delay="0"/>
                            </p:stCondLst>
                            <p:childTnLst>
                              <p:par>
                                <p:cTn id="119" presetID="42" presetClass="path" presetSubtype="0" accel="50000" decel="50000" fill="hold" nodeType="clickEffect">
                                  <p:stCondLst>
                                    <p:cond delay="0"/>
                                  </p:stCondLst>
                                  <p:childTnLst>
                                    <p:animMotion origin="layout" path="M -3.75E-6 4.44444E-6 L -3.75E-6 0.3331 " pathEditMode="relative" rAng="0" ptsTypes="AA">
                                      <p:cBhvr>
                                        <p:cTn id="120" dur="2000" fill="hold"/>
                                        <p:tgtEl>
                                          <p:spTgt spid="19"/>
                                        </p:tgtEl>
                                        <p:attrNameLst>
                                          <p:attrName>ppt_x</p:attrName>
                                          <p:attrName>ppt_y</p:attrName>
                                        </p:attrNameLst>
                                      </p:cBhvr>
                                      <p:rCtr x="0" y="16644"/>
                                    </p:animMotion>
                                  </p:childTnLst>
                                </p:cTn>
                              </p:par>
                              <p:par>
                                <p:cTn id="121" presetID="42" presetClass="path" presetSubtype="0" accel="50000" decel="50000" fill="hold" nodeType="withEffect">
                                  <p:stCondLst>
                                    <p:cond delay="0"/>
                                  </p:stCondLst>
                                  <p:childTnLst>
                                    <p:animMotion origin="layout" path="M 6.25E-7 2.96296E-6 L 6.25E-7 0.3331 " pathEditMode="relative" rAng="0" ptsTypes="AA">
                                      <p:cBhvr>
                                        <p:cTn id="122" dur="2000" fill="hold"/>
                                        <p:tgtEl>
                                          <p:spTgt spid="20"/>
                                        </p:tgtEl>
                                        <p:attrNameLst>
                                          <p:attrName>ppt_x</p:attrName>
                                          <p:attrName>ppt_y</p:attrName>
                                        </p:attrNameLst>
                                      </p:cBhvr>
                                      <p:rCtr x="0" y="16644"/>
                                    </p:animMotion>
                                  </p:childTnLst>
                                </p:cTn>
                              </p:par>
                              <p:par>
                                <p:cTn id="123" presetID="42" presetClass="path" presetSubtype="0" accel="50000" decel="50000" fill="hold" nodeType="withEffect">
                                  <p:stCondLst>
                                    <p:cond delay="0"/>
                                  </p:stCondLst>
                                  <p:childTnLst>
                                    <p:animMotion origin="layout" path="M 5E-6 2.96296E-6 L 5E-6 0.3331 " pathEditMode="relative" rAng="0" ptsTypes="AA">
                                      <p:cBhvr>
                                        <p:cTn id="124" dur="2000" fill="hold"/>
                                        <p:tgtEl>
                                          <p:spTgt spid="21"/>
                                        </p:tgtEl>
                                        <p:attrNameLst>
                                          <p:attrName>ppt_x</p:attrName>
                                          <p:attrName>ppt_y</p:attrName>
                                        </p:attrNameLst>
                                      </p:cBhvr>
                                      <p:rCtr x="0" y="16644"/>
                                    </p:animMotion>
                                  </p:childTnLst>
                                </p:cTn>
                              </p:par>
                              <p:par>
                                <p:cTn id="125" presetID="42" presetClass="path" presetSubtype="0" accel="50000" decel="50000" fill="hold" nodeType="withEffect">
                                  <p:stCondLst>
                                    <p:cond delay="0"/>
                                  </p:stCondLst>
                                  <p:childTnLst>
                                    <p:animMotion origin="layout" path="M -6.25E-7 2.96296E-6 L -6.25E-7 0.3331 " pathEditMode="relative" rAng="0" ptsTypes="AA">
                                      <p:cBhvr>
                                        <p:cTn id="126" dur="2000" fill="hold"/>
                                        <p:tgtEl>
                                          <p:spTgt spid="22"/>
                                        </p:tgtEl>
                                        <p:attrNameLst>
                                          <p:attrName>ppt_x</p:attrName>
                                          <p:attrName>ppt_y</p:attrName>
                                        </p:attrNameLst>
                                      </p:cBhvr>
                                      <p:rCtr x="0" y="16644"/>
                                    </p:animMotion>
                                  </p:childTnLst>
                                </p:cTn>
                              </p:par>
                              <p:par>
                                <p:cTn id="127" presetID="42" presetClass="path" presetSubtype="0" accel="50000" decel="50000" fill="hold" nodeType="withEffect">
                                  <p:stCondLst>
                                    <p:cond delay="0"/>
                                  </p:stCondLst>
                                  <p:childTnLst>
                                    <p:animMotion origin="layout" path="M 3.75E-6 2.96296E-6 L 3.75E-6 0.3331 " pathEditMode="relative" rAng="0" ptsTypes="AA">
                                      <p:cBhvr>
                                        <p:cTn id="128" dur="2000" fill="hold"/>
                                        <p:tgtEl>
                                          <p:spTgt spid="23"/>
                                        </p:tgtEl>
                                        <p:attrNameLst>
                                          <p:attrName>ppt_x</p:attrName>
                                          <p:attrName>ppt_y</p:attrName>
                                        </p:attrNameLst>
                                      </p:cBhvr>
                                      <p:rCtr x="0" y="16644"/>
                                    </p:animMotion>
                                  </p:childTnLst>
                                </p:cTn>
                              </p:par>
                              <p:par>
                                <p:cTn id="129" presetID="42" presetClass="path" presetSubtype="0" accel="50000" decel="50000" fill="hold" grpId="1" nodeType="withEffect">
                                  <p:stCondLst>
                                    <p:cond delay="0"/>
                                  </p:stCondLst>
                                  <p:childTnLst>
                                    <p:animMotion origin="layout" path="M -3.75E-6 4.44444E-6 L -3.75E-6 0.3331 " pathEditMode="relative" rAng="0" ptsTypes="AA">
                                      <p:cBhvr>
                                        <p:cTn id="130" dur="2000" fill="hold"/>
                                        <p:tgtEl>
                                          <p:spTgt spid="24"/>
                                        </p:tgtEl>
                                        <p:attrNameLst>
                                          <p:attrName>ppt_x</p:attrName>
                                          <p:attrName>ppt_y</p:attrName>
                                        </p:attrNameLst>
                                      </p:cBhvr>
                                      <p:rCtr x="0" y="16644"/>
                                    </p:animMotion>
                                  </p:childTnLst>
                                </p:cTn>
                              </p:par>
                              <p:par>
                                <p:cTn id="131" presetID="42" presetClass="path" presetSubtype="0" accel="50000" decel="50000" fill="hold" grpId="1" nodeType="withEffect">
                                  <p:stCondLst>
                                    <p:cond delay="0"/>
                                  </p:stCondLst>
                                  <p:childTnLst>
                                    <p:animMotion origin="layout" path="M 6.25E-7 4.44444E-6 L 6.25E-7 0.3331 " pathEditMode="relative" rAng="0" ptsTypes="AA">
                                      <p:cBhvr>
                                        <p:cTn id="132" dur="2000" fill="hold"/>
                                        <p:tgtEl>
                                          <p:spTgt spid="25"/>
                                        </p:tgtEl>
                                        <p:attrNameLst>
                                          <p:attrName>ppt_x</p:attrName>
                                          <p:attrName>ppt_y</p:attrName>
                                        </p:attrNameLst>
                                      </p:cBhvr>
                                      <p:rCtr x="0" y="16644"/>
                                    </p:animMotion>
                                  </p:childTnLst>
                                </p:cTn>
                              </p:par>
                              <p:par>
                                <p:cTn id="133" presetID="42" presetClass="path" presetSubtype="0" accel="50000" decel="50000" fill="hold" grpId="1" nodeType="withEffect">
                                  <p:stCondLst>
                                    <p:cond delay="0"/>
                                  </p:stCondLst>
                                  <p:childTnLst>
                                    <p:animMotion origin="layout" path="M 5E-6 4.44444E-6 L 5E-6 0.3331 " pathEditMode="relative" rAng="0" ptsTypes="AA">
                                      <p:cBhvr>
                                        <p:cTn id="134" dur="2000" fill="hold"/>
                                        <p:tgtEl>
                                          <p:spTgt spid="26"/>
                                        </p:tgtEl>
                                        <p:attrNameLst>
                                          <p:attrName>ppt_x</p:attrName>
                                          <p:attrName>ppt_y</p:attrName>
                                        </p:attrNameLst>
                                      </p:cBhvr>
                                      <p:rCtr x="0" y="16644"/>
                                    </p:animMotion>
                                  </p:childTnLst>
                                </p:cTn>
                              </p:par>
                              <p:par>
                                <p:cTn id="135" presetID="42" presetClass="path" presetSubtype="0" accel="50000" decel="50000" fill="hold" grpId="1" nodeType="withEffect">
                                  <p:stCondLst>
                                    <p:cond delay="0"/>
                                  </p:stCondLst>
                                  <p:childTnLst>
                                    <p:animMotion origin="layout" path="M -6.25E-7 4.44444E-6 L -6.25E-7 0.3331 " pathEditMode="relative" rAng="0" ptsTypes="AA">
                                      <p:cBhvr>
                                        <p:cTn id="136" dur="2000" fill="hold"/>
                                        <p:tgtEl>
                                          <p:spTgt spid="27"/>
                                        </p:tgtEl>
                                        <p:attrNameLst>
                                          <p:attrName>ppt_x</p:attrName>
                                          <p:attrName>ppt_y</p:attrName>
                                        </p:attrNameLst>
                                      </p:cBhvr>
                                      <p:rCtr x="0" y="16644"/>
                                    </p:animMotion>
                                  </p:childTnLst>
                                </p:cTn>
                              </p:par>
                              <p:par>
                                <p:cTn id="137" presetID="42" presetClass="path" presetSubtype="0" accel="50000" decel="50000" fill="hold" grpId="1" nodeType="withEffect">
                                  <p:stCondLst>
                                    <p:cond delay="0"/>
                                  </p:stCondLst>
                                  <p:childTnLst>
                                    <p:animMotion origin="layout" path="M 3.75E-6 4.44444E-6 L 3.75E-6 0.3331 " pathEditMode="relative" rAng="0" ptsTypes="AA">
                                      <p:cBhvr>
                                        <p:cTn id="138" dur="2000" fill="hold"/>
                                        <p:tgtEl>
                                          <p:spTgt spid="28"/>
                                        </p:tgtEl>
                                        <p:attrNameLst>
                                          <p:attrName>ppt_x</p:attrName>
                                          <p:attrName>ppt_y</p:attrName>
                                        </p:attrNameLst>
                                      </p:cBhvr>
                                      <p:rCtr x="0" y="16644"/>
                                    </p:animMotion>
                                  </p:childTnLst>
                                </p:cTn>
                              </p:par>
                            </p:childTnLst>
                          </p:cTn>
                        </p:par>
                      </p:childTnLst>
                    </p:cTn>
                  </p:par>
                  <p:par>
                    <p:cTn id="139" fill="hold">
                      <p:stCondLst>
                        <p:cond delay="indefinite"/>
                      </p:stCondLst>
                      <p:childTnLst>
                        <p:par>
                          <p:cTn id="140" fill="hold">
                            <p:stCondLst>
                              <p:cond delay="0"/>
                            </p:stCondLst>
                            <p:childTnLst>
                              <p:par>
                                <p:cTn id="141" presetID="5" presetClass="entr" presetSubtype="10" fill="hold" nodeType="clickEffect">
                                  <p:stCondLst>
                                    <p:cond delay="0"/>
                                  </p:stCondLst>
                                  <p:childTnLst>
                                    <p:set>
                                      <p:cBhvr>
                                        <p:cTn id="142" dur="1" fill="hold">
                                          <p:stCondLst>
                                            <p:cond delay="0"/>
                                          </p:stCondLst>
                                        </p:cTn>
                                        <p:tgtEl>
                                          <p:spTgt spid="31"/>
                                        </p:tgtEl>
                                        <p:attrNameLst>
                                          <p:attrName>style.visibility</p:attrName>
                                        </p:attrNameLst>
                                      </p:cBhvr>
                                      <p:to>
                                        <p:strVal val="visible"/>
                                      </p:to>
                                    </p:set>
                                    <p:animEffect transition="in" filter="checkerboard(across)">
                                      <p:cBhvr>
                                        <p:cTn id="143" dur="500"/>
                                        <p:tgtEl>
                                          <p:spTgt spid="31"/>
                                        </p:tgtEl>
                                      </p:cBhvr>
                                    </p:animEffect>
                                  </p:childTnLst>
                                </p:cTn>
                              </p:par>
                              <p:par>
                                <p:cTn id="144" presetID="5" presetClass="entr" presetSubtype="10" fill="hold" grpId="1" nodeType="withEffect">
                                  <p:stCondLst>
                                    <p:cond delay="0"/>
                                  </p:stCondLst>
                                  <p:childTnLst>
                                    <p:set>
                                      <p:cBhvr>
                                        <p:cTn id="145" dur="1" fill="hold">
                                          <p:stCondLst>
                                            <p:cond delay="0"/>
                                          </p:stCondLst>
                                        </p:cTn>
                                        <p:tgtEl>
                                          <p:spTgt spid="41"/>
                                        </p:tgtEl>
                                        <p:attrNameLst>
                                          <p:attrName>style.visibility</p:attrName>
                                        </p:attrNameLst>
                                      </p:cBhvr>
                                      <p:to>
                                        <p:strVal val="visible"/>
                                      </p:to>
                                    </p:set>
                                    <p:animEffect transition="in" filter="checkerboard(across)">
                                      <p:cBhvr>
                                        <p:cTn id="146" dur="500"/>
                                        <p:tgtEl>
                                          <p:spTgt spid="41"/>
                                        </p:tgtEl>
                                      </p:cBhvr>
                                    </p:animEffect>
                                  </p:childTnLst>
                                </p:cTn>
                              </p:par>
                              <p:par>
                                <p:cTn id="147" presetID="5" presetClass="entr" presetSubtype="10" fill="hold" nodeType="withEffect">
                                  <p:stCondLst>
                                    <p:cond delay="1000"/>
                                  </p:stCondLst>
                                  <p:childTnLst>
                                    <p:set>
                                      <p:cBhvr>
                                        <p:cTn id="148" dur="1" fill="hold">
                                          <p:stCondLst>
                                            <p:cond delay="0"/>
                                          </p:stCondLst>
                                        </p:cTn>
                                        <p:tgtEl>
                                          <p:spTgt spid="32"/>
                                        </p:tgtEl>
                                        <p:attrNameLst>
                                          <p:attrName>style.visibility</p:attrName>
                                        </p:attrNameLst>
                                      </p:cBhvr>
                                      <p:to>
                                        <p:strVal val="visible"/>
                                      </p:to>
                                    </p:set>
                                    <p:animEffect transition="in" filter="checkerboard(across)">
                                      <p:cBhvr>
                                        <p:cTn id="149" dur="500"/>
                                        <p:tgtEl>
                                          <p:spTgt spid="32"/>
                                        </p:tgtEl>
                                      </p:cBhvr>
                                    </p:animEffect>
                                  </p:childTnLst>
                                </p:cTn>
                              </p:par>
                              <p:par>
                                <p:cTn id="150" presetID="5" presetClass="entr" presetSubtype="10" fill="hold" nodeType="withEffect">
                                  <p:stCondLst>
                                    <p:cond delay="2000"/>
                                  </p:stCondLst>
                                  <p:childTnLst>
                                    <p:set>
                                      <p:cBhvr>
                                        <p:cTn id="151" dur="1" fill="hold">
                                          <p:stCondLst>
                                            <p:cond delay="0"/>
                                          </p:stCondLst>
                                        </p:cTn>
                                        <p:tgtEl>
                                          <p:spTgt spid="33"/>
                                        </p:tgtEl>
                                        <p:attrNameLst>
                                          <p:attrName>style.visibility</p:attrName>
                                        </p:attrNameLst>
                                      </p:cBhvr>
                                      <p:to>
                                        <p:strVal val="visible"/>
                                      </p:to>
                                    </p:set>
                                    <p:animEffect transition="in" filter="checkerboard(across)">
                                      <p:cBhvr>
                                        <p:cTn id="152" dur="500"/>
                                        <p:tgtEl>
                                          <p:spTgt spid="33"/>
                                        </p:tgtEl>
                                      </p:cBhvr>
                                    </p:animEffect>
                                  </p:childTnLst>
                                </p:cTn>
                              </p:par>
                              <p:par>
                                <p:cTn id="153" presetID="5" presetClass="entr" presetSubtype="10" fill="hold" nodeType="withEffect">
                                  <p:stCondLst>
                                    <p:cond delay="3000"/>
                                  </p:stCondLst>
                                  <p:childTnLst>
                                    <p:set>
                                      <p:cBhvr>
                                        <p:cTn id="154" dur="1" fill="hold">
                                          <p:stCondLst>
                                            <p:cond delay="0"/>
                                          </p:stCondLst>
                                        </p:cTn>
                                        <p:tgtEl>
                                          <p:spTgt spid="34"/>
                                        </p:tgtEl>
                                        <p:attrNameLst>
                                          <p:attrName>style.visibility</p:attrName>
                                        </p:attrNameLst>
                                      </p:cBhvr>
                                      <p:to>
                                        <p:strVal val="visible"/>
                                      </p:to>
                                    </p:set>
                                    <p:animEffect transition="in" filter="checkerboard(across)">
                                      <p:cBhvr>
                                        <p:cTn id="155" dur="500"/>
                                        <p:tgtEl>
                                          <p:spTgt spid="34"/>
                                        </p:tgtEl>
                                      </p:cBhvr>
                                    </p:animEffect>
                                  </p:childTnLst>
                                </p:cTn>
                              </p:par>
                              <p:par>
                                <p:cTn id="156" presetID="5" presetClass="entr" presetSubtype="10" fill="hold" nodeType="withEffect">
                                  <p:stCondLst>
                                    <p:cond delay="4000"/>
                                  </p:stCondLst>
                                  <p:childTnLst>
                                    <p:set>
                                      <p:cBhvr>
                                        <p:cTn id="157" dur="1" fill="hold">
                                          <p:stCondLst>
                                            <p:cond delay="0"/>
                                          </p:stCondLst>
                                        </p:cTn>
                                        <p:tgtEl>
                                          <p:spTgt spid="35"/>
                                        </p:tgtEl>
                                        <p:attrNameLst>
                                          <p:attrName>style.visibility</p:attrName>
                                        </p:attrNameLst>
                                      </p:cBhvr>
                                      <p:to>
                                        <p:strVal val="visible"/>
                                      </p:to>
                                    </p:set>
                                    <p:animEffect transition="in" filter="checkerboard(across)">
                                      <p:cBhvr>
                                        <p:cTn id="158" dur="500"/>
                                        <p:tgtEl>
                                          <p:spTgt spid="35"/>
                                        </p:tgtEl>
                                      </p:cBhvr>
                                    </p:animEffect>
                                  </p:childTnLst>
                                </p:cTn>
                              </p:par>
                              <p:par>
                                <p:cTn id="159" presetID="5" presetClass="entr" presetSubtype="10" fill="hold" grpId="0" nodeType="withEffect">
                                  <p:stCondLst>
                                    <p:cond delay="0"/>
                                  </p:stCondLst>
                                  <p:childTnLst>
                                    <p:set>
                                      <p:cBhvr>
                                        <p:cTn id="160" dur="1" fill="hold">
                                          <p:stCondLst>
                                            <p:cond delay="0"/>
                                          </p:stCondLst>
                                        </p:cTn>
                                        <p:tgtEl>
                                          <p:spTgt spid="36"/>
                                        </p:tgtEl>
                                        <p:attrNameLst>
                                          <p:attrName>style.visibility</p:attrName>
                                        </p:attrNameLst>
                                      </p:cBhvr>
                                      <p:to>
                                        <p:strVal val="visible"/>
                                      </p:to>
                                    </p:set>
                                    <p:animEffect transition="in" filter="checkerboard(across)">
                                      <p:cBhvr>
                                        <p:cTn id="161" dur="500"/>
                                        <p:tgtEl>
                                          <p:spTgt spid="36"/>
                                        </p:tgtEl>
                                      </p:cBhvr>
                                    </p:animEffect>
                                  </p:childTnLst>
                                </p:cTn>
                              </p:par>
                              <p:par>
                                <p:cTn id="162" presetID="5" presetClass="entr" presetSubtype="10" fill="hold" grpId="0" nodeType="withEffect">
                                  <p:stCondLst>
                                    <p:cond delay="1000"/>
                                  </p:stCondLst>
                                  <p:childTnLst>
                                    <p:set>
                                      <p:cBhvr>
                                        <p:cTn id="163" dur="1" fill="hold">
                                          <p:stCondLst>
                                            <p:cond delay="0"/>
                                          </p:stCondLst>
                                        </p:cTn>
                                        <p:tgtEl>
                                          <p:spTgt spid="37"/>
                                        </p:tgtEl>
                                        <p:attrNameLst>
                                          <p:attrName>style.visibility</p:attrName>
                                        </p:attrNameLst>
                                      </p:cBhvr>
                                      <p:to>
                                        <p:strVal val="visible"/>
                                      </p:to>
                                    </p:set>
                                    <p:animEffect transition="in" filter="checkerboard(across)">
                                      <p:cBhvr>
                                        <p:cTn id="164" dur="500"/>
                                        <p:tgtEl>
                                          <p:spTgt spid="37"/>
                                        </p:tgtEl>
                                      </p:cBhvr>
                                    </p:animEffect>
                                  </p:childTnLst>
                                </p:cTn>
                              </p:par>
                              <p:par>
                                <p:cTn id="165" presetID="5" presetClass="entr" presetSubtype="10" fill="hold" grpId="0" nodeType="withEffect">
                                  <p:stCondLst>
                                    <p:cond delay="2000"/>
                                  </p:stCondLst>
                                  <p:childTnLst>
                                    <p:set>
                                      <p:cBhvr>
                                        <p:cTn id="166" dur="1" fill="hold">
                                          <p:stCondLst>
                                            <p:cond delay="0"/>
                                          </p:stCondLst>
                                        </p:cTn>
                                        <p:tgtEl>
                                          <p:spTgt spid="38"/>
                                        </p:tgtEl>
                                        <p:attrNameLst>
                                          <p:attrName>style.visibility</p:attrName>
                                        </p:attrNameLst>
                                      </p:cBhvr>
                                      <p:to>
                                        <p:strVal val="visible"/>
                                      </p:to>
                                    </p:set>
                                    <p:animEffect transition="in" filter="checkerboard(across)">
                                      <p:cBhvr>
                                        <p:cTn id="167" dur="500"/>
                                        <p:tgtEl>
                                          <p:spTgt spid="38"/>
                                        </p:tgtEl>
                                      </p:cBhvr>
                                    </p:animEffect>
                                  </p:childTnLst>
                                </p:cTn>
                              </p:par>
                              <p:par>
                                <p:cTn id="168" presetID="5" presetClass="entr" presetSubtype="10" fill="hold" grpId="0" nodeType="withEffect">
                                  <p:stCondLst>
                                    <p:cond delay="3000"/>
                                  </p:stCondLst>
                                  <p:childTnLst>
                                    <p:set>
                                      <p:cBhvr>
                                        <p:cTn id="169" dur="1" fill="hold">
                                          <p:stCondLst>
                                            <p:cond delay="0"/>
                                          </p:stCondLst>
                                        </p:cTn>
                                        <p:tgtEl>
                                          <p:spTgt spid="39"/>
                                        </p:tgtEl>
                                        <p:attrNameLst>
                                          <p:attrName>style.visibility</p:attrName>
                                        </p:attrNameLst>
                                      </p:cBhvr>
                                      <p:to>
                                        <p:strVal val="visible"/>
                                      </p:to>
                                    </p:set>
                                    <p:animEffect transition="in" filter="checkerboard(across)">
                                      <p:cBhvr>
                                        <p:cTn id="170" dur="500"/>
                                        <p:tgtEl>
                                          <p:spTgt spid="39"/>
                                        </p:tgtEl>
                                      </p:cBhvr>
                                    </p:animEffect>
                                  </p:childTnLst>
                                </p:cTn>
                              </p:par>
                              <p:par>
                                <p:cTn id="171" presetID="5" presetClass="entr" presetSubtype="10" fill="hold" grpId="0" nodeType="withEffect">
                                  <p:stCondLst>
                                    <p:cond delay="4000"/>
                                  </p:stCondLst>
                                  <p:childTnLst>
                                    <p:set>
                                      <p:cBhvr>
                                        <p:cTn id="172" dur="1" fill="hold">
                                          <p:stCondLst>
                                            <p:cond delay="0"/>
                                          </p:stCondLst>
                                        </p:cTn>
                                        <p:tgtEl>
                                          <p:spTgt spid="40"/>
                                        </p:tgtEl>
                                        <p:attrNameLst>
                                          <p:attrName>style.visibility</p:attrName>
                                        </p:attrNameLst>
                                      </p:cBhvr>
                                      <p:to>
                                        <p:strVal val="visible"/>
                                      </p:to>
                                    </p:set>
                                    <p:animEffect transition="in" filter="checkerboard(across)">
                                      <p:cBhvr>
                                        <p:cTn id="173" dur="500"/>
                                        <p:tgtEl>
                                          <p:spTgt spid="40"/>
                                        </p:tgtEl>
                                      </p:cBhvr>
                                    </p:animEffect>
                                  </p:childTnLst>
                                </p:cTn>
                              </p:par>
                              <p:par>
                                <p:cTn id="174" presetID="63" presetClass="path" presetSubtype="0" accel="50000" decel="50000" fill="hold" grpId="0" nodeType="withEffect">
                                  <p:stCondLst>
                                    <p:cond delay="0"/>
                                  </p:stCondLst>
                                  <p:childTnLst>
                                    <p:animMotion origin="layout" path="M -4.16667E-7 2.22222E-6 L 0.25 2.22222E-6 " pathEditMode="relative" rAng="0" ptsTypes="AA">
                                      <p:cBhvr>
                                        <p:cTn id="175" dur="5000" fill="hold"/>
                                        <p:tgtEl>
                                          <p:spTgt spid="41"/>
                                        </p:tgtEl>
                                        <p:attrNameLst>
                                          <p:attrName>ppt_x</p:attrName>
                                          <p:attrName>ppt_y</p:attrName>
                                        </p:attrNameLst>
                                      </p:cBhvr>
                                      <p:rCtr x="12500" y="0"/>
                                    </p:animMotion>
                                  </p:childTnLst>
                                </p:cTn>
                              </p:par>
                            </p:childTnLst>
                          </p:cTn>
                        </p:par>
                      </p:childTnLst>
                    </p:cTn>
                  </p:par>
                  <p:par>
                    <p:cTn id="176" fill="hold">
                      <p:stCondLst>
                        <p:cond delay="indefinite"/>
                      </p:stCondLst>
                      <p:childTnLst>
                        <p:par>
                          <p:cTn id="177" fill="hold">
                            <p:stCondLst>
                              <p:cond delay="0"/>
                            </p:stCondLst>
                            <p:childTnLst>
                              <p:par>
                                <p:cTn id="178" presetID="5" presetClass="exit" presetSubtype="10" fill="hold" grpId="2" nodeType="clickEffect">
                                  <p:stCondLst>
                                    <p:cond delay="0"/>
                                  </p:stCondLst>
                                  <p:childTnLst>
                                    <p:animEffect transition="out" filter="checkerboard(across)">
                                      <p:cBhvr>
                                        <p:cTn id="179" dur="500"/>
                                        <p:tgtEl>
                                          <p:spTgt spid="41"/>
                                        </p:tgtEl>
                                      </p:cBhvr>
                                    </p:animEffect>
                                    <p:set>
                                      <p:cBhvr>
                                        <p:cTn id="180" dur="1" fill="hold">
                                          <p:stCondLst>
                                            <p:cond delay="499"/>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9" grpId="1" animBg="1"/>
      <p:bldP spid="11" grpId="0" animBg="1"/>
      <p:bldP spid="13" grpId="0" animBg="1"/>
      <p:bldP spid="14" grpId="0" animBg="1"/>
      <p:bldP spid="15" grpId="0" animBg="1"/>
      <p:bldP spid="16" grpId="0" animBg="1"/>
      <p:bldP spid="17" grpId="0"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29" grpId="2" animBg="1"/>
      <p:bldP spid="30" grpId="0" animBg="1"/>
      <p:bldP spid="36" grpId="0" animBg="1"/>
      <p:bldP spid="37" grpId="0" animBg="1"/>
      <p:bldP spid="38" grpId="0" animBg="1"/>
      <p:bldP spid="39" grpId="0" animBg="1"/>
      <p:bldP spid="40" grpId="0" animBg="1"/>
      <p:bldP spid="41" grpId="0" animBg="1"/>
      <p:bldP spid="41" grpId="1" animBg="1"/>
      <p:bldP spid="41" grpId="2"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137786" y="175365"/>
            <a:ext cx="11862148" cy="688931"/>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dirty="0" smtClean="0"/>
              <a:t>Stage 1: Obtaining the required gene</a:t>
            </a:r>
            <a:endParaRPr lang="en-GB" dirty="0"/>
          </a:p>
        </p:txBody>
      </p:sp>
      <p:sp>
        <p:nvSpPr>
          <p:cNvPr id="7" name="Content Placeholder 4"/>
          <p:cNvSpPr txBox="1">
            <a:spLocks/>
          </p:cNvSpPr>
          <p:nvPr/>
        </p:nvSpPr>
        <p:spPr>
          <a:xfrm>
            <a:off x="137786" y="864297"/>
            <a:ext cx="11862148" cy="5336088"/>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63525" indent="-263525">
              <a:buFont typeface="Arial" panose="020B0604020202020204" pitchFamily="34" charset="0"/>
              <a:buChar char="•"/>
            </a:pPr>
            <a:r>
              <a:rPr lang="en-GB" sz="2400" dirty="0" smtClean="0"/>
              <a:t>Another way is to use </a:t>
            </a:r>
            <a:r>
              <a:rPr lang="en-GB" sz="2400" b="1" dirty="0" smtClean="0"/>
              <a:t>restriction enzymes</a:t>
            </a:r>
            <a:r>
              <a:rPr lang="en-GB" sz="2400" dirty="0" smtClean="0"/>
              <a:t>, which are enzymes that can cut DNA at specific base sequences.</a:t>
            </a:r>
          </a:p>
          <a:p>
            <a:pPr marL="263525" indent="-263525">
              <a:buFont typeface="Arial" panose="020B0604020202020204" pitchFamily="34" charset="0"/>
              <a:buChar char="•"/>
            </a:pPr>
            <a:r>
              <a:rPr lang="en-GB" sz="2400" dirty="0" smtClean="0"/>
              <a:t>Cutting DNA with restriction enzymes can have two outcomes at either end of the gene.</a:t>
            </a:r>
            <a:endParaRPr lang="en-GB" sz="2800" dirty="0"/>
          </a:p>
          <a:p>
            <a:pPr marL="556133" lvl="1" indent="-263525">
              <a:buFont typeface="Arial" panose="020B0604020202020204" pitchFamily="34" charset="0"/>
              <a:buChar char="•"/>
            </a:pPr>
            <a:endParaRPr lang="en-US" sz="2200" dirty="0"/>
          </a:p>
          <a:p>
            <a:pPr marL="263525" indent="-263525">
              <a:buFont typeface="Arial" panose="020B0604020202020204" pitchFamily="34" charset="0"/>
              <a:buChar char="•"/>
            </a:pPr>
            <a:endParaRPr lang="en-US" sz="2400" dirty="0">
              <a:solidFill>
                <a:srgbClr val="FF0000"/>
              </a:solidFill>
            </a:endParaRPr>
          </a:p>
          <a:p>
            <a:pPr marL="0" indent="0">
              <a:buNone/>
            </a:pPr>
            <a:endParaRPr lang="en-US" sz="2400" dirty="0">
              <a:solidFill>
                <a:srgbClr val="FF0000"/>
              </a:solidFill>
            </a:endParaRPr>
          </a:p>
          <a:p>
            <a:pPr marL="263525" indent="-263525">
              <a:buFont typeface="Arial" panose="020B0604020202020204" pitchFamily="34" charset="0"/>
              <a:buChar char="•"/>
            </a:pPr>
            <a:endParaRPr lang="en-US" sz="2400" dirty="0">
              <a:solidFill>
                <a:srgbClr val="FF0000"/>
              </a:solidFill>
            </a:endParaRPr>
          </a:p>
        </p:txBody>
      </p:sp>
      <p:sp>
        <p:nvSpPr>
          <p:cNvPr id="42" name="Rectangle 41"/>
          <p:cNvSpPr/>
          <p:nvPr/>
        </p:nvSpPr>
        <p:spPr>
          <a:xfrm>
            <a:off x="7630919" y="4413929"/>
            <a:ext cx="214314"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p:cNvSpPr/>
          <p:nvPr/>
        </p:nvSpPr>
        <p:spPr>
          <a:xfrm>
            <a:off x="7630919" y="4699681"/>
            <a:ext cx="214314" cy="28575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44" name="Rectangle 43"/>
          <p:cNvSpPr/>
          <p:nvPr/>
        </p:nvSpPr>
        <p:spPr>
          <a:xfrm>
            <a:off x="7988109" y="4413929"/>
            <a:ext cx="214314" cy="28575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45" name="Rectangle 44"/>
          <p:cNvSpPr/>
          <p:nvPr/>
        </p:nvSpPr>
        <p:spPr>
          <a:xfrm>
            <a:off x="7988109" y="4699681"/>
            <a:ext cx="214314" cy="28575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46" name="Rectangle 45"/>
          <p:cNvSpPr/>
          <p:nvPr/>
        </p:nvSpPr>
        <p:spPr>
          <a:xfrm>
            <a:off x="8345299" y="4413929"/>
            <a:ext cx="214314" cy="28575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47" name="Rectangle 46"/>
          <p:cNvSpPr/>
          <p:nvPr/>
        </p:nvSpPr>
        <p:spPr>
          <a:xfrm>
            <a:off x="8345299" y="4699681"/>
            <a:ext cx="214314"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p:cNvSpPr/>
          <p:nvPr/>
        </p:nvSpPr>
        <p:spPr>
          <a:xfrm>
            <a:off x="8702489" y="4413929"/>
            <a:ext cx="214314"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p:cNvSpPr/>
          <p:nvPr/>
        </p:nvSpPr>
        <p:spPr>
          <a:xfrm>
            <a:off x="8702489" y="4699681"/>
            <a:ext cx="214314" cy="28575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50" name="Rectangle 49"/>
          <p:cNvSpPr/>
          <p:nvPr/>
        </p:nvSpPr>
        <p:spPr>
          <a:xfrm>
            <a:off x="9059679" y="4413929"/>
            <a:ext cx="214314" cy="28575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51" name="Rectangle 50"/>
          <p:cNvSpPr/>
          <p:nvPr/>
        </p:nvSpPr>
        <p:spPr>
          <a:xfrm>
            <a:off x="9059679" y="4699681"/>
            <a:ext cx="214314" cy="28575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52" name="Rectangle 51"/>
          <p:cNvSpPr/>
          <p:nvPr/>
        </p:nvSpPr>
        <p:spPr>
          <a:xfrm>
            <a:off x="9416869" y="4413929"/>
            <a:ext cx="214314" cy="28575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53" name="Rectangle 52"/>
          <p:cNvSpPr/>
          <p:nvPr/>
        </p:nvSpPr>
        <p:spPr>
          <a:xfrm>
            <a:off x="9416869" y="4699681"/>
            <a:ext cx="214314" cy="28575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54" name="Rectangle 53"/>
          <p:cNvSpPr/>
          <p:nvPr/>
        </p:nvSpPr>
        <p:spPr>
          <a:xfrm>
            <a:off x="2130193" y="4412341"/>
            <a:ext cx="214314"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p:cNvSpPr/>
          <p:nvPr/>
        </p:nvSpPr>
        <p:spPr>
          <a:xfrm>
            <a:off x="2130193" y="4698093"/>
            <a:ext cx="214314" cy="28575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56" name="Rectangle 55"/>
          <p:cNvSpPr/>
          <p:nvPr/>
        </p:nvSpPr>
        <p:spPr>
          <a:xfrm>
            <a:off x="2487383" y="4412341"/>
            <a:ext cx="214314" cy="28575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57" name="Rectangle 56"/>
          <p:cNvSpPr/>
          <p:nvPr/>
        </p:nvSpPr>
        <p:spPr>
          <a:xfrm>
            <a:off x="2487383" y="4698093"/>
            <a:ext cx="214314" cy="28575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58" name="Rectangle 57"/>
          <p:cNvSpPr/>
          <p:nvPr/>
        </p:nvSpPr>
        <p:spPr>
          <a:xfrm>
            <a:off x="2844573" y="4412341"/>
            <a:ext cx="214314" cy="28575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59" name="Rectangle 58"/>
          <p:cNvSpPr/>
          <p:nvPr/>
        </p:nvSpPr>
        <p:spPr>
          <a:xfrm>
            <a:off x="2844573" y="4698093"/>
            <a:ext cx="214314"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ectangle 59"/>
          <p:cNvSpPr/>
          <p:nvPr/>
        </p:nvSpPr>
        <p:spPr>
          <a:xfrm>
            <a:off x="3201763" y="4412341"/>
            <a:ext cx="214314"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60"/>
          <p:cNvSpPr/>
          <p:nvPr/>
        </p:nvSpPr>
        <p:spPr>
          <a:xfrm>
            <a:off x="3201763" y="4698093"/>
            <a:ext cx="214314" cy="28575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62" name="Rectangle 61"/>
          <p:cNvSpPr/>
          <p:nvPr/>
        </p:nvSpPr>
        <p:spPr>
          <a:xfrm>
            <a:off x="3558953" y="4412341"/>
            <a:ext cx="214314" cy="28575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63" name="Rectangle 62"/>
          <p:cNvSpPr/>
          <p:nvPr/>
        </p:nvSpPr>
        <p:spPr>
          <a:xfrm>
            <a:off x="3558953" y="4698093"/>
            <a:ext cx="214314" cy="28575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64" name="Rectangle 63"/>
          <p:cNvSpPr/>
          <p:nvPr/>
        </p:nvSpPr>
        <p:spPr>
          <a:xfrm>
            <a:off x="3916143" y="4412341"/>
            <a:ext cx="214314" cy="28575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65" name="Rectangle 64"/>
          <p:cNvSpPr/>
          <p:nvPr/>
        </p:nvSpPr>
        <p:spPr>
          <a:xfrm>
            <a:off x="3916143" y="4698093"/>
            <a:ext cx="214314" cy="28575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66" name="Rectangle 65"/>
          <p:cNvSpPr/>
          <p:nvPr/>
        </p:nvSpPr>
        <p:spPr>
          <a:xfrm>
            <a:off x="2130193" y="3128045"/>
            <a:ext cx="214314"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p:cNvSpPr/>
          <p:nvPr/>
        </p:nvSpPr>
        <p:spPr>
          <a:xfrm>
            <a:off x="2130193" y="3413797"/>
            <a:ext cx="214314" cy="28575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68" name="Rectangle 67"/>
          <p:cNvSpPr/>
          <p:nvPr/>
        </p:nvSpPr>
        <p:spPr>
          <a:xfrm>
            <a:off x="2487383" y="3128045"/>
            <a:ext cx="214314" cy="28575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69" name="Rectangle 68"/>
          <p:cNvSpPr/>
          <p:nvPr/>
        </p:nvSpPr>
        <p:spPr>
          <a:xfrm>
            <a:off x="2487383" y="3413797"/>
            <a:ext cx="214314" cy="28575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70" name="Rectangle 69"/>
          <p:cNvSpPr/>
          <p:nvPr/>
        </p:nvSpPr>
        <p:spPr>
          <a:xfrm>
            <a:off x="2844573" y="3128045"/>
            <a:ext cx="214314" cy="28575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71" name="Rectangle 70"/>
          <p:cNvSpPr/>
          <p:nvPr/>
        </p:nvSpPr>
        <p:spPr>
          <a:xfrm>
            <a:off x="2844573" y="3413797"/>
            <a:ext cx="214314"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p:cNvSpPr/>
          <p:nvPr/>
        </p:nvSpPr>
        <p:spPr>
          <a:xfrm>
            <a:off x="3201763" y="3128045"/>
            <a:ext cx="214314"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p:cNvSpPr/>
          <p:nvPr/>
        </p:nvSpPr>
        <p:spPr>
          <a:xfrm>
            <a:off x="3201763" y="3413797"/>
            <a:ext cx="214314" cy="28575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74" name="Rectangle 73"/>
          <p:cNvSpPr/>
          <p:nvPr/>
        </p:nvSpPr>
        <p:spPr>
          <a:xfrm>
            <a:off x="3558953" y="3128045"/>
            <a:ext cx="214314" cy="28575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75" name="Rectangle 74"/>
          <p:cNvSpPr/>
          <p:nvPr/>
        </p:nvSpPr>
        <p:spPr>
          <a:xfrm>
            <a:off x="3558953" y="3413797"/>
            <a:ext cx="214314" cy="28575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76" name="Rectangle 75"/>
          <p:cNvSpPr/>
          <p:nvPr/>
        </p:nvSpPr>
        <p:spPr>
          <a:xfrm>
            <a:off x="3916143" y="3128045"/>
            <a:ext cx="214314" cy="28575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77" name="Rectangle 76"/>
          <p:cNvSpPr/>
          <p:nvPr/>
        </p:nvSpPr>
        <p:spPr>
          <a:xfrm>
            <a:off x="3916143" y="3413797"/>
            <a:ext cx="214314" cy="28575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cxnSp>
        <p:nvCxnSpPr>
          <p:cNvPr id="78" name="Straight Connector 77"/>
          <p:cNvCxnSpPr/>
          <p:nvPr/>
        </p:nvCxnSpPr>
        <p:spPr>
          <a:xfrm>
            <a:off x="2058755" y="3056607"/>
            <a:ext cx="2143140" cy="1588"/>
          </a:xfrm>
          <a:prstGeom prst="line">
            <a:avLst/>
          </a:prstGeom>
          <a:ln w="1905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2058755" y="3770987"/>
            <a:ext cx="2143140" cy="1588"/>
          </a:xfrm>
          <a:prstGeom prst="line">
            <a:avLst/>
          </a:prstGeom>
          <a:ln w="1905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2058755" y="4339315"/>
            <a:ext cx="1071570" cy="1588"/>
          </a:xfrm>
          <a:prstGeom prst="line">
            <a:avLst/>
          </a:prstGeom>
          <a:ln w="1905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2058755" y="5053695"/>
            <a:ext cx="1071570" cy="1588"/>
          </a:xfrm>
          <a:prstGeom prst="line">
            <a:avLst/>
          </a:prstGeom>
          <a:ln w="1905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3130325" y="4340903"/>
            <a:ext cx="1071570" cy="1588"/>
          </a:xfrm>
          <a:prstGeom prst="line">
            <a:avLst/>
          </a:prstGeom>
          <a:ln w="1905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3130325" y="5055283"/>
            <a:ext cx="1071570" cy="1588"/>
          </a:xfrm>
          <a:prstGeom prst="line">
            <a:avLst/>
          </a:prstGeom>
          <a:ln w="1905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rot="5400000">
            <a:off x="2987449" y="4056739"/>
            <a:ext cx="285752"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85" name="Rectangle 84"/>
          <p:cNvSpPr/>
          <p:nvPr/>
        </p:nvSpPr>
        <p:spPr>
          <a:xfrm>
            <a:off x="7630919" y="3126457"/>
            <a:ext cx="214314"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Rectangle 85"/>
          <p:cNvSpPr/>
          <p:nvPr/>
        </p:nvSpPr>
        <p:spPr>
          <a:xfrm>
            <a:off x="7630919" y="3412209"/>
            <a:ext cx="214314" cy="28575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87" name="Rectangle 86"/>
          <p:cNvSpPr/>
          <p:nvPr/>
        </p:nvSpPr>
        <p:spPr>
          <a:xfrm>
            <a:off x="7988109" y="3126457"/>
            <a:ext cx="214314" cy="28575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88" name="Rectangle 87"/>
          <p:cNvSpPr/>
          <p:nvPr/>
        </p:nvSpPr>
        <p:spPr>
          <a:xfrm>
            <a:off x="7988109" y="3412209"/>
            <a:ext cx="214314" cy="28575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89" name="Rectangle 88"/>
          <p:cNvSpPr/>
          <p:nvPr/>
        </p:nvSpPr>
        <p:spPr>
          <a:xfrm>
            <a:off x="8345299" y="3126457"/>
            <a:ext cx="214314" cy="28575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90" name="Rectangle 89"/>
          <p:cNvSpPr/>
          <p:nvPr/>
        </p:nvSpPr>
        <p:spPr>
          <a:xfrm>
            <a:off x="8345299" y="3412209"/>
            <a:ext cx="214314"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Rectangle 90"/>
          <p:cNvSpPr/>
          <p:nvPr/>
        </p:nvSpPr>
        <p:spPr>
          <a:xfrm>
            <a:off x="8702489" y="3126457"/>
            <a:ext cx="214314"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Rectangle 91"/>
          <p:cNvSpPr/>
          <p:nvPr/>
        </p:nvSpPr>
        <p:spPr>
          <a:xfrm>
            <a:off x="8702489" y="3412209"/>
            <a:ext cx="214314" cy="28575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93" name="Rectangle 92"/>
          <p:cNvSpPr/>
          <p:nvPr/>
        </p:nvSpPr>
        <p:spPr>
          <a:xfrm>
            <a:off x="9059679" y="3126457"/>
            <a:ext cx="214314" cy="28575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94" name="Rectangle 93"/>
          <p:cNvSpPr/>
          <p:nvPr/>
        </p:nvSpPr>
        <p:spPr>
          <a:xfrm>
            <a:off x="9059679" y="3412209"/>
            <a:ext cx="214314" cy="28575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95" name="Rectangle 94"/>
          <p:cNvSpPr/>
          <p:nvPr/>
        </p:nvSpPr>
        <p:spPr>
          <a:xfrm>
            <a:off x="9416869" y="3126457"/>
            <a:ext cx="214314" cy="28575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96" name="Rectangle 95"/>
          <p:cNvSpPr/>
          <p:nvPr/>
        </p:nvSpPr>
        <p:spPr>
          <a:xfrm>
            <a:off x="9416869" y="3412209"/>
            <a:ext cx="214314" cy="28575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cxnSp>
        <p:nvCxnSpPr>
          <p:cNvPr id="97" name="Straight Connector 96"/>
          <p:cNvCxnSpPr/>
          <p:nvPr/>
        </p:nvCxnSpPr>
        <p:spPr>
          <a:xfrm>
            <a:off x="7559481" y="3055019"/>
            <a:ext cx="2143140" cy="1588"/>
          </a:xfrm>
          <a:prstGeom prst="line">
            <a:avLst/>
          </a:prstGeom>
          <a:ln w="1905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7559481" y="3769399"/>
            <a:ext cx="2143140" cy="1588"/>
          </a:xfrm>
          <a:prstGeom prst="line">
            <a:avLst/>
          </a:prstGeom>
          <a:ln w="1905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7559481" y="4340903"/>
            <a:ext cx="357190" cy="1588"/>
          </a:xfrm>
          <a:prstGeom prst="line">
            <a:avLst/>
          </a:prstGeom>
          <a:ln w="1905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7916671" y="4342491"/>
            <a:ext cx="1785950" cy="1588"/>
          </a:xfrm>
          <a:prstGeom prst="line">
            <a:avLst/>
          </a:prstGeom>
          <a:ln w="1905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9345431" y="5056871"/>
            <a:ext cx="357190" cy="1588"/>
          </a:xfrm>
          <a:prstGeom prst="line">
            <a:avLst/>
          </a:prstGeom>
          <a:ln w="1905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7559481" y="5056871"/>
            <a:ext cx="1785950" cy="1588"/>
          </a:xfrm>
          <a:prstGeom prst="line">
            <a:avLst/>
          </a:prstGeom>
          <a:ln w="1905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a:off x="4773399" y="2990533"/>
            <a:ext cx="2286016" cy="9233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GB" dirty="0" smtClean="0"/>
              <a:t>Some restriction </a:t>
            </a:r>
            <a:r>
              <a:rPr lang="en-GB" dirty="0" err="1" smtClean="0"/>
              <a:t>endonuclease</a:t>
            </a:r>
            <a:r>
              <a:rPr lang="en-GB" dirty="0" smtClean="0"/>
              <a:t> produce </a:t>
            </a:r>
            <a:r>
              <a:rPr lang="en-GB" b="1" dirty="0" smtClean="0"/>
              <a:t>‘blunt ends’</a:t>
            </a:r>
            <a:endParaRPr lang="en-GB" dirty="0"/>
          </a:p>
        </p:txBody>
      </p:sp>
      <p:sp>
        <p:nvSpPr>
          <p:cNvPr id="104" name="TextBox 103"/>
          <p:cNvSpPr txBox="1"/>
          <p:nvPr/>
        </p:nvSpPr>
        <p:spPr>
          <a:xfrm>
            <a:off x="4773399" y="4419293"/>
            <a:ext cx="2286016" cy="9233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GB" dirty="0" smtClean="0"/>
              <a:t>Some restriction </a:t>
            </a:r>
            <a:r>
              <a:rPr lang="en-GB" dirty="0" err="1" smtClean="0"/>
              <a:t>endonuclease</a:t>
            </a:r>
            <a:r>
              <a:rPr lang="en-GB" dirty="0" smtClean="0"/>
              <a:t> produce </a:t>
            </a:r>
            <a:r>
              <a:rPr lang="en-GB" b="1" dirty="0" smtClean="0"/>
              <a:t>‘sticky ends’</a:t>
            </a:r>
            <a:endParaRPr lang="en-GB" dirty="0"/>
          </a:p>
        </p:txBody>
      </p:sp>
      <p:cxnSp>
        <p:nvCxnSpPr>
          <p:cNvPr id="105" name="Straight Arrow Connector 104"/>
          <p:cNvCxnSpPr/>
          <p:nvPr/>
        </p:nvCxnSpPr>
        <p:spPr>
          <a:xfrm rot="5400000">
            <a:off x="8488969" y="4055945"/>
            <a:ext cx="285752"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973023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checkerboard(across)">
                                      <p:cBhvr>
                                        <p:cTn id="17" dur="500"/>
                                        <p:tgtEl>
                                          <p:spTgt spid="66"/>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67"/>
                                        </p:tgtEl>
                                        <p:attrNameLst>
                                          <p:attrName>style.visibility</p:attrName>
                                        </p:attrNameLst>
                                      </p:cBhvr>
                                      <p:to>
                                        <p:strVal val="visible"/>
                                      </p:to>
                                    </p:set>
                                    <p:animEffect transition="in" filter="checkerboard(across)">
                                      <p:cBhvr>
                                        <p:cTn id="20" dur="500"/>
                                        <p:tgtEl>
                                          <p:spTgt spid="67"/>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checkerboard(across)">
                                      <p:cBhvr>
                                        <p:cTn id="23" dur="500"/>
                                        <p:tgtEl>
                                          <p:spTgt spid="68"/>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69"/>
                                        </p:tgtEl>
                                        <p:attrNameLst>
                                          <p:attrName>style.visibility</p:attrName>
                                        </p:attrNameLst>
                                      </p:cBhvr>
                                      <p:to>
                                        <p:strVal val="visible"/>
                                      </p:to>
                                    </p:set>
                                    <p:animEffect transition="in" filter="checkerboard(across)">
                                      <p:cBhvr>
                                        <p:cTn id="26" dur="500"/>
                                        <p:tgtEl>
                                          <p:spTgt spid="69"/>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70"/>
                                        </p:tgtEl>
                                        <p:attrNameLst>
                                          <p:attrName>style.visibility</p:attrName>
                                        </p:attrNameLst>
                                      </p:cBhvr>
                                      <p:to>
                                        <p:strVal val="visible"/>
                                      </p:to>
                                    </p:set>
                                    <p:animEffect transition="in" filter="checkerboard(across)">
                                      <p:cBhvr>
                                        <p:cTn id="29" dur="500"/>
                                        <p:tgtEl>
                                          <p:spTgt spid="70"/>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checkerboard(across)">
                                      <p:cBhvr>
                                        <p:cTn id="32" dur="500"/>
                                        <p:tgtEl>
                                          <p:spTgt spid="71"/>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checkerboard(across)">
                                      <p:cBhvr>
                                        <p:cTn id="35" dur="500"/>
                                        <p:tgtEl>
                                          <p:spTgt spid="72"/>
                                        </p:tgtEl>
                                      </p:cBhvr>
                                    </p:animEffect>
                                  </p:childTnLst>
                                </p:cTn>
                              </p:par>
                              <p:par>
                                <p:cTn id="36" presetID="5" presetClass="entr" presetSubtype="10" fill="hold" grpId="0" nodeType="withEffect">
                                  <p:stCondLst>
                                    <p:cond delay="0"/>
                                  </p:stCondLst>
                                  <p:childTnLst>
                                    <p:set>
                                      <p:cBhvr>
                                        <p:cTn id="37" dur="1" fill="hold">
                                          <p:stCondLst>
                                            <p:cond delay="0"/>
                                          </p:stCondLst>
                                        </p:cTn>
                                        <p:tgtEl>
                                          <p:spTgt spid="73"/>
                                        </p:tgtEl>
                                        <p:attrNameLst>
                                          <p:attrName>style.visibility</p:attrName>
                                        </p:attrNameLst>
                                      </p:cBhvr>
                                      <p:to>
                                        <p:strVal val="visible"/>
                                      </p:to>
                                    </p:set>
                                    <p:animEffect transition="in" filter="checkerboard(across)">
                                      <p:cBhvr>
                                        <p:cTn id="38" dur="500"/>
                                        <p:tgtEl>
                                          <p:spTgt spid="73"/>
                                        </p:tgtEl>
                                      </p:cBhvr>
                                    </p:animEffect>
                                  </p:childTnLst>
                                </p:cTn>
                              </p:par>
                              <p:par>
                                <p:cTn id="39" presetID="5" presetClass="entr" presetSubtype="10" fill="hold" grpId="0" nodeType="with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checkerboard(across)">
                                      <p:cBhvr>
                                        <p:cTn id="41" dur="500"/>
                                        <p:tgtEl>
                                          <p:spTgt spid="74"/>
                                        </p:tgtEl>
                                      </p:cBhvr>
                                    </p:animEffect>
                                  </p:childTnLst>
                                </p:cTn>
                              </p:par>
                              <p:par>
                                <p:cTn id="42" presetID="5" presetClass="entr" presetSubtype="10" fill="hold" grpId="0" nodeType="withEffect">
                                  <p:stCondLst>
                                    <p:cond delay="0"/>
                                  </p:stCondLst>
                                  <p:childTnLst>
                                    <p:set>
                                      <p:cBhvr>
                                        <p:cTn id="43" dur="1" fill="hold">
                                          <p:stCondLst>
                                            <p:cond delay="0"/>
                                          </p:stCondLst>
                                        </p:cTn>
                                        <p:tgtEl>
                                          <p:spTgt spid="75"/>
                                        </p:tgtEl>
                                        <p:attrNameLst>
                                          <p:attrName>style.visibility</p:attrName>
                                        </p:attrNameLst>
                                      </p:cBhvr>
                                      <p:to>
                                        <p:strVal val="visible"/>
                                      </p:to>
                                    </p:set>
                                    <p:animEffect transition="in" filter="checkerboard(across)">
                                      <p:cBhvr>
                                        <p:cTn id="44" dur="500"/>
                                        <p:tgtEl>
                                          <p:spTgt spid="75"/>
                                        </p:tgtEl>
                                      </p:cBhvr>
                                    </p:animEffect>
                                  </p:childTnLst>
                                </p:cTn>
                              </p:par>
                              <p:par>
                                <p:cTn id="45" presetID="5" presetClass="entr" presetSubtype="10" fill="hold" grpId="0" nodeType="withEffect">
                                  <p:stCondLst>
                                    <p:cond delay="0"/>
                                  </p:stCondLst>
                                  <p:childTnLst>
                                    <p:set>
                                      <p:cBhvr>
                                        <p:cTn id="46" dur="1" fill="hold">
                                          <p:stCondLst>
                                            <p:cond delay="0"/>
                                          </p:stCondLst>
                                        </p:cTn>
                                        <p:tgtEl>
                                          <p:spTgt spid="76"/>
                                        </p:tgtEl>
                                        <p:attrNameLst>
                                          <p:attrName>style.visibility</p:attrName>
                                        </p:attrNameLst>
                                      </p:cBhvr>
                                      <p:to>
                                        <p:strVal val="visible"/>
                                      </p:to>
                                    </p:set>
                                    <p:animEffect transition="in" filter="checkerboard(across)">
                                      <p:cBhvr>
                                        <p:cTn id="47" dur="500"/>
                                        <p:tgtEl>
                                          <p:spTgt spid="76"/>
                                        </p:tgtEl>
                                      </p:cBhvr>
                                    </p:animEffect>
                                  </p:childTnLst>
                                </p:cTn>
                              </p:par>
                              <p:par>
                                <p:cTn id="48" presetID="5" presetClass="entr" presetSubtype="10" fill="hold" grpId="0" nodeType="withEffect">
                                  <p:stCondLst>
                                    <p:cond delay="0"/>
                                  </p:stCondLst>
                                  <p:childTnLst>
                                    <p:set>
                                      <p:cBhvr>
                                        <p:cTn id="49" dur="1" fill="hold">
                                          <p:stCondLst>
                                            <p:cond delay="0"/>
                                          </p:stCondLst>
                                        </p:cTn>
                                        <p:tgtEl>
                                          <p:spTgt spid="77"/>
                                        </p:tgtEl>
                                        <p:attrNameLst>
                                          <p:attrName>style.visibility</p:attrName>
                                        </p:attrNameLst>
                                      </p:cBhvr>
                                      <p:to>
                                        <p:strVal val="visible"/>
                                      </p:to>
                                    </p:set>
                                    <p:animEffect transition="in" filter="checkerboard(across)">
                                      <p:cBhvr>
                                        <p:cTn id="50" dur="500"/>
                                        <p:tgtEl>
                                          <p:spTgt spid="77"/>
                                        </p:tgtEl>
                                      </p:cBhvr>
                                    </p:animEffect>
                                  </p:childTnLst>
                                </p:cTn>
                              </p:par>
                              <p:par>
                                <p:cTn id="51" presetID="5" presetClass="entr" presetSubtype="10" fill="hold" nodeType="withEffect">
                                  <p:stCondLst>
                                    <p:cond delay="0"/>
                                  </p:stCondLst>
                                  <p:childTnLst>
                                    <p:set>
                                      <p:cBhvr>
                                        <p:cTn id="52" dur="1" fill="hold">
                                          <p:stCondLst>
                                            <p:cond delay="0"/>
                                          </p:stCondLst>
                                        </p:cTn>
                                        <p:tgtEl>
                                          <p:spTgt spid="78"/>
                                        </p:tgtEl>
                                        <p:attrNameLst>
                                          <p:attrName>style.visibility</p:attrName>
                                        </p:attrNameLst>
                                      </p:cBhvr>
                                      <p:to>
                                        <p:strVal val="visible"/>
                                      </p:to>
                                    </p:set>
                                    <p:animEffect transition="in" filter="checkerboard(across)">
                                      <p:cBhvr>
                                        <p:cTn id="53" dur="500"/>
                                        <p:tgtEl>
                                          <p:spTgt spid="78"/>
                                        </p:tgtEl>
                                      </p:cBhvr>
                                    </p:animEffect>
                                  </p:childTnLst>
                                </p:cTn>
                              </p:par>
                              <p:par>
                                <p:cTn id="54" presetID="5" presetClass="entr" presetSubtype="10" fill="hold" nodeType="withEffect">
                                  <p:stCondLst>
                                    <p:cond delay="0"/>
                                  </p:stCondLst>
                                  <p:childTnLst>
                                    <p:set>
                                      <p:cBhvr>
                                        <p:cTn id="55" dur="1" fill="hold">
                                          <p:stCondLst>
                                            <p:cond delay="0"/>
                                          </p:stCondLst>
                                        </p:cTn>
                                        <p:tgtEl>
                                          <p:spTgt spid="79"/>
                                        </p:tgtEl>
                                        <p:attrNameLst>
                                          <p:attrName>style.visibility</p:attrName>
                                        </p:attrNameLst>
                                      </p:cBhvr>
                                      <p:to>
                                        <p:strVal val="visible"/>
                                      </p:to>
                                    </p:set>
                                    <p:animEffect transition="in" filter="checkerboard(across)">
                                      <p:cBhvr>
                                        <p:cTn id="56" dur="500"/>
                                        <p:tgtEl>
                                          <p:spTgt spid="79"/>
                                        </p:tgtEl>
                                      </p:cBhvr>
                                    </p:animEffect>
                                  </p:childTnLst>
                                </p:cTn>
                              </p:par>
                              <p:par>
                                <p:cTn id="57" presetID="5" presetClass="entr" presetSubtype="10" fill="hold" grpId="0" nodeType="withEffect">
                                  <p:stCondLst>
                                    <p:cond delay="0"/>
                                  </p:stCondLst>
                                  <p:childTnLst>
                                    <p:set>
                                      <p:cBhvr>
                                        <p:cTn id="58" dur="1" fill="hold">
                                          <p:stCondLst>
                                            <p:cond delay="0"/>
                                          </p:stCondLst>
                                        </p:cTn>
                                        <p:tgtEl>
                                          <p:spTgt spid="103"/>
                                        </p:tgtEl>
                                        <p:attrNameLst>
                                          <p:attrName>style.visibility</p:attrName>
                                        </p:attrNameLst>
                                      </p:cBhvr>
                                      <p:to>
                                        <p:strVal val="visible"/>
                                      </p:to>
                                    </p:set>
                                    <p:animEffect transition="in" filter="checkerboard(across)">
                                      <p:cBhvr>
                                        <p:cTn id="59" dur="500"/>
                                        <p:tgtEl>
                                          <p:spTgt spid="103"/>
                                        </p:tgtEl>
                                      </p:cBhvr>
                                    </p:animEffect>
                                  </p:childTnLst>
                                </p:cTn>
                              </p:par>
                            </p:childTnLst>
                          </p:cTn>
                        </p:par>
                      </p:childTnLst>
                    </p:cTn>
                  </p:par>
                  <p:par>
                    <p:cTn id="60" fill="hold">
                      <p:stCondLst>
                        <p:cond delay="indefinite"/>
                      </p:stCondLst>
                      <p:childTnLst>
                        <p:par>
                          <p:cTn id="61" fill="hold">
                            <p:stCondLst>
                              <p:cond delay="0"/>
                            </p:stCondLst>
                            <p:childTnLst>
                              <p:par>
                                <p:cTn id="62" presetID="5" presetClass="entr" presetSubtype="10" fill="hold" grpId="0" nodeType="click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checkerboard(across)">
                                      <p:cBhvr>
                                        <p:cTn id="64" dur="500"/>
                                        <p:tgtEl>
                                          <p:spTgt spid="54"/>
                                        </p:tgtEl>
                                      </p:cBhvr>
                                    </p:animEffect>
                                  </p:childTnLst>
                                </p:cTn>
                              </p:par>
                              <p:par>
                                <p:cTn id="65" presetID="5" presetClass="entr" presetSubtype="10" fill="hold" grpId="0" nodeType="withEffect">
                                  <p:stCondLst>
                                    <p:cond delay="0"/>
                                  </p:stCondLst>
                                  <p:childTnLst>
                                    <p:set>
                                      <p:cBhvr>
                                        <p:cTn id="66" dur="1" fill="hold">
                                          <p:stCondLst>
                                            <p:cond delay="0"/>
                                          </p:stCondLst>
                                        </p:cTn>
                                        <p:tgtEl>
                                          <p:spTgt spid="55"/>
                                        </p:tgtEl>
                                        <p:attrNameLst>
                                          <p:attrName>style.visibility</p:attrName>
                                        </p:attrNameLst>
                                      </p:cBhvr>
                                      <p:to>
                                        <p:strVal val="visible"/>
                                      </p:to>
                                    </p:set>
                                    <p:animEffect transition="in" filter="checkerboard(across)">
                                      <p:cBhvr>
                                        <p:cTn id="67" dur="500"/>
                                        <p:tgtEl>
                                          <p:spTgt spid="55"/>
                                        </p:tgtEl>
                                      </p:cBhvr>
                                    </p:animEffect>
                                  </p:childTnLst>
                                </p:cTn>
                              </p:par>
                              <p:par>
                                <p:cTn id="68" presetID="5" presetClass="entr" presetSubtype="10" fill="hold" grpId="0" nodeType="with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checkerboard(across)">
                                      <p:cBhvr>
                                        <p:cTn id="70" dur="500"/>
                                        <p:tgtEl>
                                          <p:spTgt spid="56"/>
                                        </p:tgtEl>
                                      </p:cBhvr>
                                    </p:animEffect>
                                  </p:childTnLst>
                                </p:cTn>
                              </p:par>
                              <p:par>
                                <p:cTn id="71" presetID="5" presetClass="entr" presetSubtype="10" fill="hold" grpId="0" nodeType="with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checkerboard(across)">
                                      <p:cBhvr>
                                        <p:cTn id="73" dur="500"/>
                                        <p:tgtEl>
                                          <p:spTgt spid="57"/>
                                        </p:tgtEl>
                                      </p:cBhvr>
                                    </p:animEffect>
                                  </p:childTnLst>
                                </p:cTn>
                              </p:par>
                              <p:par>
                                <p:cTn id="74" presetID="5" presetClass="entr" presetSubtype="10" fill="hold" grpId="0" nodeType="with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checkerboard(across)">
                                      <p:cBhvr>
                                        <p:cTn id="76" dur="500"/>
                                        <p:tgtEl>
                                          <p:spTgt spid="58"/>
                                        </p:tgtEl>
                                      </p:cBhvr>
                                    </p:animEffect>
                                  </p:childTnLst>
                                </p:cTn>
                              </p:par>
                              <p:par>
                                <p:cTn id="77" presetID="5" presetClass="entr" presetSubtype="10" fill="hold" grpId="0" nodeType="with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checkerboard(across)">
                                      <p:cBhvr>
                                        <p:cTn id="79" dur="500"/>
                                        <p:tgtEl>
                                          <p:spTgt spid="59"/>
                                        </p:tgtEl>
                                      </p:cBhvr>
                                    </p:animEffect>
                                  </p:childTnLst>
                                </p:cTn>
                              </p:par>
                              <p:par>
                                <p:cTn id="80" presetID="5" presetClass="entr" presetSubtype="10" fill="hold" grpId="0" nodeType="with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checkerboard(across)">
                                      <p:cBhvr>
                                        <p:cTn id="82" dur="500"/>
                                        <p:tgtEl>
                                          <p:spTgt spid="60"/>
                                        </p:tgtEl>
                                      </p:cBhvr>
                                    </p:animEffect>
                                  </p:childTnLst>
                                </p:cTn>
                              </p:par>
                              <p:par>
                                <p:cTn id="83" presetID="5" presetClass="entr" presetSubtype="10" fill="hold" grpId="0" nodeType="with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checkerboard(across)">
                                      <p:cBhvr>
                                        <p:cTn id="85" dur="500"/>
                                        <p:tgtEl>
                                          <p:spTgt spid="61"/>
                                        </p:tgtEl>
                                      </p:cBhvr>
                                    </p:animEffect>
                                  </p:childTnLst>
                                </p:cTn>
                              </p:par>
                              <p:par>
                                <p:cTn id="86" presetID="5" presetClass="entr" presetSubtype="10" fill="hold" grpId="0" nodeType="with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checkerboard(across)">
                                      <p:cBhvr>
                                        <p:cTn id="88" dur="500"/>
                                        <p:tgtEl>
                                          <p:spTgt spid="62"/>
                                        </p:tgtEl>
                                      </p:cBhvr>
                                    </p:animEffect>
                                  </p:childTnLst>
                                </p:cTn>
                              </p:par>
                              <p:par>
                                <p:cTn id="89" presetID="5" presetClass="entr" presetSubtype="10" fill="hold" grpId="0" nodeType="with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checkerboard(across)">
                                      <p:cBhvr>
                                        <p:cTn id="91" dur="500"/>
                                        <p:tgtEl>
                                          <p:spTgt spid="63"/>
                                        </p:tgtEl>
                                      </p:cBhvr>
                                    </p:animEffect>
                                  </p:childTnLst>
                                </p:cTn>
                              </p:par>
                              <p:par>
                                <p:cTn id="92" presetID="5" presetClass="entr" presetSubtype="10"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Effect transition="in" filter="checkerboard(across)">
                                      <p:cBhvr>
                                        <p:cTn id="94" dur="500"/>
                                        <p:tgtEl>
                                          <p:spTgt spid="64"/>
                                        </p:tgtEl>
                                      </p:cBhvr>
                                    </p:animEffect>
                                  </p:childTnLst>
                                </p:cTn>
                              </p:par>
                              <p:par>
                                <p:cTn id="95" presetID="5" presetClass="entr" presetSubtype="10" fill="hold" grpId="0" nodeType="with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checkerboard(across)">
                                      <p:cBhvr>
                                        <p:cTn id="97" dur="500"/>
                                        <p:tgtEl>
                                          <p:spTgt spid="65"/>
                                        </p:tgtEl>
                                      </p:cBhvr>
                                    </p:animEffect>
                                  </p:childTnLst>
                                </p:cTn>
                              </p:par>
                              <p:par>
                                <p:cTn id="98" presetID="5" presetClass="entr" presetSubtype="10" fill="hold" nodeType="withEffect">
                                  <p:stCondLst>
                                    <p:cond delay="0"/>
                                  </p:stCondLst>
                                  <p:childTnLst>
                                    <p:set>
                                      <p:cBhvr>
                                        <p:cTn id="99" dur="1" fill="hold">
                                          <p:stCondLst>
                                            <p:cond delay="0"/>
                                          </p:stCondLst>
                                        </p:cTn>
                                        <p:tgtEl>
                                          <p:spTgt spid="80"/>
                                        </p:tgtEl>
                                        <p:attrNameLst>
                                          <p:attrName>style.visibility</p:attrName>
                                        </p:attrNameLst>
                                      </p:cBhvr>
                                      <p:to>
                                        <p:strVal val="visible"/>
                                      </p:to>
                                    </p:set>
                                    <p:animEffect transition="in" filter="checkerboard(across)">
                                      <p:cBhvr>
                                        <p:cTn id="100" dur="500"/>
                                        <p:tgtEl>
                                          <p:spTgt spid="80"/>
                                        </p:tgtEl>
                                      </p:cBhvr>
                                    </p:animEffect>
                                  </p:childTnLst>
                                </p:cTn>
                              </p:par>
                              <p:par>
                                <p:cTn id="101" presetID="5" presetClass="entr" presetSubtype="10"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checkerboard(across)">
                                      <p:cBhvr>
                                        <p:cTn id="103" dur="500"/>
                                        <p:tgtEl>
                                          <p:spTgt spid="81"/>
                                        </p:tgtEl>
                                      </p:cBhvr>
                                    </p:animEffect>
                                  </p:childTnLst>
                                </p:cTn>
                              </p:par>
                              <p:par>
                                <p:cTn id="104" presetID="5" presetClass="entr" presetSubtype="10" fill="hold" nodeType="withEffect">
                                  <p:stCondLst>
                                    <p:cond delay="0"/>
                                  </p:stCondLst>
                                  <p:childTnLst>
                                    <p:set>
                                      <p:cBhvr>
                                        <p:cTn id="105" dur="1" fill="hold">
                                          <p:stCondLst>
                                            <p:cond delay="0"/>
                                          </p:stCondLst>
                                        </p:cTn>
                                        <p:tgtEl>
                                          <p:spTgt spid="82"/>
                                        </p:tgtEl>
                                        <p:attrNameLst>
                                          <p:attrName>style.visibility</p:attrName>
                                        </p:attrNameLst>
                                      </p:cBhvr>
                                      <p:to>
                                        <p:strVal val="visible"/>
                                      </p:to>
                                    </p:set>
                                    <p:animEffect transition="in" filter="checkerboard(across)">
                                      <p:cBhvr>
                                        <p:cTn id="106" dur="500"/>
                                        <p:tgtEl>
                                          <p:spTgt spid="82"/>
                                        </p:tgtEl>
                                      </p:cBhvr>
                                    </p:animEffect>
                                  </p:childTnLst>
                                </p:cTn>
                              </p:par>
                              <p:par>
                                <p:cTn id="107" presetID="5" presetClass="entr" presetSubtype="10" fill="hold" nodeType="withEffect">
                                  <p:stCondLst>
                                    <p:cond delay="0"/>
                                  </p:stCondLst>
                                  <p:childTnLst>
                                    <p:set>
                                      <p:cBhvr>
                                        <p:cTn id="108" dur="1" fill="hold">
                                          <p:stCondLst>
                                            <p:cond delay="0"/>
                                          </p:stCondLst>
                                        </p:cTn>
                                        <p:tgtEl>
                                          <p:spTgt spid="83"/>
                                        </p:tgtEl>
                                        <p:attrNameLst>
                                          <p:attrName>style.visibility</p:attrName>
                                        </p:attrNameLst>
                                      </p:cBhvr>
                                      <p:to>
                                        <p:strVal val="visible"/>
                                      </p:to>
                                    </p:set>
                                    <p:animEffect transition="in" filter="checkerboard(across)">
                                      <p:cBhvr>
                                        <p:cTn id="109" dur="500"/>
                                        <p:tgtEl>
                                          <p:spTgt spid="83"/>
                                        </p:tgtEl>
                                      </p:cBhvr>
                                    </p:animEffect>
                                  </p:childTnLst>
                                </p:cTn>
                              </p:par>
                              <p:par>
                                <p:cTn id="110" presetID="5" presetClass="entr" presetSubtype="10" fill="hold" nodeType="withEffect">
                                  <p:stCondLst>
                                    <p:cond delay="0"/>
                                  </p:stCondLst>
                                  <p:childTnLst>
                                    <p:set>
                                      <p:cBhvr>
                                        <p:cTn id="111" dur="1" fill="hold">
                                          <p:stCondLst>
                                            <p:cond delay="0"/>
                                          </p:stCondLst>
                                        </p:cTn>
                                        <p:tgtEl>
                                          <p:spTgt spid="84"/>
                                        </p:tgtEl>
                                        <p:attrNameLst>
                                          <p:attrName>style.visibility</p:attrName>
                                        </p:attrNameLst>
                                      </p:cBhvr>
                                      <p:to>
                                        <p:strVal val="visible"/>
                                      </p:to>
                                    </p:set>
                                    <p:animEffect transition="in" filter="checkerboard(across)">
                                      <p:cBhvr>
                                        <p:cTn id="112" dur="500"/>
                                        <p:tgtEl>
                                          <p:spTgt spid="84"/>
                                        </p:tgtEl>
                                      </p:cBhvr>
                                    </p:animEffect>
                                  </p:childTnLst>
                                </p:cTn>
                              </p:par>
                            </p:childTnLst>
                          </p:cTn>
                        </p:par>
                      </p:childTnLst>
                    </p:cTn>
                  </p:par>
                  <p:par>
                    <p:cTn id="113" fill="hold">
                      <p:stCondLst>
                        <p:cond delay="indefinite"/>
                      </p:stCondLst>
                      <p:childTnLst>
                        <p:par>
                          <p:cTn id="114" fill="hold">
                            <p:stCondLst>
                              <p:cond delay="0"/>
                            </p:stCondLst>
                            <p:childTnLst>
                              <p:par>
                                <p:cTn id="115" presetID="0" presetClass="path" presetSubtype="0" accel="50000" decel="50000" fill="hold" grpId="1" nodeType="clickEffect">
                                  <p:stCondLst>
                                    <p:cond delay="0"/>
                                  </p:stCondLst>
                                  <p:childTnLst>
                                    <p:animMotion origin="layout" path="M -3.54167E-6 -3.7037E-7 L -0.03945 -3.7037E-7 " pathEditMode="relative" rAng="0" ptsTypes="AA">
                                      <p:cBhvr>
                                        <p:cTn id="116" dur="2000" fill="hold"/>
                                        <p:tgtEl>
                                          <p:spTgt spid="54"/>
                                        </p:tgtEl>
                                        <p:attrNameLst>
                                          <p:attrName>ppt_x</p:attrName>
                                          <p:attrName>ppt_y</p:attrName>
                                        </p:attrNameLst>
                                      </p:cBhvr>
                                      <p:rCtr x="-1979" y="0"/>
                                    </p:animMotion>
                                  </p:childTnLst>
                                </p:cTn>
                              </p:par>
                              <p:par>
                                <p:cTn id="117" presetID="0" presetClass="path" presetSubtype="0" accel="50000" decel="50000" fill="hold" grpId="1" nodeType="withEffect">
                                  <p:stCondLst>
                                    <p:cond delay="0"/>
                                  </p:stCondLst>
                                  <p:childTnLst>
                                    <p:animMotion origin="layout" path="M -3.54167E-6 2.96296E-6 L -0.03945 2.96296E-6 " pathEditMode="relative" rAng="0" ptsTypes="AA">
                                      <p:cBhvr>
                                        <p:cTn id="118" dur="2000" fill="hold"/>
                                        <p:tgtEl>
                                          <p:spTgt spid="55"/>
                                        </p:tgtEl>
                                        <p:attrNameLst>
                                          <p:attrName>ppt_x</p:attrName>
                                          <p:attrName>ppt_y</p:attrName>
                                        </p:attrNameLst>
                                      </p:cBhvr>
                                      <p:rCtr x="-1979" y="0"/>
                                    </p:animMotion>
                                  </p:childTnLst>
                                </p:cTn>
                              </p:par>
                              <p:par>
                                <p:cTn id="119" presetID="0" presetClass="path" presetSubtype="0" accel="50000" decel="50000" fill="hold" grpId="1" nodeType="withEffect">
                                  <p:stCondLst>
                                    <p:cond delay="0"/>
                                  </p:stCondLst>
                                  <p:childTnLst>
                                    <p:animMotion origin="layout" path="M -4.16667E-7 -3.7037E-7 L -0.03945 -3.7037E-7 " pathEditMode="relative" rAng="0" ptsTypes="AA">
                                      <p:cBhvr>
                                        <p:cTn id="120" dur="2000" fill="hold"/>
                                        <p:tgtEl>
                                          <p:spTgt spid="56"/>
                                        </p:tgtEl>
                                        <p:attrNameLst>
                                          <p:attrName>ppt_x</p:attrName>
                                          <p:attrName>ppt_y</p:attrName>
                                        </p:attrNameLst>
                                      </p:cBhvr>
                                      <p:rCtr x="-1979" y="0"/>
                                    </p:animMotion>
                                  </p:childTnLst>
                                </p:cTn>
                              </p:par>
                              <p:par>
                                <p:cTn id="121" presetID="0" presetClass="path" presetSubtype="0" accel="50000" decel="50000" fill="hold" grpId="1" nodeType="withEffect">
                                  <p:stCondLst>
                                    <p:cond delay="0"/>
                                  </p:stCondLst>
                                  <p:childTnLst>
                                    <p:animMotion origin="layout" path="M -4.16667E-7 2.96296E-6 L -0.03945 2.96296E-6 " pathEditMode="relative" rAng="0" ptsTypes="AA">
                                      <p:cBhvr>
                                        <p:cTn id="122" dur="2000" fill="hold"/>
                                        <p:tgtEl>
                                          <p:spTgt spid="57"/>
                                        </p:tgtEl>
                                        <p:attrNameLst>
                                          <p:attrName>ppt_x</p:attrName>
                                          <p:attrName>ppt_y</p:attrName>
                                        </p:attrNameLst>
                                      </p:cBhvr>
                                      <p:rCtr x="-1979" y="0"/>
                                    </p:animMotion>
                                  </p:childTnLst>
                                </p:cTn>
                              </p:par>
                              <p:par>
                                <p:cTn id="123" presetID="0" presetClass="path" presetSubtype="0" accel="50000" decel="50000" fill="hold" grpId="1" nodeType="withEffect">
                                  <p:stCondLst>
                                    <p:cond delay="0"/>
                                  </p:stCondLst>
                                  <p:childTnLst>
                                    <p:animMotion origin="layout" path="M 2.70833E-6 -3.7037E-7 L -0.03946 -3.7037E-7 " pathEditMode="relative" rAng="0" ptsTypes="AA">
                                      <p:cBhvr>
                                        <p:cTn id="124" dur="2000" fill="hold"/>
                                        <p:tgtEl>
                                          <p:spTgt spid="58"/>
                                        </p:tgtEl>
                                        <p:attrNameLst>
                                          <p:attrName>ppt_x</p:attrName>
                                          <p:attrName>ppt_y</p:attrName>
                                        </p:attrNameLst>
                                      </p:cBhvr>
                                      <p:rCtr x="-1979" y="0"/>
                                    </p:animMotion>
                                  </p:childTnLst>
                                </p:cTn>
                              </p:par>
                              <p:par>
                                <p:cTn id="125" presetID="0" presetClass="path" presetSubtype="0" accel="50000" decel="50000" fill="hold" grpId="1" nodeType="withEffect">
                                  <p:stCondLst>
                                    <p:cond delay="0"/>
                                  </p:stCondLst>
                                  <p:childTnLst>
                                    <p:animMotion origin="layout" path="M 2.70833E-6 2.96296E-6 L -0.03946 2.96296E-6 " pathEditMode="relative" rAng="0" ptsTypes="AA">
                                      <p:cBhvr>
                                        <p:cTn id="126" dur="2000" fill="hold"/>
                                        <p:tgtEl>
                                          <p:spTgt spid="59"/>
                                        </p:tgtEl>
                                        <p:attrNameLst>
                                          <p:attrName>ppt_x</p:attrName>
                                          <p:attrName>ppt_y</p:attrName>
                                        </p:attrNameLst>
                                      </p:cBhvr>
                                      <p:rCtr x="-1979" y="0"/>
                                    </p:animMotion>
                                  </p:childTnLst>
                                </p:cTn>
                              </p:par>
                              <p:par>
                                <p:cTn id="127" presetID="0" presetClass="path" presetSubtype="0" accel="50000" decel="50000" fill="hold" nodeType="withEffect">
                                  <p:stCondLst>
                                    <p:cond delay="0"/>
                                  </p:stCondLst>
                                  <p:childTnLst>
                                    <p:animMotion origin="layout" path="M -4.16667E-7 1.11111E-6 L -0.03945 1.11111E-6 " pathEditMode="relative" rAng="0" ptsTypes="AA">
                                      <p:cBhvr>
                                        <p:cTn id="128" dur="2000" fill="hold"/>
                                        <p:tgtEl>
                                          <p:spTgt spid="80"/>
                                        </p:tgtEl>
                                        <p:attrNameLst>
                                          <p:attrName>ppt_x</p:attrName>
                                          <p:attrName>ppt_y</p:attrName>
                                        </p:attrNameLst>
                                      </p:cBhvr>
                                      <p:rCtr x="-1979" y="0"/>
                                    </p:animMotion>
                                  </p:childTnLst>
                                </p:cTn>
                              </p:par>
                              <p:par>
                                <p:cTn id="129" presetID="0" presetClass="path" presetSubtype="0" accel="50000" decel="50000" fill="hold" nodeType="withEffect">
                                  <p:stCondLst>
                                    <p:cond delay="0"/>
                                  </p:stCondLst>
                                  <p:childTnLst>
                                    <p:animMotion origin="layout" path="M -4.16667E-7 4.44444E-6 L -0.03945 4.44444E-6 " pathEditMode="relative" rAng="0" ptsTypes="AA">
                                      <p:cBhvr>
                                        <p:cTn id="130" dur="2000" fill="hold"/>
                                        <p:tgtEl>
                                          <p:spTgt spid="81"/>
                                        </p:tgtEl>
                                        <p:attrNameLst>
                                          <p:attrName>ppt_x</p:attrName>
                                          <p:attrName>ppt_y</p:attrName>
                                        </p:attrNameLst>
                                      </p:cBhvr>
                                      <p:rCtr x="-1979" y="0"/>
                                    </p:animMotion>
                                  </p:childTnLst>
                                </p:cTn>
                              </p:par>
                              <p:par>
                                <p:cTn id="131" presetID="0" presetClass="path" presetSubtype="0" accel="50000" decel="50000" fill="hold" grpId="1" nodeType="withEffect">
                                  <p:stCondLst>
                                    <p:cond delay="0"/>
                                  </p:stCondLst>
                                  <p:childTnLst>
                                    <p:animMotion origin="layout" path="M -4.16667E-6 -3.7037E-7 L 0.02357 -3.7037E-7 " pathEditMode="relative" rAng="0" ptsTypes="AA">
                                      <p:cBhvr>
                                        <p:cTn id="132" dur="2000" fill="hold"/>
                                        <p:tgtEl>
                                          <p:spTgt spid="60"/>
                                        </p:tgtEl>
                                        <p:attrNameLst>
                                          <p:attrName>ppt_x</p:attrName>
                                          <p:attrName>ppt_y</p:attrName>
                                        </p:attrNameLst>
                                      </p:cBhvr>
                                      <p:rCtr x="1172" y="0"/>
                                    </p:animMotion>
                                  </p:childTnLst>
                                </p:cTn>
                              </p:par>
                              <p:par>
                                <p:cTn id="133" presetID="0" presetClass="path" presetSubtype="0" accel="50000" decel="50000" fill="hold" grpId="1" nodeType="withEffect">
                                  <p:stCondLst>
                                    <p:cond delay="0"/>
                                  </p:stCondLst>
                                  <p:childTnLst>
                                    <p:animMotion origin="layout" path="M -4.16667E-6 2.96296E-6 L 0.02357 2.96296E-6 " pathEditMode="relative" rAng="0" ptsTypes="AA">
                                      <p:cBhvr>
                                        <p:cTn id="134" dur="2000" fill="hold"/>
                                        <p:tgtEl>
                                          <p:spTgt spid="61"/>
                                        </p:tgtEl>
                                        <p:attrNameLst>
                                          <p:attrName>ppt_x</p:attrName>
                                          <p:attrName>ppt_y</p:attrName>
                                        </p:attrNameLst>
                                      </p:cBhvr>
                                      <p:rCtr x="1172" y="0"/>
                                    </p:animMotion>
                                  </p:childTnLst>
                                </p:cTn>
                              </p:par>
                              <p:par>
                                <p:cTn id="135" presetID="0" presetClass="path" presetSubtype="0" accel="50000" decel="50000" fill="hold" grpId="1" nodeType="withEffect">
                                  <p:stCondLst>
                                    <p:cond delay="0"/>
                                  </p:stCondLst>
                                  <p:childTnLst>
                                    <p:animMotion origin="layout" path="M -1.04167E-6 -3.7037E-7 L 0.02357 -3.7037E-7 " pathEditMode="relative" rAng="0" ptsTypes="AA">
                                      <p:cBhvr>
                                        <p:cTn id="136" dur="2000" fill="hold"/>
                                        <p:tgtEl>
                                          <p:spTgt spid="62"/>
                                        </p:tgtEl>
                                        <p:attrNameLst>
                                          <p:attrName>ppt_x</p:attrName>
                                          <p:attrName>ppt_y</p:attrName>
                                        </p:attrNameLst>
                                      </p:cBhvr>
                                      <p:rCtr x="1172" y="0"/>
                                    </p:animMotion>
                                  </p:childTnLst>
                                </p:cTn>
                              </p:par>
                              <p:par>
                                <p:cTn id="137" presetID="0" presetClass="path" presetSubtype="0" accel="50000" decel="50000" fill="hold" grpId="1" nodeType="withEffect">
                                  <p:stCondLst>
                                    <p:cond delay="0"/>
                                  </p:stCondLst>
                                  <p:childTnLst>
                                    <p:animMotion origin="layout" path="M -1.04167E-6 2.96296E-6 L 0.02357 2.96296E-6 " pathEditMode="relative" rAng="0" ptsTypes="AA">
                                      <p:cBhvr>
                                        <p:cTn id="138" dur="2000" fill="hold"/>
                                        <p:tgtEl>
                                          <p:spTgt spid="63"/>
                                        </p:tgtEl>
                                        <p:attrNameLst>
                                          <p:attrName>ppt_x</p:attrName>
                                          <p:attrName>ppt_y</p:attrName>
                                        </p:attrNameLst>
                                      </p:cBhvr>
                                      <p:rCtr x="1172" y="0"/>
                                    </p:animMotion>
                                  </p:childTnLst>
                                </p:cTn>
                              </p:par>
                              <p:par>
                                <p:cTn id="139" presetID="0" presetClass="path" presetSubtype="0" accel="50000" decel="50000" fill="hold" grpId="1" nodeType="withEffect">
                                  <p:stCondLst>
                                    <p:cond delay="0"/>
                                  </p:stCondLst>
                                  <p:childTnLst>
                                    <p:animMotion origin="layout" path="M 2.08333E-6 -3.7037E-7 L 0.02357 -3.7037E-7 " pathEditMode="relative" rAng="0" ptsTypes="AA">
                                      <p:cBhvr>
                                        <p:cTn id="140" dur="2000" fill="hold"/>
                                        <p:tgtEl>
                                          <p:spTgt spid="64"/>
                                        </p:tgtEl>
                                        <p:attrNameLst>
                                          <p:attrName>ppt_x</p:attrName>
                                          <p:attrName>ppt_y</p:attrName>
                                        </p:attrNameLst>
                                      </p:cBhvr>
                                      <p:rCtr x="1172" y="0"/>
                                    </p:animMotion>
                                  </p:childTnLst>
                                </p:cTn>
                              </p:par>
                              <p:par>
                                <p:cTn id="141" presetID="0" presetClass="path" presetSubtype="0" accel="50000" decel="50000" fill="hold" grpId="1" nodeType="withEffect">
                                  <p:stCondLst>
                                    <p:cond delay="0"/>
                                  </p:stCondLst>
                                  <p:childTnLst>
                                    <p:animMotion origin="layout" path="M 2.08333E-6 2.96296E-6 L 0.02357 2.96296E-6 " pathEditMode="relative" rAng="0" ptsTypes="AA">
                                      <p:cBhvr>
                                        <p:cTn id="142" dur="2000" fill="hold"/>
                                        <p:tgtEl>
                                          <p:spTgt spid="65"/>
                                        </p:tgtEl>
                                        <p:attrNameLst>
                                          <p:attrName>ppt_x</p:attrName>
                                          <p:attrName>ppt_y</p:attrName>
                                        </p:attrNameLst>
                                      </p:cBhvr>
                                      <p:rCtr x="1172" y="0"/>
                                    </p:animMotion>
                                  </p:childTnLst>
                                </p:cTn>
                              </p:par>
                              <p:par>
                                <p:cTn id="143" presetID="0" presetClass="path" presetSubtype="0" accel="50000" decel="50000" fill="hold" nodeType="withEffect">
                                  <p:stCondLst>
                                    <p:cond delay="0"/>
                                  </p:stCondLst>
                                  <p:childTnLst>
                                    <p:animMotion origin="layout" path="M -1.04167E-6 -3.7037E-7 L 0.02357 -3.7037E-7 " pathEditMode="relative" rAng="0" ptsTypes="AA">
                                      <p:cBhvr>
                                        <p:cTn id="144" dur="2000" fill="hold"/>
                                        <p:tgtEl>
                                          <p:spTgt spid="82"/>
                                        </p:tgtEl>
                                        <p:attrNameLst>
                                          <p:attrName>ppt_x</p:attrName>
                                          <p:attrName>ppt_y</p:attrName>
                                        </p:attrNameLst>
                                      </p:cBhvr>
                                      <p:rCtr x="1172" y="0"/>
                                    </p:animMotion>
                                  </p:childTnLst>
                                </p:cTn>
                              </p:par>
                              <p:par>
                                <p:cTn id="145" presetID="0" presetClass="path" presetSubtype="0" accel="50000" decel="50000" fill="hold" nodeType="withEffect">
                                  <p:stCondLst>
                                    <p:cond delay="0"/>
                                  </p:stCondLst>
                                  <p:childTnLst>
                                    <p:animMotion origin="layout" path="M -1.04167E-6 2.96296E-6 L 0.02357 2.96296E-6 " pathEditMode="relative" rAng="0" ptsTypes="AA">
                                      <p:cBhvr>
                                        <p:cTn id="146" dur="2000" fill="hold"/>
                                        <p:tgtEl>
                                          <p:spTgt spid="83"/>
                                        </p:tgtEl>
                                        <p:attrNameLst>
                                          <p:attrName>ppt_x</p:attrName>
                                          <p:attrName>ppt_y</p:attrName>
                                        </p:attrNameLst>
                                      </p:cBhvr>
                                      <p:rCtr x="1172" y="0"/>
                                    </p:animMotion>
                                  </p:childTnLst>
                                </p:cTn>
                              </p:par>
                            </p:childTnLst>
                          </p:cTn>
                        </p:par>
                      </p:childTnLst>
                    </p:cTn>
                  </p:par>
                  <p:par>
                    <p:cTn id="147" fill="hold">
                      <p:stCondLst>
                        <p:cond delay="indefinite"/>
                      </p:stCondLst>
                      <p:childTnLst>
                        <p:par>
                          <p:cTn id="148" fill="hold">
                            <p:stCondLst>
                              <p:cond delay="0"/>
                            </p:stCondLst>
                            <p:childTnLst>
                              <p:par>
                                <p:cTn id="149" presetID="5" presetClass="entr" presetSubtype="10" fill="hold" grpId="0" nodeType="clickEffect">
                                  <p:stCondLst>
                                    <p:cond delay="0"/>
                                  </p:stCondLst>
                                  <p:childTnLst>
                                    <p:set>
                                      <p:cBhvr>
                                        <p:cTn id="150" dur="1" fill="hold">
                                          <p:stCondLst>
                                            <p:cond delay="0"/>
                                          </p:stCondLst>
                                        </p:cTn>
                                        <p:tgtEl>
                                          <p:spTgt spid="85"/>
                                        </p:tgtEl>
                                        <p:attrNameLst>
                                          <p:attrName>style.visibility</p:attrName>
                                        </p:attrNameLst>
                                      </p:cBhvr>
                                      <p:to>
                                        <p:strVal val="visible"/>
                                      </p:to>
                                    </p:set>
                                    <p:animEffect transition="in" filter="checkerboard(across)">
                                      <p:cBhvr>
                                        <p:cTn id="151" dur="500"/>
                                        <p:tgtEl>
                                          <p:spTgt spid="85"/>
                                        </p:tgtEl>
                                      </p:cBhvr>
                                    </p:animEffect>
                                  </p:childTnLst>
                                </p:cTn>
                              </p:par>
                              <p:par>
                                <p:cTn id="152" presetID="5" presetClass="entr" presetSubtype="10" fill="hold" grpId="0" nodeType="withEffect">
                                  <p:stCondLst>
                                    <p:cond delay="0"/>
                                  </p:stCondLst>
                                  <p:childTnLst>
                                    <p:set>
                                      <p:cBhvr>
                                        <p:cTn id="153" dur="1" fill="hold">
                                          <p:stCondLst>
                                            <p:cond delay="0"/>
                                          </p:stCondLst>
                                        </p:cTn>
                                        <p:tgtEl>
                                          <p:spTgt spid="86"/>
                                        </p:tgtEl>
                                        <p:attrNameLst>
                                          <p:attrName>style.visibility</p:attrName>
                                        </p:attrNameLst>
                                      </p:cBhvr>
                                      <p:to>
                                        <p:strVal val="visible"/>
                                      </p:to>
                                    </p:set>
                                    <p:animEffect transition="in" filter="checkerboard(across)">
                                      <p:cBhvr>
                                        <p:cTn id="154" dur="500"/>
                                        <p:tgtEl>
                                          <p:spTgt spid="86"/>
                                        </p:tgtEl>
                                      </p:cBhvr>
                                    </p:animEffect>
                                  </p:childTnLst>
                                </p:cTn>
                              </p:par>
                              <p:par>
                                <p:cTn id="155" presetID="5" presetClass="entr" presetSubtype="10" fill="hold" grpId="0" nodeType="withEffect">
                                  <p:stCondLst>
                                    <p:cond delay="0"/>
                                  </p:stCondLst>
                                  <p:childTnLst>
                                    <p:set>
                                      <p:cBhvr>
                                        <p:cTn id="156" dur="1" fill="hold">
                                          <p:stCondLst>
                                            <p:cond delay="0"/>
                                          </p:stCondLst>
                                        </p:cTn>
                                        <p:tgtEl>
                                          <p:spTgt spid="87"/>
                                        </p:tgtEl>
                                        <p:attrNameLst>
                                          <p:attrName>style.visibility</p:attrName>
                                        </p:attrNameLst>
                                      </p:cBhvr>
                                      <p:to>
                                        <p:strVal val="visible"/>
                                      </p:to>
                                    </p:set>
                                    <p:animEffect transition="in" filter="checkerboard(across)">
                                      <p:cBhvr>
                                        <p:cTn id="157" dur="500"/>
                                        <p:tgtEl>
                                          <p:spTgt spid="87"/>
                                        </p:tgtEl>
                                      </p:cBhvr>
                                    </p:animEffect>
                                  </p:childTnLst>
                                </p:cTn>
                              </p:par>
                              <p:par>
                                <p:cTn id="158" presetID="5" presetClass="entr" presetSubtype="10" fill="hold" grpId="0" nodeType="withEffect">
                                  <p:stCondLst>
                                    <p:cond delay="0"/>
                                  </p:stCondLst>
                                  <p:childTnLst>
                                    <p:set>
                                      <p:cBhvr>
                                        <p:cTn id="159" dur="1" fill="hold">
                                          <p:stCondLst>
                                            <p:cond delay="0"/>
                                          </p:stCondLst>
                                        </p:cTn>
                                        <p:tgtEl>
                                          <p:spTgt spid="88"/>
                                        </p:tgtEl>
                                        <p:attrNameLst>
                                          <p:attrName>style.visibility</p:attrName>
                                        </p:attrNameLst>
                                      </p:cBhvr>
                                      <p:to>
                                        <p:strVal val="visible"/>
                                      </p:to>
                                    </p:set>
                                    <p:animEffect transition="in" filter="checkerboard(across)">
                                      <p:cBhvr>
                                        <p:cTn id="160" dur="500"/>
                                        <p:tgtEl>
                                          <p:spTgt spid="88"/>
                                        </p:tgtEl>
                                      </p:cBhvr>
                                    </p:animEffect>
                                  </p:childTnLst>
                                </p:cTn>
                              </p:par>
                              <p:par>
                                <p:cTn id="161" presetID="5" presetClass="entr" presetSubtype="10" fill="hold" grpId="0" nodeType="withEffect">
                                  <p:stCondLst>
                                    <p:cond delay="0"/>
                                  </p:stCondLst>
                                  <p:childTnLst>
                                    <p:set>
                                      <p:cBhvr>
                                        <p:cTn id="162" dur="1" fill="hold">
                                          <p:stCondLst>
                                            <p:cond delay="0"/>
                                          </p:stCondLst>
                                        </p:cTn>
                                        <p:tgtEl>
                                          <p:spTgt spid="89"/>
                                        </p:tgtEl>
                                        <p:attrNameLst>
                                          <p:attrName>style.visibility</p:attrName>
                                        </p:attrNameLst>
                                      </p:cBhvr>
                                      <p:to>
                                        <p:strVal val="visible"/>
                                      </p:to>
                                    </p:set>
                                    <p:animEffect transition="in" filter="checkerboard(across)">
                                      <p:cBhvr>
                                        <p:cTn id="163" dur="500"/>
                                        <p:tgtEl>
                                          <p:spTgt spid="89"/>
                                        </p:tgtEl>
                                      </p:cBhvr>
                                    </p:animEffect>
                                  </p:childTnLst>
                                </p:cTn>
                              </p:par>
                              <p:par>
                                <p:cTn id="164" presetID="5" presetClass="entr" presetSubtype="10" fill="hold" grpId="0" nodeType="with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checkerboard(across)">
                                      <p:cBhvr>
                                        <p:cTn id="166" dur="500"/>
                                        <p:tgtEl>
                                          <p:spTgt spid="90"/>
                                        </p:tgtEl>
                                      </p:cBhvr>
                                    </p:animEffect>
                                  </p:childTnLst>
                                </p:cTn>
                              </p:par>
                              <p:par>
                                <p:cTn id="167" presetID="5" presetClass="entr" presetSubtype="10" fill="hold" grpId="0" nodeType="withEffect">
                                  <p:stCondLst>
                                    <p:cond delay="0"/>
                                  </p:stCondLst>
                                  <p:childTnLst>
                                    <p:set>
                                      <p:cBhvr>
                                        <p:cTn id="168" dur="1" fill="hold">
                                          <p:stCondLst>
                                            <p:cond delay="0"/>
                                          </p:stCondLst>
                                        </p:cTn>
                                        <p:tgtEl>
                                          <p:spTgt spid="91"/>
                                        </p:tgtEl>
                                        <p:attrNameLst>
                                          <p:attrName>style.visibility</p:attrName>
                                        </p:attrNameLst>
                                      </p:cBhvr>
                                      <p:to>
                                        <p:strVal val="visible"/>
                                      </p:to>
                                    </p:set>
                                    <p:animEffect transition="in" filter="checkerboard(across)">
                                      <p:cBhvr>
                                        <p:cTn id="169" dur="500"/>
                                        <p:tgtEl>
                                          <p:spTgt spid="91"/>
                                        </p:tgtEl>
                                      </p:cBhvr>
                                    </p:animEffect>
                                  </p:childTnLst>
                                </p:cTn>
                              </p:par>
                              <p:par>
                                <p:cTn id="170" presetID="5" presetClass="entr" presetSubtype="10" fill="hold" grpId="0" nodeType="withEffect">
                                  <p:stCondLst>
                                    <p:cond delay="0"/>
                                  </p:stCondLst>
                                  <p:childTnLst>
                                    <p:set>
                                      <p:cBhvr>
                                        <p:cTn id="171" dur="1" fill="hold">
                                          <p:stCondLst>
                                            <p:cond delay="0"/>
                                          </p:stCondLst>
                                        </p:cTn>
                                        <p:tgtEl>
                                          <p:spTgt spid="92"/>
                                        </p:tgtEl>
                                        <p:attrNameLst>
                                          <p:attrName>style.visibility</p:attrName>
                                        </p:attrNameLst>
                                      </p:cBhvr>
                                      <p:to>
                                        <p:strVal val="visible"/>
                                      </p:to>
                                    </p:set>
                                    <p:animEffect transition="in" filter="checkerboard(across)">
                                      <p:cBhvr>
                                        <p:cTn id="172" dur="500"/>
                                        <p:tgtEl>
                                          <p:spTgt spid="92"/>
                                        </p:tgtEl>
                                      </p:cBhvr>
                                    </p:animEffect>
                                  </p:childTnLst>
                                </p:cTn>
                              </p:par>
                              <p:par>
                                <p:cTn id="173" presetID="5" presetClass="entr" presetSubtype="10" fill="hold" grpId="0" nodeType="withEffect">
                                  <p:stCondLst>
                                    <p:cond delay="0"/>
                                  </p:stCondLst>
                                  <p:childTnLst>
                                    <p:set>
                                      <p:cBhvr>
                                        <p:cTn id="174" dur="1" fill="hold">
                                          <p:stCondLst>
                                            <p:cond delay="0"/>
                                          </p:stCondLst>
                                        </p:cTn>
                                        <p:tgtEl>
                                          <p:spTgt spid="93"/>
                                        </p:tgtEl>
                                        <p:attrNameLst>
                                          <p:attrName>style.visibility</p:attrName>
                                        </p:attrNameLst>
                                      </p:cBhvr>
                                      <p:to>
                                        <p:strVal val="visible"/>
                                      </p:to>
                                    </p:set>
                                    <p:animEffect transition="in" filter="checkerboard(across)">
                                      <p:cBhvr>
                                        <p:cTn id="175" dur="500"/>
                                        <p:tgtEl>
                                          <p:spTgt spid="93"/>
                                        </p:tgtEl>
                                      </p:cBhvr>
                                    </p:animEffect>
                                  </p:childTnLst>
                                </p:cTn>
                              </p:par>
                              <p:par>
                                <p:cTn id="176" presetID="5" presetClass="entr" presetSubtype="10" fill="hold" grpId="0" nodeType="withEffect">
                                  <p:stCondLst>
                                    <p:cond delay="0"/>
                                  </p:stCondLst>
                                  <p:childTnLst>
                                    <p:set>
                                      <p:cBhvr>
                                        <p:cTn id="177" dur="1" fill="hold">
                                          <p:stCondLst>
                                            <p:cond delay="0"/>
                                          </p:stCondLst>
                                        </p:cTn>
                                        <p:tgtEl>
                                          <p:spTgt spid="94"/>
                                        </p:tgtEl>
                                        <p:attrNameLst>
                                          <p:attrName>style.visibility</p:attrName>
                                        </p:attrNameLst>
                                      </p:cBhvr>
                                      <p:to>
                                        <p:strVal val="visible"/>
                                      </p:to>
                                    </p:set>
                                    <p:animEffect transition="in" filter="checkerboard(across)">
                                      <p:cBhvr>
                                        <p:cTn id="178" dur="500"/>
                                        <p:tgtEl>
                                          <p:spTgt spid="94"/>
                                        </p:tgtEl>
                                      </p:cBhvr>
                                    </p:animEffect>
                                  </p:childTnLst>
                                </p:cTn>
                              </p:par>
                              <p:par>
                                <p:cTn id="179" presetID="5" presetClass="entr" presetSubtype="10" fill="hold" grpId="0" nodeType="withEffect">
                                  <p:stCondLst>
                                    <p:cond delay="0"/>
                                  </p:stCondLst>
                                  <p:childTnLst>
                                    <p:set>
                                      <p:cBhvr>
                                        <p:cTn id="180" dur="1" fill="hold">
                                          <p:stCondLst>
                                            <p:cond delay="0"/>
                                          </p:stCondLst>
                                        </p:cTn>
                                        <p:tgtEl>
                                          <p:spTgt spid="95"/>
                                        </p:tgtEl>
                                        <p:attrNameLst>
                                          <p:attrName>style.visibility</p:attrName>
                                        </p:attrNameLst>
                                      </p:cBhvr>
                                      <p:to>
                                        <p:strVal val="visible"/>
                                      </p:to>
                                    </p:set>
                                    <p:animEffect transition="in" filter="checkerboard(across)">
                                      <p:cBhvr>
                                        <p:cTn id="181" dur="500"/>
                                        <p:tgtEl>
                                          <p:spTgt spid="95"/>
                                        </p:tgtEl>
                                      </p:cBhvr>
                                    </p:animEffect>
                                  </p:childTnLst>
                                </p:cTn>
                              </p:par>
                              <p:par>
                                <p:cTn id="182" presetID="5" presetClass="entr" presetSubtype="10" fill="hold" grpId="0" nodeType="withEffect">
                                  <p:stCondLst>
                                    <p:cond delay="0"/>
                                  </p:stCondLst>
                                  <p:childTnLst>
                                    <p:set>
                                      <p:cBhvr>
                                        <p:cTn id="183" dur="1" fill="hold">
                                          <p:stCondLst>
                                            <p:cond delay="0"/>
                                          </p:stCondLst>
                                        </p:cTn>
                                        <p:tgtEl>
                                          <p:spTgt spid="96"/>
                                        </p:tgtEl>
                                        <p:attrNameLst>
                                          <p:attrName>style.visibility</p:attrName>
                                        </p:attrNameLst>
                                      </p:cBhvr>
                                      <p:to>
                                        <p:strVal val="visible"/>
                                      </p:to>
                                    </p:set>
                                    <p:animEffect transition="in" filter="checkerboard(across)">
                                      <p:cBhvr>
                                        <p:cTn id="184" dur="500"/>
                                        <p:tgtEl>
                                          <p:spTgt spid="96"/>
                                        </p:tgtEl>
                                      </p:cBhvr>
                                    </p:animEffect>
                                  </p:childTnLst>
                                </p:cTn>
                              </p:par>
                              <p:par>
                                <p:cTn id="185" presetID="5" presetClass="entr" presetSubtype="10" fill="hold" nodeType="withEffect">
                                  <p:stCondLst>
                                    <p:cond delay="0"/>
                                  </p:stCondLst>
                                  <p:childTnLst>
                                    <p:set>
                                      <p:cBhvr>
                                        <p:cTn id="186" dur="1" fill="hold">
                                          <p:stCondLst>
                                            <p:cond delay="0"/>
                                          </p:stCondLst>
                                        </p:cTn>
                                        <p:tgtEl>
                                          <p:spTgt spid="97"/>
                                        </p:tgtEl>
                                        <p:attrNameLst>
                                          <p:attrName>style.visibility</p:attrName>
                                        </p:attrNameLst>
                                      </p:cBhvr>
                                      <p:to>
                                        <p:strVal val="visible"/>
                                      </p:to>
                                    </p:set>
                                    <p:animEffect transition="in" filter="checkerboard(across)">
                                      <p:cBhvr>
                                        <p:cTn id="187" dur="500"/>
                                        <p:tgtEl>
                                          <p:spTgt spid="97"/>
                                        </p:tgtEl>
                                      </p:cBhvr>
                                    </p:animEffect>
                                  </p:childTnLst>
                                </p:cTn>
                              </p:par>
                              <p:par>
                                <p:cTn id="188" presetID="5" presetClass="entr" presetSubtype="10" fill="hold" nodeType="withEffect">
                                  <p:stCondLst>
                                    <p:cond delay="0"/>
                                  </p:stCondLst>
                                  <p:childTnLst>
                                    <p:set>
                                      <p:cBhvr>
                                        <p:cTn id="189" dur="1" fill="hold">
                                          <p:stCondLst>
                                            <p:cond delay="0"/>
                                          </p:stCondLst>
                                        </p:cTn>
                                        <p:tgtEl>
                                          <p:spTgt spid="98"/>
                                        </p:tgtEl>
                                        <p:attrNameLst>
                                          <p:attrName>style.visibility</p:attrName>
                                        </p:attrNameLst>
                                      </p:cBhvr>
                                      <p:to>
                                        <p:strVal val="visible"/>
                                      </p:to>
                                    </p:set>
                                    <p:animEffect transition="in" filter="checkerboard(across)">
                                      <p:cBhvr>
                                        <p:cTn id="190" dur="500"/>
                                        <p:tgtEl>
                                          <p:spTgt spid="98"/>
                                        </p:tgtEl>
                                      </p:cBhvr>
                                    </p:animEffect>
                                  </p:childTnLst>
                                </p:cTn>
                              </p:par>
                              <p:par>
                                <p:cTn id="191" presetID="5" presetClass="entr" presetSubtype="10" fill="hold" grpId="0"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checkerboard(across)">
                                      <p:cBhvr>
                                        <p:cTn id="193" dur="500"/>
                                        <p:tgtEl>
                                          <p:spTgt spid="104"/>
                                        </p:tgtEl>
                                      </p:cBhvr>
                                    </p:animEffect>
                                  </p:childTnLst>
                                </p:cTn>
                              </p:par>
                            </p:childTnLst>
                          </p:cTn>
                        </p:par>
                      </p:childTnLst>
                    </p:cTn>
                  </p:par>
                  <p:par>
                    <p:cTn id="194" fill="hold">
                      <p:stCondLst>
                        <p:cond delay="indefinite"/>
                      </p:stCondLst>
                      <p:childTnLst>
                        <p:par>
                          <p:cTn id="195" fill="hold">
                            <p:stCondLst>
                              <p:cond delay="0"/>
                            </p:stCondLst>
                            <p:childTnLst>
                              <p:par>
                                <p:cTn id="196" presetID="5" presetClass="entr" presetSubtype="10" fill="hold" grpId="0" nodeType="clickEffect">
                                  <p:stCondLst>
                                    <p:cond delay="0"/>
                                  </p:stCondLst>
                                  <p:childTnLst>
                                    <p:set>
                                      <p:cBhvr>
                                        <p:cTn id="197" dur="1" fill="hold">
                                          <p:stCondLst>
                                            <p:cond delay="0"/>
                                          </p:stCondLst>
                                        </p:cTn>
                                        <p:tgtEl>
                                          <p:spTgt spid="42"/>
                                        </p:tgtEl>
                                        <p:attrNameLst>
                                          <p:attrName>style.visibility</p:attrName>
                                        </p:attrNameLst>
                                      </p:cBhvr>
                                      <p:to>
                                        <p:strVal val="visible"/>
                                      </p:to>
                                    </p:set>
                                    <p:animEffect transition="in" filter="checkerboard(across)">
                                      <p:cBhvr>
                                        <p:cTn id="198" dur="500"/>
                                        <p:tgtEl>
                                          <p:spTgt spid="42"/>
                                        </p:tgtEl>
                                      </p:cBhvr>
                                    </p:animEffect>
                                  </p:childTnLst>
                                </p:cTn>
                              </p:par>
                              <p:par>
                                <p:cTn id="199" presetID="5" presetClass="entr" presetSubtype="10" fill="hold" grpId="0" nodeType="withEffect">
                                  <p:stCondLst>
                                    <p:cond delay="0"/>
                                  </p:stCondLst>
                                  <p:childTnLst>
                                    <p:set>
                                      <p:cBhvr>
                                        <p:cTn id="200" dur="1" fill="hold">
                                          <p:stCondLst>
                                            <p:cond delay="0"/>
                                          </p:stCondLst>
                                        </p:cTn>
                                        <p:tgtEl>
                                          <p:spTgt spid="43"/>
                                        </p:tgtEl>
                                        <p:attrNameLst>
                                          <p:attrName>style.visibility</p:attrName>
                                        </p:attrNameLst>
                                      </p:cBhvr>
                                      <p:to>
                                        <p:strVal val="visible"/>
                                      </p:to>
                                    </p:set>
                                    <p:animEffect transition="in" filter="checkerboard(across)">
                                      <p:cBhvr>
                                        <p:cTn id="201" dur="500"/>
                                        <p:tgtEl>
                                          <p:spTgt spid="43"/>
                                        </p:tgtEl>
                                      </p:cBhvr>
                                    </p:animEffect>
                                  </p:childTnLst>
                                </p:cTn>
                              </p:par>
                              <p:par>
                                <p:cTn id="202" presetID="5" presetClass="entr" presetSubtype="10" fill="hold" grpId="0" nodeType="withEffect">
                                  <p:stCondLst>
                                    <p:cond delay="0"/>
                                  </p:stCondLst>
                                  <p:childTnLst>
                                    <p:set>
                                      <p:cBhvr>
                                        <p:cTn id="203" dur="1" fill="hold">
                                          <p:stCondLst>
                                            <p:cond delay="0"/>
                                          </p:stCondLst>
                                        </p:cTn>
                                        <p:tgtEl>
                                          <p:spTgt spid="44"/>
                                        </p:tgtEl>
                                        <p:attrNameLst>
                                          <p:attrName>style.visibility</p:attrName>
                                        </p:attrNameLst>
                                      </p:cBhvr>
                                      <p:to>
                                        <p:strVal val="visible"/>
                                      </p:to>
                                    </p:set>
                                    <p:animEffect transition="in" filter="checkerboard(across)">
                                      <p:cBhvr>
                                        <p:cTn id="204" dur="500"/>
                                        <p:tgtEl>
                                          <p:spTgt spid="44"/>
                                        </p:tgtEl>
                                      </p:cBhvr>
                                    </p:animEffect>
                                  </p:childTnLst>
                                </p:cTn>
                              </p:par>
                              <p:par>
                                <p:cTn id="205" presetID="5" presetClass="entr" presetSubtype="10" fill="hold" grpId="0" nodeType="withEffect">
                                  <p:stCondLst>
                                    <p:cond delay="0"/>
                                  </p:stCondLst>
                                  <p:childTnLst>
                                    <p:set>
                                      <p:cBhvr>
                                        <p:cTn id="206" dur="1" fill="hold">
                                          <p:stCondLst>
                                            <p:cond delay="0"/>
                                          </p:stCondLst>
                                        </p:cTn>
                                        <p:tgtEl>
                                          <p:spTgt spid="45"/>
                                        </p:tgtEl>
                                        <p:attrNameLst>
                                          <p:attrName>style.visibility</p:attrName>
                                        </p:attrNameLst>
                                      </p:cBhvr>
                                      <p:to>
                                        <p:strVal val="visible"/>
                                      </p:to>
                                    </p:set>
                                    <p:animEffect transition="in" filter="checkerboard(across)">
                                      <p:cBhvr>
                                        <p:cTn id="207" dur="500"/>
                                        <p:tgtEl>
                                          <p:spTgt spid="45"/>
                                        </p:tgtEl>
                                      </p:cBhvr>
                                    </p:animEffect>
                                  </p:childTnLst>
                                </p:cTn>
                              </p:par>
                              <p:par>
                                <p:cTn id="208" presetID="5" presetClass="entr" presetSubtype="10" fill="hold" grpId="0" nodeType="withEffect">
                                  <p:stCondLst>
                                    <p:cond delay="0"/>
                                  </p:stCondLst>
                                  <p:childTnLst>
                                    <p:set>
                                      <p:cBhvr>
                                        <p:cTn id="209" dur="1" fill="hold">
                                          <p:stCondLst>
                                            <p:cond delay="0"/>
                                          </p:stCondLst>
                                        </p:cTn>
                                        <p:tgtEl>
                                          <p:spTgt spid="46"/>
                                        </p:tgtEl>
                                        <p:attrNameLst>
                                          <p:attrName>style.visibility</p:attrName>
                                        </p:attrNameLst>
                                      </p:cBhvr>
                                      <p:to>
                                        <p:strVal val="visible"/>
                                      </p:to>
                                    </p:set>
                                    <p:animEffect transition="in" filter="checkerboard(across)">
                                      <p:cBhvr>
                                        <p:cTn id="210" dur="500"/>
                                        <p:tgtEl>
                                          <p:spTgt spid="46"/>
                                        </p:tgtEl>
                                      </p:cBhvr>
                                    </p:animEffect>
                                  </p:childTnLst>
                                </p:cTn>
                              </p:par>
                              <p:par>
                                <p:cTn id="211" presetID="5" presetClass="entr" presetSubtype="10" fill="hold" grpId="0" nodeType="withEffect">
                                  <p:stCondLst>
                                    <p:cond delay="0"/>
                                  </p:stCondLst>
                                  <p:childTnLst>
                                    <p:set>
                                      <p:cBhvr>
                                        <p:cTn id="212" dur="1" fill="hold">
                                          <p:stCondLst>
                                            <p:cond delay="0"/>
                                          </p:stCondLst>
                                        </p:cTn>
                                        <p:tgtEl>
                                          <p:spTgt spid="47"/>
                                        </p:tgtEl>
                                        <p:attrNameLst>
                                          <p:attrName>style.visibility</p:attrName>
                                        </p:attrNameLst>
                                      </p:cBhvr>
                                      <p:to>
                                        <p:strVal val="visible"/>
                                      </p:to>
                                    </p:set>
                                    <p:animEffect transition="in" filter="checkerboard(across)">
                                      <p:cBhvr>
                                        <p:cTn id="213" dur="500"/>
                                        <p:tgtEl>
                                          <p:spTgt spid="47"/>
                                        </p:tgtEl>
                                      </p:cBhvr>
                                    </p:animEffect>
                                  </p:childTnLst>
                                </p:cTn>
                              </p:par>
                              <p:par>
                                <p:cTn id="214" presetID="5" presetClass="entr" presetSubtype="10" fill="hold" grpId="0" nodeType="withEffect">
                                  <p:stCondLst>
                                    <p:cond delay="0"/>
                                  </p:stCondLst>
                                  <p:childTnLst>
                                    <p:set>
                                      <p:cBhvr>
                                        <p:cTn id="215" dur="1" fill="hold">
                                          <p:stCondLst>
                                            <p:cond delay="0"/>
                                          </p:stCondLst>
                                        </p:cTn>
                                        <p:tgtEl>
                                          <p:spTgt spid="48"/>
                                        </p:tgtEl>
                                        <p:attrNameLst>
                                          <p:attrName>style.visibility</p:attrName>
                                        </p:attrNameLst>
                                      </p:cBhvr>
                                      <p:to>
                                        <p:strVal val="visible"/>
                                      </p:to>
                                    </p:set>
                                    <p:animEffect transition="in" filter="checkerboard(across)">
                                      <p:cBhvr>
                                        <p:cTn id="216" dur="500"/>
                                        <p:tgtEl>
                                          <p:spTgt spid="48"/>
                                        </p:tgtEl>
                                      </p:cBhvr>
                                    </p:animEffect>
                                  </p:childTnLst>
                                </p:cTn>
                              </p:par>
                              <p:par>
                                <p:cTn id="217" presetID="5" presetClass="entr" presetSubtype="10" fill="hold" grpId="0" nodeType="withEffect">
                                  <p:stCondLst>
                                    <p:cond delay="0"/>
                                  </p:stCondLst>
                                  <p:childTnLst>
                                    <p:set>
                                      <p:cBhvr>
                                        <p:cTn id="218" dur="1" fill="hold">
                                          <p:stCondLst>
                                            <p:cond delay="0"/>
                                          </p:stCondLst>
                                        </p:cTn>
                                        <p:tgtEl>
                                          <p:spTgt spid="49"/>
                                        </p:tgtEl>
                                        <p:attrNameLst>
                                          <p:attrName>style.visibility</p:attrName>
                                        </p:attrNameLst>
                                      </p:cBhvr>
                                      <p:to>
                                        <p:strVal val="visible"/>
                                      </p:to>
                                    </p:set>
                                    <p:animEffect transition="in" filter="checkerboard(across)">
                                      <p:cBhvr>
                                        <p:cTn id="219" dur="500"/>
                                        <p:tgtEl>
                                          <p:spTgt spid="49"/>
                                        </p:tgtEl>
                                      </p:cBhvr>
                                    </p:animEffect>
                                  </p:childTnLst>
                                </p:cTn>
                              </p:par>
                              <p:par>
                                <p:cTn id="220" presetID="5" presetClass="entr" presetSubtype="10" fill="hold" grpId="0" nodeType="with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checkerboard(across)">
                                      <p:cBhvr>
                                        <p:cTn id="222" dur="500"/>
                                        <p:tgtEl>
                                          <p:spTgt spid="50"/>
                                        </p:tgtEl>
                                      </p:cBhvr>
                                    </p:animEffect>
                                  </p:childTnLst>
                                </p:cTn>
                              </p:par>
                              <p:par>
                                <p:cTn id="223" presetID="5" presetClass="entr" presetSubtype="10" fill="hold" grpId="0" nodeType="withEffect">
                                  <p:stCondLst>
                                    <p:cond delay="0"/>
                                  </p:stCondLst>
                                  <p:childTnLst>
                                    <p:set>
                                      <p:cBhvr>
                                        <p:cTn id="224" dur="1" fill="hold">
                                          <p:stCondLst>
                                            <p:cond delay="0"/>
                                          </p:stCondLst>
                                        </p:cTn>
                                        <p:tgtEl>
                                          <p:spTgt spid="51"/>
                                        </p:tgtEl>
                                        <p:attrNameLst>
                                          <p:attrName>style.visibility</p:attrName>
                                        </p:attrNameLst>
                                      </p:cBhvr>
                                      <p:to>
                                        <p:strVal val="visible"/>
                                      </p:to>
                                    </p:set>
                                    <p:animEffect transition="in" filter="checkerboard(across)">
                                      <p:cBhvr>
                                        <p:cTn id="225" dur="500"/>
                                        <p:tgtEl>
                                          <p:spTgt spid="51"/>
                                        </p:tgtEl>
                                      </p:cBhvr>
                                    </p:animEffect>
                                  </p:childTnLst>
                                </p:cTn>
                              </p:par>
                              <p:par>
                                <p:cTn id="226" presetID="5" presetClass="entr" presetSubtype="10" fill="hold" grpId="0" nodeType="withEffect">
                                  <p:stCondLst>
                                    <p:cond delay="0"/>
                                  </p:stCondLst>
                                  <p:childTnLst>
                                    <p:set>
                                      <p:cBhvr>
                                        <p:cTn id="227" dur="1" fill="hold">
                                          <p:stCondLst>
                                            <p:cond delay="0"/>
                                          </p:stCondLst>
                                        </p:cTn>
                                        <p:tgtEl>
                                          <p:spTgt spid="52"/>
                                        </p:tgtEl>
                                        <p:attrNameLst>
                                          <p:attrName>style.visibility</p:attrName>
                                        </p:attrNameLst>
                                      </p:cBhvr>
                                      <p:to>
                                        <p:strVal val="visible"/>
                                      </p:to>
                                    </p:set>
                                    <p:animEffect transition="in" filter="checkerboard(across)">
                                      <p:cBhvr>
                                        <p:cTn id="228" dur="500"/>
                                        <p:tgtEl>
                                          <p:spTgt spid="52"/>
                                        </p:tgtEl>
                                      </p:cBhvr>
                                    </p:animEffect>
                                  </p:childTnLst>
                                </p:cTn>
                              </p:par>
                              <p:par>
                                <p:cTn id="229" presetID="5" presetClass="entr" presetSubtype="10" fill="hold" grpId="0" nodeType="withEffect">
                                  <p:stCondLst>
                                    <p:cond delay="0"/>
                                  </p:stCondLst>
                                  <p:childTnLst>
                                    <p:set>
                                      <p:cBhvr>
                                        <p:cTn id="230" dur="1" fill="hold">
                                          <p:stCondLst>
                                            <p:cond delay="0"/>
                                          </p:stCondLst>
                                        </p:cTn>
                                        <p:tgtEl>
                                          <p:spTgt spid="53"/>
                                        </p:tgtEl>
                                        <p:attrNameLst>
                                          <p:attrName>style.visibility</p:attrName>
                                        </p:attrNameLst>
                                      </p:cBhvr>
                                      <p:to>
                                        <p:strVal val="visible"/>
                                      </p:to>
                                    </p:set>
                                    <p:animEffect transition="in" filter="checkerboard(across)">
                                      <p:cBhvr>
                                        <p:cTn id="231" dur="500"/>
                                        <p:tgtEl>
                                          <p:spTgt spid="53"/>
                                        </p:tgtEl>
                                      </p:cBhvr>
                                    </p:animEffect>
                                  </p:childTnLst>
                                </p:cTn>
                              </p:par>
                              <p:par>
                                <p:cTn id="232" presetID="5" presetClass="entr" presetSubtype="10" fill="hold" nodeType="withEffect">
                                  <p:stCondLst>
                                    <p:cond delay="0"/>
                                  </p:stCondLst>
                                  <p:childTnLst>
                                    <p:set>
                                      <p:cBhvr>
                                        <p:cTn id="233" dur="1" fill="hold">
                                          <p:stCondLst>
                                            <p:cond delay="0"/>
                                          </p:stCondLst>
                                        </p:cTn>
                                        <p:tgtEl>
                                          <p:spTgt spid="99"/>
                                        </p:tgtEl>
                                        <p:attrNameLst>
                                          <p:attrName>style.visibility</p:attrName>
                                        </p:attrNameLst>
                                      </p:cBhvr>
                                      <p:to>
                                        <p:strVal val="visible"/>
                                      </p:to>
                                    </p:set>
                                    <p:animEffect transition="in" filter="checkerboard(across)">
                                      <p:cBhvr>
                                        <p:cTn id="234" dur="500"/>
                                        <p:tgtEl>
                                          <p:spTgt spid="99"/>
                                        </p:tgtEl>
                                      </p:cBhvr>
                                    </p:animEffect>
                                  </p:childTnLst>
                                </p:cTn>
                              </p:par>
                              <p:par>
                                <p:cTn id="235" presetID="5" presetClass="entr" presetSubtype="10" fill="hold" nodeType="withEffect">
                                  <p:stCondLst>
                                    <p:cond delay="0"/>
                                  </p:stCondLst>
                                  <p:childTnLst>
                                    <p:set>
                                      <p:cBhvr>
                                        <p:cTn id="236" dur="1" fill="hold">
                                          <p:stCondLst>
                                            <p:cond delay="0"/>
                                          </p:stCondLst>
                                        </p:cTn>
                                        <p:tgtEl>
                                          <p:spTgt spid="100"/>
                                        </p:tgtEl>
                                        <p:attrNameLst>
                                          <p:attrName>style.visibility</p:attrName>
                                        </p:attrNameLst>
                                      </p:cBhvr>
                                      <p:to>
                                        <p:strVal val="visible"/>
                                      </p:to>
                                    </p:set>
                                    <p:animEffect transition="in" filter="checkerboard(across)">
                                      <p:cBhvr>
                                        <p:cTn id="237" dur="500"/>
                                        <p:tgtEl>
                                          <p:spTgt spid="100"/>
                                        </p:tgtEl>
                                      </p:cBhvr>
                                    </p:animEffect>
                                  </p:childTnLst>
                                </p:cTn>
                              </p:par>
                              <p:par>
                                <p:cTn id="238" presetID="5" presetClass="entr" presetSubtype="10" fill="hold" nodeType="withEffect">
                                  <p:stCondLst>
                                    <p:cond delay="0"/>
                                  </p:stCondLst>
                                  <p:childTnLst>
                                    <p:set>
                                      <p:cBhvr>
                                        <p:cTn id="239" dur="1" fill="hold">
                                          <p:stCondLst>
                                            <p:cond delay="0"/>
                                          </p:stCondLst>
                                        </p:cTn>
                                        <p:tgtEl>
                                          <p:spTgt spid="101"/>
                                        </p:tgtEl>
                                        <p:attrNameLst>
                                          <p:attrName>style.visibility</p:attrName>
                                        </p:attrNameLst>
                                      </p:cBhvr>
                                      <p:to>
                                        <p:strVal val="visible"/>
                                      </p:to>
                                    </p:set>
                                    <p:animEffect transition="in" filter="checkerboard(across)">
                                      <p:cBhvr>
                                        <p:cTn id="240" dur="500"/>
                                        <p:tgtEl>
                                          <p:spTgt spid="101"/>
                                        </p:tgtEl>
                                      </p:cBhvr>
                                    </p:animEffect>
                                  </p:childTnLst>
                                </p:cTn>
                              </p:par>
                              <p:par>
                                <p:cTn id="241" presetID="5" presetClass="entr" presetSubtype="10" fill="hold" nodeType="withEffect">
                                  <p:stCondLst>
                                    <p:cond delay="0"/>
                                  </p:stCondLst>
                                  <p:childTnLst>
                                    <p:set>
                                      <p:cBhvr>
                                        <p:cTn id="242" dur="1" fill="hold">
                                          <p:stCondLst>
                                            <p:cond delay="0"/>
                                          </p:stCondLst>
                                        </p:cTn>
                                        <p:tgtEl>
                                          <p:spTgt spid="102"/>
                                        </p:tgtEl>
                                        <p:attrNameLst>
                                          <p:attrName>style.visibility</p:attrName>
                                        </p:attrNameLst>
                                      </p:cBhvr>
                                      <p:to>
                                        <p:strVal val="visible"/>
                                      </p:to>
                                    </p:set>
                                    <p:animEffect transition="in" filter="checkerboard(across)">
                                      <p:cBhvr>
                                        <p:cTn id="243" dur="500"/>
                                        <p:tgtEl>
                                          <p:spTgt spid="102"/>
                                        </p:tgtEl>
                                      </p:cBhvr>
                                    </p:animEffect>
                                  </p:childTnLst>
                                </p:cTn>
                              </p:par>
                              <p:par>
                                <p:cTn id="244" presetID="5" presetClass="entr" presetSubtype="10" fill="hold" nodeType="withEffect">
                                  <p:stCondLst>
                                    <p:cond delay="0"/>
                                  </p:stCondLst>
                                  <p:childTnLst>
                                    <p:set>
                                      <p:cBhvr>
                                        <p:cTn id="245" dur="1" fill="hold">
                                          <p:stCondLst>
                                            <p:cond delay="0"/>
                                          </p:stCondLst>
                                        </p:cTn>
                                        <p:tgtEl>
                                          <p:spTgt spid="105"/>
                                        </p:tgtEl>
                                        <p:attrNameLst>
                                          <p:attrName>style.visibility</p:attrName>
                                        </p:attrNameLst>
                                      </p:cBhvr>
                                      <p:to>
                                        <p:strVal val="visible"/>
                                      </p:to>
                                    </p:set>
                                    <p:animEffect transition="in" filter="checkerboard(across)">
                                      <p:cBhvr>
                                        <p:cTn id="246" dur="500"/>
                                        <p:tgtEl>
                                          <p:spTgt spid="105"/>
                                        </p:tgtEl>
                                      </p:cBhvr>
                                    </p:animEffect>
                                  </p:childTnLst>
                                </p:cTn>
                              </p:par>
                            </p:childTnLst>
                          </p:cTn>
                        </p:par>
                      </p:childTnLst>
                    </p:cTn>
                  </p:par>
                  <p:par>
                    <p:cTn id="247" fill="hold">
                      <p:stCondLst>
                        <p:cond delay="indefinite"/>
                      </p:stCondLst>
                      <p:childTnLst>
                        <p:par>
                          <p:cTn id="248" fill="hold">
                            <p:stCondLst>
                              <p:cond delay="0"/>
                            </p:stCondLst>
                            <p:childTnLst>
                              <p:par>
                                <p:cTn id="249" presetID="0" presetClass="path" presetSubtype="0" accel="50000" decel="50000" fill="hold" nodeType="clickEffect">
                                  <p:stCondLst>
                                    <p:cond delay="0"/>
                                  </p:stCondLst>
                                  <p:childTnLst>
                                    <p:animMotion origin="layout" path="M 4.58333E-6 -3.7037E-7 L -0.01563 0.02107 " pathEditMode="relative" rAng="0" ptsTypes="AA">
                                      <p:cBhvr>
                                        <p:cTn id="250" dur="2000" fill="hold"/>
                                        <p:tgtEl>
                                          <p:spTgt spid="99"/>
                                        </p:tgtEl>
                                        <p:attrNameLst>
                                          <p:attrName>ppt_x</p:attrName>
                                          <p:attrName>ppt_y</p:attrName>
                                        </p:attrNameLst>
                                      </p:cBhvr>
                                      <p:rCtr x="-781" y="1042"/>
                                    </p:animMotion>
                                  </p:childTnLst>
                                </p:cTn>
                              </p:par>
                              <p:par>
                                <p:cTn id="251" presetID="0" presetClass="path" presetSubtype="0" accel="50000" decel="50000" fill="hold" grpId="1" nodeType="withEffect">
                                  <p:stCondLst>
                                    <p:cond delay="0"/>
                                  </p:stCondLst>
                                  <p:childTnLst>
                                    <p:animMotion origin="layout" path="M 4.58333E-6 -1.85185E-6 L -0.01563 0.02107 " pathEditMode="relative" rAng="0" ptsTypes="AA">
                                      <p:cBhvr>
                                        <p:cTn id="252" dur="2000" fill="hold"/>
                                        <p:tgtEl>
                                          <p:spTgt spid="42"/>
                                        </p:tgtEl>
                                        <p:attrNameLst>
                                          <p:attrName>ppt_x</p:attrName>
                                          <p:attrName>ppt_y</p:attrName>
                                        </p:attrNameLst>
                                      </p:cBhvr>
                                      <p:rCtr x="-781" y="1042"/>
                                    </p:animMotion>
                                  </p:childTnLst>
                                </p:cTn>
                              </p:par>
                              <p:par>
                                <p:cTn id="253" presetID="0" presetClass="path" presetSubtype="0" accel="50000" decel="50000" fill="hold" grpId="1" nodeType="withEffect">
                                  <p:stCondLst>
                                    <p:cond delay="0"/>
                                  </p:stCondLst>
                                  <p:childTnLst>
                                    <p:animMotion origin="layout" path="M 4.58333E-6 1.48148E-6 L -0.01563 0.02106 " pathEditMode="relative" rAng="0" ptsTypes="AA">
                                      <p:cBhvr>
                                        <p:cTn id="254" dur="2000" fill="hold"/>
                                        <p:tgtEl>
                                          <p:spTgt spid="43"/>
                                        </p:tgtEl>
                                        <p:attrNameLst>
                                          <p:attrName>ppt_x</p:attrName>
                                          <p:attrName>ppt_y</p:attrName>
                                        </p:attrNameLst>
                                      </p:cBhvr>
                                      <p:rCtr x="-781" y="1042"/>
                                    </p:animMotion>
                                  </p:childTnLst>
                                </p:cTn>
                              </p:par>
                              <p:par>
                                <p:cTn id="255" presetID="0" presetClass="path" presetSubtype="0" accel="50000" decel="50000" fill="hold" nodeType="withEffect">
                                  <p:stCondLst>
                                    <p:cond delay="0"/>
                                  </p:stCondLst>
                                  <p:childTnLst>
                                    <p:animMotion origin="layout" path="M 8.33333E-7 1.48148E-6 L -0.01563 0.02106 " pathEditMode="relative" rAng="0" ptsTypes="AA">
                                      <p:cBhvr>
                                        <p:cTn id="256" dur="2000" fill="hold"/>
                                        <p:tgtEl>
                                          <p:spTgt spid="102"/>
                                        </p:tgtEl>
                                        <p:attrNameLst>
                                          <p:attrName>ppt_x</p:attrName>
                                          <p:attrName>ppt_y</p:attrName>
                                        </p:attrNameLst>
                                      </p:cBhvr>
                                      <p:rCtr x="-781" y="1042"/>
                                    </p:animMotion>
                                  </p:childTnLst>
                                </p:cTn>
                              </p:par>
                              <p:par>
                                <p:cTn id="257" presetID="0" presetClass="path" presetSubtype="0" accel="50000" decel="50000" fill="hold" grpId="1" nodeType="withEffect">
                                  <p:stCondLst>
                                    <p:cond delay="0"/>
                                  </p:stCondLst>
                                  <p:childTnLst>
                                    <p:animMotion origin="layout" path="M -2.29167E-6 1.48148E-6 L -0.01562 0.02106 " pathEditMode="relative" rAng="0" ptsTypes="AA">
                                      <p:cBhvr>
                                        <p:cTn id="258" dur="2000" fill="hold"/>
                                        <p:tgtEl>
                                          <p:spTgt spid="45"/>
                                        </p:tgtEl>
                                        <p:attrNameLst>
                                          <p:attrName>ppt_x</p:attrName>
                                          <p:attrName>ppt_y</p:attrName>
                                        </p:attrNameLst>
                                      </p:cBhvr>
                                      <p:rCtr x="-781" y="1042"/>
                                    </p:animMotion>
                                  </p:childTnLst>
                                </p:cTn>
                              </p:par>
                              <p:par>
                                <p:cTn id="259" presetID="0" presetClass="path" presetSubtype="0" accel="50000" decel="50000" fill="hold" grpId="1" nodeType="withEffect">
                                  <p:stCondLst>
                                    <p:cond delay="0"/>
                                  </p:stCondLst>
                                  <p:childTnLst>
                                    <p:animMotion origin="layout" path="M 8.33333E-7 1.48148E-6 L -0.01563 0.02106 " pathEditMode="relative" rAng="0" ptsTypes="AA">
                                      <p:cBhvr>
                                        <p:cTn id="260" dur="2000" fill="hold"/>
                                        <p:tgtEl>
                                          <p:spTgt spid="47"/>
                                        </p:tgtEl>
                                        <p:attrNameLst>
                                          <p:attrName>ppt_x</p:attrName>
                                          <p:attrName>ppt_y</p:attrName>
                                        </p:attrNameLst>
                                      </p:cBhvr>
                                      <p:rCtr x="-781" y="1042"/>
                                    </p:animMotion>
                                  </p:childTnLst>
                                </p:cTn>
                              </p:par>
                              <p:par>
                                <p:cTn id="261" presetID="0" presetClass="path" presetSubtype="0" accel="50000" decel="50000" fill="hold" grpId="1" nodeType="withEffect">
                                  <p:stCondLst>
                                    <p:cond delay="0"/>
                                  </p:stCondLst>
                                  <p:childTnLst>
                                    <p:animMotion origin="layout" path="M 3.95833E-6 1.48148E-6 L -0.01563 0.02106 " pathEditMode="relative" rAng="0" ptsTypes="AA">
                                      <p:cBhvr>
                                        <p:cTn id="262" dur="2000" fill="hold"/>
                                        <p:tgtEl>
                                          <p:spTgt spid="49"/>
                                        </p:tgtEl>
                                        <p:attrNameLst>
                                          <p:attrName>ppt_x</p:attrName>
                                          <p:attrName>ppt_y</p:attrName>
                                        </p:attrNameLst>
                                      </p:cBhvr>
                                      <p:rCtr x="-781" y="1042"/>
                                    </p:animMotion>
                                  </p:childTnLst>
                                </p:cTn>
                              </p:par>
                              <p:par>
                                <p:cTn id="263" presetID="0" presetClass="path" presetSubtype="0" accel="50000" decel="50000" fill="hold" grpId="1" nodeType="withEffect">
                                  <p:stCondLst>
                                    <p:cond delay="0"/>
                                  </p:stCondLst>
                                  <p:childTnLst>
                                    <p:animMotion origin="layout" path="M -2.91667E-6 1.48148E-6 L -0.01562 0.02106 " pathEditMode="relative" rAng="0" ptsTypes="AA">
                                      <p:cBhvr>
                                        <p:cTn id="264" dur="2000" fill="hold"/>
                                        <p:tgtEl>
                                          <p:spTgt spid="51"/>
                                        </p:tgtEl>
                                        <p:attrNameLst>
                                          <p:attrName>ppt_x</p:attrName>
                                          <p:attrName>ppt_y</p:attrName>
                                        </p:attrNameLst>
                                      </p:cBhvr>
                                      <p:rCtr x="-781" y="1042"/>
                                    </p:animMotion>
                                  </p:childTnLst>
                                </p:cTn>
                              </p:par>
                              <p:par>
                                <p:cTn id="265" presetID="0" presetClass="path" presetSubtype="0" accel="50000" decel="50000" fill="hold" nodeType="withEffect">
                                  <p:stCondLst>
                                    <p:cond delay="0"/>
                                  </p:stCondLst>
                                  <p:childTnLst>
                                    <p:animMotion origin="layout" path="M 3.95833E-6 -1.85185E-6 L 0.01575 -1.85185E-6 " pathEditMode="relative" rAng="0" ptsTypes="AA">
                                      <p:cBhvr>
                                        <p:cTn id="266" dur="2000" fill="hold"/>
                                        <p:tgtEl>
                                          <p:spTgt spid="100"/>
                                        </p:tgtEl>
                                        <p:attrNameLst>
                                          <p:attrName>ppt_x</p:attrName>
                                          <p:attrName>ppt_y</p:attrName>
                                        </p:attrNameLst>
                                      </p:cBhvr>
                                      <p:rCtr x="781" y="0"/>
                                    </p:animMotion>
                                  </p:childTnLst>
                                </p:cTn>
                              </p:par>
                              <p:par>
                                <p:cTn id="267" presetID="0" presetClass="path" presetSubtype="0" accel="50000" decel="50000" fill="hold" grpId="1" nodeType="withEffect">
                                  <p:stCondLst>
                                    <p:cond delay="0"/>
                                  </p:stCondLst>
                                  <p:childTnLst>
                                    <p:animMotion origin="layout" path="M -2.29167E-6 -1.85185E-6 L 0.01576 -1.85185E-6 " pathEditMode="relative" rAng="0" ptsTypes="AA">
                                      <p:cBhvr>
                                        <p:cTn id="268" dur="2000" fill="hold"/>
                                        <p:tgtEl>
                                          <p:spTgt spid="44"/>
                                        </p:tgtEl>
                                        <p:attrNameLst>
                                          <p:attrName>ppt_x</p:attrName>
                                          <p:attrName>ppt_y</p:attrName>
                                        </p:attrNameLst>
                                      </p:cBhvr>
                                      <p:rCtr x="781" y="0"/>
                                    </p:animMotion>
                                  </p:childTnLst>
                                </p:cTn>
                              </p:par>
                              <p:par>
                                <p:cTn id="269" presetID="0" presetClass="path" presetSubtype="0" accel="50000" decel="50000" fill="hold" grpId="1" nodeType="withEffect">
                                  <p:stCondLst>
                                    <p:cond delay="0"/>
                                  </p:stCondLst>
                                  <p:childTnLst>
                                    <p:animMotion origin="layout" path="M 8.33333E-7 -1.85185E-6 L 0.01575 -1.85185E-6 " pathEditMode="relative" rAng="0" ptsTypes="AA">
                                      <p:cBhvr>
                                        <p:cTn id="270" dur="2000" fill="hold"/>
                                        <p:tgtEl>
                                          <p:spTgt spid="46"/>
                                        </p:tgtEl>
                                        <p:attrNameLst>
                                          <p:attrName>ppt_x</p:attrName>
                                          <p:attrName>ppt_y</p:attrName>
                                        </p:attrNameLst>
                                      </p:cBhvr>
                                      <p:rCtr x="781" y="0"/>
                                    </p:animMotion>
                                  </p:childTnLst>
                                </p:cTn>
                              </p:par>
                              <p:par>
                                <p:cTn id="271" presetID="0" presetClass="path" presetSubtype="0" accel="50000" decel="50000" fill="hold" grpId="1" nodeType="withEffect">
                                  <p:stCondLst>
                                    <p:cond delay="0"/>
                                  </p:stCondLst>
                                  <p:childTnLst>
                                    <p:animMotion origin="layout" path="M 3.95833E-6 -1.85185E-6 L 0.01575 -1.85185E-6 " pathEditMode="relative" rAng="0" ptsTypes="AA">
                                      <p:cBhvr>
                                        <p:cTn id="272" dur="2000" fill="hold"/>
                                        <p:tgtEl>
                                          <p:spTgt spid="48"/>
                                        </p:tgtEl>
                                        <p:attrNameLst>
                                          <p:attrName>ppt_x</p:attrName>
                                          <p:attrName>ppt_y</p:attrName>
                                        </p:attrNameLst>
                                      </p:cBhvr>
                                      <p:rCtr x="781" y="0"/>
                                    </p:animMotion>
                                  </p:childTnLst>
                                </p:cTn>
                              </p:par>
                              <p:par>
                                <p:cTn id="273" presetID="0" presetClass="path" presetSubtype="0" accel="50000" decel="50000" fill="hold" grpId="1" nodeType="withEffect">
                                  <p:stCondLst>
                                    <p:cond delay="0"/>
                                  </p:stCondLst>
                                  <p:childTnLst>
                                    <p:animMotion origin="layout" path="M -2.91667E-6 -1.85185E-6 L 0.01576 -1.85185E-6 " pathEditMode="relative" rAng="0" ptsTypes="AA">
                                      <p:cBhvr>
                                        <p:cTn id="274" dur="2000" fill="hold"/>
                                        <p:tgtEl>
                                          <p:spTgt spid="50"/>
                                        </p:tgtEl>
                                        <p:attrNameLst>
                                          <p:attrName>ppt_x</p:attrName>
                                          <p:attrName>ppt_y</p:attrName>
                                        </p:attrNameLst>
                                      </p:cBhvr>
                                      <p:rCtr x="781" y="0"/>
                                    </p:animMotion>
                                  </p:childTnLst>
                                </p:cTn>
                              </p:par>
                              <p:par>
                                <p:cTn id="275" presetID="0" presetClass="path" presetSubtype="0" accel="50000" decel="50000" fill="hold" grpId="1" nodeType="withEffect">
                                  <p:stCondLst>
                                    <p:cond delay="0"/>
                                  </p:stCondLst>
                                  <p:childTnLst>
                                    <p:animMotion origin="layout" path="M 2.08333E-7 -1.85185E-6 L 0.01576 -1.85185E-6 " pathEditMode="relative" rAng="0" ptsTypes="AA">
                                      <p:cBhvr>
                                        <p:cTn id="276" dur="2000" fill="hold"/>
                                        <p:tgtEl>
                                          <p:spTgt spid="52"/>
                                        </p:tgtEl>
                                        <p:attrNameLst>
                                          <p:attrName>ppt_x</p:attrName>
                                          <p:attrName>ppt_y</p:attrName>
                                        </p:attrNameLst>
                                      </p:cBhvr>
                                      <p:rCtr x="781" y="0"/>
                                    </p:animMotion>
                                  </p:childTnLst>
                                </p:cTn>
                              </p:par>
                              <p:par>
                                <p:cTn id="277" presetID="0" presetClass="path" presetSubtype="0" accel="50000" decel="50000" fill="hold" grpId="1" nodeType="withEffect">
                                  <p:stCondLst>
                                    <p:cond delay="0"/>
                                  </p:stCondLst>
                                  <p:childTnLst>
                                    <p:animMotion origin="layout" path="M 2.08333E-7 1.48148E-6 L 0.01576 1.48148E-6 " pathEditMode="relative" rAng="0" ptsTypes="AA">
                                      <p:cBhvr>
                                        <p:cTn id="278" dur="2000" fill="hold"/>
                                        <p:tgtEl>
                                          <p:spTgt spid="53"/>
                                        </p:tgtEl>
                                        <p:attrNameLst>
                                          <p:attrName>ppt_x</p:attrName>
                                          <p:attrName>ppt_y</p:attrName>
                                        </p:attrNameLst>
                                      </p:cBhvr>
                                      <p:rCtr x="781" y="0"/>
                                    </p:animMotion>
                                  </p:childTnLst>
                                </p:cTn>
                              </p:par>
                              <p:par>
                                <p:cTn id="279" presetID="0" presetClass="path" presetSubtype="0" accel="50000" decel="50000" fill="hold" nodeType="withEffect">
                                  <p:stCondLst>
                                    <p:cond delay="0"/>
                                  </p:stCondLst>
                                  <p:childTnLst>
                                    <p:animMotion origin="layout" path="M 2.08333E-7 1.48148E-6 L 0.01576 1.48148E-6 " pathEditMode="relative" rAng="0" ptsTypes="AA">
                                      <p:cBhvr>
                                        <p:cTn id="280" dur="2000" fill="hold"/>
                                        <p:tgtEl>
                                          <p:spTgt spid="101"/>
                                        </p:tgtEl>
                                        <p:attrNameLst>
                                          <p:attrName>ppt_x</p:attrName>
                                          <p:attrName>ppt_y</p:attrName>
                                        </p:attrNameLst>
                                      </p:cBhvr>
                                      <p:rCtr x="78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P spid="51" grpId="0" animBg="1"/>
      <p:bldP spid="51" grpId="1" animBg="1"/>
      <p:bldP spid="52" grpId="0" animBg="1"/>
      <p:bldP spid="52" grpId="1"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P spid="65" grpId="0" animBg="1"/>
      <p:bldP spid="65" grpId="1"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103" grpId="0" animBg="1"/>
      <p:bldP spid="10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33771" y="1552493"/>
            <a:ext cx="328615" cy="4842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 name="Rectangle 4"/>
          <p:cNvSpPr/>
          <p:nvPr/>
        </p:nvSpPr>
        <p:spPr>
          <a:xfrm>
            <a:off x="3633771" y="2036754"/>
            <a:ext cx="328615" cy="48426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solidFill>
                <a:prstClr val="white"/>
              </a:solidFill>
            </a:endParaRPr>
          </a:p>
        </p:txBody>
      </p:sp>
      <p:sp>
        <p:nvSpPr>
          <p:cNvPr id="6" name="Rectangle 5"/>
          <p:cNvSpPr/>
          <p:nvPr/>
        </p:nvSpPr>
        <p:spPr>
          <a:xfrm>
            <a:off x="4181463" y="1552493"/>
            <a:ext cx="328615" cy="48426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solidFill>
                <a:prstClr val="white"/>
              </a:solidFill>
            </a:endParaRPr>
          </a:p>
        </p:txBody>
      </p:sp>
      <p:sp>
        <p:nvSpPr>
          <p:cNvPr id="7" name="Rectangle 6"/>
          <p:cNvSpPr/>
          <p:nvPr/>
        </p:nvSpPr>
        <p:spPr>
          <a:xfrm>
            <a:off x="4181463" y="2036754"/>
            <a:ext cx="328615" cy="48426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solidFill>
                <a:prstClr val="white"/>
              </a:solidFill>
            </a:endParaRPr>
          </a:p>
        </p:txBody>
      </p:sp>
      <p:sp>
        <p:nvSpPr>
          <p:cNvPr id="8" name="Rectangle 7"/>
          <p:cNvSpPr/>
          <p:nvPr/>
        </p:nvSpPr>
        <p:spPr>
          <a:xfrm>
            <a:off x="4729154" y="1552493"/>
            <a:ext cx="328615" cy="48426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solidFill>
                <a:prstClr val="white"/>
              </a:solidFill>
            </a:endParaRPr>
          </a:p>
        </p:txBody>
      </p:sp>
      <p:sp>
        <p:nvSpPr>
          <p:cNvPr id="9" name="Rectangle 8"/>
          <p:cNvSpPr/>
          <p:nvPr/>
        </p:nvSpPr>
        <p:spPr>
          <a:xfrm>
            <a:off x="4729154" y="2036754"/>
            <a:ext cx="328615" cy="4842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p:nvSpPr>
        <p:spPr>
          <a:xfrm>
            <a:off x="5276845" y="1552493"/>
            <a:ext cx="328615" cy="4842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Rectangle 10"/>
          <p:cNvSpPr/>
          <p:nvPr/>
        </p:nvSpPr>
        <p:spPr>
          <a:xfrm>
            <a:off x="5276845" y="2036754"/>
            <a:ext cx="328615" cy="48426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solidFill>
                <a:prstClr val="white"/>
              </a:solidFill>
            </a:endParaRPr>
          </a:p>
        </p:txBody>
      </p:sp>
      <p:sp>
        <p:nvSpPr>
          <p:cNvPr id="12" name="Rectangle 11"/>
          <p:cNvSpPr/>
          <p:nvPr/>
        </p:nvSpPr>
        <p:spPr>
          <a:xfrm>
            <a:off x="5824537" y="1552493"/>
            <a:ext cx="328615" cy="48426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solidFill>
                <a:prstClr val="white"/>
              </a:solidFill>
            </a:endParaRPr>
          </a:p>
        </p:txBody>
      </p:sp>
      <p:sp>
        <p:nvSpPr>
          <p:cNvPr id="13" name="Rectangle 12"/>
          <p:cNvSpPr/>
          <p:nvPr/>
        </p:nvSpPr>
        <p:spPr>
          <a:xfrm>
            <a:off x="5824537" y="2036754"/>
            <a:ext cx="328615" cy="48426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solidFill>
                <a:prstClr val="white"/>
              </a:solidFill>
            </a:endParaRPr>
          </a:p>
        </p:txBody>
      </p:sp>
      <p:sp>
        <p:nvSpPr>
          <p:cNvPr id="14" name="Rectangle 13"/>
          <p:cNvSpPr/>
          <p:nvPr/>
        </p:nvSpPr>
        <p:spPr>
          <a:xfrm>
            <a:off x="6372228" y="1552493"/>
            <a:ext cx="328615" cy="48426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solidFill>
                <a:prstClr val="white"/>
              </a:solidFill>
            </a:endParaRPr>
          </a:p>
        </p:txBody>
      </p:sp>
      <p:sp>
        <p:nvSpPr>
          <p:cNvPr id="15" name="Rectangle 14"/>
          <p:cNvSpPr/>
          <p:nvPr/>
        </p:nvSpPr>
        <p:spPr>
          <a:xfrm>
            <a:off x="6372228" y="2036754"/>
            <a:ext cx="328615" cy="48426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solidFill>
                <a:prstClr val="white"/>
              </a:solidFill>
            </a:endParaRPr>
          </a:p>
        </p:txBody>
      </p:sp>
      <p:cxnSp>
        <p:nvCxnSpPr>
          <p:cNvPr id="16" name="Straight Connector 15"/>
          <p:cNvCxnSpPr/>
          <p:nvPr/>
        </p:nvCxnSpPr>
        <p:spPr>
          <a:xfrm>
            <a:off x="1881159" y="1428737"/>
            <a:ext cx="2190765" cy="2691"/>
          </a:xfrm>
          <a:prstGeom prst="line">
            <a:avLst/>
          </a:prstGeom>
          <a:ln w="1905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071924" y="1431428"/>
            <a:ext cx="2738457" cy="2691"/>
          </a:xfrm>
          <a:prstGeom prst="line">
            <a:avLst/>
          </a:prstGeom>
          <a:ln w="1905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262690" y="2642080"/>
            <a:ext cx="547691" cy="2691"/>
          </a:xfrm>
          <a:prstGeom prst="line">
            <a:avLst/>
          </a:prstGeom>
          <a:ln w="1905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881159" y="2643182"/>
            <a:ext cx="4381531" cy="1588"/>
          </a:xfrm>
          <a:prstGeom prst="line">
            <a:avLst/>
          </a:prstGeom>
          <a:ln w="1905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810512" y="500042"/>
            <a:ext cx="2428892" cy="1477328"/>
          </a:xfrm>
          <a:prstGeom prst="rect">
            <a:avLst/>
          </a:prstGeom>
          <a:noFill/>
        </p:spPr>
        <p:txBody>
          <a:bodyPr wrap="square" rtlCol="0">
            <a:spAutoFit/>
          </a:bodyPr>
          <a:lstStyle/>
          <a:p>
            <a:pPr algn="ctr"/>
            <a:r>
              <a:rPr lang="en-GB" b="1" dirty="0">
                <a:solidFill>
                  <a:prstClr val="black"/>
                </a:solidFill>
              </a:rPr>
              <a:t>KEY:</a:t>
            </a:r>
          </a:p>
          <a:p>
            <a:pPr algn="r"/>
            <a:endParaRPr lang="en-GB" b="1" dirty="0">
              <a:solidFill>
                <a:prstClr val="black"/>
              </a:solidFill>
            </a:endParaRPr>
          </a:p>
          <a:p>
            <a:pPr algn="r"/>
            <a:r>
              <a:rPr lang="en-GB" b="1" dirty="0">
                <a:solidFill>
                  <a:prstClr val="black"/>
                </a:solidFill>
              </a:rPr>
              <a:t>Gene from Human</a:t>
            </a:r>
          </a:p>
          <a:p>
            <a:pPr algn="r"/>
            <a:endParaRPr lang="en-GB" b="1" dirty="0">
              <a:solidFill>
                <a:prstClr val="black"/>
              </a:solidFill>
            </a:endParaRPr>
          </a:p>
          <a:p>
            <a:pPr algn="r"/>
            <a:r>
              <a:rPr lang="en-GB" b="1" dirty="0">
                <a:solidFill>
                  <a:prstClr val="black"/>
                </a:solidFill>
              </a:rPr>
              <a:t>Gene from </a:t>
            </a:r>
            <a:r>
              <a:rPr lang="en-GB" b="1" i="1" dirty="0" err="1">
                <a:solidFill>
                  <a:prstClr val="black"/>
                </a:solidFill>
              </a:rPr>
              <a:t>E.coli</a:t>
            </a:r>
            <a:r>
              <a:rPr lang="en-GB" b="1" i="1" dirty="0">
                <a:solidFill>
                  <a:prstClr val="black"/>
                </a:solidFill>
              </a:rPr>
              <a:t>     </a:t>
            </a:r>
            <a:endParaRPr lang="en-GB" b="1" dirty="0">
              <a:solidFill>
                <a:prstClr val="black"/>
              </a:solidFill>
            </a:endParaRPr>
          </a:p>
        </p:txBody>
      </p:sp>
      <p:cxnSp>
        <p:nvCxnSpPr>
          <p:cNvPr id="21" name="Straight Connector 20"/>
          <p:cNvCxnSpPr/>
          <p:nvPr/>
        </p:nvCxnSpPr>
        <p:spPr>
          <a:xfrm>
            <a:off x="7667637" y="1214423"/>
            <a:ext cx="547691" cy="2691"/>
          </a:xfrm>
          <a:prstGeom prst="line">
            <a:avLst/>
          </a:prstGeom>
          <a:ln w="1905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667637" y="1785927"/>
            <a:ext cx="547691" cy="2691"/>
          </a:xfrm>
          <a:prstGeom prst="line">
            <a:avLst/>
          </a:prstGeom>
          <a:ln w="190500">
            <a:solidFill>
              <a:srgbClr val="92D050"/>
            </a:solidFill>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2024035" y="1571613"/>
            <a:ext cx="328615" cy="4842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2" name="Rectangle 31"/>
          <p:cNvSpPr/>
          <p:nvPr/>
        </p:nvSpPr>
        <p:spPr>
          <a:xfrm>
            <a:off x="2024035" y="2055874"/>
            <a:ext cx="328615" cy="48426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solidFill>
                <a:prstClr val="white"/>
              </a:solidFill>
            </a:endParaRPr>
          </a:p>
        </p:txBody>
      </p:sp>
      <p:sp>
        <p:nvSpPr>
          <p:cNvPr id="33" name="Rectangle 32"/>
          <p:cNvSpPr/>
          <p:nvPr/>
        </p:nvSpPr>
        <p:spPr>
          <a:xfrm>
            <a:off x="2571727" y="1571613"/>
            <a:ext cx="328615" cy="48426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solidFill>
                <a:prstClr val="white"/>
              </a:solidFill>
            </a:endParaRPr>
          </a:p>
        </p:txBody>
      </p:sp>
      <p:sp>
        <p:nvSpPr>
          <p:cNvPr id="34" name="Rectangle 33"/>
          <p:cNvSpPr/>
          <p:nvPr/>
        </p:nvSpPr>
        <p:spPr>
          <a:xfrm>
            <a:off x="2571727" y="2055874"/>
            <a:ext cx="328615" cy="48426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solidFill>
                <a:prstClr val="white"/>
              </a:solidFill>
            </a:endParaRPr>
          </a:p>
        </p:txBody>
      </p:sp>
      <p:sp>
        <p:nvSpPr>
          <p:cNvPr id="35" name="Rectangle 34"/>
          <p:cNvSpPr/>
          <p:nvPr/>
        </p:nvSpPr>
        <p:spPr>
          <a:xfrm>
            <a:off x="3119418" y="1571613"/>
            <a:ext cx="328615" cy="48426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solidFill>
                <a:prstClr val="white"/>
              </a:solidFill>
            </a:endParaRPr>
          </a:p>
        </p:txBody>
      </p:sp>
      <p:sp>
        <p:nvSpPr>
          <p:cNvPr id="36" name="Rectangle 35"/>
          <p:cNvSpPr/>
          <p:nvPr/>
        </p:nvSpPr>
        <p:spPr>
          <a:xfrm>
            <a:off x="3119418" y="2055874"/>
            <a:ext cx="328615" cy="4842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9" name="TextBox 38"/>
          <p:cNvSpPr txBox="1"/>
          <p:nvPr/>
        </p:nvSpPr>
        <p:spPr>
          <a:xfrm>
            <a:off x="2309786" y="428605"/>
            <a:ext cx="3786214" cy="646331"/>
          </a:xfrm>
          <a:prstGeom prst="rect">
            <a:avLst/>
          </a:prstGeom>
          <a:noFill/>
        </p:spPr>
        <p:txBody>
          <a:bodyPr wrap="square" rtlCol="0">
            <a:spAutoFit/>
          </a:bodyPr>
          <a:lstStyle/>
          <a:p>
            <a:pPr algn="ctr"/>
            <a:r>
              <a:rPr lang="en-GB" dirty="0">
                <a:solidFill>
                  <a:prstClr val="black"/>
                </a:solidFill>
              </a:rPr>
              <a:t>This gene (from a human) can be cut with a restriction </a:t>
            </a:r>
            <a:r>
              <a:rPr lang="en-GB" dirty="0" err="1">
                <a:solidFill>
                  <a:prstClr val="black"/>
                </a:solidFill>
              </a:rPr>
              <a:t>enzymesuch</a:t>
            </a:r>
            <a:r>
              <a:rPr lang="en-GB" dirty="0">
                <a:solidFill>
                  <a:prstClr val="black"/>
                </a:solidFill>
              </a:rPr>
              <a:t> as </a:t>
            </a:r>
            <a:r>
              <a:rPr lang="en-GB" i="1" dirty="0" err="1">
                <a:solidFill>
                  <a:prstClr val="black"/>
                </a:solidFill>
              </a:rPr>
              <a:t>EcoRI</a:t>
            </a:r>
            <a:endParaRPr lang="en-GB" dirty="0">
              <a:solidFill>
                <a:prstClr val="black"/>
              </a:solidFill>
            </a:endParaRPr>
          </a:p>
        </p:txBody>
      </p:sp>
      <p:sp>
        <p:nvSpPr>
          <p:cNvPr id="40" name="TextBox 39"/>
          <p:cNvSpPr txBox="1"/>
          <p:nvPr/>
        </p:nvSpPr>
        <p:spPr>
          <a:xfrm>
            <a:off x="5024430" y="1214422"/>
            <a:ext cx="2428892" cy="369332"/>
          </a:xfrm>
          <a:prstGeom prst="rect">
            <a:avLst/>
          </a:prstGeom>
          <a:noFill/>
        </p:spPr>
        <p:txBody>
          <a:bodyPr wrap="square" rtlCol="0">
            <a:spAutoFit/>
          </a:bodyPr>
          <a:lstStyle/>
          <a:p>
            <a:r>
              <a:rPr lang="en-GB" dirty="0">
                <a:solidFill>
                  <a:prstClr val="black"/>
                </a:solidFill>
              </a:rPr>
              <a:t>Sticky End</a:t>
            </a:r>
          </a:p>
        </p:txBody>
      </p:sp>
      <p:cxnSp>
        <p:nvCxnSpPr>
          <p:cNvPr id="42" name="Straight Arrow Connector 41"/>
          <p:cNvCxnSpPr/>
          <p:nvPr/>
        </p:nvCxnSpPr>
        <p:spPr>
          <a:xfrm rot="10800000" flipV="1">
            <a:off x="4952992" y="1571612"/>
            <a:ext cx="357190" cy="28575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3" name="Rectangle 42"/>
          <p:cNvSpPr/>
          <p:nvPr/>
        </p:nvSpPr>
        <p:spPr>
          <a:xfrm>
            <a:off x="4167175" y="4000505"/>
            <a:ext cx="328615" cy="4842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4" name="Rectangle 43"/>
          <p:cNvSpPr/>
          <p:nvPr/>
        </p:nvSpPr>
        <p:spPr>
          <a:xfrm>
            <a:off x="4167175" y="4500571"/>
            <a:ext cx="328615" cy="48426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solidFill>
                <a:prstClr val="white"/>
              </a:solidFill>
            </a:endParaRPr>
          </a:p>
        </p:txBody>
      </p:sp>
      <p:sp>
        <p:nvSpPr>
          <p:cNvPr id="45" name="Rectangle 44"/>
          <p:cNvSpPr/>
          <p:nvPr/>
        </p:nvSpPr>
        <p:spPr>
          <a:xfrm>
            <a:off x="5267320" y="4000505"/>
            <a:ext cx="328615" cy="48426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solidFill>
                <a:prstClr val="white"/>
              </a:solidFill>
            </a:endParaRPr>
          </a:p>
        </p:txBody>
      </p:sp>
      <p:sp>
        <p:nvSpPr>
          <p:cNvPr id="46" name="Rectangle 45"/>
          <p:cNvSpPr/>
          <p:nvPr/>
        </p:nvSpPr>
        <p:spPr>
          <a:xfrm>
            <a:off x="5267320" y="4500571"/>
            <a:ext cx="328615" cy="48426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solidFill>
                <a:prstClr val="white"/>
              </a:solidFill>
            </a:endParaRPr>
          </a:p>
        </p:txBody>
      </p:sp>
      <p:sp>
        <p:nvSpPr>
          <p:cNvPr id="47" name="Rectangle 46"/>
          <p:cNvSpPr/>
          <p:nvPr/>
        </p:nvSpPr>
        <p:spPr>
          <a:xfrm>
            <a:off x="3595671" y="4000505"/>
            <a:ext cx="328615" cy="48426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solidFill>
                <a:prstClr val="white"/>
              </a:solidFill>
            </a:endParaRPr>
          </a:p>
        </p:txBody>
      </p:sp>
      <p:sp>
        <p:nvSpPr>
          <p:cNvPr id="48" name="Rectangle 47"/>
          <p:cNvSpPr/>
          <p:nvPr/>
        </p:nvSpPr>
        <p:spPr>
          <a:xfrm>
            <a:off x="5838824" y="4000505"/>
            <a:ext cx="328615" cy="4842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9" name="Rectangle 48"/>
          <p:cNvSpPr/>
          <p:nvPr/>
        </p:nvSpPr>
        <p:spPr>
          <a:xfrm>
            <a:off x="6410328" y="4500571"/>
            <a:ext cx="328615" cy="4842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0" name="Rectangle 49"/>
          <p:cNvSpPr/>
          <p:nvPr/>
        </p:nvSpPr>
        <p:spPr>
          <a:xfrm>
            <a:off x="6410328" y="4000505"/>
            <a:ext cx="328615" cy="48426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solidFill>
                <a:prstClr val="white"/>
              </a:solidFill>
            </a:endParaRPr>
          </a:p>
        </p:txBody>
      </p:sp>
      <p:sp>
        <p:nvSpPr>
          <p:cNvPr id="51" name="Rectangle 50"/>
          <p:cNvSpPr/>
          <p:nvPr/>
        </p:nvSpPr>
        <p:spPr>
          <a:xfrm>
            <a:off x="4738679" y="4000505"/>
            <a:ext cx="328615" cy="48426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solidFill>
                <a:prstClr val="white"/>
              </a:solidFill>
            </a:endParaRPr>
          </a:p>
        </p:txBody>
      </p:sp>
      <p:sp>
        <p:nvSpPr>
          <p:cNvPr id="52" name="Rectangle 51"/>
          <p:cNvSpPr/>
          <p:nvPr/>
        </p:nvSpPr>
        <p:spPr>
          <a:xfrm>
            <a:off x="7553336" y="4500571"/>
            <a:ext cx="328615" cy="48426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solidFill>
                <a:prstClr val="white"/>
              </a:solidFill>
            </a:endParaRPr>
          </a:p>
        </p:txBody>
      </p:sp>
      <p:sp>
        <p:nvSpPr>
          <p:cNvPr id="53" name="Rectangle 52"/>
          <p:cNvSpPr/>
          <p:nvPr/>
        </p:nvSpPr>
        <p:spPr>
          <a:xfrm>
            <a:off x="3024167" y="4000505"/>
            <a:ext cx="328615" cy="48426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solidFill>
                <a:prstClr val="white"/>
              </a:solidFill>
            </a:endParaRPr>
          </a:p>
        </p:txBody>
      </p:sp>
      <p:sp>
        <p:nvSpPr>
          <p:cNvPr id="54" name="Rectangle 53"/>
          <p:cNvSpPr/>
          <p:nvPr/>
        </p:nvSpPr>
        <p:spPr>
          <a:xfrm>
            <a:off x="7553336" y="4000505"/>
            <a:ext cx="328615" cy="48426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solidFill>
                <a:prstClr val="white"/>
              </a:solidFill>
            </a:endParaRPr>
          </a:p>
        </p:txBody>
      </p:sp>
      <p:cxnSp>
        <p:nvCxnSpPr>
          <p:cNvPr id="55" name="Straight Connector 54"/>
          <p:cNvCxnSpPr/>
          <p:nvPr/>
        </p:nvCxnSpPr>
        <p:spPr>
          <a:xfrm>
            <a:off x="2952728" y="3857628"/>
            <a:ext cx="5000660" cy="1588"/>
          </a:xfrm>
          <a:prstGeom prst="line">
            <a:avLst/>
          </a:prstGeom>
          <a:ln w="1905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5167306" y="5072074"/>
            <a:ext cx="2786082" cy="1588"/>
          </a:xfrm>
          <a:prstGeom prst="line">
            <a:avLst/>
          </a:prstGeom>
          <a:ln w="190500">
            <a:solidFill>
              <a:srgbClr val="92D050"/>
            </a:solidFill>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6981832" y="4000505"/>
            <a:ext cx="328615" cy="48426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solidFill>
                <a:prstClr val="white"/>
              </a:solidFill>
            </a:endParaRPr>
          </a:p>
        </p:txBody>
      </p:sp>
      <p:sp>
        <p:nvSpPr>
          <p:cNvPr id="60" name="Rectangle 59"/>
          <p:cNvSpPr/>
          <p:nvPr/>
        </p:nvSpPr>
        <p:spPr>
          <a:xfrm>
            <a:off x="3024167" y="4500571"/>
            <a:ext cx="328615" cy="48426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solidFill>
                <a:prstClr val="white"/>
              </a:solidFill>
            </a:endParaRPr>
          </a:p>
        </p:txBody>
      </p:sp>
      <p:sp>
        <p:nvSpPr>
          <p:cNvPr id="61" name="Rectangle 60"/>
          <p:cNvSpPr/>
          <p:nvPr/>
        </p:nvSpPr>
        <p:spPr>
          <a:xfrm>
            <a:off x="4738679" y="4500571"/>
            <a:ext cx="328615" cy="48426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solidFill>
                <a:prstClr val="white"/>
              </a:solidFill>
            </a:endParaRPr>
          </a:p>
        </p:txBody>
      </p:sp>
      <p:sp>
        <p:nvSpPr>
          <p:cNvPr id="62" name="Rectangle 61"/>
          <p:cNvSpPr/>
          <p:nvPr/>
        </p:nvSpPr>
        <p:spPr>
          <a:xfrm>
            <a:off x="6981832" y="4500571"/>
            <a:ext cx="328615" cy="48426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solidFill>
                <a:prstClr val="white"/>
              </a:solidFill>
            </a:endParaRPr>
          </a:p>
        </p:txBody>
      </p:sp>
      <p:sp>
        <p:nvSpPr>
          <p:cNvPr id="63" name="Rectangle 62"/>
          <p:cNvSpPr/>
          <p:nvPr/>
        </p:nvSpPr>
        <p:spPr>
          <a:xfrm>
            <a:off x="3595671" y="4500571"/>
            <a:ext cx="328615" cy="4842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4" name="Rectangle 63"/>
          <p:cNvSpPr/>
          <p:nvPr/>
        </p:nvSpPr>
        <p:spPr>
          <a:xfrm>
            <a:off x="5838824" y="4500571"/>
            <a:ext cx="328615" cy="48426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solidFill>
                <a:prstClr val="white"/>
              </a:solidFill>
            </a:endParaRPr>
          </a:p>
        </p:txBody>
      </p:sp>
      <p:cxnSp>
        <p:nvCxnSpPr>
          <p:cNvPr id="68" name="Straight Connector 67"/>
          <p:cNvCxnSpPr/>
          <p:nvPr/>
        </p:nvCxnSpPr>
        <p:spPr>
          <a:xfrm>
            <a:off x="2381224" y="5072074"/>
            <a:ext cx="2786082" cy="1588"/>
          </a:xfrm>
          <a:prstGeom prst="line">
            <a:avLst/>
          </a:prstGeom>
          <a:ln w="190500">
            <a:solidFill>
              <a:srgbClr val="92D050"/>
            </a:solidFill>
          </a:ln>
        </p:spPr>
        <p:style>
          <a:lnRef idx="1">
            <a:schemeClr val="accent1"/>
          </a:lnRef>
          <a:fillRef idx="0">
            <a:schemeClr val="accent1"/>
          </a:fillRef>
          <a:effectRef idx="0">
            <a:schemeClr val="accent1"/>
          </a:effectRef>
          <a:fontRef idx="minor">
            <a:schemeClr val="tx1"/>
          </a:fontRef>
        </p:style>
      </p:cxnSp>
      <p:sp>
        <p:nvSpPr>
          <p:cNvPr id="72" name="Rectangle 71"/>
          <p:cNvSpPr/>
          <p:nvPr/>
        </p:nvSpPr>
        <p:spPr>
          <a:xfrm>
            <a:off x="2524101" y="4000505"/>
            <a:ext cx="328615" cy="4842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3" name="Rectangle 72"/>
          <p:cNvSpPr/>
          <p:nvPr/>
        </p:nvSpPr>
        <p:spPr>
          <a:xfrm>
            <a:off x="2524101" y="4500571"/>
            <a:ext cx="328615" cy="48426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solidFill>
                <a:prstClr val="white"/>
              </a:solidFill>
            </a:endParaRPr>
          </a:p>
        </p:txBody>
      </p:sp>
      <p:cxnSp>
        <p:nvCxnSpPr>
          <p:cNvPr id="75" name="Straight Connector 74"/>
          <p:cNvCxnSpPr/>
          <p:nvPr/>
        </p:nvCxnSpPr>
        <p:spPr>
          <a:xfrm>
            <a:off x="2381224" y="3857628"/>
            <a:ext cx="571504" cy="1588"/>
          </a:xfrm>
          <a:prstGeom prst="line">
            <a:avLst/>
          </a:prstGeom>
          <a:ln w="190500">
            <a:solidFill>
              <a:srgbClr val="92D050"/>
            </a:solidFill>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8453454" y="3286125"/>
            <a:ext cx="1714512" cy="2031325"/>
          </a:xfrm>
          <a:prstGeom prst="rect">
            <a:avLst/>
          </a:prstGeom>
          <a:noFill/>
        </p:spPr>
        <p:txBody>
          <a:bodyPr wrap="square" rtlCol="0">
            <a:spAutoFit/>
          </a:bodyPr>
          <a:lstStyle/>
          <a:p>
            <a:pPr algn="ctr"/>
            <a:r>
              <a:rPr lang="en-GB" dirty="0">
                <a:solidFill>
                  <a:prstClr val="black"/>
                </a:solidFill>
              </a:rPr>
              <a:t>If this section of DNA from </a:t>
            </a:r>
            <a:r>
              <a:rPr lang="en-GB" i="1" dirty="0" err="1">
                <a:solidFill>
                  <a:prstClr val="black"/>
                </a:solidFill>
              </a:rPr>
              <a:t>E.coli</a:t>
            </a:r>
            <a:r>
              <a:rPr lang="en-GB" dirty="0">
                <a:solidFill>
                  <a:prstClr val="black"/>
                </a:solidFill>
              </a:rPr>
              <a:t> is also cut with </a:t>
            </a:r>
            <a:r>
              <a:rPr lang="en-GB" b="1" i="1" dirty="0" err="1">
                <a:solidFill>
                  <a:prstClr val="black"/>
                </a:solidFill>
              </a:rPr>
              <a:t>EcoRI</a:t>
            </a:r>
            <a:r>
              <a:rPr lang="en-GB" i="1" dirty="0">
                <a:solidFill>
                  <a:prstClr val="black"/>
                </a:solidFill>
              </a:rPr>
              <a:t>, </a:t>
            </a:r>
            <a:r>
              <a:rPr lang="en-GB" dirty="0">
                <a:solidFill>
                  <a:prstClr val="black"/>
                </a:solidFill>
              </a:rPr>
              <a:t>a complimentary sticky end is produced. </a:t>
            </a:r>
          </a:p>
        </p:txBody>
      </p:sp>
      <p:sp>
        <p:nvSpPr>
          <p:cNvPr id="80" name="TextBox 79"/>
          <p:cNvSpPr txBox="1"/>
          <p:nvPr/>
        </p:nvSpPr>
        <p:spPr>
          <a:xfrm>
            <a:off x="3452794" y="3202544"/>
            <a:ext cx="3500462" cy="369332"/>
          </a:xfrm>
          <a:prstGeom prst="rect">
            <a:avLst/>
          </a:prstGeom>
          <a:noFill/>
        </p:spPr>
        <p:txBody>
          <a:bodyPr wrap="square" rtlCol="0">
            <a:spAutoFit/>
          </a:bodyPr>
          <a:lstStyle/>
          <a:p>
            <a:pPr algn="ctr"/>
            <a:r>
              <a:rPr lang="en-GB" dirty="0">
                <a:solidFill>
                  <a:prstClr val="black"/>
                </a:solidFill>
              </a:rPr>
              <a:t>This is a section of DNA from </a:t>
            </a:r>
            <a:r>
              <a:rPr lang="en-GB" i="1" dirty="0" err="1">
                <a:solidFill>
                  <a:prstClr val="black"/>
                </a:solidFill>
              </a:rPr>
              <a:t>E.coli</a:t>
            </a:r>
            <a:r>
              <a:rPr lang="en-GB" i="1" dirty="0">
                <a:solidFill>
                  <a:prstClr val="black"/>
                </a:solidFill>
              </a:rPr>
              <a:t>. </a:t>
            </a:r>
            <a:endParaRPr lang="en-GB" dirty="0">
              <a:solidFill>
                <a:prstClr val="black"/>
              </a:solidFill>
            </a:endParaRPr>
          </a:p>
        </p:txBody>
      </p:sp>
      <p:sp>
        <p:nvSpPr>
          <p:cNvPr id="81" name="TextBox 80"/>
          <p:cNvSpPr txBox="1"/>
          <p:nvPr/>
        </p:nvSpPr>
        <p:spPr>
          <a:xfrm>
            <a:off x="2595538" y="4643446"/>
            <a:ext cx="2000264" cy="369332"/>
          </a:xfrm>
          <a:prstGeom prst="rect">
            <a:avLst/>
          </a:prstGeom>
          <a:noFill/>
        </p:spPr>
        <p:txBody>
          <a:bodyPr wrap="square" rtlCol="0">
            <a:spAutoFit/>
          </a:bodyPr>
          <a:lstStyle/>
          <a:p>
            <a:r>
              <a:rPr lang="en-GB" dirty="0">
                <a:solidFill>
                  <a:prstClr val="black"/>
                </a:solidFill>
              </a:rPr>
              <a:t>Sticky End</a:t>
            </a:r>
          </a:p>
        </p:txBody>
      </p:sp>
      <p:cxnSp>
        <p:nvCxnSpPr>
          <p:cNvPr id="83" name="Straight Arrow Connector 82"/>
          <p:cNvCxnSpPr/>
          <p:nvPr/>
        </p:nvCxnSpPr>
        <p:spPr>
          <a:xfrm rot="5400000" flipH="1" flipV="1">
            <a:off x="3774265" y="4607727"/>
            <a:ext cx="214314" cy="14287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84" name="TextBox 83"/>
          <p:cNvSpPr txBox="1"/>
          <p:nvPr/>
        </p:nvSpPr>
        <p:spPr>
          <a:xfrm>
            <a:off x="2952728" y="5643579"/>
            <a:ext cx="6357982" cy="954107"/>
          </a:xfrm>
          <a:prstGeom prst="rect">
            <a:avLst/>
          </a:prstGeom>
          <a:noFill/>
        </p:spPr>
        <p:txBody>
          <a:bodyPr wrap="square" rtlCol="0">
            <a:spAutoFit/>
          </a:bodyPr>
          <a:lstStyle/>
          <a:p>
            <a:pPr algn="ctr"/>
            <a:r>
              <a:rPr lang="en-GB" sz="2800" dirty="0">
                <a:solidFill>
                  <a:prstClr val="black"/>
                </a:solidFill>
              </a:rPr>
              <a:t>If these two ‘cut’ pieces of DNA are mixed, </a:t>
            </a:r>
            <a:r>
              <a:rPr lang="en-GB" sz="2800" b="1" dirty="0">
                <a:solidFill>
                  <a:prstClr val="black"/>
                </a:solidFill>
              </a:rPr>
              <a:t>recombinant DNA </a:t>
            </a:r>
            <a:r>
              <a:rPr lang="en-GB" sz="2800" dirty="0">
                <a:solidFill>
                  <a:prstClr val="black"/>
                </a:solidFill>
              </a:rPr>
              <a:t>has been produced.</a:t>
            </a:r>
          </a:p>
        </p:txBody>
      </p:sp>
    </p:spTree>
    <p:extLst>
      <p:ext uri="{BB962C8B-B14F-4D97-AF65-F5344CB8AC3E}">
        <p14:creationId xmlns:p14="http://schemas.microsoft.com/office/powerpoint/2010/main" val="246518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nodeType="clickEffect">
                                  <p:stCondLst>
                                    <p:cond delay="0"/>
                                  </p:stCondLst>
                                  <p:childTnLst>
                                    <p:animMotion origin="layout" path="M 1.38889E-6 3.7037E-6 L 0.36302 -0.42269 " pathEditMode="relative" rAng="0" ptsTypes="AA">
                                      <p:cBhvr>
                                        <p:cTn id="6" dur="2000" fill="hold"/>
                                        <p:tgtEl>
                                          <p:spTgt spid="17"/>
                                        </p:tgtEl>
                                        <p:attrNameLst>
                                          <p:attrName>ppt_x</p:attrName>
                                          <p:attrName>ppt_y</p:attrName>
                                        </p:attrNameLst>
                                      </p:cBhvr>
                                      <p:rCtr x="18100" y="-21100"/>
                                    </p:animMotion>
                                  </p:childTnLst>
                                </p:cTn>
                              </p:par>
                              <p:par>
                                <p:cTn id="7" presetID="56" presetClass="path" presetSubtype="0" accel="50000" decel="50000" fill="hold" grpId="0" nodeType="withEffect">
                                  <p:stCondLst>
                                    <p:cond delay="0"/>
                                  </p:stCondLst>
                                  <p:childTnLst>
                                    <p:animMotion origin="layout" path="M 3.05556E-6 -4.07407E-6 L 0.36475 -0.51759 " pathEditMode="relative" rAng="0" ptsTypes="AA">
                                      <p:cBhvr>
                                        <p:cTn id="8" dur="2000" fill="hold"/>
                                        <p:tgtEl>
                                          <p:spTgt spid="6"/>
                                        </p:tgtEl>
                                        <p:attrNameLst>
                                          <p:attrName>ppt_x</p:attrName>
                                          <p:attrName>ppt_y</p:attrName>
                                        </p:attrNameLst>
                                      </p:cBhvr>
                                      <p:rCtr x="18200" y="-25900"/>
                                    </p:animMotion>
                                  </p:childTnLst>
                                </p:cTn>
                              </p:par>
                              <p:par>
                                <p:cTn id="9" presetID="56" presetClass="path" presetSubtype="0" accel="50000" decel="50000" fill="hold" grpId="0" nodeType="withEffect">
                                  <p:stCondLst>
                                    <p:cond delay="0"/>
                                  </p:stCondLst>
                                  <p:childTnLst>
                                    <p:animMotion origin="layout" path="M -2.77778E-6 -4.07407E-6 L 0.34427 -0.46504 " pathEditMode="relative" rAng="0" ptsTypes="AA">
                                      <p:cBhvr>
                                        <p:cTn id="10" dur="2000" fill="hold"/>
                                        <p:tgtEl>
                                          <p:spTgt spid="8"/>
                                        </p:tgtEl>
                                        <p:attrNameLst>
                                          <p:attrName>ppt_x</p:attrName>
                                          <p:attrName>ppt_y</p:attrName>
                                        </p:attrNameLst>
                                      </p:cBhvr>
                                      <p:rCtr x="17200" y="-23300"/>
                                    </p:animMotion>
                                  </p:childTnLst>
                                </p:cTn>
                              </p:par>
                              <p:par>
                                <p:cTn id="11" presetID="56" presetClass="path" presetSubtype="0" accel="50000" decel="50000" fill="hold" grpId="0" nodeType="withEffect">
                                  <p:stCondLst>
                                    <p:cond delay="0"/>
                                  </p:stCondLst>
                                  <p:childTnLst>
                                    <p:animMotion origin="layout" path="M 1.38889E-6 -4.07407E-6 L 0.3316 -0.47546 " pathEditMode="relative" rAng="0" ptsTypes="AA">
                                      <p:cBhvr>
                                        <p:cTn id="12" dur="2000" fill="hold"/>
                                        <p:tgtEl>
                                          <p:spTgt spid="10"/>
                                        </p:tgtEl>
                                        <p:attrNameLst>
                                          <p:attrName>ppt_x</p:attrName>
                                          <p:attrName>ppt_y</p:attrName>
                                        </p:attrNameLst>
                                      </p:cBhvr>
                                      <p:rCtr x="16600" y="-23800"/>
                                    </p:animMotion>
                                  </p:childTnLst>
                                </p:cTn>
                              </p:par>
                              <p:par>
                                <p:cTn id="13" presetID="56" presetClass="path" presetSubtype="0" accel="50000" decel="50000" fill="hold" grpId="0" nodeType="withEffect">
                                  <p:stCondLst>
                                    <p:cond delay="0"/>
                                  </p:stCondLst>
                                  <p:childTnLst>
                                    <p:animMotion origin="layout" path="M -4.44444E-6 -4.07407E-6 L 0.32674 -0.45463 " pathEditMode="relative" rAng="0" ptsTypes="AA">
                                      <p:cBhvr>
                                        <p:cTn id="14" dur="2000" fill="hold"/>
                                        <p:tgtEl>
                                          <p:spTgt spid="12"/>
                                        </p:tgtEl>
                                        <p:attrNameLst>
                                          <p:attrName>ppt_x</p:attrName>
                                          <p:attrName>ppt_y</p:attrName>
                                        </p:attrNameLst>
                                      </p:cBhvr>
                                      <p:rCtr x="16300" y="-22700"/>
                                    </p:animMotion>
                                  </p:childTnLst>
                                </p:cTn>
                              </p:par>
                              <p:par>
                                <p:cTn id="15" presetID="56" presetClass="path" presetSubtype="0" accel="50000" decel="50000" fill="hold" grpId="0" nodeType="withEffect">
                                  <p:stCondLst>
                                    <p:cond delay="0"/>
                                  </p:stCondLst>
                                  <p:childTnLst>
                                    <p:animMotion origin="layout" path="M -2.77778E-7 -4.07407E-6 L 0.34566 -0.45463 " pathEditMode="relative" rAng="0" ptsTypes="AA">
                                      <p:cBhvr>
                                        <p:cTn id="16" dur="2000" fill="hold"/>
                                        <p:tgtEl>
                                          <p:spTgt spid="14"/>
                                        </p:tgtEl>
                                        <p:attrNameLst>
                                          <p:attrName>ppt_x</p:attrName>
                                          <p:attrName>ppt_y</p:attrName>
                                        </p:attrNameLst>
                                      </p:cBhvr>
                                      <p:rCtr x="17300" y="-22700"/>
                                    </p:animMotion>
                                  </p:childTnLst>
                                </p:cTn>
                              </p:par>
                              <p:par>
                                <p:cTn id="17" presetID="56" presetClass="path" presetSubtype="0" accel="50000" decel="50000" fill="hold" grpId="0" nodeType="withEffect">
                                  <p:stCondLst>
                                    <p:cond delay="0"/>
                                  </p:stCondLst>
                                  <p:childTnLst>
                                    <p:animMotion origin="layout" path="M -2.77778E-7 4.07407E-6 L 0.41649 -0.49375 " pathEditMode="relative" rAng="0" ptsTypes="AA">
                                      <p:cBhvr>
                                        <p:cTn id="18" dur="2000" fill="hold"/>
                                        <p:tgtEl>
                                          <p:spTgt spid="15"/>
                                        </p:tgtEl>
                                        <p:attrNameLst>
                                          <p:attrName>ppt_x</p:attrName>
                                          <p:attrName>ppt_y</p:attrName>
                                        </p:attrNameLst>
                                      </p:cBhvr>
                                      <p:rCtr x="20800" y="-24700"/>
                                    </p:animMotion>
                                  </p:childTnLst>
                                </p:cTn>
                              </p:par>
                              <p:par>
                                <p:cTn id="19" presetID="56" presetClass="path" presetSubtype="0" accel="50000" decel="50000" fill="hold" nodeType="withEffect">
                                  <p:stCondLst>
                                    <p:cond delay="0"/>
                                  </p:stCondLst>
                                  <p:childTnLst>
                                    <p:animMotion origin="layout" path="M -2.77778E-7 3.33333E-6 L 0.40868 -0.55741 " pathEditMode="relative" rAng="0" ptsTypes="AA">
                                      <p:cBhvr>
                                        <p:cTn id="20" dur="2000" fill="hold"/>
                                        <p:tgtEl>
                                          <p:spTgt spid="18"/>
                                        </p:tgtEl>
                                        <p:attrNameLst>
                                          <p:attrName>ppt_x</p:attrName>
                                          <p:attrName>ppt_y</p:attrName>
                                        </p:attrNameLst>
                                      </p:cBhvr>
                                      <p:rCtr x="20400" y="-27900"/>
                                    </p:animMotion>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checkerboard(across)">
                                      <p:cBhvr>
                                        <p:cTn id="25" dur="500"/>
                                        <p:tgtEl>
                                          <p:spTgt spid="42"/>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checkerboard(across)">
                                      <p:cBhvr>
                                        <p:cTn id="28" dur="500"/>
                                        <p:tgtEl>
                                          <p:spTgt spid="40"/>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checkerboard(across)">
                                      <p:cBhvr>
                                        <p:cTn id="33" dur="500"/>
                                        <p:tgtEl>
                                          <p:spTgt spid="43"/>
                                        </p:tgtEl>
                                      </p:cBhvr>
                                    </p:animEffect>
                                  </p:childTnLst>
                                </p:cTn>
                              </p:par>
                              <p:par>
                                <p:cTn id="34" presetID="5" presetClass="entr" presetSubtype="10" fill="hold" grpId="0"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checkerboard(across)">
                                      <p:cBhvr>
                                        <p:cTn id="36" dur="500"/>
                                        <p:tgtEl>
                                          <p:spTgt spid="44"/>
                                        </p:tgtEl>
                                      </p:cBhvr>
                                    </p:animEffect>
                                  </p:childTnLst>
                                </p:cTn>
                              </p:par>
                              <p:par>
                                <p:cTn id="37" presetID="5" presetClass="entr" presetSubtype="1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checkerboard(across)">
                                      <p:cBhvr>
                                        <p:cTn id="39" dur="500"/>
                                        <p:tgtEl>
                                          <p:spTgt spid="45"/>
                                        </p:tgtEl>
                                      </p:cBhvr>
                                    </p:animEffect>
                                  </p:childTnLst>
                                </p:cTn>
                              </p:par>
                              <p:par>
                                <p:cTn id="40" presetID="5" presetClass="entr" presetSubtype="10" fill="hold" grpId="0" nodeType="with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checkerboard(across)">
                                      <p:cBhvr>
                                        <p:cTn id="42" dur="500"/>
                                        <p:tgtEl>
                                          <p:spTgt spid="46"/>
                                        </p:tgtEl>
                                      </p:cBhvr>
                                    </p:animEffect>
                                  </p:childTnLst>
                                </p:cTn>
                              </p:par>
                              <p:par>
                                <p:cTn id="43" presetID="5" presetClass="entr" presetSubtype="10" fill="hold" grpId="0"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checkerboard(across)">
                                      <p:cBhvr>
                                        <p:cTn id="45" dur="500"/>
                                        <p:tgtEl>
                                          <p:spTgt spid="47"/>
                                        </p:tgtEl>
                                      </p:cBhvr>
                                    </p:animEffect>
                                  </p:childTnLst>
                                </p:cTn>
                              </p:par>
                              <p:par>
                                <p:cTn id="46" presetID="5" presetClass="entr" presetSubtype="10" fill="hold" grpId="0" nodeType="withEffect">
                                  <p:stCondLst>
                                    <p:cond delay="0"/>
                                  </p:stCondLst>
                                  <p:childTnLst>
                                    <p:set>
                                      <p:cBhvr>
                                        <p:cTn id="47" dur="1" fill="hold">
                                          <p:stCondLst>
                                            <p:cond delay="0"/>
                                          </p:stCondLst>
                                        </p:cTn>
                                        <p:tgtEl>
                                          <p:spTgt spid="48"/>
                                        </p:tgtEl>
                                        <p:attrNameLst>
                                          <p:attrName>style.visibility</p:attrName>
                                        </p:attrNameLst>
                                      </p:cBhvr>
                                      <p:to>
                                        <p:strVal val="visible"/>
                                      </p:to>
                                    </p:set>
                                    <p:animEffect transition="in" filter="checkerboard(across)">
                                      <p:cBhvr>
                                        <p:cTn id="48" dur="500"/>
                                        <p:tgtEl>
                                          <p:spTgt spid="48"/>
                                        </p:tgtEl>
                                      </p:cBhvr>
                                    </p:animEffect>
                                  </p:childTnLst>
                                </p:cTn>
                              </p:par>
                              <p:par>
                                <p:cTn id="49" presetID="5" presetClass="entr" presetSubtype="10" fill="hold" grpId="0" nodeType="with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checkerboard(across)">
                                      <p:cBhvr>
                                        <p:cTn id="51" dur="500"/>
                                        <p:tgtEl>
                                          <p:spTgt spid="49"/>
                                        </p:tgtEl>
                                      </p:cBhvr>
                                    </p:animEffect>
                                  </p:childTnLst>
                                </p:cTn>
                              </p:par>
                              <p:par>
                                <p:cTn id="52" presetID="5" presetClass="entr" presetSubtype="10" fill="hold" grpId="0" nodeType="with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checkerboard(across)">
                                      <p:cBhvr>
                                        <p:cTn id="54" dur="500"/>
                                        <p:tgtEl>
                                          <p:spTgt spid="50"/>
                                        </p:tgtEl>
                                      </p:cBhvr>
                                    </p:animEffect>
                                  </p:childTnLst>
                                </p:cTn>
                              </p:par>
                              <p:par>
                                <p:cTn id="55" presetID="5" presetClass="entr" presetSubtype="10" fill="hold" grpId="0" nodeType="with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checkerboard(across)">
                                      <p:cBhvr>
                                        <p:cTn id="57" dur="500"/>
                                        <p:tgtEl>
                                          <p:spTgt spid="51"/>
                                        </p:tgtEl>
                                      </p:cBhvr>
                                    </p:animEffect>
                                  </p:childTnLst>
                                </p:cTn>
                              </p:par>
                              <p:par>
                                <p:cTn id="58" presetID="5" presetClass="entr" presetSubtype="10" fill="hold" grpId="0" nodeType="withEffect">
                                  <p:stCondLst>
                                    <p:cond delay="0"/>
                                  </p:stCondLst>
                                  <p:childTnLst>
                                    <p:set>
                                      <p:cBhvr>
                                        <p:cTn id="59" dur="1" fill="hold">
                                          <p:stCondLst>
                                            <p:cond delay="0"/>
                                          </p:stCondLst>
                                        </p:cTn>
                                        <p:tgtEl>
                                          <p:spTgt spid="52"/>
                                        </p:tgtEl>
                                        <p:attrNameLst>
                                          <p:attrName>style.visibility</p:attrName>
                                        </p:attrNameLst>
                                      </p:cBhvr>
                                      <p:to>
                                        <p:strVal val="visible"/>
                                      </p:to>
                                    </p:set>
                                    <p:animEffect transition="in" filter="checkerboard(across)">
                                      <p:cBhvr>
                                        <p:cTn id="60" dur="500"/>
                                        <p:tgtEl>
                                          <p:spTgt spid="52"/>
                                        </p:tgtEl>
                                      </p:cBhvr>
                                    </p:animEffect>
                                  </p:childTnLst>
                                </p:cTn>
                              </p:par>
                              <p:par>
                                <p:cTn id="61" presetID="5" presetClass="entr" presetSubtype="10" fill="hold" grpId="0" nodeType="with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checkerboard(across)">
                                      <p:cBhvr>
                                        <p:cTn id="63" dur="500"/>
                                        <p:tgtEl>
                                          <p:spTgt spid="53"/>
                                        </p:tgtEl>
                                      </p:cBhvr>
                                    </p:animEffect>
                                  </p:childTnLst>
                                </p:cTn>
                              </p:par>
                              <p:par>
                                <p:cTn id="64" presetID="5" presetClass="entr" presetSubtype="10" fill="hold" grpId="0" nodeType="with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checkerboard(across)">
                                      <p:cBhvr>
                                        <p:cTn id="66" dur="500"/>
                                        <p:tgtEl>
                                          <p:spTgt spid="54"/>
                                        </p:tgtEl>
                                      </p:cBhvr>
                                    </p:animEffect>
                                  </p:childTnLst>
                                </p:cTn>
                              </p:par>
                              <p:par>
                                <p:cTn id="67" presetID="5" presetClass="entr" presetSubtype="10" fill="hold" nodeType="with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checkerboard(across)">
                                      <p:cBhvr>
                                        <p:cTn id="69" dur="500"/>
                                        <p:tgtEl>
                                          <p:spTgt spid="55"/>
                                        </p:tgtEl>
                                      </p:cBhvr>
                                    </p:animEffect>
                                  </p:childTnLst>
                                </p:cTn>
                              </p:par>
                              <p:par>
                                <p:cTn id="70" presetID="5" presetClass="entr" presetSubtype="10" fill="hold" nodeType="with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checkerboard(across)">
                                      <p:cBhvr>
                                        <p:cTn id="72" dur="500"/>
                                        <p:tgtEl>
                                          <p:spTgt spid="57"/>
                                        </p:tgtEl>
                                      </p:cBhvr>
                                    </p:animEffect>
                                  </p:childTnLst>
                                </p:cTn>
                              </p:par>
                              <p:par>
                                <p:cTn id="73" presetID="5" presetClass="entr" presetSubtype="10" fill="hold" grpId="0" nodeType="withEffect">
                                  <p:stCondLst>
                                    <p:cond delay="0"/>
                                  </p:stCondLst>
                                  <p:childTnLst>
                                    <p:set>
                                      <p:cBhvr>
                                        <p:cTn id="74" dur="1" fill="hold">
                                          <p:stCondLst>
                                            <p:cond delay="0"/>
                                          </p:stCondLst>
                                        </p:cTn>
                                        <p:tgtEl>
                                          <p:spTgt spid="59"/>
                                        </p:tgtEl>
                                        <p:attrNameLst>
                                          <p:attrName>style.visibility</p:attrName>
                                        </p:attrNameLst>
                                      </p:cBhvr>
                                      <p:to>
                                        <p:strVal val="visible"/>
                                      </p:to>
                                    </p:set>
                                    <p:animEffect transition="in" filter="checkerboard(across)">
                                      <p:cBhvr>
                                        <p:cTn id="75" dur="500"/>
                                        <p:tgtEl>
                                          <p:spTgt spid="59"/>
                                        </p:tgtEl>
                                      </p:cBhvr>
                                    </p:animEffect>
                                  </p:childTnLst>
                                </p:cTn>
                              </p:par>
                              <p:par>
                                <p:cTn id="76" presetID="5" presetClass="entr" presetSubtype="10" fill="hold" grpId="0" nodeType="withEffect">
                                  <p:stCondLst>
                                    <p:cond delay="0"/>
                                  </p:stCondLst>
                                  <p:childTnLst>
                                    <p:set>
                                      <p:cBhvr>
                                        <p:cTn id="77" dur="1" fill="hold">
                                          <p:stCondLst>
                                            <p:cond delay="0"/>
                                          </p:stCondLst>
                                        </p:cTn>
                                        <p:tgtEl>
                                          <p:spTgt spid="60"/>
                                        </p:tgtEl>
                                        <p:attrNameLst>
                                          <p:attrName>style.visibility</p:attrName>
                                        </p:attrNameLst>
                                      </p:cBhvr>
                                      <p:to>
                                        <p:strVal val="visible"/>
                                      </p:to>
                                    </p:set>
                                    <p:animEffect transition="in" filter="checkerboard(across)">
                                      <p:cBhvr>
                                        <p:cTn id="78" dur="500"/>
                                        <p:tgtEl>
                                          <p:spTgt spid="60"/>
                                        </p:tgtEl>
                                      </p:cBhvr>
                                    </p:animEffect>
                                  </p:childTnLst>
                                </p:cTn>
                              </p:par>
                              <p:par>
                                <p:cTn id="79" presetID="5" presetClass="entr" presetSubtype="10" fill="hold" grpId="0" nodeType="with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checkerboard(across)">
                                      <p:cBhvr>
                                        <p:cTn id="81" dur="500"/>
                                        <p:tgtEl>
                                          <p:spTgt spid="61"/>
                                        </p:tgtEl>
                                      </p:cBhvr>
                                    </p:animEffect>
                                  </p:childTnLst>
                                </p:cTn>
                              </p:par>
                              <p:par>
                                <p:cTn id="82" presetID="5" presetClass="entr" presetSubtype="10" fill="hold" grpId="0" nodeType="withEffect">
                                  <p:stCondLst>
                                    <p:cond delay="0"/>
                                  </p:stCondLst>
                                  <p:childTnLst>
                                    <p:set>
                                      <p:cBhvr>
                                        <p:cTn id="83" dur="1" fill="hold">
                                          <p:stCondLst>
                                            <p:cond delay="0"/>
                                          </p:stCondLst>
                                        </p:cTn>
                                        <p:tgtEl>
                                          <p:spTgt spid="62"/>
                                        </p:tgtEl>
                                        <p:attrNameLst>
                                          <p:attrName>style.visibility</p:attrName>
                                        </p:attrNameLst>
                                      </p:cBhvr>
                                      <p:to>
                                        <p:strVal val="visible"/>
                                      </p:to>
                                    </p:set>
                                    <p:animEffect transition="in" filter="checkerboard(across)">
                                      <p:cBhvr>
                                        <p:cTn id="84" dur="500"/>
                                        <p:tgtEl>
                                          <p:spTgt spid="62"/>
                                        </p:tgtEl>
                                      </p:cBhvr>
                                    </p:animEffect>
                                  </p:childTnLst>
                                </p:cTn>
                              </p:par>
                              <p:par>
                                <p:cTn id="85" presetID="5" presetClass="entr" presetSubtype="10"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checkerboard(across)">
                                      <p:cBhvr>
                                        <p:cTn id="87" dur="500"/>
                                        <p:tgtEl>
                                          <p:spTgt spid="63"/>
                                        </p:tgtEl>
                                      </p:cBhvr>
                                    </p:animEffect>
                                  </p:childTnLst>
                                </p:cTn>
                              </p:par>
                              <p:par>
                                <p:cTn id="88" presetID="5" presetClass="entr" presetSubtype="10" fill="hold" grpId="0" nodeType="with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checkerboard(across)">
                                      <p:cBhvr>
                                        <p:cTn id="90" dur="500"/>
                                        <p:tgtEl>
                                          <p:spTgt spid="64"/>
                                        </p:tgtEl>
                                      </p:cBhvr>
                                    </p:animEffect>
                                  </p:childTnLst>
                                </p:cTn>
                              </p:par>
                              <p:par>
                                <p:cTn id="91" presetID="5" presetClass="entr" presetSubtype="10" fill="hold" nodeType="withEffect">
                                  <p:stCondLst>
                                    <p:cond delay="0"/>
                                  </p:stCondLst>
                                  <p:childTnLst>
                                    <p:set>
                                      <p:cBhvr>
                                        <p:cTn id="92" dur="1" fill="hold">
                                          <p:stCondLst>
                                            <p:cond delay="0"/>
                                          </p:stCondLst>
                                        </p:cTn>
                                        <p:tgtEl>
                                          <p:spTgt spid="68"/>
                                        </p:tgtEl>
                                        <p:attrNameLst>
                                          <p:attrName>style.visibility</p:attrName>
                                        </p:attrNameLst>
                                      </p:cBhvr>
                                      <p:to>
                                        <p:strVal val="visible"/>
                                      </p:to>
                                    </p:set>
                                    <p:animEffect transition="in" filter="checkerboard(across)">
                                      <p:cBhvr>
                                        <p:cTn id="93" dur="500"/>
                                        <p:tgtEl>
                                          <p:spTgt spid="68"/>
                                        </p:tgtEl>
                                      </p:cBhvr>
                                    </p:animEffect>
                                  </p:childTnLst>
                                </p:cTn>
                              </p:par>
                              <p:par>
                                <p:cTn id="94" presetID="5" presetClass="entr" presetSubtype="10" fill="hold" grpId="0" nodeType="withEffect">
                                  <p:stCondLst>
                                    <p:cond delay="0"/>
                                  </p:stCondLst>
                                  <p:childTnLst>
                                    <p:set>
                                      <p:cBhvr>
                                        <p:cTn id="95" dur="1" fill="hold">
                                          <p:stCondLst>
                                            <p:cond delay="0"/>
                                          </p:stCondLst>
                                        </p:cTn>
                                        <p:tgtEl>
                                          <p:spTgt spid="72"/>
                                        </p:tgtEl>
                                        <p:attrNameLst>
                                          <p:attrName>style.visibility</p:attrName>
                                        </p:attrNameLst>
                                      </p:cBhvr>
                                      <p:to>
                                        <p:strVal val="visible"/>
                                      </p:to>
                                    </p:set>
                                    <p:animEffect transition="in" filter="checkerboard(across)">
                                      <p:cBhvr>
                                        <p:cTn id="96" dur="500"/>
                                        <p:tgtEl>
                                          <p:spTgt spid="72"/>
                                        </p:tgtEl>
                                      </p:cBhvr>
                                    </p:animEffect>
                                  </p:childTnLst>
                                </p:cTn>
                              </p:par>
                              <p:par>
                                <p:cTn id="97" presetID="5" presetClass="entr" presetSubtype="10" fill="hold" grpId="0" nodeType="with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checkerboard(across)">
                                      <p:cBhvr>
                                        <p:cTn id="99" dur="500"/>
                                        <p:tgtEl>
                                          <p:spTgt spid="73"/>
                                        </p:tgtEl>
                                      </p:cBhvr>
                                    </p:animEffect>
                                  </p:childTnLst>
                                </p:cTn>
                              </p:par>
                              <p:par>
                                <p:cTn id="100" presetID="5" presetClass="entr" presetSubtype="10" fill="hold" nodeType="withEffect">
                                  <p:stCondLst>
                                    <p:cond delay="0"/>
                                  </p:stCondLst>
                                  <p:childTnLst>
                                    <p:set>
                                      <p:cBhvr>
                                        <p:cTn id="101" dur="1" fill="hold">
                                          <p:stCondLst>
                                            <p:cond delay="0"/>
                                          </p:stCondLst>
                                        </p:cTn>
                                        <p:tgtEl>
                                          <p:spTgt spid="75"/>
                                        </p:tgtEl>
                                        <p:attrNameLst>
                                          <p:attrName>style.visibility</p:attrName>
                                        </p:attrNameLst>
                                      </p:cBhvr>
                                      <p:to>
                                        <p:strVal val="visible"/>
                                      </p:to>
                                    </p:set>
                                    <p:animEffect transition="in" filter="checkerboard(across)">
                                      <p:cBhvr>
                                        <p:cTn id="102" dur="500"/>
                                        <p:tgtEl>
                                          <p:spTgt spid="75"/>
                                        </p:tgtEl>
                                      </p:cBhvr>
                                    </p:animEffect>
                                  </p:childTnLst>
                                </p:cTn>
                              </p:par>
                              <p:par>
                                <p:cTn id="103" presetID="5" presetClass="entr" presetSubtype="10" fill="hold" grpId="0" nodeType="with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checkerboard(across)">
                                      <p:cBhvr>
                                        <p:cTn id="105" dur="500"/>
                                        <p:tgtEl>
                                          <p:spTgt spid="80"/>
                                        </p:tgtEl>
                                      </p:cBhvr>
                                    </p:animEffect>
                                  </p:childTnLst>
                                </p:cTn>
                              </p:par>
                            </p:childTnLst>
                          </p:cTn>
                        </p:par>
                      </p:childTnLst>
                    </p:cTn>
                  </p:par>
                  <p:par>
                    <p:cTn id="106" fill="hold">
                      <p:stCondLst>
                        <p:cond delay="indefinite"/>
                      </p:stCondLst>
                      <p:childTnLst>
                        <p:par>
                          <p:cTn id="107" fill="hold">
                            <p:stCondLst>
                              <p:cond delay="0"/>
                            </p:stCondLst>
                            <p:childTnLst>
                              <p:par>
                                <p:cTn id="108" presetID="5" presetClass="entr" presetSubtype="10" fill="hold" grpId="0" nodeType="clickEffect">
                                  <p:stCondLst>
                                    <p:cond delay="0"/>
                                  </p:stCondLst>
                                  <p:childTnLst>
                                    <p:set>
                                      <p:cBhvr>
                                        <p:cTn id="109" dur="1" fill="hold">
                                          <p:stCondLst>
                                            <p:cond delay="0"/>
                                          </p:stCondLst>
                                        </p:cTn>
                                        <p:tgtEl>
                                          <p:spTgt spid="79"/>
                                        </p:tgtEl>
                                        <p:attrNameLst>
                                          <p:attrName>style.visibility</p:attrName>
                                        </p:attrNameLst>
                                      </p:cBhvr>
                                      <p:to>
                                        <p:strVal val="visible"/>
                                      </p:to>
                                    </p:set>
                                    <p:animEffect transition="in" filter="checkerboard(across)">
                                      <p:cBhvr>
                                        <p:cTn id="110" dur="500"/>
                                        <p:tgtEl>
                                          <p:spTgt spid="79"/>
                                        </p:tgtEl>
                                      </p:cBhvr>
                                    </p:animEffect>
                                  </p:childTnLst>
                                </p:cTn>
                              </p:par>
                            </p:childTnLst>
                          </p:cTn>
                        </p:par>
                      </p:childTnLst>
                    </p:cTn>
                  </p:par>
                  <p:par>
                    <p:cTn id="111" fill="hold">
                      <p:stCondLst>
                        <p:cond delay="indefinite"/>
                      </p:stCondLst>
                      <p:childTnLst>
                        <p:par>
                          <p:cTn id="112" fill="hold">
                            <p:stCondLst>
                              <p:cond delay="0"/>
                            </p:stCondLst>
                            <p:childTnLst>
                              <p:par>
                                <p:cTn id="113" presetID="0" presetClass="path" presetSubtype="0" accel="50000" decel="50000" fill="hold" nodeType="clickEffect">
                                  <p:stCondLst>
                                    <p:cond delay="0"/>
                                  </p:stCondLst>
                                  <p:childTnLst>
                                    <p:animMotion origin="layout" path="M 0 0 L -0.36233 0.46161 " pathEditMode="relative" ptsTypes="AA">
                                      <p:cBhvr>
                                        <p:cTn id="114" dur="2000" fill="hold"/>
                                        <p:tgtEl>
                                          <p:spTgt spid="75"/>
                                        </p:tgtEl>
                                        <p:attrNameLst>
                                          <p:attrName>ppt_x</p:attrName>
                                          <p:attrName>ppt_y</p:attrName>
                                        </p:attrNameLst>
                                      </p:cBhvr>
                                    </p:animMotion>
                                  </p:childTnLst>
                                </p:cTn>
                              </p:par>
                              <p:par>
                                <p:cTn id="115" presetID="0" presetClass="path" presetSubtype="0" accel="50000" decel="50000" fill="hold" grpId="1" nodeType="withEffect">
                                  <p:stCondLst>
                                    <p:cond delay="0"/>
                                  </p:stCondLst>
                                  <p:childTnLst>
                                    <p:animMotion origin="layout" path="M 0 0 L -0.36233 0.46161 " pathEditMode="relative" ptsTypes="AA">
                                      <p:cBhvr>
                                        <p:cTn id="116" dur="2000" fill="hold"/>
                                        <p:tgtEl>
                                          <p:spTgt spid="72"/>
                                        </p:tgtEl>
                                        <p:attrNameLst>
                                          <p:attrName>ppt_x</p:attrName>
                                          <p:attrName>ppt_y</p:attrName>
                                        </p:attrNameLst>
                                      </p:cBhvr>
                                    </p:animMotion>
                                  </p:childTnLst>
                                </p:cTn>
                              </p:par>
                              <p:par>
                                <p:cTn id="117" presetID="0" presetClass="path" presetSubtype="0" accel="50000" decel="50000" fill="hold" grpId="1" nodeType="withEffect">
                                  <p:stCondLst>
                                    <p:cond delay="0"/>
                                  </p:stCondLst>
                                  <p:childTnLst>
                                    <p:animMotion origin="layout" path="M 0 0 L -0.36233 0.46161 " pathEditMode="relative" ptsTypes="AA">
                                      <p:cBhvr>
                                        <p:cTn id="118" dur="2000" fill="hold"/>
                                        <p:tgtEl>
                                          <p:spTgt spid="73"/>
                                        </p:tgtEl>
                                        <p:attrNameLst>
                                          <p:attrName>ppt_x</p:attrName>
                                          <p:attrName>ppt_y</p:attrName>
                                        </p:attrNameLst>
                                      </p:cBhvr>
                                    </p:animMotion>
                                  </p:childTnLst>
                                </p:cTn>
                              </p:par>
                              <p:par>
                                <p:cTn id="119" presetID="0" presetClass="path" presetSubtype="0" accel="50000" decel="50000" fill="hold" nodeType="withEffect">
                                  <p:stCondLst>
                                    <p:cond delay="0"/>
                                  </p:stCondLst>
                                  <p:childTnLst>
                                    <p:animMotion origin="layout" path="M 0 0 L -0.36233 0.46161 " pathEditMode="relative" ptsTypes="AA">
                                      <p:cBhvr>
                                        <p:cTn id="120" dur="2000" fill="hold"/>
                                        <p:tgtEl>
                                          <p:spTgt spid="68"/>
                                        </p:tgtEl>
                                        <p:attrNameLst>
                                          <p:attrName>ppt_x</p:attrName>
                                          <p:attrName>ppt_y</p:attrName>
                                        </p:attrNameLst>
                                      </p:cBhvr>
                                    </p:animMotion>
                                  </p:childTnLst>
                                </p:cTn>
                              </p:par>
                              <p:par>
                                <p:cTn id="121" presetID="0" presetClass="path" presetSubtype="0" accel="50000" decel="50000" fill="hold" grpId="1" nodeType="withEffect">
                                  <p:stCondLst>
                                    <p:cond delay="0"/>
                                  </p:stCondLst>
                                  <p:childTnLst>
                                    <p:animMotion origin="layout" path="M 0 0 L -0.36233 0.46161 " pathEditMode="relative" ptsTypes="AA">
                                      <p:cBhvr>
                                        <p:cTn id="122" dur="2000" fill="hold"/>
                                        <p:tgtEl>
                                          <p:spTgt spid="60"/>
                                        </p:tgtEl>
                                        <p:attrNameLst>
                                          <p:attrName>ppt_x</p:attrName>
                                          <p:attrName>ppt_y</p:attrName>
                                        </p:attrNameLst>
                                      </p:cBhvr>
                                    </p:animMotion>
                                  </p:childTnLst>
                                </p:cTn>
                              </p:par>
                              <p:par>
                                <p:cTn id="123" presetID="0" presetClass="path" presetSubtype="0" accel="50000" decel="50000" fill="hold" grpId="1" nodeType="withEffect">
                                  <p:stCondLst>
                                    <p:cond delay="0"/>
                                  </p:stCondLst>
                                  <p:childTnLst>
                                    <p:animMotion origin="layout" path="M 0 0 L -0.36233 0.46161 " pathEditMode="relative" ptsTypes="AA">
                                      <p:cBhvr>
                                        <p:cTn id="124" dur="2000" fill="hold"/>
                                        <p:tgtEl>
                                          <p:spTgt spid="63"/>
                                        </p:tgtEl>
                                        <p:attrNameLst>
                                          <p:attrName>ppt_x</p:attrName>
                                          <p:attrName>ppt_y</p:attrName>
                                        </p:attrNameLst>
                                      </p:cBhvr>
                                    </p:animMotion>
                                  </p:childTnLst>
                                </p:cTn>
                              </p:par>
                              <p:par>
                                <p:cTn id="125" presetID="0" presetClass="path" presetSubtype="0" accel="50000" decel="50000" fill="hold" grpId="1" nodeType="withEffect">
                                  <p:stCondLst>
                                    <p:cond delay="0"/>
                                  </p:stCondLst>
                                  <p:childTnLst>
                                    <p:animMotion origin="layout" path="M 0 0 L -0.36233 0.46161 " pathEditMode="relative" ptsTypes="AA">
                                      <p:cBhvr>
                                        <p:cTn id="126" dur="2000" fill="hold"/>
                                        <p:tgtEl>
                                          <p:spTgt spid="44"/>
                                        </p:tgtEl>
                                        <p:attrNameLst>
                                          <p:attrName>ppt_x</p:attrName>
                                          <p:attrName>ppt_y</p:attrName>
                                        </p:attrNameLst>
                                      </p:cBhvr>
                                    </p:animMotion>
                                  </p:childTnLst>
                                </p:cTn>
                              </p:par>
                              <p:par>
                                <p:cTn id="127" presetID="0" presetClass="path" presetSubtype="0" accel="50000" decel="50000" fill="hold" grpId="1" nodeType="withEffect">
                                  <p:stCondLst>
                                    <p:cond delay="0"/>
                                  </p:stCondLst>
                                  <p:childTnLst>
                                    <p:animMotion origin="layout" path="M 0 0 L -0.36233 0.46161 " pathEditMode="relative" ptsTypes="AA">
                                      <p:cBhvr>
                                        <p:cTn id="128" dur="2000" fill="hold"/>
                                        <p:tgtEl>
                                          <p:spTgt spid="61"/>
                                        </p:tgtEl>
                                        <p:attrNameLst>
                                          <p:attrName>ppt_x</p:attrName>
                                          <p:attrName>ppt_y</p:attrName>
                                        </p:attrNameLst>
                                      </p:cBhvr>
                                    </p:animMotion>
                                  </p:childTnLst>
                                </p:cTn>
                              </p:par>
                            </p:childTnLst>
                          </p:cTn>
                        </p:par>
                      </p:childTnLst>
                    </p:cTn>
                  </p:par>
                  <p:par>
                    <p:cTn id="129" fill="hold">
                      <p:stCondLst>
                        <p:cond delay="indefinite"/>
                      </p:stCondLst>
                      <p:childTnLst>
                        <p:par>
                          <p:cTn id="130" fill="hold">
                            <p:stCondLst>
                              <p:cond delay="0"/>
                            </p:stCondLst>
                            <p:childTnLst>
                              <p:par>
                                <p:cTn id="131" presetID="5" presetClass="entr" presetSubtype="10" fill="hold" nodeType="clickEffect">
                                  <p:stCondLst>
                                    <p:cond delay="0"/>
                                  </p:stCondLst>
                                  <p:childTnLst>
                                    <p:set>
                                      <p:cBhvr>
                                        <p:cTn id="132" dur="1" fill="hold">
                                          <p:stCondLst>
                                            <p:cond delay="0"/>
                                          </p:stCondLst>
                                        </p:cTn>
                                        <p:tgtEl>
                                          <p:spTgt spid="83"/>
                                        </p:tgtEl>
                                        <p:attrNameLst>
                                          <p:attrName>style.visibility</p:attrName>
                                        </p:attrNameLst>
                                      </p:cBhvr>
                                      <p:to>
                                        <p:strVal val="visible"/>
                                      </p:to>
                                    </p:set>
                                    <p:animEffect transition="in" filter="checkerboard(across)">
                                      <p:cBhvr>
                                        <p:cTn id="133" dur="500"/>
                                        <p:tgtEl>
                                          <p:spTgt spid="83"/>
                                        </p:tgtEl>
                                      </p:cBhvr>
                                    </p:animEffect>
                                  </p:childTnLst>
                                </p:cTn>
                              </p:par>
                              <p:par>
                                <p:cTn id="134" presetID="5" presetClass="entr" presetSubtype="10" fill="hold" grpId="0" nodeType="withEffect">
                                  <p:stCondLst>
                                    <p:cond delay="0"/>
                                  </p:stCondLst>
                                  <p:childTnLst>
                                    <p:set>
                                      <p:cBhvr>
                                        <p:cTn id="135" dur="1" fill="hold">
                                          <p:stCondLst>
                                            <p:cond delay="0"/>
                                          </p:stCondLst>
                                        </p:cTn>
                                        <p:tgtEl>
                                          <p:spTgt spid="81"/>
                                        </p:tgtEl>
                                        <p:attrNameLst>
                                          <p:attrName>style.visibility</p:attrName>
                                        </p:attrNameLst>
                                      </p:cBhvr>
                                      <p:to>
                                        <p:strVal val="visible"/>
                                      </p:to>
                                    </p:set>
                                    <p:animEffect transition="in" filter="checkerboard(across)">
                                      <p:cBhvr>
                                        <p:cTn id="136" dur="500"/>
                                        <p:tgtEl>
                                          <p:spTgt spid="81"/>
                                        </p:tgtEl>
                                      </p:cBhvr>
                                    </p:animEffect>
                                  </p:childTnLst>
                                </p:cTn>
                              </p:par>
                            </p:childTnLst>
                          </p:cTn>
                        </p:par>
                      </p:childTnLst>
                    </p:cTn>
                  </p:par>
                  <p:par>
                    <p:cTn id="137" fill="hold">
                      <p:stCondLst>
                        <p:cond delay="indefinite"/>
                      </p:stCondLst>
                      <p:childTnLst>
                        <p:par>
                          <p:cTn id="138" fill="hold">
                            <p:stCondLst>
                              <p:cond delay="0"/>
                            </p:stCondLst>
                            <p:childTnLst>
                              <p:par>
                                <p:cTn id="139" presetID="5" presetClass="entr" presetSubtype="10" fill="hold" grpId="0" nodeType="clickEffect">
                                  <p:stCondLst>
                                    <p:cond delay="0"/>
                                  </p:stCondLst>
                                  <p:childTnLst>
                                    <p:set>
                                      <p:cBhvr>
                                        <p:cTn id="140" dur="1" fill="hold">
                                          <p:stCondLst>
                                            <p:cond delay="0"/>
                                          </p:stCondLst>
                                        </p:cTn>
                                        <p:tgtEl>
                                          <p:spTgt spid="84"/>
                                        </p:tgtEl>
                                        <p:attrNameLst>
                                          <p:attrName>style.visibility</p:attrName>
                                        </p:attrNameLst>
                                      </p:cBhvr>
                                      <p:to>
                                        <p:strVal val="visible"/>
                                      </p:to>
                                    </p:set>
                                    <p:animEffect transition="in" filter="checkerboard(across)">
                                      <p:cBhvr>
                                        <p:cTn id="141" dur="500"/>
                                        <p:tgtEl>
                                          <p:spTgt spid="84"/>
                                        </p:tgtEl>
                                      </p:cBhvr>
                                    </p:animEffect>
                                  </p:childTnLst>
                                </p:cTn>
                              </p:par>
                            </p:childTnLst>
                          </p:cTn>
                        </p:par>
                      </p:childTnLst>
                    </p:cTn>
                  </p:par>
                  <p:par>
                    <p:cTn id="142" fill="hold">
                      <p:stCondLst>
                        <p:cond delay="indefinite"/>
                      </p:stCondLst>
                      <p:childTnLst>
                        <p:par>
                          <p:cTn id="143" fill="hold">
                            <p:stCondLst>
                              <p:cond delay="0"/>
                            </p:stCondLst>
                            <p:childTnLst>
                              <p:par>
                                <p:cTn id="144" presetID="10" presetClass="exit" presetSubtype="0" fill="hold" nodeType="clickEffect">
                                  <p:stCondLst>
                                    <p:cond delay="0"/>
                                  </p:stCondLst>
                                  <p:childTnLst>
                                    <p:animEffect transition="out" filter="fade">
                                      <p:cBhvr>
                                        <p:cTn id="145" dur="500"/>
                                        <p:tgtEl>
                                          <p:spTgt spid="42"/>
                                        </p:tgtEl>
                                      </p:cBhvr>
                                    </p:animEffect>
                                    <p:set>
                                      <p:cBhvr>
                                        <p:cTn id="146" dur="1" fill="hold">
                                          <p:stCondLst>
                                            <p:cond delay="499"/>
                                          </p:stCondLst>
                                        </p:cTn>
                                        <p:tgtEl>
                                          <p:spTgt spid="42"/>
                                        </p:tgtEl>
                                        <p:attrNameLst>
                                          <p:attrName>style.visibility</p:attrName>
                                        </p:attrNameLst>
                                      </p:cBhvr>
                                      <p:to>
                                        <p:strVal val="hidden"/>
                                      </p:to>
                                    </p:set>
                                  </p:childTnLst>
                                </p:cTn>
                              </p:par>
                              <p:par>
                                <p:cTn id="147" presetID="10" presetClass="exit" presetSubtype="0" fill="hold" grpId="1" nodeType="withEffect">
                                  <p:stCondLst>
                                    <p:cond delay="0"/>
                                  </p:stCondLst>
                                  <p:childTnLst>
                                    <p:animEffect transition="out" filter="fade">
                                      <p:cBhvr>
                                        <p:cTn id="148" dur="500"/>
                                        <p:tgtEl>
                                          <p:spTgt spid="40"/>
                                        </p:tgtEl>
                                      </p:cBhvr>
                                    </p:animEffect>
                                    <p:set>
                                      <p:cBhvr>
                                        <p:cTn id="149" dur="1" fill="hold">
                                          <p:stCondLst>
                                            <p:cond delay="499"/>
                                          </p:stCondLst>
                                        </p:cTn>
                                        <p:tgtEl>
                                          <p:spTgt spid="40"/>
                                        </p:tgtEl>
                                        <p:attrNameLst>
                                          <p:attrName>style.visibility</p:attrName>
                                        </p:attrNameLst>
                                      </p:cBhvr>
                                      <p:to>
                                        <p:strVal val="hidden"/>
                                      </p:to>
                                    </p:set>
                                  </p:childTnLst>
                                </p:cTn>
                              </p:par>
                              <p:par>
                                <p:cTn id="150" presetID="10" presetClass="exit" presetSubtype="0" fill="hold" nodeType="withEffect">
                                  <p:stCondLst>
                                    <p:cond delay="0"/>
                                  </p:stCondLst>
                                  <p:childTnLst>
                                    <p:animEffect transition="out" filter="fade">
                                      <p:cBhvr>
                                        <p:cTn id="151" dur="500"/>
                                        <p:tgtEl>
                                          <p:spTgt spid="83"/>
                                        </p:tgtEl>
                                      </p:cBhvr>
                                    </p:animEffect>
                                    <p:set>
                                      <p:cBhvr>
                                        <p:cTn id="152" dur="1" fill="hold">
                                          <p:stCondLst>
                                            <p:cond delay="499"/>
                                          </p:stCondLst>
                                        </p:cTn>
                                        <p:tgtEl>
                                          <p:spTgt spid="83"/>
                                        </p:tgtEl>
                                        <p:attrNameLst>
                                          <p:attrName>style.visibility</p:attrName>
                                        </p:attrNameLst>
                                      </p:cBhvr>
                                      <p:to>
                                        <p:strVal val="hidden"/>
                                      </p:to>
                                    </p:set>
                                  </p:childTnLst>
                                </p:cTn>
                              </p:par>
                              <p:par>
                                <p:cTn id="153" presetID="10" presetClass="exit" presetSubtype="0" fill="hold" grpId="1" nodeType="withEffect">
                                  <p:stCondLst>
                                    <p:cond delay="0"/>
                                  </p:stCondLst>
                                  <p:childTnLst>
                                    <p:animEffect transition="out" filter="fade">
                                      <p:cBhvr>
                                        <p:cTn id="154" dur="500"/>
                                        <p:tgtEl>
                                          <p:spTgt spid="81"/>
                                        </p:tgtEl>
                                      </p:cBhvr>
                                    </p:animEffect>
                                    <p:set>
                                      <p:cBhvr>
                                        <p:cTn id="155" dur="1" fill="hold">
                                          <p:stCondLst>
                                            <p:cond delay="499"/>
                                          </p:stCondLst>
                                        </p:cTn>
                                        <p:tgtEl>
                                          <p:spTgt spid="81"/>
                                        </p:tgtEl>
                                        <p:attrNameLst>
                                          <p:attrName>style.visibility</p:attrName>
                                        </p:attrNameLst>
                                      </p:cBhvr>
                                      <p:to>
                                        <p:strVal val="hidden"/>
                                      </p:to>
                                    </p:set>
                                  </p:childTnLst>
                                </p:cTn>
                              </p:par>
                              <p:par>
                                <p:cTn id="156" presetID="10" presetClass="exit" presetSubtype="0" fill="hold" grpId="1" nodeType="withEffect">
                                  <p:stCondLst>
                                    <p:cond delay="0"/>
                                  </p:stCondLst>
                                  <p:childTnLst>
                                    <p:animEffect transition="out" filter="fade">
                                      <p:cBhvr>
                                        <p:cTn id="157" dur="500"/>
                                        <p:tgtEl>
                                          <p:spTgt spid="84"/>
                                        </p:tgtEl>
                                      </p:cBhvr>
                                    </p:animEffect>
                                    <p:set>
                                      <p:cBhvr>
                                        <p:cTn id="158" dur="1" fill="hold">
                                          <p:stCondLst>
                                            <p:cond delay="499"/>
                                          </p:stCondLst>
                                        </p:cTn>
                                        <p:tgtEl>
                                          <p:spTgt spid="84"/>
                                        </p:tgtEl>
                                        <p:attrNameLst>
                                          <p:attrName>style.visibility</p:attrName>
                                        </p:attrNameLst>
                                      </p:cBhvr>
                                      <p:to>
                                        <p:strVal val="hidden"/>
                                      </p:to>
                                    </p:set>
                                  </p:childTnLst>
                                </p:cTn>
                              </p:par>
                              <p:par>
                                <p:cTn id="159" presetID="0" presetClass="path" presetSubtype="0" accel="50000" decel="50000" fill="hold" nodeType="withEffect">
                                  <p:stCondLst>
                                    <p:cond delay="0"/>
                                  </p:stCondLst>
                                  <p:childTnLst>
                                    <p:animMotion origin="layout" path="M 0 0 L -0.09075 0.35695 " pathEditMode="relative" ptsTypes="AA">
                                      <p:cBhvr>
                                        <p:cTn id="160" dur="2000" fill="hold"/>
                                        <p:tgtEl>
                                          <p:spTgt spid="16"/>
                                        </p:tgtEl>
                                        <p:attrNameLst>
                                          <p:attrName>ppt_x</p:attrName>
                                          <p:attrName>ppt_y</p:attrName>
                                        </p:attrNameLst>
                                      </p:cBhvr>
                                    </p:animMotion>
                                  </p:childTnLst>
                                </p:cTn>
                              </p:par>
                              <p:par>
                                <p:cTn id="161" presetID="0" presetClass="path" presetSubtype="0" accel="50000" decel="50000" fill="hold" grpId="0" nodeType="withEffect">
                                  <p:stCondLst>
                                    <p:cond delay="0"/>
                                  </p:stCondLst>
                                  <p:childTnLst>
                                    <p:animMotion origin="layout" path="M 0 0 L -0.09075 0.35695 " pathEditMode="relative" ptsTypes="AA">
                                      <p:cBhvr>
                                        <p:cTn id="162" dur="2000" fill="hold"/>
                                        <p:tgtEl>
                                          <p:spTgt spid="31"/>
                                        </p:tgtEl>
                                        <p:attrNameLst>
                                          <p:attrName>ppt_x</p:attrName>
                                          <p:attrName>ppt_y</p:attrName>
                                        </p:attrNameLst>
                                      </p:cBhvr>
                                    </p:animMotion>
                                  </p:childTnLst>
                                </p:cTn>
                              </p:par>
                              <p:par>
                                <p:cTn id="163" presetID="0" presetClass="path" presetSubtype="0" accel="50000" decel="50000" fill="hold" grpId="0" nodeType="withEffect">
                                  <p:stCondLst>
                                    <p:cond delay="0"/>
                                  </p:stCondLst>
                                  <p:childTnLst>
                                    <p:animMotion origin="layout" path="M 0 0 L -0.09075 0.35695 " pathEditMode="relative" ptsTypes="AA">
                                      <p:cBhvr>
                                        <p:cTn id="164" dur="2000" fill="hold"/>
                                        <p:tgtEl>
                                          <p:spTgt spid="32"/>
                                        </p:tgtEl>
                                        <p:attrNameLst>
                                          <p:attrName>ppt_x</p:attrName>
                                          <p:attrName>ppt_y</p:attrName>
                                        </p:attrNameLst>
                                      </p:cBhvr>
                                    </p:animMotion>
                                  </p:childTnLst>
                                </p:cTn>
                              </p:par>
                              <p:par>
                                <p:cTn id="165" presetID="0" presetClass="path" presetSubtype="0" accel="50000" decel="50000" fill="hold" grpId="0" nodeType="withEffect">
                                  <p:stCondLst>
                                    <p:cond delay="0"/>
                                  </p:stCondLst>
                                  <p:childTnLst>
                                    <p:animMotion origin="layout" path="M 0 0 L -0.09075 0.35695 " pathEditMode="relative" ptsTypes="AA">
                                      <p:cBhvr>
                                        <p:cTn id="166" dur="2000" fill="hold"/>
                                        <p:tgtEl>
                                          <p:spTgt spid="33"/>
                                        </p:tgtEl>
                                        <p:attrNameLst>
                                          <p:attrName>ppt_x</p:attrName>
                                          <p:attrName>ppt_y</p:attrName>
                                        </p:attrNameLst>
                                      </p:cBhvr>
                                    </p:animMotion>
                                  </p:childTnLst>
                                </p:cTn>
                              </p:par>
                              <p:par>
                                <p:cTn id="167" presetID="0" presetClass="path" presetSubtype="0" accel="50000" decel="50000" fill="hold" grpId="0" nodeType="withEffect">
                                  <p:stCondLst>
                                    <p:cond delay="0"/>
                                  </p:stCondLst>
                                  <p:childTnLst>
                                    <p:animMotion origin="layout" path="M 0 0 L -0.09075 0.35695 " pathEditMode="relative" ptsTypes="AA">
                                      <p:cBhvr>
                                        <p:cTn id="168" dur="2000" fill="hold"/>
                                        <p:tgtEl>
                                          <p:spTgt spid="34"/>
                                        </p:tgtEl>
                                        <p:attrNameLst>
                                          <p:attrName>ppt_x</p:attrName>
                                          <p:attrName>ppt_y</p:attrName>
                                        </p:attrNameLst>
                                      </p:cBhvr>
                                    </p:animMotion>
                                  </p:childTnLst>
                                </p:cTn>
                              </p:par>
                              <p:par>
                                <p:cTn id="169" presetID="0" presetClass="path" presetSubtype="0" accel="50000" decel="50000" fill="hold" grpId="0" nodeType="withEffect">
                                  <p:stCondLst>
                                    <p:cond delay="0"/>
                                  </p:stCondLst>
                                  <p:childTnLst>
                                    <p:animMotion origin="layout" path="M 0 0 L -0.09075 0.35695 " pathEditMode="relative" ptsTypes="AA">
                                      <p:cBhvr>
                                        <p:cTn id="170" dur="2000" fill="hold"/>
                                        <p:tgtEl>
                                          <p:spTgt spid="35"/>
                                        </p:tgtEl>
                                        <p:attrNameLst>
                                          <p:attrName>ppt_x</p:attrName>
                                          <p:attrName>ppt_y</p:attrName>
                                        </p:attrNameLst>
                                      </p:cBhvr>
                                    </p:animMotion>
                                  </p:childTnLst>
                                </p:cTn>
                              </p:par>
                              <p:par>
                                <p:cTn id="171" presetID="0" presetClass="path" presetSubtype="0" accel="50000" decel="50000" fill="hold" grpId="0" nodeType="withEffect">
                                  <p:stCondLst>
                                    <p:cond delay="0"/>
                                  </p:stCondLst>
                                  <p:childTnLst>
                                    <p:animMotion origin="layout" path="M 0 0 L -0.09075 0.35695 " pathEditMode="relative" ptsTypes="AA">
                                      <p:cBhvr>
                                        <p:cTn id="172" dur="2000" fill="hold"/>
                                        <p:tgtEl>
                                          <p:spTgt spid="36"/>
                                        </p:tgtEl>
                                        <p:attrNameLst>
                                          <p:attrName>ppt_x</p:attrName>
                                          <p:attrName>ppt_y</p:attrName>
                                        </p:attrNameLst>
                                      </p:cBhvr>
                                    </p:animMotion>
                                  </p:childTnLst>
                                </p:cTn>
                              </p:par>
                              <p:par>
                                <p:cTn id="173" presetID="0" presetClass="path" presetSubtype="0" accel="50000" decel="50000" fill="hold" grpId="0" nodeType="withEffect">
                                  <p:stCondLst>
                                    <p:cond delay="0"/>
                                  </p:stCondLst>
                                  <p:childTnLst>
                                    <p:animMotion origin="layout" path="M 0 0 L -0.09075 0.35695 " pathEditMode="relative" ptsTypes="AA">
                                      <p:cBhvr>
                                        <p:cTn id="174" dur="2000" fill="hold"/>
                                        <p:tgtEl>
                                          <p:spTgt spid="4"/>
                                        </p:tgtEl>
                                        <p:attrNameLst>
                                          <p:attrName>ppt_x</p:attrName>
                                          <p:attrName>ppt_y</p:attrName>
                                        </p:attrNameLst>
                                      </p:cBhvr>
                                    </p:animMotion>
                                  </p:childTnLst>
                                </p:cTn>
                              </p:par>
                              <p:par>
                                <p:cTn id="175" presetID="0" presetClass="path" presetSubtype="0" accel="50000" decel="50000" fill="hold" grpId="0" nodeType="withEffect">
                                  <p:stCondLst>
                                    <p:cond delay="0"/>
                                  </p:stCondLst>
                                  <p:childTnLst>
                                    <p:animMotion origin="layout" path="M 0 0 L -0.09075 0.35695 " pathEditMode="relative" ptsTypes="AA">
                                      <p:cBhvr>
                                        <p:cTn id="176" dur="2000" fill="hold"/>
                                        <p:tgtEl>
                                          <p:spTgt spid="5"/>
                                        </p:tgtEl>
                                        <p:attrNameLst>
                                          <p:attrName>ppt_x</p:attrName>
                                          <p:attrName>ppt_y</p:attrName>
                                        </p:attrNameLst>
                                      </p:cBhvr>
                                    </p:animMotion>
                                  </p:childTnLst>
                                </p:cTn>
                              </p:par>
                              <p:par>
                                <p:cTn id="177" presetID="0" presetClass="path" presetSubtype="0" accel="50000" decel="50000" fill="hold" nodeType="withEffect">
                                  <p:stCondLst>
                                    <p:cond delay="0"/>
                                  </p:stCondLst>
                                  <p:childTnLst>
                                    <p:animMotion origin="layout" path="M 0 0 L -0.09075 0.35695 " pathEditMode="relative" ptsTypes="AA">
                                      <p:cBhvr>
                                        <p:cTn id="178" dur="2000" fill="hold"/>
                                        <p:tgtEl>
                                          <p:spTgt spid="19"/>
                                        </p:tgtEl>
                                        <p:attrNameLst>
                                          <p:attrName>ppt_x</p:attrName>
                                          <p:attrName>ppt_y</p:attrName>
                                        </p:attrNameLst>
                                      </p:cBhvr>
                                    </p:animMotion>
                                  </p:childTnLst>
                                </p:cTn>
                              </p:par>
                              <p:par>
                                <p:cTn id="179" presetID="0" presetClass="path" presetSubtype="0" accel="50000" decel="50000" fill="hold" grpId="0" nodeType="withEffect">
                                  <p:stCondLst>
                                    <p:cond delay="0"/>
                                  </p:stCondLst>
                                  <p:childTnLst>
                                    <p:animMotion origin="layout" path="M 0 0 L -0.09075 0.35695 " pathEditMode="relative" ptsTypes="AA">
                                      <p:cBhvr>
                                        <p:cTn id="180" dur="2000" fill="hold"/>
                                        <p:tgtEl>
                                          <p:spTgt spid="7"/>
                                        </p:tgtEl>
                                        <p:attrNameLst>
                                          <p:attrName>ppt_x</p:attrName>
                                          <p:attrName>ppt_y</p:attrName>
                                        </p:attrNameLst>
                                      </p:cBhvr>
                                    </p:animMotion>
                                  </p:childTnLst>
                                </p:cTn>
                              </p:par>
                              <p:par>
                                <p:cTn id="181" presetID="0" presetClass="path" presetSubtype="0" accel="50000" decel="50000" fill="hold" grpId="0" nodeType="withEffect">
                                  <p:stCondLst>
                                    <p:cond delay="0"/>
                                  </p:stCondLst>
                                  <p:childTnLst>
                                    <p:animMotion origin="layout" path="M 0 0 L -0.09075 0.35695 " pathEditMode="relative" ptsTypes="AA">
                                      <p:cBhvr>
                                        <p:cTn id="182" dur="2000" fill="hold"/>
                                        <p:tgtEl>
                                          <p:spTgt spid="9"/>
                                        </p:tgtEl>
                                        <p:attrNameLst>
                                          <p:attrName>ppt_x</p:attrName>
                                          <p:attrName>ppt_y</p:attrName>
                                        </p:attrNameLst>
                                      </p:cBhvr>
                                    </p:animMotion>
                                  </p:childTnLst>
                                </p:cTn>
                              </p:par>
                              <p:par>
                                <p:cTn id="183" presetID="0" presetClass="path" presetSubtype="0" accel="50000" decel="50000" fill="hold" grpId="0" nodeType="withEffect">
                                  <p:stCondLst>
                                    <p:cond delay="0"/>
                                  </p:stCondLst>
                                  <p:childTnLst>
                                    <p:animMotion origin="layout" path="M 0 0 L -0.09075 0.35695 " pathEditMode="relative" ptsTypes="AA">
                                      <p:cBhvr>
                                        <p:cTn id="184" dur="2000" fill="hold"/>
                                        <p:tgtEl>
                                          <p:spTgt spid="11"/>
                                        </p:tgtEl>
                                        <p:attrNameLst>
                                          <p:attrName>ppt_x</p:attrName>
                                          <p:attrName>ppt_y</p:attrName>
                                        </p:attrNameLst>
                                      </p:cBhvr>
                                    </p:animMotion>
                                  </p:childTnLst>
                                </p:cTn>
                              </p:par>
                              <p:par>
                                <p:cTn id="185" presetID="0" presetClass="path" presetSubtype="0" accel="50000" decel="50000" fill="hold" grpId="0" nodeType="withEffect">
                                  <p:stCondLst>
                                    <p:cond delay="0"/>
                                  </p:stCondLst>
                                  <p:childTnLst>
                                    <p:animMotion origin="layout" path="M 0 0 L -0.09075 0.35695 " pathEditMode="relative" ptsTypes="AA">
                                      <p:cBhvr>
                                        <p:cTn id="186" dur="2000" fill="hold"/>
                                        <p:tgtEl>
                                          <p:spTgt spid="1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31" grpId="0" animBg="1"/>
      <p:bldP spid="32" grpId="0" animBg="1"/>
      <p:bldP spid="33" grpId="0" animBg="1"/>
      <p:bldP spid="34" grpId="0" animBg="1"/>
      <p:bldP spid="35" grpId="0" animBg="1"/>
      <p:bldP spid="36" grpId="0" animBg="1"/>
      <p:bldP spid="40" grpId="0"/>
      <p:bldP spid="40" grpId="1"/>
      <p:bldP spid="43" grpId="0" animBg="1"/>
      <p:bldP spid="44" grpId="0" animBg="1"/>
      <p:bldP spid="44" grpId="1"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9" grpId="0" animBg="1"/>
      <p:bldP spid="60" grpId="0" animBg="1"/>
      <p:bldP spid="60" grpId="1" animBg="1"/>
      <p:bldP spid="61" grpId="0" animBg="1"/>
      <p:bldP spid="61" grpId="1" animBg="1"/>
      <p:bldP spid="62" grpId="0" animBg="1"/>
      <p:bldP spid="63" grpId="0" animBg="1"/>
      <p:bldP spid="63" grpId="1" animBg="1"/>
      <p:bldP spid="64" grpId="0" animBg="1"/>
      <p:bldP spid="72" grpId="0" animBg="1"/>
      <p:bldP spid="72" grpId="1" animBg="1"/>
      <p:bldP spid="73" grpId="0" animBg="1"/>
      <p:bldP spid="73" grpId="1" animBg="1"/>
      <p:bldP spid="79" grpId="0"/>
      <p:bldP spid="80" grpId="0"/>
      <p:bldP spid="81" grpId="0"/>
      <p:bldP spid="81" grpId="1"/>
      <p:bldP spid="84" grpId="0"/>
      <p:bldP spid="84"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137786" y="175365"/>
            <a:ext cx="11862148" cy="688931"/>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dirty="0" smtClean="0"/>
              <a:t>Stage 2: Placing the gene into a vector</a:t>
            </a:r>
            <a:endParaRPr lang="en-GB" dirty="0"/>
          </a:p>
        </p:txBody>
      </p:sp>
      <p:sp>
        <p:nvSpPr>
          <p:cNvPr id="7" name="Content Placeholder 4"/>
          <p:cNvSpPr txBox="1">
            <a:spLocks/>
          </p:cNvSpPr>
          <p:nvPr/>
        </p:nvSpPr>
        <p:spPr>
          <a:xfrm>
            <a:off x="137786" y="864297"/>
            <a:ext cx="11862148" cy="5336088"/>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63525" indent="-263525">
              <a:buFont typeface="Arial" panose="020B0604020202020204" pitchFamily="34" charset="0"/>
              <a:buChar char="•"/>
            </a:pPr>
            <a:r>
              <a:rPr lang="en-GB" sz="2400" dirty="0" smtClean="0"/>
              <a:t>Once the gene of interest has been isolated, it is ready for placement in a vector.</a:t>
            </a:r>
          </a:p>
          <a:p>
            <a:pPr marL="263525" indent="-263525">
              <a:buFont typeface="Arial" panose="020B0604020202020204" pitchFamily="34" charset="0"/>
              <a:buChar char="•"/>
            </a:pPr>
            <a:r>
              <a:rPr lang="en-GB" sz="2400" dirty="0" smtClean="0"/>
              <a:t>Plasmids are </a:t>
            </a:r>
            <a:r>
              <a:rPr lang="en-GB" sz="2400" b="1" dirty="0" smtClean="0"/>
              <a:t>small loops of DNA</a:t>
            </a:r>
            <a:r>
              <a:rPr lang="en-GB" sz="2400" dirty="0" smtClean="0"/>
              <a:t> found in prokaryotes. </a:t>
            </a:r>
          </a:p>
          <a:p>
            <a:pPr marL="263525" indent="-263525">
              <a:buFont typeface="Arial" panose="020B0604020202020204" pitchFamily="34" charset="0"/>
              <a:buChar char="•"/>
            </a:pPr>
            <a:r>
              <a:rPr lang="en-GB" sz="2400" dirty="0" smtClean="0"/>
              <a:t>They can be cut open using the </a:t>
            </a:r>
            <a:r>
              <a:rPr lang="en-GB" sz="2400" b="1" dirty="0" smtClean="0"/>
              <a:t>same restriction enzyme</a:t>
            </a:r>
            <a:r>
              <a:rPr lang="en-GB" sz="2400" dirty="0" smtClean="0"/>
              <a:t> so they have </a:t>
            </a:r>
            <a:r>
              <a:rPr lang="en-GB" sz="2400" b="1" dirty="0" smtClean="0"/>
              <a:t>complementary sticky ends</a:t>
            </a:r>
            <a:r>
              <a:rPr lang="en-GB" sz="2400" dirty="0" smtClean="0"/>
              <a:t> to the gene of interest.</a:t>
            </a:r>
            <a:endParaRPr lang="en-GB" sz="2800" dirty="0"/>
          </a:p>
          <a:p>
            <a:pPr marL="556133" lvl="1" indent="-263525">
              <a:buFont typeface="Arial" panose="020B0604020202020204" pitchFamily="34" charset="0"/>
              <a:buChar char="•"/>
            </a:pPr>
            <a:endParaRPr lang="en-US" sz="2200" dirty="0"/>
          </a:p>
          <a:p>
            <a:pPr marL="263525" indent="-263525">
              <a:buFont typeface="Arial" panose="020B0604020202020204" pitchFamily="34" charset="0"/>
              <a:buChar char="•"/>
            </a:pPr>
            <a:endParaRPr lang="en-US" sz="2400" dirty="0">
              <a:solidFill>
                <a:srgbClr val="FF0000"/>
              </a:solidFill>
            </a:endParaRPr>
          </a:p>
          <a:p>
            <a:pPr marL="0" indent="0">
              <a:buNone/>
            </a:pPr>
            <a:endParaRPr lang="en-US" sz="2400" dirty="0">
              <a:solidFill>
                <a:srgbClr val="FF0000"/>
              </a:solidFill>
            </a:endParaRPr>
          </a:p>
          <a:p>
            <a:pPr marL="263525" indent="-263525">
              <a:buFont typeface="Arial" panose="020B0604020202020204" pitchFamily="34" charset="0"/>
              <a:buChar char="•"/>
            </a:pPr>
            <a:endParaRPr lang="en-US" sz="2400" dirty="0">
              <a:solidFill>
                <a:srgbClr val="FF0000"/>
              </a:solidFill>
            </a:endParaRPr>
          </a:p>
        </p:txBody>
      </p:sp>
      <p:sp>
        <p:nvSpPr>
          <p:cNvPr id="42" name="Freeform 41"/>
          <p:cNvSpPr/>
          <p:nvPr/>
        </p:nvSpPr>
        <p:spPr>
          <a:xfrm>
            <a:off x="1827389" y="3733654"/>
            <a:ext cx="655092" cy="259308"/>
          </a:xfrm>
          <a:custGeom>
            <a:avLst/>
            <a:gdLst>
              <a:gd name="connsiteX0" fmla="*/ 0 w 655092"/>
              <a:gd name="connsiteY0" fmla="*/ 259308 h 259308"/>
              <a:gd name="connsiteX1" fmla="*/ 218364 w 655092"/>
              <a:gd name="connsiteY1" fmla="*/ 95535 h 259308"/>
              <a:gd name="connsiteX2" fmla="*/ 614149 w 655092"/>
              <a:gd name="connsiteY2" fmla="*/ 13648 h 259308"/>
              <a:gd name="connsiteX3" fmla="*/ 614149 w 655092"/>
              <a:gd name="connsiteY3" fmla="*/ 13648 h 259308"/>
              <a:gd name="connsiteX4" fmla="*/ 655092 w 655092"/>
              <a:gd name="connsiteY4" fmla="*/ 0 h 259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092" h="259308">
                <a:moveTo>
                  <a:pt x="0" y="259308"/>
                </a:moveTo>
                <a:cubicBezTo>
                  <a:pt x="58003" y="197893"/>
                  <a:pt x="116006" y="136478"/>
                  <a:pt x="218364" y="95535"/>
                </a:cubicBezTo>
                <a:cubicBezTo>
                  <a:pt x="320722" y="54592"/>
                  <a:pt x="614149" y="13648"/>
                  <a:pt x="614149" y="13648"/>
                </a:cubicBezTo>
                <a:lnTo>
                  <a:pt x="614149" y="13648"/>
                </a:lnTo>
                <a:lnTo>
                  <a:pt x="655092" y="0"/>
                </a:lnTo>
              </a:path>
            </a:pathLst>
          </a:custGeom>
          <a:ln w="1047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3" name="Freeform 42"/>
          <p:cNvSpPr/>
          <p:nvPr/>
        </p:nvSpPr>
        <p:spPr>
          <a:xfrm>
            <a:off x="2455186" y="3679063"/>
            <a:ext cx="859809" cy="95535"/>
          </a:xfrm>
          <a:custGeom>
            <a:avLst/>
            <a:gdLst>
              <a:gd name="connsiteX0" fmla="*/ 0 w 859809"/>
              <a:gd name="connsiteY0" fmla="*/ 54591 h 95535"/>
              <a:gd name="connsiteX1" fmla="*/ 327546 w 859809"/>
              <a:gd name="connsiteY1" fmla="*/ 0 h 95535"/>
              <a:gd name="connsiteX2" fmla="*/ 477671 w 859809"/>
              <a:gd name="connsiteY2" fmla="*/ 54591 h 95535"/>
              <a:gd name="connsiteX3" fmla="*/ 641445 w 859809"/>
              <a:gd name="connsiteY3" fmla="*/ 95535 h 95535"/>
              <a:gd name="connsiteX4" fmla="*/ 859809 w 859809"/>
              <a:gd name="connsiteY4" fmla="*/ 54591 h 95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809" h="95535">
                <a:moveTo>
                  <a:pt x="0" y="54591"/>
                </a:moveTo>
                <a:cubicBezTo>
                  <a:pt x="123967" y="27295"/>
                  <a:pt x="247934" y="0"/>
                  <a:pt x="327546" y="0"/>
                </a:cubicBezTo>
                <a:cubicBezTo>
                  <a:pt x="407158" y="0"/>
                  <a:pt x="425355" y="38669"/>
                  <a:pt x="477671" y="54591"/>
                </a:cubicBezTo>
                <a:cubicBezTo>
                  <a:pt x="529987" y="70513"/>
                  <a:pt x="577755" y="95535"/>
                  <a:pt x="641445" y="95535"/>
                </a:cubicBezTo>
                <a:cubicBezTo>
                  <a:pt x="705135" y="95535"/>
                  <a:pt x="782472" y="75063"/>
                  <a:pt x="859809" y="54591"/>
                </a:cubicBezTo>
              </a:path>
            </a:pathLst>
          </a:custGeom>
          <a:solidFill>
            <a:schemeClr val="accent6"/>
          </a:solidFill>
          <a:ln w="1047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4" name="Freeform 43"/>
          <p:cNvSpPr/>
          <p:nvPr/>
        </p:nvSpPr>
        <p:spPr>
          <a:xfrm>
            <a:off x="3275312" y="3688162"/>
            <a:ext cx="641444" cy="59140"/>
          </a:xfrm>
          <a:custGeom>
            <a:avLst/>
            <a:gdLst>
              <a:gd name="connsiteX0" fmla="*/ 0 w 641444"/>
              <a:gd name="connsiteY0" fmla="*/ 59140 h 59140"/>
              <a:gd name="connsiteX1" fmla="*/ 313898 w 641444"/>
              <a:gd name="connsiteY1" fmla="*/ 4549 h 59140"/>
              <a:gd name="connsiteX2" fmla="*/ 641444 w 641444"/>
              <a:gd name="connsiteY2" fmla="*/ 31845 h 59140"/>
            </a:gdLst>
            <a:ahLst/>
            <a:cxnLst>
              <a:cxn ang="0">
                <a:pos x="connsiteX0" y="connsiteY0"/>
              </a:cxn>
              <a:cxn ang="0">
                <a:pos x="connsiteX1" y="connsiteY1"/>
              </a:cxn>
              <a:cxn ang="0">
                <a:pos x="connsiteX2" y="connsiteY2"/>
              </a:cxn>
            </a:cxnLst>
            <a:rect l="l" t="t" r="r" b="b"/>
            <a:pathLst>
              <a:path w="641444" h="59140">
                <a:moveTo>
                  <a:pt x="0" y="59140"/>
                </a:moveTo>
                <a:cubicBezTo>
                  <a:pt x="103495" y="34119"/>
                  <a:pt x="206991" y="9098"/>
                  <a:pt x="313898" y="4549"/>
                </a:cubicBezTo>
                <a:cubicBezTo>
                  <a:pt x="420805" y="0"/>
                  <a:pt x="531124" y="15922"/>
                  <a:pt x="641444" y="31845"/>
                </a:cubicBezTo>
              </a:path>
            </a:pathLst>
          </a:custGeom>
          <a:ln w="1047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5" name="TextBox 44"/>
          <p:cNvSpPr txBox="1"/>
          <p:nvPr/>
        </p:nvSpPr>
        <p:spPr>
          <a:xfrm>
            <a:off x="1684513" y="4019406"/>
            <a:ext cx="2500330" cy="646331"/>
          </a:xfrm>
          <a:prstGeom prst="rect">
            <a:avLst/>
          </a:prstGeom>
          <a:noFill/>
        </p:spPr>
        <p:txBody>
          <a:bodyPr wrap="square" rtlCol="0">
            <a:spAutoFit/>
          </a:bodyPr>
          <a:lstStyle/>
          <a:p>
            <a:pPr algn="ctr"/>
            <a:r>
              <a:rPr lang="en-GB" dirty="0" smtClean="0"/>
              <a:t>DNA coding for a desired protein</a:t>
            </a:r>
            <a:endParaRPr lang="en-GB" dirty="0"/>
          </a:p>
        </p:txBody>
      </p:sp>
      <p:cxnSp>
        <p:nvCxnSpPr>
          <p:cNvPr id="46" name="Straight Arrow Connector 45"/>
          <p:cNvCxnSpPr>
            <a:stCxn id="45" idx="0"/>
          </p:cNvCxnSpPr>
          <p:nvPr/>
        </p:nvCxnSpPr>
        <p:spPr>
          <a:xfrm rot="16200000" flipV="1">
            <a:off x="2773943" y="3858670"/>
            <a:ext cx="214314" cy="10715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7" name="Straight Arrow Connector 46"/>
          <p:cNvCxnSpPr/>
          <p:nvPr/>
        </p:nvCxnSpPr>
        <p:spPr>
          <a:xfrm rot="5400000">
            <a:off x="2362380" y="3483621"/>
            <a:ext cx="214314" cy="15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48" name="Straight Arrow Connector 47"/>
          <p:cNvCxnSpPr/>
          <p:nvPr/>
        </p:nvCxnSpPr>
        <p:spPr>
          <a:xfrm rot="5400000">
            <a:off x="3148198" y="3482827"/>
            <a:ext cx="214314" cy="15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49" name="TextBox 48"/>
          <p:cNvSpPr txBox="1"/>
          <p:nvPr/>
        </p:nvSpPr>
        <p:spPr>
          <a:xfrm>
            <a:off x="1613075" y="3019274"/>
            <a:ext cx="2643206"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dirty="0" smtClean="0"/>
              <a:t>Restriction </a:t>
            </a:r>
            <a:r>
              <a:rPr lang="en-GB" dirty="0" err="1" smtClean="0"/>
              <a:t>Endonuclease</a:t>
            </a:r>
            <a:endParaRPr lang="en-GB" dirty="0"/>
          </a:p>
        </p:txBody>
      </p:sp>
      <p:sp>
        <p:nvSpPr>
          <p:cNvPr id="50" name="Freeform 49"/>
          <p:cNvSpPr/>
          <p:nvPr/>
        </p:nvSpPr>
        <p:spPr>
          <a:xfrm>
            <a:off x="7756743" y="2876398"/>
            <a:ext cx="1817427" cy="1103194"/>
          </a:xfrm>
          <a:custGeom>
            <a:avLst/>
            <a:gdLst>
              <a:gd name="connsiteX0" fmla="*/ 652818 w 1817427"/>
              <a:gd name="connsiteY0" fmla="*/ 25021 h 1103194"/>
              <a:gd name="connsiteX1" fmla="*/ 366215 w 1817427"/>
              <a:gd name="connsiteY1" fmla="*/ 134203 h 1103194"/>
              <a:gd name="connsiteX2" fmla="*/ 25021 w 1817427"/>
              <a:gd name="connsiteY2" fmla="*/ 379863 h 1103194"/>
              <a:gd name="connsiteX3" fmla="*/ 216090 w 1817427"/>
              <a:gd name="connsiteY3" fmla="*/ 762000 h 1103194"/>
              <a:gd name="connsiteX4" fmla="*/ 898478 w 1817427"/>
              <a:gd name="connsiteY4" fmla="*/ 1062251 h 1103194"/>
              <a:gd name="connsiteX5" fmla="*/ 1594514 w 1817427"/>
              <a:gd name="connsiteY5" fmla="*/ 1007660 h 1103194"/>
              <a:gd name="connsiteX6" fmla="*/ 1812878 w 1817427"/>
              <a:gd name="connsiteY6" fmla="*/ 625523 h 1103194"/>
              <a:gd name="connsiteX7" fmla="*/ 1567218 w 1817427"/>
              <a:gd name="connsiteY7" fmla="*/ 352567 h 1103194"/>
              <a:gd name="connsiteX8" fmla="*/ 1266968 w 1817427"/>
              <a:gd name="connsiteY8" fmla="*/ 175147 h 1103194"/>
              <a:gd name="connsiteX9" fmla="*/ 1048603 w 1817427"/>
              <a:gd name="connsiteY9" fmla="*/ 25021 h 1103194"/>
              <a:gd name="connsiteX10" fmla="*/ 857535 w 1817427"/>
              <a:gd name="connsiteY10" fmla="*/ 25021 h 1103194"/>
              <a:gd name="connsiteX11" fmla="*/ 652818 w 1817427"/>
              <a:gd name="connsiteY11" fmla="*/ 25021 h 1103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17427" h="1103194">
                <a:moveTo>
                  <a:pt x="652818" y="25021"/>
                </a:moveTo>
                <a:cubicBezTo>
                  <a:pt x="570931" y="43218"/>
                  <a:pt x="470848" y="75063"/>
                  <a:pt x="366215" y="134203"/>
                </a:cubicBezTo>
                <a:cubicBezTo>
                  <a:pt x="261582" y="193343"/>
                  <a:pt x="50042" y="275230"/>
                  <a:pt x="25021" y="379863"/>
                </a:cubicBezTo>
                <a:cubicBezTo>
                  <a:pt x="0" y="484496"/>
                  <a:pt x="70514" y="648269"/>
                  <a:pt x="216090" y="762000"/>
                </a:cubicBezTo>
                <a:cubicBezTo>
                  <a:pt x="361666" y="875731"/>
                  <a:pt x="668741" y="1021308"/>
                  <a:pt x="898478" y="1062251"/>
                </a:cubicBezTo>
                <a:cubicBezTo>
                  <a:pt x="1128215" y="1103194"/>
                  <a:pt x="1442114" y="1080448"/>
                  <a:pt x="1594514" y="1007660"/>
                </a:cubicBezTo>
                <a:cubicBezTo>
                  <a:pt x="1746914" y="934872"/>
                  <a:pt x="1817427" y="734705"/>
                  <a:pt x="1812878" y="625523"/>
                </a:cubicBezTo>
                <a:cubicBezTo>
                  <a:pt x="1808329" y="516341"/>
                  <a:pt x="1658203" y="427630"/>
                  <a:pt x="1567218" y="352567"/>
                </a:cubicBezTo>
                <a:cubicBezTo>
                  <a:pt x="1476233" y="277504"/>
                  <a:pt x="1353404" y="229738"/>
                  <a:pt x="1266968" y="175147"/>
                </a:cubicBezTo>
                <a:cubicBezTo>
                  <a:pt x="1180532" y="120556"/>
                  <a:pt x="1116842" y="50042"/>
                  <a:pt x="1048603" y="25021"/>
                </a:cubicBezTo>
                <a:cubicBezTo>
                  <a:pt x="980364" y="0"/>
                  <a:pt x="923499" y="22746"/>
                  <a:pt x="857535" y="25021"/>
                </a:cubicBezTo>
                <a:cubicBezTo>
                  <a:pt x="791571" y="27296"/>
                  <a:pt x="734705" y="6824"/>
                  <a:pt x="652818" y="25021"/>
                </a:cubicBezTo>
                <a:close/>
              </a:path>
            </a:pathLst>
          </a:custGeom>
          <a:ln w="10160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51" name="TextBox 50"/>
          <p:cNvSpPr txBox="1"/>
          <p:nvPr/>
        </p:nvSpPr>
        <p:spPr>
          <a:xfrm>
            <a:off x="6685173" y="3876530"/>
            <a:ext cx="2500330" cy="369332"/>
          </a:xfrm>
          <a:prstGeom prst="rect">
            <a:avLst/>
          </a:prstGeom>
          <a:noFill/>
        </p:spPr>
        <p:txBody>
          <a:bodyPr wrap="square" rtlCol="0">
            <a:spAutoFit/>
          </a:bodyPr>
          <a:lstStyle/>
          <a:p>
            <a:pPr algn="ctr"/>
            <a:r>
              <a:rPr lang="en-GB" dirty="0" smtClean="0"/>
              <a:t>A plasmid</a:t>
            </a:r>
            <a:endParaRPr lang="en-GB" dirty="0"/>
          </a:p>
        </p:txBody>
      </p:sp>
      <p:sp>
        <p:nvSpPr>
          <p:cNvPr id="52" name="TextBox 51"/>
          <p:cNvSpPr txBox="1"/>
          <p:nvPr/>
        </p:nvSpPr>
        <p:spPr>
          <a:xfrm>
            <a:off x="4970661" y="3305026"/>
            <a:ext cx="2643206"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dirty="0" smtClean="0"/>
              <a:t>Restriction </a:t>
            </a:r>
            <a:r>
              <a:rPr lang="en-GB" dirty="0" err="1" smtClean="0"/>
              <a:t>Endonuclease</a:t>
            </a:r>
            <a:endParaRPr lang="en-GB" dirty="0"/>
          </a:p>
        </p:txBody>
      </p:sp>
      <p:cxnSp>
        <p:nvCxnSpPr>
          <p:cNvPr id="53" name="Straight Arrow Connector 52"/>
          <p:cNvCxnSpPr>
            <a:endCxn id="50" idx="3"/>
          </p:cNvCxnSpPr>
          <p:nvPr/>
        </p:nvCxnSpPr>
        <p:spPr>
          <a:xfrm flipV="1">
            <a:off x="7615455" y="3638398"/>
            <a:ext cx="357378" cy="2381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54" name="Freeform 53"/>
          <p:cNvSpPr/>
          <p:nvPr/>
        </p:nvSpPr>
        <p:spPr>
          <a:xfrm>
            <a:off x="4470595" y="4876662"/>
            <a:ext cx="1460310" cy="905302"/>
          </a:xfrm>
          <a:custGeom>
            <a:avLst/>
            <a:gdLst>
              <a:gd name="connsiteX0" fmla="*/ 159223 w 1460310"/>
              <a:gd name="connsiteY0" fmla="*/ 109182 h 905302"/>
              <a:gd name="connsiteX1" fmla="*/ 9098 w 1460310"/>
              <a:gd name="connsiteY1" fmla="*/ 409433 h 905302"/>
              <a:gd name="connsiteX2" fmla="*/ 213814 w 1460310"/>
              <a:gd name="connsiteY2" fmla="*/ 832514 h 905302"/>
              <a:gd name="connsiteX3" fmla="*/ 909850 w 1460310"/>
              <a:gd name="connsiteY3" fmla="*/ 846161 h 905302"/>
              <a:gd name="connsiteX4" fmla="*/ 1346579 w 1460310"/>
              <a:gd name="connsiteY4" fmla="*/ 736979 h 905302"/>
              <a:gd name="connsiteX5" fmla="*/ 1442113 w 1460310"/>
              <a:gd name="connsiteY5" fmla="*/ 300251 h 905302"/>
              <a:gd name="connsiteX6" fmla="*/ 1237396 w 1460310"/>
              <a:gd name="connsiteY6" fmla="*/ 54591 h 905302"/>
              <a:gd name="connsiteX7" fmla="*/ 1032680 w 1460310"/>
              <a:gd name="connsiteY7" fmla="*/ 0 h 90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0310" h="905302">
                <a:moveTo>
                  <a:pt x="159223" y="109182"/>
                </a:moveTo>
                <a:cubicBezTo>
                  <a:pt x="79611" y="199030"/>
                  <a:pt x="0" y="288878"/>
                  <a:pt x="9098" y="409433"/>
                </a:cubicBezTo>
                <a:cubicBezTo>
                  <a:pt x="18197" y="529988"/>
                  <a:pt x="63689" y="759726"/>
                  <a:pt x="213814" y="832514"/>
                </a:cubicBezTo>
                <a:cubicBezTo>
                  <a:pt x="363939" y="905302"/>
                  <a:pt x="721056" y="862084"/>
                  <a:pt x="909850" y="846161"/>
                </a:cubicBezTo>
                <a:cubicBezTo>
                  <a:pt x="1098644" y="830239"/>
                  <a:pt x="1257869" y="827964"/>
                  <a:pt x="1346579" y="736979"/>
                </a:cubicBezTo>
                <a:cubicBezTo>
                  <a:pt x="1435290" y="645994"/>
                  <a:pt x="1460310" y="413982"/>
                  <a:pt x="1442113" y="300251"/>
                </a:cubicBezTo>
                <a:cubicBezTo>
                  <a:pt x="1423916" y="186520"/>
                  <a:pt x="1305635" y="104633"/>
                  <a:pt x="1237396" y="54591"/>
                </a:cubicBezTo>
                <a:cubicBezTo>
                  <a:pt x="1169157" y="4549"/>
                  <a:pt x="1100918" y="2274"/>
                  <a:pt x="1032680" y="0"/>
                </a:cubicBezTo>
              </a:path>
            </a:pathLst>
          </a:custGeom>
          <a:ln w="101600">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5" name="Freeform 54"/>
          <p:cNvSpPr/>
          <p:nvPr/>
        </p:nvSpPr>
        <p:spPr>
          <a:xfrm>
            <a:off x="4602523" y="4853220"/>
            <a:ext cx="972190" cy="146272"/>
          </a:xfrm>
          <a:custGeom>
            <a:avLst/>
            <a:gdLst>
              <a:gd name="connsiteX0" fmla="*/ 0 w 846161"/>
              <a:gd name="connsiteY0" fmla="*/ 145576 h 145576"/>
              <a:gd name="connsiteX1" fmla="*/ 272955 w 846161"/>
              <a:gd name="connsiteY1" fmla="*/ 9098 h 145576"/>
              <a:gd name="connsiteX2" fmla="*/ 464024 w 846161"/>
              <a:gd name="connsiteY2" fmla="*/ 90985 h 145576"/>
              <a:gd name="connsiteX3" fmla="*/ 696036 w 846161"/>
              <a:gd name="connsiteY3" fmla="*/ 90985 h 145576"/>
              <a:gd name="connsiteX4" fmla="*/ 846161 w 846161"/>
              <a:gd name="connsiteY4" fmla="*/ 36394 h 14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6161" h="145576">
                <a:moveTo>
                  <a:pt x="0" y="145576"/>
                </a:moveTo>
                <a:cubicBezTo>
                  <a:pt x="97809" y="81886"/>
                  <a:pt x="195618" y="18196"/>
                  <a:pt x="272955" y="9098"/>
                </a:cubicBezTo>
                <a:cubicBezTo>
                  <a:pt x="350292" y="0"/>
                  <a:pt x="393510" y="77337"/>
                  <a:pt x="464024" y="90985"/>
                </a:cubicBezTo>
                <a:cubicBezTo>
                  <a:pt x="534538" y="104633"/>
                  <a:pt x="632347" y="100083"/>
                  <a:pt x="696036" y="90985"/>
                </a:cubicBezTo>
                <a:cubicBezTo>
                  <a:pt x="759725" y="81887"/>
                  <a:pt x="802943" y="59140"/>
                  <a:pt x="846161" y="36394"/>
                </a:cubicBezTo>
              </a:path>
            </a:pathLst>
          </a:custGeom>
          <a:ln w="1016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6" name="TextBox 55"/>
          <p:cNvSpPr txBox="1"/>
          <p:nvPr/>
        </p:nvSpPr>
        <p:spPr>
          <a:xfrm>
            <a:off x="6185107" y="4590910"/>
            <a:ext cx="3929090" cy="1200329"/>
          </a:xfrm>
          <a:prstGeom prst="rect">
            <a:avLst/>
          </a:prstGeom>
          <a:noFill/>
        </p:spPr>
        <p:txBody>
          <a:bodyPr wrap="square" rtlCol="0">
            <a:spAutoFit/>
          </a:bodyPr>
          <a:lstStyle/>
          <a:p>
            <a:pPr algn="ctr"/>
            <a:r>
              <a:rPr lang="en-GB" dirty="0" smtClean="0"/>
              <a:t>As the DNA fragment was cut out using the </a:t>
            </a:r>
            <a:r>
              <a:rPr lang="en-GB" b="1" dirty="0" smtClean="0"/>
              <a:t>same restriction </a:t>
            </a:r>
            <a:r>
              <a:rPr lang="en-GB" b="1" dirty="0" err="1" smtClean="0"/>
              <a:t>endonuclease</a:t>
            </a:r>
            <a:r>
              <a:rPr lang="en-GB" dirty="0" smtClean="0"/>
              <a:t> as used to cut the plasmid open, they have </a:t>
            </a:r>
            <a:r>
              <a:rPr lang="en-GB" b="1" dirty="0" smtClean="0"/>
              <a:t>complimentary sticky ends</a:t>
            </a:r>
            <a:r>
              <a:rPr lang="en-GB" dirty="0" smtClean="0"/>
              <a:t>.</a:t>
            </a:r>
            <a:endParaRPr lang="en-GB" dirty="0"/>
          </a:p>
        </p:txBody>
      </p:sp>
      <p:cxnSp>
        <p:nvCxnSpPr>
          <p:cNvPr id="58" name="Straight Arrow Connector 57"/>
          <p:cNvCxnSpPr>
            <a:stCxn id="45" idx="3"/>
          </p:cNvCxnSpPr>
          <p:nvPr/>
        </p:nvCxnSpPr>
        <p:spPr>
          <a:xfrm>
            <a:off x="4184843" y="4342572"/>
            <a:ext cx="642942" cy="31977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9" name="Straight Arrow Connector 58"/>
          <p:cNvCxnSpPr/>
          <p:nvPr/>
        </p:nvCxnSpPr>
        <p:spPr>
          <a:xfrm rot="10800000" flipV="1">
            <a:off x="5756479" y="4162282"/>
            <a:ext cx="1643074" cy="50006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040404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checkerboard(across)">
                                      <p:cBhvr>
                                        <p:cTn id="22" dur="500"/>
                                        <p:tgtEl>
                                          <p:spTgt spid="42"/>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checkerboard(across)">
                                      <p:cBhvr>
                                        <p:cTn id="25" dur="500"/>
                                        <p:tgtEl>
                                          <p:spTgt spid="43"/>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checkerboard(across)">
                                      <p:cBhvr>
                                        <p:cTn id="28" dur="500"/>
                                        <p:tgtEl>
                                          <p:spTgt spid="44"/>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checkerboard(across)">
                                      <p:cBhvr>
                                        <p:cTn id="31" dur="500"/>
                                        <p:tgtEl>
                                          <p:spTgt spid="45"/>
                                        </p:tgtEl>
                                      </p:cBhvr>
                                    </p:animEffect>
                                  </p:childTnLst>
                                </p:cTn>
                              </p:par>
                              <p:par>
                                <p:cTn id="32" presetID="5" presetClass="entr" presetSubtype="10"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checkerboard(across)">
                                      <p:cBhvr>
                                        <p:cTn id="34" dur="500"/>
                                        <p:tgtEl>
                                          <p:spTgt spid="46"/>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checkerboard(across)">
                                      <p:cBhvr>
                                        <p:cTn id="39" dur="500"/>
                                        <p:tgtEl>
                                          <p:spTgt spid="51"/>
                                        </p:tgtEl>
                                      </p:cBhvr>
                                    </p:animEffect>
                                  </p:childTnLst>
                                </p:cTn>
                              </p:par>
                              <p:par>
                                <p:cTn id="40" presetID="5" presetClass="entr" presetSubtype="10" fill="hold" grpId="0" nodeType="with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checkerboard(across)">
                                      <p:cBhvr>
                                        <p:cTn id="42" dur="500"/>
                                        <p:tgtEl>
                                          <p:spTgt spid="50"/>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checkerboard(across)">
                                      <p:cBhvr>
                                        <p:cTn id="47" dur="500"/>
                                        <p:tgtEl>
                                          <p:spTgt spid="49"/>
                                        </p:tgtEl>
                                      </p:cBhvr>
                                    </p:animEffect>
                                  </p:childTnLst>
                                </p:cTn>
                              </p:par>
                              <p:par>
                                <p:cTn id="48" presetID="5" presetClass="entr" presetSubtype="10"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checkerboard(across)">
                                      <p:cBhvr>
                                        <p:cTn id="50" dur="500"/>
                                        <p:tgtEl>
                                          <p:spTgt spid="47"/>
                                        </p:tgtEl>
                                      </p:cBhvr>
                                    </p:animEffect>
                                  </p:childTnLst>
                                </p:cTn>
                              </p:par>
                              <p:par>
                                <p:cTn id="51" presetID="5" presetClass="entr" presetSubtype="10" fill="hold" nodeType="with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checkerboard(across)">
                                      <p:cBhvr>
                                        <p:cTn id="53" dur="500"/>
                                        <p:tgtEl>
                                          <p:spTgt spid="48"/>
                                        </p:tgtEl>
                                      </p:cBhvr>
                                    </p:animEffect>
                                  </p:childTnLst>
                                </p:cTn>
                              </p:par>
                              <p:par>
                                <p:cTn id="54" presetID="5" presetClass="entr" presetSubtype="10" fill="hold" grpId="0" nodeType="with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checkerboard(across)">
                                      <p:cBhvr>
                                        <p:cTn id="56" dur="500"/>
                                        <p:tgtEl>
                                          <p:spTgt spid="52"/>
                                        </p:tgtEl>
                                      </p:cBhvr>
                                    </p:animEffect>
                                  </p:childTnLst>
                                </p:cTn>
                              </p:par>
                              <p:par>
                                <p:cTn id="57" presetID="5" presetClass="entr" presetSubtype="10" fill="hold" nodeType="with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checkerboard(across)">
                                      <p:cBhvr>
                                        <p:cTn id="59" dur="500"/>
                                        <p:tgtEl>
                                          <p:spTgt spid="53"/>
                                        </p:tgtEl>
                                      </p:cBhvr>
                                    </p:animEffect>
                                  </p:childTnLst>
                                </p:cTn>
                              </p:par>
                            </p:childTnLst>
                          </p:cTn>
                        </p:par>
                      </p:childTnLst>
                    </p:cTn>
                  </p:par>
                  <p:par>
                    <p:cTn id="60" fill="hold">
                      <p:stCondLst>
                        <p:cond delay="indefinite"/>
                      </p:stCondLst>
                      <p:childTnLst>
                        <p:par>
                          <p:cTn id="61" fill="hold">
                            <p:stCondLst>
                              <p:cond delay="0"/>
                            </p:stCondLst>
                            <p:childTnLst>
                              <p:par>
                                <p:cTn id="62" presetID="5" presetClass="entr" presetSubtype="10" fill="hold" grpId="0" nodeType="clickEffect">
                                  <p:stCondLst>
                                    <p:cond delay="1500"/>
                                  </p:stCondLst>
                                  <p:childTnLst>
                                    <p:set>
                                      <p:cBhvr>
                                        <p:cTn id="63" dur="1" fill="hold">
                                          <p:stCondLst>
                                            <p:cond delay="0"/>
                                          </p:stCondLst>
                                        </p:cTn>
                                        <p:tgtEl>
                                          <p:spTgt spid="54"/>
                                        </p:tgtEl>
                                        <p:attrNameLst>
                                          <p:attrName>style.visibility</p:attrName>
                                        </p:attrNameLst>
                                      </p:cBhvr>
                                      <p:to>
                                        <p:strVal val="visible"/>
                                      </p:to>
                                    </p:set>
                                    <p:animEffect transition="in" filter="checkerboard(across)">
                                      <p:cBhvr>
                                        <p:cTn id="64" dur="500"/>
                                        <p:tgtEl>
                                          <p:spTgt spid="54"/>
                                        </p:tgtEl>
                                      </p:cBhvr>
                                    </p:animEffect>
                                  </p:childTnLst>
                                </p:cTn>
                              </p:par>
                              <p:par>
                                <p:cTn id="65" presetID="5" presetClass="entr" presetSubtype="10" fill="hold" grpId="0" nodeType="withEffect">
                                  <p:stCondLst>
                                    <p:cond delay="1500"/>
                                  </p:stCondLst>
                                  <p:childTnLst>
                                    <p:set>
                                      <p:cBhvr>
                                        <p:cTn id="66" dur="1" fill="hold">
                                          <p:stCondLst>
                                            <p:cond delay="0"/>
                                          </p:stCondLst>
                                        </p:cTn>
                                        <p:tgtEl>
                                          <p:spTgt spid="55"/>
                                        </p:tgtEl>
                                        <p:attrNameLst>
                                          <p:attrName>style.visibility</p:attrName>
                                        </p:attrNameLst>
                                      </p:cBhvr>
                                      <p:to>
                                        <p:strVal val="visible"/>
                                      </p:to>
                                    </p:set>
                                    <p:animEffect transition="in" filter="checkerboard(across)">
                                      <p:cBhvr>
                                        <p:cTn id="67" dur="500"/>
                                        <p:tgtEl>
                                          <p:spTgt spid="55"/>
                                        </p:tgtEl>
                                      </p:cBhvr>
                                    </p:animEffect>
                                  </p:childTnLst>
                                </p:cTn>
                              </p:par>
                              <p:par>
                                <p:cTn id="68" presetID="5" presetClass="entr" presetSubtype="10" fill="hold" nodeType="withEffect">
                                  <p:stCondLst>
                                    <p:cond delay="0"/>
                                  </p:stCondLst>
                                  <p:childTnLst>
                                    <p:set>
                                      <p:cBhvr>
                                        <p:cTn id="69" dur="1" fill="hold">
                                          <p:stCondLst>
                                            <p:cond delay="0"/>
                                          </p:stCondLst>
                                        </p:cTn>
                                        <p:tgtEl>
                                          <p:spTgt spid="59"/>
                                        </p:tgtEl>
                                        <p:attrNameLst>
                                          <p:attrName>style.visibility</p:attrName>
                                        </p:attrNameLst>
                                      </p:cBhvr>
                                      <p:to>
                                        <p:strVal val="visible"/>
                                      </p:to>
                                    </p:set>
                                    <p:animEffect transition="in" filter="checkerboard(across)">
                                      <p:cBhvr>
                                        <p:cTn id="70" dur="500"/>
                                        <p:tgtEl>
                                          <p:spTgt spid="59"/>
                                        </p:tgtEl>
                                      </p:cBhvr>
                                    </p:animEffect>
                                  </p:childTnLst>
                                </p:cTn>
                              </p:par>
                              <p:par>
                                <p:cTn id="71" presetID="5" presetClass="entr" presetSubtype="10"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checkerboard(across)">
                                      <p:cBhvr>
                                        <p:cTn id="73" dur="500"/>
                                        <p:tgtEl>
                                          <p:spTgt spid="58"/>
                                        </p:tgtEl>
                                      </p:cBhvr>
                                    </p:animEffect>
                                  </p:childTnLst>
                                </p:cTn>
                              </p:par>
                            </p:childTnLst>
                          </p:cTn>
                        </p:par>
                      </p:childTnLst>
                    </p:cTn>
                  </p:par>
                  <p:par>
                    <p:cTn id="74" fill="hold">
                      <p:stCondLst>
                        <p:cond delay="indefinite"/>
                      </p:stCondLst>
                      <p:childTnLst>
                        <p:par>
                          <p:cTn id="75" fill="hold">
                            <p:stCondLst>
                              <p:cond delay="0"/>
                            </p:stCondLst>
                            <p:childTnLst>
                              <p:par>
                                <p:cTn id="76" presetID="5" presetClass="entr" presetSubtype="10" fill="hold" grpId="0" nodeType="click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checkerboard(across)">
                                      <p:cBhvr>
                                        <p:cTn id="78"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P spid="45" grpId="0"/>
      <p:bldP spid="49" grpId="0" animBg="1"/>
      <p:bldP spid="50" grpId="0" animBg="1"/>
      <p:bldP spid="51" grpId="0"/>
      <p:bldP spid="52" grpId="0" animBg="1"/>
      <p:bldP spid="54" grpId="0" animBg="1"/>
      <p:bldP spid="55" grpId="0" animBg="1"/>
      <p:bldP spid="56" grpId="0"/>
    </p:bld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479</TotalTime>
  <Words>937</Words>
  <Application>Microsoft Office PowerPoint</Application>
  <PresentationFormat>Widescreen</PresentationFormat>
  <Paragraphs>159</Paragraphs>
  <Slides>16</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16</vt:i4>
      </vt:variant>
    </vt:vector>
  </HeadingPairs>
  <TitlesOfParts>
    <vt:vector size="22" baseType="lpstr">
      <vt:lpstr>Arial</vt:lpstr>
      <vt:lpstr>Calibri</vt:lpstr>
      <vt:lpstr>Calibri Light</vt:lpstr>
      <vt:lpstr>Retrospect</vt:lpstr>
      <vt:lpstr>Office Theme</vt:lpstr>
      <vt:lpstr>1_Office Theme</vt:lpstr>
      <vt:lpstr>Genetic Engineering</vt:lpstr>
      <vt:lpstr>Specification Reference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Genetic Engineering Toolbox…</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DNA Profiling</dc:title>
  <dc:creator>Varinder Singh</dc:creator>
  <cp:lastModifiedBy>Louise Wilson</cp:lastModifiedBy>
  <cp:revision>35</cp:revision>
  <dcterms:created xsi:type="dcterms:W3CDTF">2017-01-16T18:27:15Z</dcterms:created>
  <dcterms:modified xsi:type="dcterms:W3CDTF">2017-05-03T20:33:30Z</dcterms:modified>
</cp:coreProperties>
</file>