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71" r:id="rId6"/>
    <p:sldId id="277" r:id="rId7"/>
    <p:sldId id="278" r:id="rId8"/>
    <p:sldId id="279" r:id="rId9"/>
    <p:sldId id="280" r:id="rId10"/>
    <p:sldId id="281" r:id="rId11"/>
    <p:sldId id="282" r:id="rId12"/>
    <p:sldId id="269" r:id="rId13"/>
    <p:sldId id="283" r:id="rId14"/>
    <p:sldId id="284" r:id="rId15"/>
    <p:sldId id="285" r:id="rId16"/>
    <p:sldId id="286" r:id="rId17"/>
    <p:sldId id="28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47" autoAdjust="0"/>
    <p:restoredTop sz="91611" autoAdjust="0"/>
  </p:normalViewPr>
  <p:slideViewPr>
    <p:cSldViewPr snapToGrid="0">
      <p:cViewPr varScale="1">
        <p:scale>
          <a:sx n="68" d="100"/>
          <a:sy n="68" d="100"/>
        </p:scale>
        <p:origin x="4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BE6C3-4D0B-4A84-A0F9-33D52840F7A1}" type="datetimeFigureOut">
              <a:rPr lang="en-GB" smtClean="0"/>
              <a:t>03/05/2017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0229B-81E4-4498-8C14-2328548AF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495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Answer: Restriction endonucleases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0229B-81E4-4498-8C14-2328548AF7B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540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Answer: Alec </a:t>
            </a:r>
            <a:r>
              <a:rPr lang="en-GB" dirty="0" err="1" smtClean="0"/>
              <a:t>Jeffrys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0229B-81E4-4498-8C14-2328548AF7B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144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Answer: 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0229B-81E4-4498-8C14-2328548AF7B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133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Answer: Modified</a:t>
            </a:r>
            <a:r>
              <a:rPr lang="en-GB" baseline="0" dirty="0" smtClean="0"/>
              <a:t> DNA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0229B-81E4-4498-8C14-2328548AF7B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842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Answer: Primers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0229B-81E4-4498-8C14-2328548AF7B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232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0AB-7AE7-409E-8DC2-164806B862AB}" type="datetimeFigureOut">
              <a:rPr lang="en-GB" smtClean="0"/>
              <a:pPr/>
              <a:t>03/05/2017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DAD0-99A1-462C-AC8B-CA1555C3145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8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0AB-7AE7-409E-8DC2-164806B862AB}" type="datetimeFigureOut">
              <a:rPr lang="en-GB" smtClean="0"/>
              <a:pPr/>
              <a:t>03/05/2017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DAD0-99A1-462C-AC8B-CA1555C314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80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0AB-7AE7-409E-8DC2-164806B862AB}" type="datetimeFigureOut">
              <a:rPr lang="en-GB" smtClean="0"/>
              <a:pPr/>
              <a:t>03/05/2017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DAD0-99A1-462C-AC8B-CA1555C314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55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0AB-7AE7-409E-8DC2-164806B862AB}" type="datetimeFigureOut">
              <a:rPr lang="en-GB" smtClean="0"/>
              <a:pPr/>
              <a:t>03/05/2017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DAD0-99A1-462C-AC8B-CA1555C314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29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0AB-7AE7-409E-8DC2-164806B862AB}" type="datetimeFigureOut">
              <a:rPr lang="en-GB" smtClean="0"/>
              <a:pPr/>
              <a:t>03/05/2017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DAD0-99A1-462C-AC8B-CA1555C3145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23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0AB-7AE7-409E-8DC2-164806B862AB}" type="datetimeFigureOut">
              <a:rPr lang="en-GB" smtClean="0"/>
              <a:pPr/>
              <a:t>03/05/2017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DAD0-99A1-462C-AC8B-CA1555C314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94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0AB-7AE7-409E-8DC2-164806B862AB}" type="datetimeFigureOut">
              <a:rPr lang="en-GB" smtClean="0"/>
              <a:pPr/>
              <a:t>03/05/2017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DAD0-99A1-462C-AC8B-CA1555C314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462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0AB-7AE7-409E-8DC2-164806B862AB}" type="datetimeFigureOut">
              <a:rPr lang="en-GB" smtClean="0"/>
              <a:pPr/>
              <a:t>03/05/2017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DAD0-99A1-462C-AC8B-CA1555C314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02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0AB-7AE7-409E-8DC2-164806B862AB}" type="datetimeFigureOut">
              <a:rPr lang="en-GB" smtClean="0"/>
              <a:pPr/>
              <a:t>03/05/2017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DAD0-99A1-462C-AC8B-CA1555C314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27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A4DC0AB-7AE7-409E-8DC2-164806B862AB}" type="datetimeFigureOut">
              <a:rPr lang="en-GB" smtClean="0"/>
              <a:pPr/>
              <a:t>03/05/2017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>
              <a:solidFill>
                <a:srgbClr val="455F5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49DAD0-99A1-462C-AC8B-CA1555C3145E}" type="slidenum">
              <a:rPr lang="en-GB" smtClean="0">
                <a:solidFill>
                  <a:srgbClr val="455F51"/>
                </a:solidFill>
              </a:rPr>
              <a:pPr/>
              <a:t>‹#›</a:t>
            </a:fld>
            <a:endParaRPr lang="en-GB">
              <a:solidFill>
                <a:srgbClr val="455F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21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0AB-7AE7-409E-8DC2-164806B862AB}" type="datetimeFigureOut">
              <a:rPr lang="en-GB" smtClean="0"/>
              <a:pPr/>
              <a:t>03/05/2017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DAD0-99A1-462C-AC8B-CA1555C314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08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A4DC0AB-7AE7-409E-8DC2-164806B862AB}" type="datetimeFigureOut">
              <a:rPr lang="en-GB" smtClean="0"/>
              <a:pPr/>
              <a:t>03/05/2017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A49DAD0-99A1-462C-AC8B-CA1555C3145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40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188671" cy="3566160"/>
          </a:xfrm>
        </p:spPr>
        <p:txBody>
          <a:bodyPr/>
          <a:lstStyle/>
          <a:p>
            <a:r>
              <a:rPr lang="en-GB" dirty="0" smtClean="0"/>
              <a:t>Issues With Genetic Manipulation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6.3 – Manipulating genomes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350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37786" y="175365"/>
            <a:ext cx="11862148" cy="6889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Task: Exam Question</a:t>
            </a:r>
            <a:endParaRPr lang="en-GB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37786" y="864297"/>
            <a:ext cx="11862148" cy="533608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Have a go at the exam question.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This is a good example of a question that tests your reasoning skills. The answers need to be longer and show that you have thought about more than just one argument.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Answers are in a separate file.</a:t>
            </a:r>
            <a:endParaRPr lang="en-GB" sz="2800" dirty="0" smtClean="0"/>
          </a:p>
          <a:p>
            <a:pPr marL="0" indent="0">
              <a:buNone/>
            </a:pPr>
            <a:endParaRPr lang="en-GB" sz="2800" b="1" u="sng" dirty="0"/>
          </a:p>
          <a:p>
            <a:pPr marL="556133" lvl="1" indent="-263525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2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Genetic Engineering Quiz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132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37786" y="175366"/>
            <a:ext cx="11862148" cy="6889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Question 1</a:t>
            </a:r>
            <a:endParaRPr lang="en-GB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37786" y="864297"/>
            <a:ext cx="11862148" cy="533608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600" dirty="0" smtClean="0"/>
              <a:t>What name is given to enzymes obtained from bacteria that can cleave DNA at a specific recognition site?</a:t>
            </a:r>
          </a:p>
          <a:p>
            <a:pPr marL="742950" indent="-742950" algn="ctr">
              <a:buAutoNum type="alphaLcPeriod"/>
            </a:pPr>
            <a:r>
              <a:rPr lang="en-US" sz="3600" dirty="0" smtClean="0"/>
              <a:t>Ligases</a:t>
            </a:r>
          </a:p>
          <a:p>
            <a:pPr marL="742950" indent="-742950" algn="ctr">
              <a:buAutoNum type="alphaLcPeriod"/>
            </a:pPr>
            <a:r>
              <a:rPr lang="en-US" sz="3600" dirty="0" smtClean="0"/>
              <a:t>Reverse </a:t>
            </a:r>
            <a:r>
              <a:rPr lang="en-US" sz="3600" dirty="0" err="1" smtClean="0"/>
              <a:t>transcriptases</a:t>
            </a:r>
            <a:endParaRPr lang="en-US" sz="3600" dirty="0" smtClean="0"/>
          </a:p>
          <a:p>
            <a:pPr marL="742950" indent="-742950" algn="ctr">
              <a:buAutoNum type="alphaLcPeriod"/>
            </a:pPr>
            <a:r>
              <a:rPr lang="en-US" sz="3600" dirty="0" smtClean="0"/>
              <a:t>Restriction endonucleases</a:t>
            </a:r>
          </a:p>
          <a:p>
            <a:pPr marL="742950" indent="-742950" algn="ctr">
              <a:buAutoNum type="alphaLcPeriod"/>
            </a:pPr>
            <a:r>
              <a:rPr lang="en-US" sz="3600" dirty="0" smtClean="0"/>
              <a:t>DNA polymerases</a:t>
            </a:r>
            <a:endParaRPr lang="en-US" sz="3600" dirty="0"/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5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37786" y="175366"/>
            <a:ext cx="11862148" cy="6889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Question 2</a:t>
            </a:r>
            <a:endParaRPr lang="en-GB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37786" y="864297"/>
            <a:ext cx="11862148" cy="533608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600" dirty="0" smtClean="0"/>
              <a:t>Who developed the first method for genetic fingerprinting?</a:t>
            </a:r>
          </a:p>
          <a:p>
            <a:pPr marL="742950" indent="-742950" algn="ctr">
              <a:buAutoNum type="alphaLcPeriod"/>
            </a:pPr>
            <a:r>
              <a:rPr lang="en-US" sz="3600" dirty="0" smtClean="0"/>
              <a:t>Alec </a:t>
            </a:r>
            <a:r>
              <a:rPr lang="en-US" sz="3600" dirty="0" err="1" smtClean="0"/>
              <a:t>Jeffrys</a:t>
            </a:r>
            <a:endParaRPr lang="en-US" sz="3600" dirty="0" smtClean="0"/>
          </a:p>
          <a:p>
            <a:pPr marL="742950" indent="-742950" algn="ctr">
              <a:buAutoNum type="alphaLcPeriod"/>
            </a:pPr>
            <a:r>
              <a:rPr lang="en-US" sz="3600" dirty="0" smtClean="0"/>
              <a:t>James Watson</a:t>
            </a:r>
          </a:p>
          <a:p>
            <a:pPr marL="742950" indent="-742950" algn="ctr">
              <a:buAutoNum type="alphaLcPeriod"/>
            </a:pPr>
            <a:r>
              <a:rPr lang="en-US" sz="3600" dirty="0" err="1" smtClean="0"/>
              <a:t>Kary</a:t>
            </a:r>
            <a:r>
              <a:rPr lang="en-US" sz="3600" dirty="0" smtClean="0"/>
              <a:t> Mullis</a:t>
            </a:r>
          </a:p>
          <a:p>
            <a:pPr marL="742950" indent="-742950" algn="ctr">
              <a:buAutoNum type="alphaLcPeriod"/>
            </a:pPr>
            <a:r>
              <a:rPr lang="en-US" sz="3600" dirty="0" smtClean="0"/>
              <a:t>Fred Sanger</a:t>
            </a:r>
            <a:endParaRPr lang="en-US" sz="3600" dirty="0"/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78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37786" y="175366"/>
            <a:ext cx="11862148" cy="6889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Question 3</a:t>
            </a:r>
            <a:endParaRPr lang="en-GB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37786" y="864297"/>
            <a:ext cx="11862148" cy="533608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600" dirty="0" smtClean="0"/>
              <a:t>Five molecules of DNA were amplified using the PCR. After 11 cycles, there are about 10,000 molecules of DNA. How many more cycles are needed to produce 80,000 molecules?</a:t>
            </a:r>
          </a:p>
          <a:p>
            <a:pPr marL="742950" indent="-742950" algn="ctr">
              <a:buAutoNum type="alphaLcPeriod"/>
            </a:pPr>
            <a:r>
              <a:rPr lang="en-US" sz="3600" dirty="0" smtClean="0"/>
              <a:t>3</a:t>
            </a:r>
          </a:p>
          <a:p>
            <a:pPr marL="742950" indent="-742950" algn="ctr">
              <a:buAutoNum type="alphaLcPeriod"/>
            </a:pPr>
            <a:r>
              <a:rPr lang="en-US" sz="3600" dirty="0" smtClean="0"/>
              <a:t>7</a:t>
            </a:r>
          </a:p>
          <a:p>
            <a:pPr marL="742950" indent="-742950" algn="ctr">
              <a:buAutoNum type="alphaLcPeriod"/>
            </a:pPr>
            <a:r>
              <a:rPr lang="en-US" sz="3600" dirty="0" smtClean="0"/>
              <a:t>14</a:t>
            </a:r>
          </a:p>
          <a:p>
            <a:pPr marL="742950" indent="-742950" algn="ctr">
              <a:buAutoNum type="alphaLcPeriod"/>
            </a:pPr>
            <a:r>
              <a:rPr lang="en-US" sz="3600" dirty="0" smtClean="0"/>
              <a:t>15</a:t>
            </a:r>
            <a:endParaRPr lang="en-US" sz="3600" dirty="0"/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25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37786" y="175366"/>
            <a:ext cx="11862148" cy="6889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Question 4</a:t>
            </a:r>
            <a:endParaRPr lang="en-GB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37786" y="864297"/>
            <a:ext cx="11862148" cy="533608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What is meant by the term ‘recombinant DNA’?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92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37786" y="175366"/>
            <a:ext cx="11862148" cy="6889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Question 5</a:t>
            </a:r>
            <a:endParaRPr lang="en-GB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37786" y="864297"/>
            <a:ext cx="11862148" cy="533608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In addition to the original DNA, free nucleotides and DNA polymerase, what else needs to be added to the thermocycler for the PCR to occur?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8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37786" y="175365"/>
            <a:ext cx="5736921" cy="9645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37787" y="1139869"/>
            <a:ext cx="5549030" cy="506051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Learn about the potential benefits and risks of genetically modification. 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5874707" y="175365"/>
            <a:ext cx="5736921" cy="9645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874707" y="1139868"/>
            <a:ext cx="5736921" cy="506051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State examples of genetically modified organisms. 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Be able to justify the genetic manipulation of an organism for a specific purpose.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Explore the reasons why some people may be against the genetic manipulation of certain organisms.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8879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92274" y="162079"/>
            <a:ext cx="11582400" cy="890108"/>
          </a:xfrm>
        </p:spPr>
        <p:txBody>
          <a:bodyPr>
            <a:normAutofit/>
          </a:bodyPr>
          <a:lstStyle/>
          <a:p>
            <a:r>
              <a:rPr lang="en-GB" sz="6000" dirty="0" smtClean="0"/>
              <a:t>Specification Reference</a:t>
            </a:r>
            <a:endParaRPr lang="en-GB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78675"/>
          <a:stretch/>
        </p:blipFill>
        <p:spPr>
          <a:xfrm>
            <a:off x="1301037" y="1052188"/>
            <a:ext cx="9564874" cy="10772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1037" y="2129426"/>
            <a:ext cx="9450184" cy="212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8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37786" y="175365"/>
            <a:ext cx="5736921" cy="9645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37787" y="1139869"/>
            <a:ext cx="5549030" cy="506051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Learn about the potential benefits and risks of genetically modification. 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5874707" y="175365"/>
            <a:ext cx="5736921" cy="9645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874707" y="1139868"/>
            <a:ext cx="5736921" cy="506051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State examples of genetically modified organisms. 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Be able to justify the genetic manipulation of an organism for a specific purpose.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Explore the reasons why some people may be against the genetic manipulation of certain organisms.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4674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37786" y="175365"/>
            <a:ext cx="11862148" cy="6889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An Example of Genetic Engineering</a:t>
            </a:r>
            <a:endParaRPr lang="en-GB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37786" y="864297"/>
            <a:ext cx="11862148" cy="533608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 smtClean="0"/>
              <a:t>A classic genetic engineering example is using </a:t>
            </a:r>
            <a:r>
              <a:rPr lang="en-GB" sz="2400" b="1" dirty="0" smtClean="0"/>
              <a:t>bacteria to synthesise insulin</a:t>
            </a:r>
            <a:r>
              <a:rPr lang="en-GB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Insulin mRNA is obtained from beta cells in the pancreas.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Reverse transcriptase is used to synthesise </a:t>
            </a:r>
            <a:r>
              <a:rPr lang="en-GB" sz="2400" dirty="0" err="1" smtClean="0"/>
              <a:t>cDNA</a:t>
            </a:r>
            <a:r>
              <a:rPr lang="en-GB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The gene is inserted into plasmids from </a:t>
            </a:r>
            <a:r>
              <a:rPr lang="en-GB" sz="2400" i="1" dirty="0" smtClean="0"/>
              <a:t>E. coli</a:t>
            </a:r>
            <a:r>
              <a:rPr lang="en-GB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The recombinant plasmids are placed back into </a:t>
            </a:r>
            <a:r>
              <a:rPr lang="en-GB" sz="2400" i="1" dirty="0" smtClean="0"/>
              <a:t>E. coli</a:t>
            </a:r>
            <a:r>
              <a:rPr lang="en-GB" sz="2400" dirty="0" smtClean="0"/>
              <a:t>.</a:t>
            </a:r>
          </a:p>
          <a:p>
            <a:pPr marL="556133" lvl="1" indent="-263525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68860" y="3770335"/>
            <a:ext cx="5361141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b="1" u="sng" dirty="0" smtClean="0"/>
              <a:t>Quick Recap Questions: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What is reverse transcriptase?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What is ligase?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What are restriction endonucleases?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What are sticky ends?</a:t>
            </a:r>
          </a:p>
        </p:txBody>
      </p:sp>
    </p:spTree>
    <p:extLst>
      <p:ext uri="{BB962C8B-B14F-4D97-AF65-F5344CB8AC3E}">
        <p14:creationId xmlns:p14="http://schemas.microsoft.com/office/powerpoint/2010/main" val="5814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37786" y="175365"/>
            <a:ext cx="11862148" cy="6889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Ethical Issues</a:t>
            </a:r>
            <a:endParaRPr lang="en-GB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37786" y="864297"/>
            <a:ext cx="11862148" cy="533608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Genetic engineering has replaced the ‘hit or miss’ approach of selective breeding.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It is now possible to transform crops, animals or bacteria in a single generation.</a:t>
            </a:r>
            <a:endParaRPr lang="en-GB" sz="2800" dirty="0" smtClean="0"/>
          </a:p>
          <a:p>
            <a:pPr marL="0" indent="0">
              <a:buNone/>
            </a:pPr>
            <a:endParaRPr lang="en-GB" sz="2800" b="1" u="sng" dirty="0"/>
          </a:p>
          <a:p>
            <a:pPr marL="556133" lvl="1" indent="-263525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Image result for genetically enginee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83" y="1965674"/>
            <a:ext cx="3396527" cy="1917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0521" y="3995803"/>
            <a:ext cx="3407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Genetically engineered, featherless chickens</a:t>
            </a:r>
            <a:endParaRPr lang="en-GB" sz="24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873500" y="2159000"/>
            <a:ext cx="8013700" cy="255270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However, there are concerns about the potential </a:t>
            </a:r>
            <a:r>
              <a:rPr lang="en-GB" sz="2400" b="1" dirty="0" smtClean="0"/>
              <a:t>hazards</a:t>
            </a:r>
            <a:r>
              <a:rPr lang="en-GB" sz="2400" dirty="0" smtClean="0"/>
              <a:t> and </a:t>
            </a:r>
            <a:r>
              <a:rPr lang="en-GB" sz="2400" b="1" dirty="0" smtClean="0"/>
              <a:t>risks</a:t>
            </a:r>
            <a:r>
              <a:rPr lang="en-GB" sz="2400" dirty="0" smtClean="0"/>
              <a:t> associated with genetic modification. 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 algn="ctr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It is important to weigh up the </a:t>
            </a:r>
            <a:r>
              <a:rPr lang="en-GB" sz="2400" b="1" dirty="0" smtClean="0">
                <a:solidFill>
                  <a:srgbClr val="FF0000"/>
                </a:solidFill>
              </a:rPr>
              <a:t>potential benefits</a:t>
            </a:r>
            <a:r>
              <a:rPr lang="en-GB" sz="2400" dirty="0" smtClean="0">
                <a:solidFill>
                  <a:srgbClr val="FF0000"/>
                </a:solidFill>
              </a:rPr>
              <a:t> against the </a:t>
            </a:r>
            <a:r>
              <a:rPr lang="en-GB" sz="2400" b="1" dirty="0" smtClean="0">
                <a:solidFill>
                  <a:srgbClr val="FF0000"/>
                </a:solidFill>
              </a:rPr>
              <a:t>potential hazards</a:t>
            </a:r>
            <a:r>
              <a:rPr lang="en-GB" sz="2400" dirty="0" smtClean="0">
                <a:solidFill>
                  <a:srgbClr val="FF0000"/>
                </a:solidFill>
              </a:rPr>
              <a:t> of genetically modifying an organism.</a:t>
            </a:r>
            <a:endParaRPr lang="en-US" sz="2200" dirty="0"/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431800" y="5177771"/>
            <a:ext cx="11303000" cy="90835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The next few slides will explore specific examples of GMOs and their potential </a:t>
            </a:r>
            <a:r>
              <a:rPr lang="en-US" sz="3200" b="1" dirty="0" smtClean="0">
                <a:solidFill>
                  <a:srgbClr val="7030A0"/>
                </a:solidFill>
              </a:rPr>
              <a:t>benefits</a:t>
            </a:r>
            <a:r>
              <a:rPr lang="en-US" sz="3200" dirty="0" smtClean="0">
                <a:solidFill>
                  <a:srgbClr val="7030A0"/>
                </a:solidFill>
              </a:rPr>
              <a:t> and </a:t>
            </a:r>
            <a:r>
              <a:rPr lang="en-US" sz="3200" b="1" dirty="0" smtClean="0">
                <a:solidFill>
                  <a:srgbClr val="7030A0"/>
                </a:solidFill>
              </a:rPr>
              <a:t>hazards</a:t>
            </a:r>
            <a:r>
              <a:rPr lang="en-US" sz="3200" dirty="0">
                <a:solidFill>
                  <a:srgbClr val="7030A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588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37786" y="175365"/>
            <a:ext cx="11862148" cy="6889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SPEC CHECK</a:t>
            </a:r>
            <a:endParaRPr lang="en-GB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3507827" y="723900"/>
            <a:ext cx="3705773" cy="313690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 dirty="0" smtClean="0"/>
              <a:t>The course specification outlines the following examples as important examples:</a:t>
            </a:r>
          </a:p>
          <a:p>
            <a:pPr marL="457200" indent="-457200" algn="ctr">
              <a:buAutoNum type="arabicPeriod"/>
            </a:pPr>
            <a:r>
              <a:rPr lang="en-GB" sz="2400" dirty="0" smtClean="0"/>
              <a:t>Soya</a:t>
            </a:r>
          </a:p>
          <a:p>
            <a:pPr marL="457200" indent="-457200" algn="ctr">
              <a:buAutoNum type="arabicPeriod"/>
            </a:pPr>
            <a:r>
              <a:rPr lang="en-GB" sz="2400" dirty="0" smtClean="0"/>
              <a:t>Pathogens</a:t>
            </a:r>
          </a:p>
          <a:p>
            <a:pPr marL="457200" indent="-457200" algn="ctr">
              <a:buAutoNum type="arabicPeriod"/>
            </a:pPr>
            <a:r>
              <a:rPr lang="en-GB" sz="2400" dirty="0" smtClean="0"/>
              <a:t>Pharmaceuticals from animals.</a:t>
            </a:r>
            <a:endParaRPr lang="en-GB" dirty="0"/>
          </a:p>
          <a:p>
            <a:pPr marL="556133" lvl="1" indent="-263525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 descr="Image result for stop 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054100"/>
            <a:ext cx="2692400" cy="269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51964"/>
          <a:stretch/>
        </p:blipFill>
        <p:spPr>
          <a:xfrm>
            <a:off x="7467052" y="1219200"/>
            <a:ext cx="4051300" cy="1900406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6477000" y="1968500"/>
            <a:ext cx="1104117" cy="736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1975" y="4215704"/>
            <a:ext cx="109563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/>
              <a:t>However:</a:t>
            </a:r>
          </a:p>
          <a:p>
            <a:r>
              <a:rPr lang="en-GB" sz="2800" dirty="0" smtClean="0"/>
              <a:t>Other examples can always pop up in the exam, so it is important that you go over the table that starts on page 231 of the textbook.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7784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37786" y="175365"/>
            <a:ext cx="11862148" cy="6889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1. Genetically Modified Soya</a:t>
            </a:r>
            <a:endParaRPr lang="en-GB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37786" y="864297"/>
            <a:ext cx="11862148" cy="533608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Soya beans have been genetically modified to make them </a:t>
            </a:r>
            <a:r>
              <a:rPr lang="en-GB" sz="2400" b="1" dirty="0" smtClean="0"/>
              <a:t>produce herbicides</a:t>
            </a:r>
            <a:r>
              <a:rPr lang="en-GB" sz="2400" dirty="0" smtClean="0"/>
              <a:t>.</a:t>
            </a:r>
            <a:endParaRPr lang="en-GB" sz="2800" dirty="0" smtClean="0"/>
          </a:p>
          <a:p>
            <a:pPr marL="0" indent="0">
              <a:buNone/>
            </a:pPr>
            <a:endParaRPr lang="en-GB" sz="2800" b="1" u="sng" dirty="0"/>
          </a:p>
          <a:p>
            <a:pPr marL="556133" lvl="1" indent="-263525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0200" y="1460500"/>
            <a:ext cx="3860800" cy="30469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Benefit(s)</a:t>
            </a:r>
          </a:p>
          <a:p>
            <a:pPr algn="ctr"/>
            <a:r>
              <a:rPr lang="en-GB" sz="2400" dirty="0" smtClean="0"/>
              <a:t>GM soya beans are resistant to a herbicide (Round-Up).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Weeds competing with the soya will be killed off by the herbicide, but the soya plants will survive.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2882900"/>
            <a:ext cx="3860800" cy="3046988"/>
          </a:xfrm>
          <a:prstGeom prst="rect">
            <a:avLst/>
          </a:prstGeom>
          <a:solidFill>
            <a:srgbClr val="F03E3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Hazard(s)</a:t>
            </a:r>
          </a:p>
          <a:p>
            <a:pPr algn="ctr"/>
            <a:r>
              <a:rPr lang="en-GB" sz="2400" dirty="0" smtClean="0"/>
              <a:t>There is a risk that the gene for resistance to the herbicide could pass into weeds, creating ‘</a:t>
            </a:r>
            <a:r>
              <a:rPr lang="en-GB" sz="2400" dirty="0" err="1" smtClean="0"/>
              <a:t>superweeds</a:t>
            </a:r>
            <a:r>
              <a:rPr lang="en-GB" sz="2400" dirty="0" smtClean="0"/>
              <a:t>’. </a:t>
            </a:r>
          </a:p>
          <a:p>
            <a:pPr algn="ctr"/>
            <a:r>
              <a:rPr lang="en-GB" sz="2400" dirty="0" smtClean="0"/>
              <a:t>This has not happened to date.</a:t>
            </a:r>
            <a:endParaRPr lang="en-GB" sz="2400" dirty="0"/>
          </a:p>
        </p:txBody>
      </p:sp>
      <p:pic>
        <p:nvPicPr>
          <p:cNvPr id="3074" name="Picture 2" descr="Image result for genetically modified soy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81"/>
          <a:stretch/>
        </p:blipFill>
        <p:spPr bwMode="auto">
          <a:xfrm>
            <a:off x="8051800" y="1460500"/>
            <a:ext cx="3762375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78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37786" y="175365"/>
            <a:ext cx="11862148" cy="6889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2</a:t>
            </a:r>
            <a:r>
              <a:rPr lang="en-GB" dirty="0" smtClean="0"/>
              <a:t>. </a:t>
            </a:r>
            <a:r>
              <a:rPr lang="en-GB" smtClean="0"/>
              <a:t>Pathogens</a:t>
            </a:r>
            <a:endParaRPr lang="en-GB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37786" y="864297"/>
            <a:ext cx="11862148" cy="533608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GM viruses can be used in vaccines to prevent infection with certain diseases.</a:t>
            </a:r>
            <a:endParaRPr lang="en-GB" sz="2800" dirty="0" smtClean="0"/>
          </a:p>
          <a:p>
            <a:pPr marL="0" indent="0">
              <a:buNone/>
            </a:pPr>
            <a:endParaRPr lang="en-GB" sz="2800" b="1" u="sng" dirty="0"/>
          </a:p>
          <a:p>
            <a:pPr marL="556133" lvl="1" indent="-263525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00535" y="1473026"/>
            <a:ext cx="3860800" cy="30469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Benefit(s)</a:t>
            </a:r>
          </a:p>
          <a:p>
            <a:pPr algn="ctr"/>
            <a:r>
              <a:rPr lang="en-GB" sz="2400" dirty="0" smtClean="0"/>
              <a:t>Viruses can be made to be harmless and then injected into patients, reducing the chance of illness.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Viruses can also be used as vectors in gene therapy.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61335" y="2895426"/>
            <a:ext cx="3860800" cy="2677656"/>
          </a:xfrm>
          <a:prstGeom prst="rect">
            <a:avLst/>
          </a:prstGeom>
          <a:solidFill>
            <a:srgbClr val="F03E3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Hazard(s)</a:t>
            </a:r>
          </a:p>
          <a:p>
            <a:pPr algn="ctr"/>
            <a:r>
              <a:rPr lang="en-GB" sz="2400" dirty="0" smtClean="0"/>
              <a:t>There is some evidence of increased risk of cancer when using viral vectors to carry alleles into human cells.</a:t>
            </a:r>
          </a:p>
          <a:p>
            <a:pPr algn="ctr"/>
            <a:r>
              <a:rPr lang="en-GB" sz="2400" dirty="0" smtClean="0"/>
              <a:t>The alleles may interfere with gene regulation.</a:t>
            </a:r>
            <a:endParaRPr lang="en-GB" sz="2400" dirty="0"/>
          </a:p>
        </p:txBody>
      </p:sp>
      <p:pic>
        <p:nvPicPr>
          <p:cNvPr id="1028" name="Picture 4" descr="Image result for antiviral vaccin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7" r="11409"/>
          <a:stretch/>
        </p:blipFill>
        <p:spPr bwMode="auto">
          <a:xfrm>
            <a:off x="350729" y="2167222"/>
            <a:ext cx="3749806" cy="3388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29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37786" y="175365"/>
            <a:ext cx="11862148" cy="6889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3</a:t>
            </a:r>
            <a:r>
              <a:rPr lang="en-GB" dirty="0" smtClean="0"/>
              <a:t>. ‘Pharming’</a:t>
            </a:r>
            <a:endParaRPr lang="en-GB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37786" y="864297"/>
            <a:ext cx="11862148" cy="533608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Using GM animals to produce pharmaceutical products.  </a:t>
            </a:r>
            <a:endParaRPr lang="en-GB" sz="2800" dirty="0" smtClean="0"/>
          </a:p>
          <a:p>
            <a:pPr marL="0" indent="0">
              <a:buNone/>
            </a:pPr>
            <a:endParaRPr lang="en-GB" sz="2800" b="1" u="sng" dirty="0"/>
          </a:p>
          <a:p>
            <a:pPr marL="556133" lvl="1" indent="-263525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0200" y="1460500"/>
            <a:ext cx="3860800" cy="30469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Benefit(s)</a:t>
            </a:r>
          </a:p>
          <a:p>
            <a:pPr algn="ctr"/>
            <a:r>
              <a:rPr lang="en-GB" sz="2400" dirty="0" smtClean="0"/>
              <a:t>Goats and sheep are regularly genetically modified by introducing human genes.</a:t>
            </a:r>
          </a:p>
          <a:p>
            <a:pPr algn="ctr"/>
            <a:r>
              <a:rPr lang="en-GB" sz="2400" dirty="0" smtClean="0"/>
              <a:t>Proteins such as antitrypsin are produced in their milk, which helps treat emphysema.</a:t>
            </a:r>
            <a:endParaRPr lang="en-GB" sz="2400" dirty="0"/>
          </a:p>
        </p:txBody>
      </p:sp>
      <p:pic>
        <p:nvPicPr>
          <p:cNvPr id="2050" name="Picture 2" descr="Image result for goat in tre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79"/>
          <a:stretch/>
        </p:blipFill>
        <p:spPr bwMode="auto">
          <a:xfrm>
            <a:off x="7226474" y="1428424"/>
            <a:ext cx="4544816" cy="2793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191000" y="2882900"/>
            <a:ext cx="3860800" cy="2677656"/>
          </a:xfrm>
          <a:prstGeom prst="rect">
            <a:avLst/>
          </a:prstGeom>
          <a:solidFill>
            <a:srgbClr val="F03E3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Hazard(s)</a:t>
            </a:r>
          </a:p>
          <a:p>
            <a:pPr algn="ctr"/>
            <a:r>
              <a:rPr lang="en-GB" sz="2400" dirty="0" smtClean="0"/>
              <a:t>There are concerns about the welfare of the animals and possible side-effects.</a:t>
            </a:r>
          </a:p>
          <a:p>
            <a:pPr algn="ctr"/>
            <a:r>
              <a:rPr lang="en-GB" sz="2400" dirty="0" smtClean="0"/>
              <a:t>However, the animals are valuable and likely to be looked-after.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9203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771</Words>
  <Application>Microsoft Office PowerPoint</Application>
  <PresentationFormat>Widescreen</PresentationFormat>
  <Paragraphs>141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Retrospect</vt:lpstr>
      <vt:lpstr>Issues With Genetic Manipulation</vt:lpstr>
      <vt:lpstr>Specification Reference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Genetic Engineering Quiz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Profiling</dc:title>
  <dc:creator>Varinder Singh</dc:creator>
  <cp:lastModifiedBy>Louise Wilson</cp:lastModifiedBy>
  <cp:revision>39</cp:revision>
  <dcterms:created xsi:type="dcterms:W3CDTF">2017-01-16T18:27:15Z</dcterms:created>
  <dcterms:modified xsi:type="dcterms:W3CDTF">2017-05-03T20:32:26Z</dcterms:modified>
</cp:coreProperties>
</file>