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95" r:id="rId3"/>
    <p:sldId id="296" r:id="rId4"/>
    <p:sldId id="257" r:id="rId5"/>
    <p:sldId id="258" r:id="rId6"/>
    <p:sldId id="259" r:id="rId7"/>
    <p:sldId id="288" r:id="rId8"/>
    <p:sldId id="260" r:id="rId9"/>
    <p:sldId id="289" r:id="rId10"/>
    <p:sldId id="290" r:id="rId11"/>
    <p:sldId id="291" r:id="rId12"/>
    <p:sldId id="292" r:id="rId13"/>
    <p:sldId id="281" r:id="rId14"/>
    <p:sldId id="294" r:id="rId15"/>
    <p:sldId id="29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47" autoAdjust="0"/>
    <p:restoredTop sz="91611" autoAdjust="0"/>
  </p:normalViewPr>
  <p:slideViewPr>
    <p:cSldViewPr snapToGrid="0">
      <p:cViewPr varScale="1">
        <p:scale>
          <a:sx n="68" d="100"/>
          <a:sy n="68" d="100"/>
        </p:scale>
        <p:origin x="4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BE6C3-4D0B-4A84-A0F9-33D52840F7A1}" type="datetimeFigureOut">
              <a:rPr lang="en-GB" smtClean="0"/>
              <a:t>28/04/2017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0229B-81E4-4498-8C14-2328548AF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495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Answers:</a:t>
            </a:r>
          </a:p>
          <a:p>
            <a:pPr marL="228600" indent="-228600">
              <a:buAutoNum type="arabicPeriod"/>
            </a:pPr>
            <a:r>
              <a:rPr lang="en-GB" dirty="0" smtClean="0"/>
              <a:t>Pancreas</a:t>
            </a:r>
          </a:p>
          <a:p>
            <a:pPr marL="228600" indent="-228600">
              <a:buAutoNum type="arabicPeriod"/>
            </a:pPr>
            <a:r>
              <a:rPr lang="en-GB" dirty="0" smtClean="0"/>
              <a:t>Autosomal recessive</a:t>
            </a:r>
          </a:p>
          <a:p>
            <a:pPr marL="228600" indent="-228600">
              <a:buAutoNum type="arabicPeriod"/>
            </a:pPr>
            <a:r>
              <a:rPr lang="en-GB" dirty="0" smtClean="0"/>
              <a:t>CFTR</a:t>
            </a:r>
          </a:p>
          <a:p>
            <a:pPr marL="228600" indent="-228600">
              <a:buAutoNum type="arabicPeriod"/>
            </a:pPr>
            <a:r>
              <a:rPr lang="en-GB" dirty="0" smtClean="0"/>
              <a:t>Carrier</a:t>
            </a:r>
          </a:p>
          <a:p>
            <a:pPr marL="228600" indent="-228600">
              <a:buAutoNum type="arabicPeriod"/>
            </a:pPr>
            <a:r>
              <a:rPr lang="en-GB" dirty="0" smtClean="0"/>
              <a:t>Transport</a:t>
            </a:r>
            <a:r>
              <a:rPr lang="en-GB" baseline="0" dirty="0" smtClean="0"/>
              <a:t> chloride ions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508</a:t>
            </a:r>
            <a:r>
              <a:rPr lang="en-GB" baseline="30000" dirty="0" smtClean="0"/>
              <a:t>th</a:t>
            </a:r>
            <a:r>
              <a:rPr lang="en-GB" baseline="0" dirty="0" smtClean="0"/>
              <a:t> – Phenylalanine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1480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Chloride ions not transported, water not drawn into mucus. Mucus becomes very </a:t>
            </a:r>
            <a:r>
              <a:rPr lang="en-GB" baseline="0" dirty="0" err="1" smtClean="0"/>
              <a:t>thic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0229B-81E4-4498-8C14-2328548AF7B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72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Answer: Cells membranes and nuclear envelopes are also made of lipids.</a:t>
            </a:r>
            <a:r>
              <a:rPr lang="en-GB" baseline="0" dirty="0" smtClean="0"/>
              <a:t> The liposomes will easily bind to these membranes, allowing the alleles to enter the cells.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0229B-81E4-4498-8C14-2328548AF7B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240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0229B-81E4-4498-8C14-2328548AF7B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834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C0AB-7AE7-409E-8DC2-164806B862AB}" type="datetimeFigureOut">
              <a:rPr lang="en-GB" smtClean="0"/>
              <a:pPr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DAD0-99A1-462C-AC8B-CA1555C3145E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983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C0AB-7AE7-409E-8DC2-164806B862AB}" type="datetimeFigureOut">
              <a:rPr lang="en-GB" smtClean="0"/>
              <a:pPr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DAD0-99A1-462C-AC8B-CA1555C314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808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C0AB-7AE7-409E-8DC2-164806B862AB}" type="datetimeFigureOut">
              <a:rPr lang="en-GB" smtClean="0"/>
              <a:pPr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DAD0-99A1-462C-AC8B-CA1555C314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557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C0AB-7AE7-409E-8DC2-164806B862AB}" type="datetimeFigureOut">
              <a:rPr lang="en-GB" smtClean="0"/>
              <a:pPr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DAD0-99A1-462C-AC8B-CA1555C314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29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C0AB-7AE7-409E-8DC2-164806B862AB}" type="datetimeFigureOut">
              <a:rPr lang="en-GB" smtClean="0"/>
              <a:pPr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DAD0-99A1-462C-AC8B-CA1555C3145E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237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C0AB-7AE7-409E-8DC2-164806B862AB}" type="datetimeFigureOut">
              <a:rPr lang="en-GB" smtClean="0"/>
              <a:pPr/>
              <a:t>28/04/2017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DAD0-99A1-462C-AC8B-CA1555C314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942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C0AB-7AE7-409E-8DC2-164806B862AB}" type="datetimeFigureOut">
              <a:rPr lang="en-GB" smtClean="0"/>
              <a:pPr/>
              <a:t>28/04/2017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DAD0-99A1-462C-AC8B-CA1555C314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462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C0AB-7AE7-409E-8DC2-164806B862AB}" type="datetimeFigureOut">
              <a:rPr lang="en-GB" smtClean="0"/>
              <a:pPr/>
              <a:t>28/04/2017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DAD0-99A1-462C-AC8B-CA1555C314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023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C0AB-7AE7-409E-8DC2-164806B862AB}" type="datetimeFigureOut">
              <a:rPr lang="en-GB" smtClean="0"/>
              <a:pPr/>
              <a:t>28/04/2017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DAD0-99A1-462C-AC8B-CA1555C314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278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A4DC0AB-7AE7-409E-8DC2-164806B862AB}" type="datetimeFigureOut">
              <a:rPr lang="en-GB" smtClean="0"/>
              <a:pPr/>
              <a:t>28/04/2017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>
              <a:solidFill>
                <a:srgbClr val="455F5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49DAD0-99A1-462C-AC8B-CA1555C3145E}" type="slidenum">
              <a:rPr lang="en-GB" smtClean="0">
                <a:solidFill>
                  <a:srgbClr val="455F51"/>
                </a:solidFill>
              </a:rPr>
              <a:pPr/>
              <a:t>‹#›</a:t>
            </a:fld>
            <a:endParaRPr lang="en-GB">
              <a:solidFill>
                <a:srgbClr val="455F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218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C0AB-7AE7-409E-8DC2-164806B862AB}" type="datetimeFigureOut">
              <a:rPr lang="en-GB" smtClean="0"/>
              <a:pPr/>
              <a:t>28/04/2017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DAD0-99A1-462C-AC8B-CA1555C314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08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A4DC0AB-7AE7-409E-8DC2-164806B862AB}" type="datetimeFigureOut">
              <a:rPr lang="en-GB" smtClean="0"/>
              <a:pPr/>
              <a:t>28/04/2017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A49DAD0-99A1-462C-AC8B-CA1555C3145E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4402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BhFpFiZumS0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188671" cy="3566160"/>
          </a:xfrm>
        </p:spPr>
        <p:txBody>
          <a:bodyPr/>
          <a:lstStyle/>
          <a:p>
            <a:r>
              <a:rPr lang="en-GB" dirty="0" smtClean="0"/>
              <a:t>Gene Therapy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6.3 – Manipulating genomes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535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 descr="http://r.hswstatic.com/w_907/gif/podcasts/stuffyoushouldknow-podcasts-wp-content-uploads-sites-16-2014-10-virus-pod-600x35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04" r="18088"/>
          <a:stretch/>
        </p:blipFill>
        <p:spPr bwMode="auto">
          <a:xfrm>
            <a:off x="8451273" y="1514474"/>
            <a:ext cx="3252778" cy="295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137786" y="175365"/>
            <a:ext cx="11862148" cy="56424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 smtClean="0"/>
              <a:t>Somatic Cell Gene Therapy</a:t>
            </a:r>
            <a:endParaRPr lang="en-GB" sz="4400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37786" y="864298"/>
            <a:ext cx="11862148" cy="1393994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>
              <a:buFont typeface="Arial" panose="020B0604020202020204" pitchFamily="34" charset="0"/>
              <a:buChar char="•"/>
            </a:pPr>
            <a:r>
              <a:rPr lang="en-US" sz="2400" dirty="0" smtClean="0"/>
              <a:t>As we’ve seen, CF is a disorder that arises due to inheriting </a:t>
            </a:r>
            <a:r>
              <a:rPr lang="en-US" sz="2400" b="1" dirty="0" smtClean="0"/>
              <a:t>two faulty, recessive alleles</a:t>
            </a:r>
            <a:r>
              <a:rPr lang="en-US" sz="2400" dirty="0" smtClean="0"/>
              <a:t> for the CFTR protein.</a:t>
            </a:r>
          </a:p>
          <a:p>
            <a:pPr marL="263525" indent="-263525">
              <a:buFont typeface="Arial" panose="020B0604020202020204" pitchFamily="34" charset="0"/>
              <a:buChar char="•"/>
            </a:pPr>
            <a:r>
              <a:rPr lang="en-US" sz="2400" dirty="0" smtClean="0"/>
              <a:t>Individuals lack the functioning protein product.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37786" y="2258292"/>
            <a:ext cx="6387705" cy="3893126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Alterations to the genome in somatic cells are not passed to the patient’s offspring.</a:t>
            </a:r>
          </a:p>
          <a:p>
            <a:pPr marL="0" indent="0">
              <a:buNone/>
            </a:pPr>
            <a:endParaRPr lang="en-US" sz="2400" u="sng" dirty="0" smtClean="0"/>
          </a:p>
          <a:p>
            <a:pPr marL="0" indent="0">
              <a:buNone/>
            </a:pPr>
            <a:r>
              <a:rPr lang="en-US" sz="2400" dirty="0" smtClean="0"/>
              <a:t>Two methods are used to insert working alleles into cells: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Liposomes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Viruses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2050" name="Picture 2" descr="Image result for liposom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8860" y="3463636"/>
            <a:ext cx="2687781" cy="2687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503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137786" y="175365"/>
            <a:ext cx="11862148" cy="56424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 smtClean="0"/>
              <a:t>1. Liposomes</a:t>
            </a:r>
            <a:endParaRPr lang="en-GB" sz="4400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37786" y="864298"/>
            <a:ext cx="7135850" cy="1393994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>
              <a:buFont typeface="Arial" panose="020B0604020202020204" pitchFamily="34" charset="0"/>
              <a:buChar char="•"/>
            </a:pPr>
            <a:r>
              <a:rPr lang="en-US" sz="2400" dirty="0" smtClean="0"/>
              <a:t>Liposomes are small spheres made of a lipid bilayer.</a:t>
            </a:r>
          </a:p>
          <a:p>
            <a:pPr marL="263525" indent="-263525">
              <a:buFont typeface="Arial" panose="020B0604020202020204" pitchFamily="34" charset="0"/>
              <a:buChar char="•"/>
            </a:pPr>
            <a:r>
              <a:rPr lang="en-US" sz="2400" dirty="0" smtClean="0"/>
              <a:t>The functioning allele is packaged within liposomes, which are then placed into an aerosol inhaler.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7273636" y="628770"/>
            <a:ext cx="4518479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What is the advantage of using liposomes to insert alleles into cells?</a:t>
            </a:r>
            <a:endParaRPr lang="en-GB" sz="2800" dirty="0">
              <a:solidFill>
                <a:srgbClr val="FF0000"/>
              </a:solidFill>
            </a:endParaRPr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84" y="2258292"/>
            <a:ext cx="3211080" cy="4281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4"/>
          <p:cNvSpPr txBox="1">
            <a:spLocks/>
          </p:cNvSpPr>
          <p:nvPr/>
        </p:nvSpPr>
        <p:spPr>
          <a:xfrm>
            <a:off x="3744662" y="2467171"/>
            <a:ext cx="8255272" cy="3614973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>
              <a:buFont typeface="Arial" panose="020B0604020202020204" pitchFamily="34" charset="0"/>
              <a:buChar char="•"/>
            </a:pPr>
            <a:r>
              <a:rPr lang="en-US" sz="2400" dirty="0" smtClean="0"/>
              <a:t>When sprayed into the noses of CF patients, some liposomes will pass through the plasma membrane of </a:t>
            </a:r>
            <a:r>
              <a:rPr lang="en-US" sz="2400" b="1" dirty="0" smtClean="0"/>
              <a:t>respiratory tract cells.</a:t>
            </a:r>
          </a:p>
          <a:p>
            <a:pPr marL="263525" indent="-263525">
              <a:buFont typeface="Arial" panose="020B0604020202020204" pitchFamily="34" charset="0"/>
              <a:buChar char="•"/>
            </a:pPr>
            <a:r>
              <a:rPr lang="en-US" sz="2400" dirty="0" smtClean="0"/>
              <a:t>Some will also pass through the nuclear envelope.</a:t>
            </a:r>
          </a:p>
          <a:p>
            <a:pPr marL="263525" indent="-263525">
              <a:buFont typeface="Arial" panose="020B0604020202020204" pitchFamily="34" charset="0"/>
              <a:buChar char="•"/>
            </a:pPr>
            <a:r>
              <a:rPr lang="en-US" sz="2400" dirty="0" smtClean="0"/>
              <a:t>The host cell will now use the gene to express the CFTR protein.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b="1" u="sng" dirty="0" smtClean="0">
                <a:solidFill>
                  <a:srgbClr val="FF0000"/>
                </a:solidFill>
              </a:rPr>
              <a:t>Complete the task on the worksheet – Close your textbook.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89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137786" y="175365"/>
            <a:ext cx="11862148" cy="56424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/>
              <a:t>2</a:t>
            </a:r>
            <a:r>
              <a:rPr lang="en-GB" sz="4400" dirty="0" smtClean="0"/>
              <a:t>. Viruses</a:t>
            </a:r>
            <a:endParaRPr lang="en-GB" sz="4400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37786" y="864298"/>
            <a:ext cx="11862148" cy="2128284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>
              <a:buFont typeface="Arial" panose="020B0604020202020204" pitchFamily="34" charset="0"/>
              <a:buChar char="•"/>
            </a:pPr>
            <a:r>
              <a:rPr lang="en-US" sz="2400" dirty="0" smtClean="0"/>
              <a:t>Viruses that usually infect human cells can be genetically modified so that it encases the functioning allele to be inserted into the patients’ cells.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The virus needs to be engineered so that it is unable to cause disease.</a:t>
            </a:r>
          </a:p>
          <a:p>
            <a:pPr marL="263525" lvl="0" indent="-2635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400" dirty="0" smtClean="0"/>
              <a:t>Potential problems: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</a:pPr>
            <a:r>
              <a:rPr lang="en-US" sz="2400" dirty="0" smtClean="0"/>
              <a:t>Even non-virulent viruses may provoke an immune or inflammatory response. 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</a:pPr>
            <a:r>
              <a:rPr lang="en-US" sz="2400" dirty="0" smtClean="0"/>
              <a:t>The patient may become immune to the virus.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eriod"/>
            </a:pPr>
            <a:r>
              <a:rPr lang="en-US" sz="2400" dirty="0" smtClean="0"/>
              <a:t>The virus may insert the gene into a location that disrupts regulation of cell division, possibly causing cancer.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</a:pPr>
            <a:r>
              <a:rPr lang="en-US" sz="2400" dirty="0" smtClean="0"/>
              <a:t>The gene may disrupt the regulation of other genes.</a:t>
            </a:r>
            <a:endParaRPr lang="en-US" sz="24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5122" name="Picture 2" descr="Image result for gene therapy virus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630" y="4502293"/>
            <a:ext cx="5746460" cy="2164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306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137786" y="175365"/>
            <a:ext cx="11862148" cy="6889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 smtClean="0"/>
              <a:t>Germ Line Gene Therapy</a:t>
            </a:r>
            <a:endParaRPr lang="en-GB" sz="4400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37786" y="864297"/>
            <a:ext cx="11862148" cy="5336088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>
              <a:buFont typeface="Arial" panose="020B0604020202020204" pitchFamily="34" charset="0"/>
              <a:buChar char="•"/>
            </a:pPr>
            <a:r>
              <a:rPr lang="en-GB" sz="2400" dirty="0" smtClean="0"/>
              <a:t>Germ line gene therapy involves altering the genomes of gametes or zygotes.</a:t>
            </a:r>
          </a:p>
          <a:p>
            <a:pPr marL="263525" indent="-263525">
              <a:buFont typeface="Arial" panose="020B0604020202020204" pitchFamily="34" charset="0"/>
              <a:buChar char="•"/>
            </a:pPr>
            <a:r>
              <a:rPr lang="en-GB" sz="2400" dirty="0" smtClean="0"/>
              <a:t>The offspring will also inherit the foreign allele(s).</a:t>
            </a:r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63525" indent="-263525">
              <a:buFont typeface="Arial" panose="020B0604020202020204" pitchFamily="34" charset="0"/>
              <a:buChar char="•"/>
            </a:pPr>
            <a:r>
              <a:rPr lang="en-GB" sz="2400" dirty="0" smtClean="0"/>
              <a:t>This type of therapy therefore has the potential to change the genetics of the descendants of the original patients. </a:t>
            </a:r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63525" indent="-263525">
              <a:buFont typeface="Arial" panose="020B0604020202020204" pitchFamily="34" charset="0"/>
              <a:buChar char="•"/>
            </a:pPr>
            <a:r>
              <a:rPr lang="en-GB" sz="2400" dirty="0" smtClean="0"/>
              <a:t>There are concerns that the genes may find their way into a location that could disrupt the expression or regulation of other genes, or increase the risk of cancer. </a:t>
            </a:r>
            <a:endParaRPr lang="en-GB" sz="2800" dirty="0" smtClean="0"/>
          </a:p>
          <a:p>
            <a:pPr marL="0" indent="0">
              <a:buNone/>
            </a:pPr>
            <a:endParaRPr lang="en-GB" sz="2800" b="1" u="sng" dirty="0"/>
          </a:p>
          <a:p>
            <a:pPr marL="556133" lvl="1" indent="-263525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2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137786" y="175365"/>
            <a:ext cx="11862148" cy="6889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 smtClean="0"/>
              <a:t>Plenary</a:t>
            </a:r>
            <a:endParaRPr lang="en-GB" sz="4400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37786" y="864297"/>
            <a:ext cx="11862148" cy="5336088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AutoNum type="arabicPeriod"/>
            </a:pPr>
            <a:r>
              <a:rPr lang="en-GB" sz="2800" dirty="0" smtClean="0"/>
              <a:t>What are the similarities and differences between somatic cell gene therapy and germ line gene therapy?</a:t>
            </a:r>
          </a:p>
          <a:p>
            <a:pPr marL="514350" indent="-514350">
              <a:buAutoNum type="arabicPeriod"/>
            </a:pPr>
            <a:endParaRPr lang="en-GB" sz="2800" dirty="0"/>
          </a:p>
          <a:p>
            <a:pPr marL="514350" indent="-514350">
              <a:buAutoNum type="arabicPeriod"/>
            </a:pPr>
            <a:endParaRPr lang="en-GB" sz="2800" dirty="0" smtClean="0"/>
          </a:p>
          <a:p>
            <a:pPr marL="514350" indent="-514350">
              <a:buAutoNum type="arabicPeriod"/>
            </a:pPr>
            <a:r>
              <a:rPr lang="en-GB" sz="2800" dirty="0" smtClean="0"/>
              <a:t>What are some of the issues related to gene therapy using viral vectors of </a:t>
            </a:r>
            <a:r>
              <a:rPr lang="en-GB" sz="2800" smtClean="0"/>
              <a:t>the working alleles?</a:t>
            </a:r>
            <a:endParaRPr lang="en-GB" sz="2800" dirty="0"/>
          </a:p>
          <a:p>
            <a:pPr marL="556133" lvl="1" indent="-263525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80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137786" y="175365"/>
            <a:ext cx="5736921" cy="96450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Learning Objective</a:t>
            </a:r>
            <a:endParaRPr lang="en-GB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37787" y="1139869"/>
            <a:ext cx="5549030" cy="5060515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>
              <a:buFont typeface="Arial" panose="020B0604020202020204" pitchFamily="34" charset="0"/>
              <a:buChar char="•"/>
            </a:pPr>
            <a:r>
              <a:rPr lang="en-GB" sz="2400" dirty="0" smtClean="0"/>
              <a:t>Understand the principles of gene therapy.</a:t>
            </a:r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63525" indent="-263525">
              <a:buFont typeface="Arial" panose="020B0604020202020204" pitchFamily="34" charset="0"/>
              <a:buChar char="•"/>
            </a:pPr>
            <a:r>
              <a:rPr lang="en-GB" sz="2400" dirty="0" smtClean="0"/>
              <a:t>Learn about the techniques used in gene therapy and which cells are targeted. </a:t>
            </a:r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5874707" y="175365"/>
            <a:ext cx="5736921" cy="96450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Success Criteria</a:t>
            </a:r>
            <a:endParaRPr lang="en-GB" dirty="0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5874707" y="1139868"/>
            <a:ext cx="5736921" cy="5060515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>
              <a:buFont typeface="Arial" panose="020B0604020202020204" pitchFamily="34" charset="0"/>
              <a:buChar char="•"/>
            </a:pPr>
            <a:r>
              <a:rPr lang="en-GB" sz="2400" dirty="0" smtClean="0"/>
              <a:t>State the difference between </a:t>
            </a:r>
            <a:r>
              <a:rPr lang="en-GB" sz="2400" b="1" dirty="0" smtClean="0"/>
              <a:t>somatic cell</a:t>
            </a:r>
            <a:r>
              <a:rPr lang="en-GB" sz="2400" dirty="0" smtClean="0"/>
              <a:t> and </a:t>
            </a:r>
            <a:r>
              <a:rPr lang="en-GB" sz="2400" b="1" dirty="0" smtClean="0"/>
              <a:t>germ line</a:t>
            </a:r>
            <a:r>
              <a:rPr lang="en-GB" sz="2400" dirty="0" smtClean="0"/>
              <a:t> gene therapy.</a:t>
            </a:r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63525" indent="-263525">
              <a:buFont typeface="Arial" panose="020B0604020202020204" pitchFamily="34" charset="0"/>
              <a:buChar char="•"/>
            </a:pPr>
            <a:r>
              <a:rPr lang="en-GB" sz="2400" dirty="0" smtClean="0"/>
              <a:t>Describe how liposomes and viruses can be used to insert healthy alleles into patients’ cells.</a:t>
            </a:r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63525" indent="-263525">
              <a:buFont typeface="Arial" panose="020B0604020202020204" pitchFamily="34" charset="0"/>
              <a:buChar char="•"/>
            </a:pPr>
            <a:r>
              <a:rPr lang="en-GB" sz="2400" dirty="0" smtClean="0"/>
              <a:t>Explain how cystic fibrosis can be treated using gene therapy.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9875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Starter: Comparing DNA processes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4569960"/>
              </p:ext>
            </p:extLst>
          </p:nvPr>
        </p:nvGraphicFramePr>
        <p:xfrm>
          <a:off x="225082" y="1846263"/>
          <a:ext cx="11732457" cy="4019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0819"/>
                <a:gridCol w="3910819"/>
                <a:gridCol w="3910819"/>
              </a:tblGrid>
              <a:tr h="601412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Process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What does it do?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How does it work?</a:t>
                      </a:r>
                      <a:endParaRPr lang="en-GB" sz="3200" dirty="0"/>
                    </a:p>
                  </a:txBody>
                  <a:tcPr/>
                </a:tc>
              </a:tr>
              <a:tr h="1107864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PCR (Polymerase Chain</a:t>
                      </a:r>
                      <a:r>
                        <a:rPr lang="en-GB" sz="3200" baseline="0" dirty="0" smtClean="0"/>
                        <a:t> Reaction)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</a:tr>
              <a:tr h="1107864">
                <a:tc>
                  <a:txBody>
                    <a:bodyPr/>
                    <a:lstStyle/>
                    <a:p>
                      <a:r>
                        <a:rPr lang="en-GB" sz="3200" smtClean="0"/>
                        <a:t>DNA Sequencing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</a:tr>
              <a:tr h="601412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DNA Profiling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</a:tr>
              <a:tr h="601412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Gel Electrophoresis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5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1572888"/>
              </p:ext>
            </p:extLst>
          </p:nvPr>
        </p:nvGraphicFramePr>
        <p:xfrm>
          <a:off x="0" y="0"/>
          <a:ext cx="12191999" cy="6892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5077"/>
                <a:gridCol w="1997612"/>
                <a:gridCol w="9139310"/>
              </a:tblGrid>
              <a:tr h="430849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Process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What does it do?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How does it work?</a:t>
                      </a:r>
                      <a:endParaRPr lang="en-GB" sz="2000" dirty="0"/>
                    </a:p>
                  </a:txBody>
                  <a:tcPr/>
                </a:tc>
              </a:tr>
              <a:tr h="1107864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PCR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Copy DNA 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GB" sz="2000" baseline="0" dirty="0" smtClean="0"/>
                        <a:t>Separate DNA strands with heat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GB" sz="2000" baseline="0" dirty="0" smtClean="0"/>
                        <a:t>Attach primer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GB" sz="2000" baseline="0" dirty="0" smtClean="0"/>
                        <a:t>Complementary base pairing by DNA polymerase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GB" sz="2000" baseline="0" dirty="0" smtClean="0"/>
                        <a:t>Repeat</a:t>
                      </a:r>
                      <a:endParaRPr lang="en-GB" sz="2000" dirty="0"/>
                    </a:p>
                  </a:txBody>
                  <a:tcPr/>
                </a:tc>
              </a:tr>
              <a:tr h="1107864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DNA Sequencing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Work</a:t>
                      </a:r>
                      <a:r>
                        <a:rPr lang="en-GB" sz="2000" baseline="0" dirty="0" smtClean="0"/>
                        <a:t> out base sequence of DNA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Pyrosequencing</a:t>
                      </a:r>
                      <a:r>
                        <a:rPr lang="en-GB" sz="2000" dirty="0" smtClean="0"/>
                        <a:t> 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GB" sz="2000" baseline="0" dirty="0" smtClean="0"/>
                        <a:t>S</a:t>
                      </a:r>
                      <a:r>
                        <a:rPr lang="en-GB" sz="2000" dirty="0" smtClean="0"/>
                        <a:t>tarts</a:t>
                      </a:r>
                      <a:r>
                        <a:rPr lang="en-GB" sz="2000" baseline="0" dirty="0" smtClean="0"/>
                        <a:t> off the same as PCR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GB" sz="2000" baseline="0" dirty="0" smtClean="0"/>
                        <a:t>But when the complementary base pairing happens different amounts of light are given off when a different base is added</a:t>
                      </a:r>
                    </a:p>
                    <a:p>
                      <a:r>
                        <a:rPr lang="en-GB" sz="2000" baseline="0" dirty="0" smtClean="0"/>
                        <a:t>Sanger Sequencing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GB" sz="2000" baseline="0" dirty="0" smtClean="0"/>
                        <a:t>Starts off same as PCR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GB" sz="2000" baseline="0" dirty="0" smtClean="0"/>
                        <a:t>But when complementary base pairing happens some of the free nucleotides have been radioactively tagged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GB" sz="2000" baseline="0" dirty="0" smtClean="0"/>
                        <a:t>When they are added enzyme stops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GB" sz="2000" baseline="0" dirty="0" smtClean="0"/>
                        <a:t>This is then run through gel electrophoresis you can see the base sequence</a:t>
                      </a:r>
                      <a:endParaRPr lang="en-GB" sz="2000" dirty="0"/>
                    </a:p>
                  </a:txBody>
                  <a:tcPr/>
                </a:tc>
              </a:tr>
              <a:tr h="601412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DNA Profiling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Create DNA fingerprint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GB" sz="2000" dirty="0" smtClean="0"/>
                        <a:t>Cut DNA into</a:t>
                      </a:r>
                      <a:r>
                        <a:rPr lang="en-GB" sz="2000" baseline="0" dirty="0" smtClean="0"/>
                        <a:t> pieces with restriction enzyme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GB" sz="2000" baseline="0" dirty="0" smtClean="0"/>
                        <a:t>Run through gel electrophoresis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GB" sz="2000" baseline="0" dirty="0" smtClean="0"/>
                        <a:t>Compare pattern</a:t>
                      </a:r>
                      <a:endParaRPr lang="en-GB" sz="2000" dirty="0"/>
                    </a:p>
                  </a:txBody>
                  <a:tcPr/>
                </a:tc>
              </a:tr>
              <a:tr h="601412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Gel Electrophoresis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Sort DNA fragments by size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GB" sz="2000" dirty="0" smtClean="0"/>
                        <a:t>Cut DNA into pieces</a:t>
                      </a:r>
                      <a:r>
                        <a:rPr lang="en-GB" sz="2000" baseline="0" dirty="0" smtClean="0"/>
                        <a:t> with restriction enzyme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GB" sz="2000" baseline="0" dirty="0" smtClean="0"/>
                        <a:t>DNA put into gel with current running through it, DNA moves to positive end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GB" sz="2000" baseline="0" dirty="0" smtClean="0"/>
                        <a:t>Shorter DNA moves further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3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92274" y="162079"/>
            <a:ext cx="11582400" cy="890108"/>
          </a:xfrm>
        </p:spPr>
        <p:txBody>
          <a:bodyPr>
            <a:normAutofit/>
          </a:bodyPr>
          <a:lstStyle/>
          <a:p>
            <a:r>
              <a:rPr lang="en-GB" sz="6000" dirty="0" smtClean="0"/>
              <a:t>Specification Reference</a:t>
            </a:r>
            <a:endParaRPr lang="en-GB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78675"/>
          <a:stretch/>
        </p:blipFill>
        <p:spPr>
          <a:xfrm>
            <a:off x="1301037" y="1052188"/>
            <a:ext cx="9564874" cy="10772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683" y="2129425"/>
            <a:ext cx="9547544" cy="69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8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137786" y="175365"/>
            <a:ext cx="5736921" cy="96450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Learning Objective</a:t>
            </a:r>
            <a:endParaRPr lang="en-GB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37787" y="1139869"/>
            <a:ext cx="5549030" cy="5060515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>
              <a:buFont typeface="Arial" panose="020B0604020202020204" pitchFamily="34" charset="0"/>
              <a:buChar char="•"/>
            </a:pPr>
            <a:r>
              <a:rPr lang="en-GB" sz="2400" dirty="0" smtClean="0"/>
              <a:t>Understand the principles of gene therapy.</a:t>
            </a:r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63525" indent="-263525">
              <a:buFont typeface="Arial" panose="020B0604020202020204" pitchFamily="34" charset="0"/>
              <a:buChar char="•"/>
            </a:pPr>
            <a:r>
              <a:rPr lang="en-GB" sz="2400" dirty="0" smtClean="0"/>
              <a:t>Learn about the techniques used in gene therapy and which cells are targeted. </a:t>
            </a:r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5874707" y="175365"/>
            <a:ext cx="5736921" cy="96450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Success Criteria</a:t>
            </a:r>
            <a:endParaRPr lang="en-GB" dirty="0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5874707" y="1139868"/>
            <a:ext cx="5736921" cy="5060515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>
              <a:buFont typeface="Arial" panose="020B0604020202020204" pitchFamily="34" charset="0"/>
              <a:buChar char="•"/>
            </a:pPr>
            <a:r>
              <a:rPr lang="en-GB" sz="2400" dirty="0" smtClean="0"/>
              <a:t>State the difference between </a:t>
            </a:r>
            <a:r>
              <a:rPr lang="en-GB" sz="2400" b="1" dirty="0" smtClean="0"/>
              <a:t>somatic cell</a:t>
            </a:r>
            <a:r>
              <a:rPr lang="en-GB" sz="2400" dirty="0" smtClean="0"/>
              <a:t> and </a:t>
            </a:r>
            <a:r>
              <a:rPr lang="en-GB" sz="2400" b="1" dirty="0" smtClean="0"/>
              <a:t>germ line</a:t>
            </a:r>
            <a:r>
              <a:rPr lang="en-GB" sz="2400" dirty="0" smtClean="0"/>
              <a:t> gene therapy.</a:t>
            </a:r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63525" indent="-263525">
              <a:buFont typeface="Arial" panose="020B0604020202020204" pitchFamily="34" charset="0"/>
              <a:buChar char="•"/>
            </a:pPr>
            <a:r>
              <a:rPr lang="en-GB" sz="2400" dirty="0" smtClean="0"/>
              <a:t>Describe how liposomes and viruses can be used to insert healthy alleles into patients’ cells.</a:t>
            </a:r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63525" indent="-263525">
              <a:buFont typeface="Arial" panose="020B0604020202020204" pitchFamily="34" charset="0"/>
              <a:buChar char="•"/>
            </a:pPr>
            <a:r>
              <a:rPr lang="en-GB" sz="2400" dirty="0" smtClean="0"/>
              <a:t>Explain how cystic fibrosis can be treated using gene therapy.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4674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137786" y="175365"/>
            <a:ext cx="11862148" cy="6889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37786" y="864297"/>
            <a:ext cx="11862148" cy="5328685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>
              <a:buFont typeface="Arial" panose="020B0604020202020204" pitchFamily="34" charset="0"/>
              <a:buChar char="•"/>
            </a:pPr>
            <a:r>
              <a:rPr lang="en-US" sz="2400" dirty="0" smtClean="0"/>
              <a:t>Cystic Fibrosis (CF) is a severely debilitating, genetic disorder that affects mostly the lungs, but also the pancreas, liver, kidneys and intestine.</a:t>
            </a:r>
          </a:p>
          <a:p>
            <a:pPr marL="263525" indent="-263525">
              <a:buFont typeface="Arial" panose="020B0604020202020204" pitchFamily="34" charset="0"/>
              <a:buChar char="•"/>
            </a:pPr>
            <a:r>
              <a:rPr lang="en-US" sz="2400" dirty="0" smtClean="0"/>
              <a:t>Long-term issues include breathing difficulties and coughing up mucus as a result of frequent lung infections. </a:t>
            </a:r>
            <a:endParaRPr lang="en-US" sz="2400" dirty="0"/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8036" y="2651971"/>
            <a:ext cx="49322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Watch the video and answer the questions on your sheet.</a:t>
            </a:r>
          </a:p>
          <a:p>
            <a:pPr algn="ctr"/>
            <a:endParaRPr lang="en-GB" sz="2400" dirty="0">
              <a:solidFill>
                <a:srgbClr val="FF0000"/>
              </a:solidFill>
            </a:endParaRPr>
          </a:p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Teacher – only need to watch until 2:10s. Rest is optional.</a:t>
            </a:r>
          </a:p>
          <a:p>
            <a:pPr algn="ctr"/>
            <a:endParaRPr lang="en-GB" sz="2400" dirty="0">
              <a:solidFill>
                <a:srgbClr val="FF0000"/>
              </a:solidFill>
            </a:endParaRPr>
          </a:p>
          <a:p>
            <a:pPr algn="ctr"/>
            <a:r>
              <a:rPr lang="en-GB" sz="2400" dirty="0">
                <a:solidFill>
                  <a:srgbClr val="FF0000"/>
                </a:solidFill>
              </a:rPr>
              <a:t>Link: </a:t>
            </a:r>
            <a:r>
              <a:rPr lang="en-GB" sz="2400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en-GB" sz="2400" dirty="0" smtClean="0">
                <a:solidFill>
                  <a:srgbClr val="FF0000"/>
                </a:solidFill>
                <a:hlinkClick r:id="rId2"/>
              </a:rPr>
              <a:t>www.youtube.com/watch?v=BhFpFiZumS0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endParaRPr lang="en-GB" sz="24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Image result for cystic fibrosi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88"/>
          <a:stretch/>
        </p:blipFill>
        <p:spPr bwMode="auto">
          <a:xfrm>
            <a:off x="5981257" y="2326170"/>
            <a:ext cx="5537673" cy="3742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37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655" y="886689"/>
            <a:ext cx="1168127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GB" sz="2000" dirty="0" smtClean="0"/>
              <a:t>The name “cystic fibrosis” refers to damage to which organ?</a:t>
            </a:r>
          </a:p>
          <a:p>
            <a:pPr marL="457200" indent="-457200">
              <a:buAutoNum type="arabicPeriod"/>
            </a:pPr>
            <a:endParaRPr lang="en-GB" sz="2000" dirty="0" smtClean="0"/>
          </a:p>
          <a:p>
            <a:pPr marL="457200" indent="-457200">
              <a:buAutoNum type="arabicPeriod"/>
            </a:pPr>
            <a:r>
              <a:rPr lang="en-GB" sz="2000" dirty="0" smtClean="0"/>
              <a:t>In genetic terms, what kind of disorder is CF?</a:t>
            </a:r>
          </a:p>
          <a:p>
            <a:pPr marL="457200" indent="-457200">
              <a:buAutoNum type="arabicPeriod"/>
            </a:pPr>
            <a:endParaRPr lang="en-GB" sz="2000" dirty="0" smtClean="0"/>
          </a:p>
          <a:p>
            <a:pPr marL="457200" indent="-457200">
              <a:buAutoNum type="arabicPeriod"/>
            </a:pPr>
            <a:r>
              <a:rPr lang="en-GB" sz="2000" dirty="0" smtClean="0"/>
              <a:t>Which gene does CF affect?</a:t>
            </a:r>
          </a:p>
          <a:p>
            <a:pPr marL="457200" indent="-457200">
              <a:buAutoNum type="arabicPeriod"/>
            </a:pPr>
            <a:endParaRPr lang="en-GB" sz="2000" dirty="0" smtClean="0"/>
          </a:p>
          <a:p>
            <a:pPr marL="457200" indent="-457200">
              <a:buAutoNum type="arabicPeriod"/>
            </a:pPr>
            <a:r>
              <a:rPr lang="en-GB" sz="2000" dirty="0" smtClean="0"/>
              <a:t>What are you referred to as, if you only have one mutated CFTR allele?</a:t>
            </a:r>
          </a:p>
          <a:p>
            <a:pPr marL="457200" indent="-457200">
              <a:buAutoNum type="arabicPeriod"/>
            </a:pPr>
            <a:endParaRPr lang="en-GB" sz="2000" dirty="0" smtClean="0"/>
          </a:p>
          <a:p>
            <a:pPr marL="457200" indent="-457200">
              <a:buAutoNum type="arabicPeriod"/>
            </a:pPr>
            <a:r>
              <a:rPr lang="en-GB" sz="2000" dirty="0" smtClean="0"/>
              <a:t>In normal circumstances, what does the CFTR protein do?</a:t>
            </a:r>
          </a:p>
          <a:p>
            <a:pPr marL="457200" indent="-457200">
              <a:buAutoNum type="arabicPeriod"/>
            </a:pPr>
            <a:endParaRPr lang="en-GB" sz="2000" dirty="0" smtClean="0"/>
          </a:p>
          <a:p>
            <a:pPr marL="457200" indent="-457200">
              <a:buAutoNum type="arabicPeriod"/>
            </a:pPr>
            <a:r>
              <a:rPr lang="en-GB" sz="2000" dirty="0" smtClean="0"/>
              <a:t>Which amino acid is deleted from the primary sequence of the CFTR protein?</a:t>
            </a:r>
          </a:p>
          <a:p>
            <a:pPr marL="457200" indent="-457200">
              <a:buAutoNum type="arabicPeriod"/>
            </a:pPr>
            <a:endParaRPr lang="en-GB" sz="2000" dirty="0" smtClean="0"/>
          </a:p>
          <a:p>
            <a:pPr marL="457200" indent="-457200">
              <a:buAutoNum type="arabicPeriod"/>
            </a:pPr>
            <a:r>
              <a:rPr lang="en-GB" sz="2000" dirty="0" smtClean="0"/>
              <a:t>How many amino acids altogether are there in a normal CFTR protein?</a:t>
            </a:r>
          </a:p>
          <a:p>
            <a:pPr marL="457200" indent="-457200">
              <a:buAutoNum type="arabicPeriod"/>
            </a:pPr>
            <a:endParaRPr lang="en-GB" sz="2000" dirty="0" smtClean="0"/>
          </a:p>
          <a:p>
            <a:pPr marL="457200" indent="-457200">
              <a:buAutoNum type="arabicPeriod"/>
            </a:pPr>
            <a:r>
              <a:rPr lang="en-GB" sz="2000" dirty="0" smtClean="0"/>
              <a:t>What is the final result of not having working CFTR proteins in the cell membranes?</a:t>
            </a:r>
            <a:endParaRPr lang="en-GB" sz="2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37786" y="175365"/>
            <a:ext cx="11862148" cy="6889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Starter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152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137786" y="175366"/>
            <a:ext cx="11862148" cy="5035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600" dirty="0" smtClean="0"/>
              <a:t>Gene Therapy</a:t>
            </a:r>
            <a:endParaRPr lang="en-GB" sz="4600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37786" y="864297"/>
            <a:ext cx="8147232" cy="5336088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3200" dirty="0" smtClean="0">
                <a:solidFill>
                  <a:srgbClr val="FF0000"/>
                </a:solidFill>
              </a:rPr>
              <a:t>The introduction of normal genes into cells in place of missing or defective ones in order to correct genetic disorders. 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263525" indent="-263525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The defective nature of the gene is usually a result of a mutation.</a:t>
            </a:r>
          </a:p>
          <a:p>
            <a:pPr marL="263525" indent="-263525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If the therapy works, and the inserted gene is expressed, the individual will produce a functioning protein.</a:t>
            </a:r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263525" indent="-263525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Aside from inserting working alleles, new research has looked into </a:t>
            </a:r>
            <a:r>
              <a:rPr lang="en-US" sz="2400" b="1" dirty="0" smtClean="0">
                <a:solidFill>
                  <a:schemeClr val="tx1"/>
                </a:solidFill>
              </a:rPr>
              <a:t>silencing genes</a:t>
            </a:r>
            <a:r>
              <a:rPr lang="en-US" sz="2400" dirty="0" smtClean="0">
                <a:solidFill>
                  <a:schemeClr val="tx1"/>
                </a:solidFill>
              </a:rPr>
              <a:t> and effectively blocking translation of faulty genes. 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263525" indent="-263525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Image result for gene thera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986512" y="1644848"/>
            <a:ext cx="6445828" cy="358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4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137786" y="175366"/>
            <a:ext cx="11862148" cy="5035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600" dirty="0" smtClean="0"/>
              <a:t>Gene Therapy</a:t>
            </a:r>
            <a:endParaRPr lang="en-GB" sz="4600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137786" y="864297"/>
            <a:ext cx="11862148" cy="5336088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Use your textbook to find the meanings of the following phrases: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US" sz="2400" u="sng" dirty="0" smtClean="0">
                <a:solidFill>
                  <a:schemeClr val="tx1"/>
                </a:solidFill>
              </a:rPr>
              <a:t>Somatic cell gene therapy:</a:t>
            </a:r>
          </a:p>
          <a:p>
            <a:pPr marL="457200" indent="-457200">
              <a:buAutoNum type="arabicPeriod"/>
            </a:pPr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en-US" sz="2400" u="sng" dirty="0" smtClean="0">
                <a:solidFill>
                  <a:schemeClr val="tx1"/>
                </a:solidFill>
              </a:rPr>
              <a:t>Germ line gene therapy:</a:t>
            </a:r>
            <a:endParaRPr lang="en-US" sz="2400" u="sng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4133" y="2576946"/>
            <a:ext cx="71483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Gene therapy that works by inserting functional alleles into </a:t>
            </a:r>
            <a:r>
              <a:rPr lang="en-GB" sz="3200" b="1" dirty="0" smtClean="0">
                <a:solidFill>
                  <a:srgbClr val="FF0000"/>
                </a:solidFill>
              </a:rPr>
              <a:t>body </a:t>
            </a:r>
            <a:r>
              <a:rPr lang="en-GB" sz="3200" dirty="0" smtClean="0">
                <a:solidFill>
                  <a:srgbClr val="FF0000"/>
                </a:solidFill>
              </a:rPr>
              <a:t>cells.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4133" y="4627418"/>
            <a:ext cx="71483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Gene therapy that works by inserting functional alleles into gametes or zygotes.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62167" y="1669005"/>
            <a:ext cx="3228109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7030A0"/>
                </a:solidFill>
              </a:rPr>
              <a:t>What is the advantage of germ line gene therapy?</a:t>
            </a:r>
          </a:p>
          <a:p>
            <a:pPr algn="ctr"/>
            <a:endParaRPr lang="en-GB" sz="2800" dirty="0">
              <a:solidFill>
                <a:srgbClr val="7030A0"/>
              </a:solidFill>
            </a:endParaRPr>
          </a:p>
          <a:p>
            <a:pPr algn="ctr"/>
            <a:r>
              <a:rPr lang="en-GB" sz="2800" dirty="0" smtClean="0">
                <a:solidFill>
                  <a:srgbClr val="7030A0"/>
                </a:solidFill>
              </a:rPr>
              <a:t>Why is it seen as a more powerful alternative to somatic cell gene therapy?</a:t>
            </a:r>
            <a:endParaRPr lang="en-GB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62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1083</Words>
  <Application>Microsoft Office PowerPoint</Application>
  <PresentationFormat>Widescreen</PresentationFormat>
  <Paragraphs>159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Retrospect</vt:lpstr>
      <vt:lpstr>Gene Therapy</vt:lpstr>
      <vt:lpstr>Starter: Comparing DNA processes</vt:lpstr>
      <vt:lpstr>PowerPoint Presentation</vt:lpstr>
      <vt:lpstr>Specification Reference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Profiling</dc:title>
  <dc:creator>Varinder Singh</dc:creator>
  <cp:lastModifiedBy>Louise Wilson</cp:lastModifiedBy>
  <cp:revision>60</cp:revision>
  <dcterms:created xsi:type="dcterms:W3CDTF">2017-01-16T18:27:15Z</dcterms:created>
  <dcterms:modified xsi:type="dcterms:W3CDTF">2017-04-28T20:41:10Z</dcterms:modified>
</cp:coreProperties>
</file>