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3" r:id="rId5"/>
    <p:sldId id="265" r:id="rId6"/>
    <p:sldId id="282" r:id="rId7"/>
    <p:sldId id="267" r:id="rId8"/>
    <p:sldId id="287" r:id="rId9"/>
    <p:sldId id="288" r:id="rId10"/>
    <p:sldId id="283" r:id="rId11"/>
    <p:sldId id="285" r:id="rId12"/>
    <p:sldId id="286" r:id="rId13"/>
    <p:sldId id="284" r:id="rId14"/>
    <p:sldId id="279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31" autoAdjust="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43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GB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pPr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Microorganisms &amp; Biotechnology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Module 6.4</a:t>
            </a:r>
          </a:p>
          <a:p>
            <a:r>
              <a:rPr lang="en-US"/>
              <a:t>Cloning &amp; Biotechnology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8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49257"/>
          </a:xfrm>
        </p:spPr>
        <p:txBody>
          <a:bodyPr/>
          <a:lstStyle/>
          <a:p>
            <a:r>
              <a:rPr lang="en-US" sz="4000" dirty="0" smtClean="0"/>
              <a:t>Dairy Industry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412" y="756834"/>
            <a:ext cx="8702309" cy="5823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Microorganisms have been used for hundreds of years to produce traditional foods such as dairy products.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269411" y="1709530"/>
            <a:ext cx="8702309" cy="45852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 2" pitchFamily="18" charset="2"/>
              <a:buAutoNum type="arabicPeriod"/>
            </a:pPr>
            <a:r>
              <a:rPr lang="en-US" sz="2000" b="1" u="sng" dirty="0" smtClean="0">
                <a:solidFill>
                  <a:schemeClr val="tx1"/>
                </a:solidFill>
              </a:rPr>
              <a:t>Yoghurt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0" indent="0">
              <a:buFont typeface="Wingdings 2" pitchFamily="18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Yoghurt is milk that has undergone </a:t>
            </a:r>
            <a:r>
              <a:rPr lang="en-US" sz="2000" b="1" dirty="0" smtClean="0">
                <a:solidFill>
                  <a:schemeClr val="tx1"/>
                </a:solidFill>
              </a:rPr>
              <a:t>fermentation</a:t>
            </a:r>
            <a:r>
              <a:rPr lang="en-US" sz="2000" dirty="0" smtClean="0">
                <a:solidFill>
                  <a:schemeClr val="tx1"/>
                </a:solidFill>
              </a:rPr>
              <a:t> by bacteria. The bacteria convert </a:t>
            </a:r>
            <a:r>
              <a:rPr lang="en-US" sz="2000" b="1" dirty="0" smtClean="0">
                <a:solidFill>
                  <a:schemeClr val="tx1"/>
                </a:solidFill>
              </a:rPr>
              <a:t>lactose to lactic acid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Font typeface="Wingdings 2" pitchFamily="18" charset="2"/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The acidity denatures milk proteins, causing it to </a:t>
            </a:r>
            <a:r>
              <a:rPr lang="en-US" sz="2000" b="1" dirty="0" smtClean="0">
                <a:solidFill>
                  <a:schemeClr val="tx1"/>
                </a:solidFill>
              </a:rPr>
              <a:t>coagulate</a:t>
            </a:r>
            <a:r>
              <a:rPr lang="en-US" sz="2000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69413" y="3591338"/>
            <a:ext cx="4965196" cy="29892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2"/>
            </a:pPr>
            <a:r>
              <a:rPr lang="en-US" sz="2000" b="1" u="sng" dirty="0" smtClean="0">
                <a:solidFill>
                  <a:schemeClr val="tx1"/>
                </a:solidFill>
              </a:rPr>
              <a:t>Cheese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Milk is mixed with the enzyme </a:t>
            </a:r>
            <a:r>
              <a:rPr lang="en-US" sz="2000" b="1" dirty="0" smtClean="0">
                <a:solidFill>
                  <a:schemeClr val="tx1"/>
                </a:solidFill>
              </a:rPr>
              <a:t>rennin</a:t>
            </a:r>
            <a:r>
              <a:rPr lang="en-US" sz="2000" dirty="0" smtClean="0">
                <a:solidFill>
                  <a:schemeClr val="tx1"/>
                </a:solidFill>
              </a:rPr>
              <a:t>, which coagulates the milk.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A </a:t>
            </a:r>
            <a:r>
              <a:rPr lang="en-US" sz="2000" b="1" dirty="0" smtClean="0">
                <a:solidFill>
                  <a:schemeClr val="tx1"/>
                </a:solidFill>
              </a:rPr>
              <a:t>curd</a:t>
            </a:r>
            <a:r>
              <a:rPr lang="en-US" sz="2000" dirty="0" smtClean="0">
                <a:solidFill>
                  <a:schemeClr val="tx1"/>
                </a:solidFill>
              </a:rPr>
              <a:t> is separated, in which bacteria continue to grow, producing lactic acid.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tx1"/>
                </a:solidFill>
              </a:rPr>
              <a:t>Certain cheeses can be flavoured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by adding fungi.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tx1"/>
              </a:solidFill>
            </a:endParaRPr>
          </a:p>
        </p:txBody>
      </p:sp>
      <p:pic>
        <p:nvPicPr>
          <p:cNvPr id="2050" name="Picture 2" descr="Image result for cheese makin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8" r="12981"/>
          <a:stretch/>
        </p:blipFill>
        <p:spPr bwMode="auto">
          <a:xfrm flipH="1">
            <a:off x="5234608" y="3848890"/>
            <a:ext cx="3591339" cy="273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004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49257"/>
          </a:xfrm>
        </p:spPr>
        <p:txBody>
          <a:bodyPr/>
          <a:lstStyle/>
          <a:p>
            <a:r>
              <a:rPr lang="en-US" sz="4000" dirty="0" smtClean="0"/>
              <a:t>Baking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774" y="756834"/>
            <a:ext cx="8825947" cy="5823768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What organism is used in bread-making?</a:t>
            </a:r>
          </a:p>
          <a:p>
            <a:pPr marL="0" indent="0" algn="ctr">
              <a:spcBef>
                <a:spcPts val="1000"/>
              </a:spcBef>
              <a:buNone/>
            </a:pPr>
            <a:r>
              <a:rPr lang="en-US" sz="2200" b="1" u="sng" dirty="0" smtClean="0">
                <a:solidFill>
                  <a:srgbClr val="FF0000"/>
                </a:solidFill>
              </a:rPr>
              <a:t>Yeast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Yeast begins to </a:t>
            </a:r>
            <a:r>
              <a:rPr lang="en-US" sz="2200" b="1" dirty="0" smtClean="0">
                <a:solidFill>
                  <a:schemeClr val="tx1"/>
                </a:solidFill>
              </a:rPr>
              <a:t>respire anaerobically</a:t>
            </a:r>
            <a:r>
              <a:rPr lang="en-US" sz="2200" dirty="0" smtClean="0">
                <a:solidFill>
                  <a:schemeClr val="tx1"/>
                </a:solidFill>
              </a:rPr>
              <a:t> when dough is left to rest in a warm place.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The yeast produces ____________ ___________ gas.</a:t>
            </a:r>
          </a:p>
          <a:p>
            <a:pPr marL="0" indent="0">
              <a:spcBef>
                <a:spcPts val="1000"/>
              </a:spcBef>
              <a:buNone/>
            </a:pPr>
            <a:endParaRPr lang="en-US" sz="2200" dirty="0" smtClean="0">
              <a:solidFill>
                <a:schemeClr val="tx1"/>
              </a:solidFill>
            </a:endParaRPr>
          </a:p>
        </p:txBody>
      </p:sp>
      <p:pic>
        <p:nvPicPr>
          <p:cNvPr id="3074" name="Picture 2" descr="Image result for proving bread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565" y="3372677"/>
            <a:ext cx="4002156" cy="3001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>
          <a:xfrm>
            <a:off x="145774" y="3472070"/>
            <a:ext cx="4585252" cy="2902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9250" indent="-34925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336550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2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6837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63650" indent="-295275" algn="l" defTabSz="914400" rtl="0" eaLnBrk="1" latinLnBrk="0" hangingPunct="1">
              <a:spcBef>
                <a:spcPts val="600"/>
              </a:spcBef>
              <a:buClr>
                <a:schemeClr val="accent1">
                  <a:lumMod val="75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6225" indent="-282575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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828800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1177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8713" indent="-282575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110000"/>
              <a:buFont typeface="Wingdings 2" pitchFamily="18" charset="2"/>
              <a:buChar char="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689225" indent="-282575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Char char=""/>
              <a:defRPr lang="en-US" sz="1800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000"/>
              </a:spcBef>
              <a:buFont typeface="Wingdings 2" pitchFamily="18" charset="2"/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The gas forms bubbles, which causes the bread to rise.</a:t>
            </a:r>
          </a:p>
          <a:p>
            <a:pPr marL="0" indent="0">
              <a:spcBef>
                <a:spcPts val="1000"/>
              </a:spcBef>
              <a:buFont typeface="Wingdings 2" pitchFamily="18" charset="2"/>
              <a:buNone/>
            </a:pPr>
            <a:endParaRPr lang="en-US" sz="2200" dirty="0" smtClean="0">
              <a:solidFill>
                <a:schemeClr val="tx1"/>
              </a:solidFill>
            </a:endParaRPr>
          </a:p>
          <a:p>
            <a:pPr marL="0" indent="0">
              <a:spcBef>
                <a:spcPts val="1000"/>
              </a:spcBef>
              <a:buFont typeface="Wingdings 2" pitchFamily="18" charset="2"/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The yeast also produces ethanol during the fermentation reaction, but this evaporates during the cooking process.</a:t>
            </a:r>
          </a:p>
        </p:txBody>
      </p:sp>
    </p:spTree>
    <p:extLst>
      <p:ext uri="{BB962C8B-B14F-4D97-AF65-F5344CB8AC3E}">
        <p14:creationId xmlns:p14="http://schemas.microsoft.com/office/powerpoint/2010/main" val="51292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49257"/>
          </a:xfrm>
        </p:spPr>
        <p:txBody>
          <a:bodyPr/>
          <a:lstStyle/>
          <a:p>
            <a:r>
              <a:rPr lang="en-US" sz="4000" dirty="0" smtClean="0"/>
              <a:t>Alcoholic Beverages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774" y="756834"/>
            <a:ext cx="6995255" cy="5823768"/>
          </a:xfrm>
        </p:spPr>
        <p:txBody>
          <a:bodyPr>
            <a:normAutofit/>
          </a:bodyPr>
          <a:lstStyle/>
          <a:p>
            <a:pPr marL="0" indent="0">
              <a:spcBef>
                <a:spcPts val="1000"/>
              </a:spcBef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Like bread, alcoholic beverages are also the product of the anaerobic respiration of </a:t>
            </a:r>
            <a:r>
              <a:rPr lang="en-US" sz="2200" b="1" dirty="0" smtClean="0">
                <a:solidFill>
                  <a:schemeClr val="tx1"/>
                </a:solidFill>
              </a:rPr>
              <a:t>yeast</a:t>
            </a:r>
            <a:r>
              <a:rPr lang="en-US" sz="22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200" b="1" u="sng" dirty="0" smtClean="0">
                <a:solidFill>
                  <a:schemeClr val="accent6">
                    <a:lumMod val="75000"/>
                  </a:schemeClr>
                </a:solidFill>
              </a:rPr>
              <a:t>Wine: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Yeast naturally grows on the skin of some grapes. 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When grapes are crushed the yeast is able to use the </a:t>
            </a:r>
            <a:r>
              <a:rPr lang="en-US" sz="2200" b="1" dirty="0" smtClean="0">
                <a:solidFill>
                  <a:schemeClr val="tx1"/>
                </a:solidFill>
              </a:rPr>
              <a:t>fructose &amp; glucose</a:t>
            </a:r>
            <a:r>
              <a:rPr lang="en-US" sz="2200" dirty="0" smtClean="0">
                <a:solidFill>
                  <a:schemeClr val="tx1"/>
                </a:solidFill>
              </a:rPr>
              <a:t> to produce carbon dioxide and alcohol.</a:t>
            </a:r>
          </a:p>
          <a:p>
            <a:pPr marL="0" indent="0">
              <a:spcBef>
                <a:spcPts val="1000"/>
              </a:spcBef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-US" sz="2200" b="1" u="sng" dirty="0" smtClean="0">
                <a:solidFill>
                  <a:schemeClr val="accent3"/>
                </a:solidFill>
              </a:rPr>
              <a:t>Beer:</a:t>
            </a:r>
          </a:p>
          <a:p>
            <a:pPr marL="0" indent="0">
              <a:spcBef>
                <a:spcPts val="1000"/>
              </a:spcBef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Germinating barley grains produce maltose, which is respired by yeast.</a:t>
            </a:r>
          </a:p>
          <a:p>
            <a:pPr marL="0" indent="0">
              <a:spcBef>
                <a:spcPts val="1000"/>
              </a:spcBef>
              <a:buNone/>
            </a:pPr>
            <a:endParaRPr lang="en-US" sz="2200" dirty="0">
              <a:solidFill>
                <a:schemeClr val="tx1"/>
              </a:solidFill>
            </a:endParaRPr>
          </a:p>
          <a:p>
            <a:pPr marL="0" indent="0">
              <a:spcBef>
                <a:spcPts val="1000"/>
              </a:spcBef>
              <a:buNone/>
            </a:pPr>
            <a:r>
              <a:rPr lang="en-US" sz="2200" dirty="0" smtClean="0">
                <a:solidFill>
                  <a:schemeClr val="tx1"/>
                </a:solidFill>
              </a:rPr>
              <a:t>Again, anaerobic respiration causes the production of carbon dioxide and alcohol.</a:t>
            </a:r>
          </a:p>
        </p:txBody>
      </p:sp>
      <p:pic>
        <p:nvPicPr>
          <p:cNvPr id="5122" name="Picture 2" descr="Image result for glass of win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3" r="27131"/>
          <a:stretch/>
        </p:blipFill>
        <p:spPr bwMode="auto">
          <a:xfrm>
            <a:off x="7544530" y="756833"/>
            <a:ext cx="1223618" cy="2867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Image result for pint of lag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0000" l="9889" r="8997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9496" y="3917576"/>
            <a:ext cx="2044504" cy="307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338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49257"/>
          </a:xfrm>
        </p:spPr>
        <p:txBody>
          <a:bodyPr/>
          <a:lstStyle/>
          <a:p>
            <a:r>
              <a:rPr lang="en-US" sz="4000" dirty="0" smtClean="0"/>
              <a:t>Stretch &amp; Challenge Questions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413" y="756834"/>
            <a:ext cx="8595552" cy="582376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In the production of cheese, the milk is </a:t>
            </a:r>
            <a:r>
              <a:rPr lang="en-US" b="1" dirty="0" smtClean="0">
                <a:solidFill>
                  <a:srgbClr val="FF0000"/>
                </a:solidFill>
              </a:rPr>
              <a:t>acidified</a:t>
            </a:r>
            <a:r>
              <a:rPr lang="en-US" dirty="0" smtClean="0">
                <a:solidFill>
                  <a:srgbClr val="FF0000"/>
                </a:solidFill>
              </a:rPr>
              <a:t> before the rennin enzyme is added. Suggest reasons why.</a:t>
            </a:r>
          </a:p>
          <a:p>
            <a:pPr marL="457200" indent="-457200"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endParaRPr lang="en-US" dirty="0" smtClean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Extra calcium salts are often added to milk during the cheese-making process. Suggest why.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5371" y="1814286"/>
            <a:ext cx="72426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Rennin comes from the stomach of a calf. Mammal stomachs are acidic. The enzymes have low optimum </a:t>
            </a:r>
            <a:r>
              <a:rPr lang="en-GB" sz="2400" dirty="0" err="1" smtClean="0"/>
              <a:t>pHs</a:t>
            </a:r>
            <a:r>
              <a:rPr lang="en-GB" sz="2400" dirty="0" smtClean="0"/>
              <a:t>. 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885370" y="4651829"/>
            <a:ext cx="72426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The calcium may act as a cofactor, aiding enzyme action. </a:t>
            </a:r>
          </a:p>
          <a:p>
            <a:pPr algn="ctr"/>
            <a:r>
              <a:rPr lang="en-GB" sz="2400" dirty="0" smtClean="0"/>
              <a:t>The calcium binds proteins together by forming bonds. This may change texture/hardness of cheese.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298952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what Biotechnology is.</a:t>
            </a:r>
          </a:p>
          <a:p>
            <a:r>
              <a:rPr lang="en-US" dirty="0" smtClean="0"/>
              <a:t>Learn about examples of where biotechnology has been used to produce useful products.</a:t>
            </a:r>
          </a:p>
          <a:p>
            <a:r>
              <a:rPr lang="en-US" dirty="0" smtClean="0"/>
              <a:t>Understand the use of microorganisms in biotechnology.</a:t>
            </a:r>
          </a:p>
          <a:p>
            <a:r>
              <a:rPr lang="en-US" dirty="0" smtClean="0"/>
              <a:t>Understand the ‘growth curve’ of microorganisms placed in a closed culture environment.</a:t>
            </a:r>
          </a:p>
        </p:txBody>
      </p:sp>
    </p:spTree>
    <p:extLst>
      <p:ext uri="{BB962C8B-B14F-4D97-AF65-F5344CB8AC3E}">
        <p14:creationId xmlns:p14="http://schemas.microsoft.com/office/powerpoint/2010/main" val="77998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areas of our lives which have been affected by biotechnology.</a:t>
            </a:r>
          </a:p>
          <a:p>
            <a:r>
              <a:rPr lang="en-US" dirty="0" smtClean="0"/>
              <a:t>Give example of biotechnological processes.</a:t>
            </a:r>
          </a:p>
          <a:p>
            <a:r>
              <a:rPr lang="en-US" dirty="0" smtClean="0"/>
              <a:t>Explain how certain organisms can be used in biotechnology.</a:t>
            </a:r>
          </a:p>
          <a:p>
            <a:r>
              <a:rPr lang="en-US" dirty="0" smtClean="0"/>
              <a:t>Be able to describe and explain the ‘growth curve’.</a:t>
            </a:r>
          </a:p>
        </p:txBody>
      </p:sp>
    </p:spTree>
    <p:extLst>
      <p:ext uri="{BB962C8B-B14F-4D97-AF65-F5344CB8AC3E}">
        <p14:creationId xmlns:p14="http://schemas.microsoft.com/office/powerpoint/2010/main" val="1510692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what Biotechnology is.</a:t>
            </a:r>
          </a:p>
          <a:p>
            <a:r>
              <a:rPr lang="en-US" dirty="0" smtClean="0"/>
              <a:t>Learn about examples of where biotechnology has been used to produce useful products.</a:t>
            </a:r>
          </a:p>
          <a:p>
            <a:r>
              <a:rPr lang="en-US" dirty="0" smtClean="0"/>
              <a:t>Understand the use of microorganisms in biotechnology.</a:t>
            </a:r>
          </a:p>
        </p:txBody>
      </p:sp>
    </p:spTree>
    <p:extLst>
      <p:ext uri="{BB962C8B-B14F-4D97-AF65-F5344CB8AC3E}">
        <p14:creationId xmlns:p14="http://schemas.microsoft.com/office/powerpoint/2010/main" val="129021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Success Criteria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State areas of our lives which have been affected by biotechnology.</a:t>
            </a:r>
          </a:p>
          <a:p>
            <a:r>
              <a:rPr lang="en-US" dirty="0" smtClean="0"/>
              <a:t>Give example of biotechnological processes.</a:t>
            </a:r>
          </a:p>
          <a:p>
            <a:r>
              <a:rPr lang="en-US" dirty="0" smtClean="0"/>
              <a:t>Explain how certain organisms can be used in </a:t>
            </a:r>
            <a:r>
              <a:rPr lang="en-US" smtClean="0"/>
              <a:t>biotechnology.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1941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49257"/>
          </a:xfrm>
        </p:spPr>
        <p:txBody>
          <a:bodyPr/>
          <a:lstStyle/>
          <a:p>
            <a:r>
              <a:rPr lang="en-US" sz="4000" dirty="0" smtClean="0"/>
              <a:t>What is Biotechnology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413" y="756834"/>
            <a:ext cx="8595552" cy="58237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Biotechnology is: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FF0000"/>
                </a:solidFill>
              </a:rPr>
              <a:t>The technological processes that make use of living organisms or parts of them to manufacture useful products.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tx1"/>
                </a:solidFill>
              </a:rPr>
              <a:t>Can you think of any examples?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2045" y="4130513"/>
            <a:ext cx="3519641" cy="23464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9799" y="4130512"/>
            <a:ext cx="3181913" cy="23464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041712" y="3386508"/>
            <a:ext cx="1754626" cy="3090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97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49257"/>
          </a:xfrm>
        </p:spPr>
        <p:txBody>
          <a:bodyPr/>
          <a:lstStyle/>
          <a:p>
            <a:r>
              <a:rPr lang="en-US" sz="4000" dirty="0" smtClean="0"/>
              <a:t>Biotechnology Applications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413" y="756834"/>
            <a:ext cx="8595552" cy="5823768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Brewing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Baking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Cheese Making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Yoghurt Production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Penicillin Production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Insulin Production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b="1" dirty="0" smtClean="0">
                <a:solidFill>
                  <a:schemeClr val="tx1"/>
                </a:solidFill>
              </a:rPr>
              <a:t>Bioremediation</a:t>
            </a:r>
            <a:endParaRPr lang="en-US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717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Why use microorganisms?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Economic Considerations</a:t>
            </a:r>
          </a:p>
          <a:p>
            <a:r>
              <a:rPr lang="en-GB" dirty="0" smtClean="0"/>
              <a:t>Short Life cycle</a:t>
            </a:r>
          </a:p>
          <a:p>
            <a:r>
              <a:rPr lang="en-GB" dirty="0" smtClean="0"/>
              <a:t>Growth requirements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2016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649257"/>
          </a:xfrm>
        </p:spPr>
        <p:txBody>
          <a:bodyPr/>
          <a:lstStyle/>
          <a:p>
            <a:r>
              <a:rPr lang="en-US" sz="4000" dirty="0" smtClean="0"/>
              <a:t>Pharmaceutical Example: Insulin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9413" y="756834"/>
            <a:ext cx="8595552" cy="582376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Insulin is a </a:t>
            </a:r>
            <a:r>
              <a:rPr lang="en-US" b="1" dirty="0" smtClean="0">
                <a:solidFill>
                  <a:schemeClr val="tx1"/>
                </a:solidFill>
              </a:rPr>
              <a:t>hormone</a:t>
            </a:r>
            <a:r>
              <a:rPr lang="en-US" dirty="0" smtClean="0">
                <a:solidFill>
                  <a:schemeClr val="tx1"/>
                </a:solidFill>
              </a:rPr>
              <a:t> used by diabetic patients whose own production is not sufficient.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413" y="2001117"/>
            <a:ext cx="5498344" cy="416418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52741" y="2501401"/>
            <a:ext cx="280959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human insulin gene is spliced into the genome of </a:t>
            </a:r>
            <a:r>
              <a:rPr lang="en-US" i="1" dirty="0" smtClean="0"/>
              <a:t>E. coli</a:t>
            </a:r>
            <a:r>
              <a:rPr lang="en-US" dirty="0" smtClean="0"/>
              <a:t> bacteria.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The bacteria are cultured on a very large scale.</a:t>
            </a:r>
          </a:p>
          <a:p>
            <a:pPr algn="ctr"/>
            <a:endParaRPr lang="en-US" dirty="0"/>
          </a:p>
          <a:p>
            <a:pPr algn="ctr"/>
            <a:r>
              <a:rPr lang="en-US" dirty="0" smtClean="0"/>
              <a:t>They secrete the insulin protein as they grow.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1324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Penicillin Production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Antibiotic derived from </a:t>
            </a:r>
            <a:r>
              <a:rPr lang="en-GB" dirty="0" err="1" smtClean="0"/>
              <a:t>Penicilium</a:t>
            </a:r>
            <a:r>
              <a:rPr lang="en-GB" dirty="0" smtClean="0"/>
              <a:t> fungi</a:t>
            </a:r>
          </a:p>
          <a:p>
            <a:r>
              <a:rPr lang="en-GB" dirty="0" smtClean="0"/>
              <a:t>Fungi grown in fermentation tank</a:t>
            </a:r>
          </a:p>
          <a:p>
            <a:r>
              <a:rPr lang="en-GB" dirty="0" smtClean="0"/>
              <a:t>Penicillin separated off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850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Bioremediation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Microorganisms break down environmental contaminants</a:t>
            </a:r>
          </a:p>
          <a:p>
            <a:pPr lvl="1"/>
            <a:r>
              <a:rPr lang="en-GB" dirty="0" smtClean="0"/>
              <a:t>E.g. oil &amp; organic waste</a:t>
            </a:r>
          </a:p>
          <a:p>
            <a:pPr lvl="1"/>
            <a:r>
              <a:rPr lang="en-GB" dirty="0" smtClean="0"/>
              <a:t>Remove or neutralise the contaminants by metabolic processes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558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ez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320</TotalTime>
  <Words>613</Words>
  <Application>Microsoft Office PowerPoint</Application>
  <PresentationFormat>On-screen Show (4:3)</PresentationFormat>
  <Paragraphs>88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News Gothic MT</vt:lpstr>
      <vt:lpstr>Wingdings 2</vt:lpstr>
      <vt:lpstr>Breeze</vt:lpstr>
      <vt:lpstr>Microorganisms &amp; Biotechnology</vt:lpstr>
      <vt:lpstr>Learning Objectives</vt:lpstr>
      <vt:lpstr>Success Criteria</vt:lpstr>
      <vt:lpstr>What is Biotechnology</vt:lpstr>
      <vt:lpstr>Biotechnology Applications</vt:lpstr>
      <vt:lpstr>Why use microorganisms?</vt:lpstr>
      <vt:lpstr>Pharmaceutical Example: Insulin</vt:lpstr>
      <vt:lpstr>Penicillin Production</vt:lpstr>
      <vt:lpstr>Bioremediation</vt:lpstr>
      <vt:lpstr>Dairy Industry</vt:lpstr>
      <vt:lpstr>Baking</vt:lpstr>
      <vt:lpstr>Alcoholic Beverages</vt:lpstr>
      <vt:lpstr>Stretch &amp; Challenge Questions</vt:lpstr>
      <vt:lpstr>Learning Objectives</vt:lpstr>
      <vt:lpstr>Success Criteria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Clones in Nature</dc:title>
  <dc:creator>Varinder Singh</dc:creator>
  <cp:lastModifiedBy>Louise Wilson</cp:lastModifiedBy>
  <cp:revision>30</cp:revision>
  <dcterms:created xsi:type="dcterms:W3CDTF">2015-01-25T17:22:48Z</dcterms:created>
  <dcterms:modified xsi:type="dcterms:W3CDTF">2017-03-23T11:00:49Z</dcterms:modified>
</cp:coreProperties>
</file>