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60" r:id="rId3"/>
    <p:sldId id="264" r:id="rId4"/>
    <p:sldId id="257" r:id="rId5"/>
    <p:sldId id="258" r:id="rId6"/>
    <p:sldId id="259" r:id="rId7"/>
    <p:sldId id="261" r:id="rId8"/>
    <p:sldId id="262" r:id="rId9"/>
    <p:sldId id="265" r:id="rId10"/>
    <p:sldId id="263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99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F0B30-0AE3-498F-A46C-5C5489AF0157}" type="datetimeFigureOut">
              <a:rPr lang="en-GB" smtClean="0"/>
              <a:t>18/04/2011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7A09B-7157-4D9B-BDE2-8BE6B0A109B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39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41</a:t>
            </a:fld>
            <a:endParaRPr lang="en-GB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42</a:t>
            </a:fld>
            <a:endParaRPr lang="en-GB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43</a:t>
            </a:fld>
            <a:endParaRPr lang="en-GB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44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7A09B-7157-4D9B-BDE2-8BE6B0A109BA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3457-A01A-45FA-916A-6831ACB73F56}" type="datetimeFigureOut">
              <a:rPr lang="en-GB" smtClean="0"/>
              <a:t>18/04/2011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F45E-6F72-430B-BAB3-01AE526DB1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3457-A01A-45FA-916A-6831ACB73F56}" type="datetimeFigureOut">
              <a:rPr lang="en-GB" smtClean="0"/>
              <a:t>18/04/2011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F45E-6F72-430B-BAB3-01AE526DB1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3457-A01A-45FA-916A-6831ACB73F56}" type="datetimeFigureOut">
              <a:rPr lang="en-GB" smtClean="0"/>
              <a:t>18/04/2011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F45E-6F72-430B-BAB3-01AE526DB1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3457-A01A-45FA-916A-6831ACB73F56}" type="datetimeFigureOut">
              <a:rPr lang="en-GB" smtClean="0"/>
              <a:t>18/04/2011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F45E-6F72-430B-BAB3-01AE526DB1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3457-A01A-45FA-916A-6831ACB73F56}" type="datetimeFigureOut">
              <a:rPr lang="en-GB" smtClean="0"/>
              <a:t>18/04/2011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F45E-6F72-430B-BAB3-01AE526DB1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3457-A01A-45FA-916A-6831ACB73F56}" type="datetimeFigureOut">
              <a:rPr lang="en-GB" smtClean="0"/>
              <a:t>18/04/2011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F45E-6F72-430B-BAB3-01AE526DB1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3457-A01A-45FA-916A-6831ACB73F56}" type="datetimeFigureOut">
              <a:rPr lang="en-GB" smtClean="0"/>
              <a:t>18/04/2011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F45E-6F72-430B-BAB3-01AE526DB1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3457-A01A-45FA-916A-6831ACB73F56}" type="datetimeFigureOut">
              <a:rPr lang="en-GB" smtClean="0"/>
              <a:t>18/04/2011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F45E-6F72-430B-BAB3-01AE526DB1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3457-A01A-45FA-916A-6831ACB73F56}" type="datetimeFigureOut">
              <a:rPr lang="en-GB" smtClean="0"/>
              <a:t>18/04/2011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F45E-6F72-430B-BAB3-01AE526DB1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3457-A01A-45FA-916A-6831ACB73F56}" type="datetimeFigureOut">
              <a:rPr lang="en-GB" smtClean="0"/>
              <a:t>18/04/2011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F45E-6F72-430B-BAB3-01AE526DB1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3457-A01A-45FA-916A-6831ACB73F56}" type="datetimeFigureOut">
              <a:rPr lang="en-GB" smtClean="0"/>
              <a:t>18/04/2011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F45E-6F72-430B-BAB3-01AE526DB1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3457-A01A-45FA-916A-6831ACB73F56}" type="datetimeFigureOut">
              <a:rPr lang="en-GB" smtClean="0"/>
              <a:t>18/04/2011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1F45E-6F72-430B-BAB3-01AE526DB1E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Module 1: Communication and Homeostasis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of sensory receptors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Convert different form of energy in to nerve impulses (transducer)</a:t>
            </a:r>
          </a:p>
          <a:p>
            <a:r>
              <a:rPr lang="en-GB" dirty="0" smtClean="0"/>
              <a:t>For Example</a:t>
            </a:r>
          </a:p>
          <a:p>
            <a:pPr lvl="1"/>
            <a:r>
              <a:rPr lang="en-GB" dirty="0" smtClean="0"/>
              <a:t>Photoreceptor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Mechanoreceptor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Sensory Neurone: Structure &amp; Function</a:t>
            </a:r>
            <a:endParaRPr lang="en-GB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933056"/>
            <a:ext cx="8540061" cy="2445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1560" y="1556792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Transmit from a receptor to the CNS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Dendron: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Axon: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Motor Neurone: Structure &amp; Function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628800"/>
            <a:ext cx="4052858" cy="4863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170080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Transmit impulses from CNS to </a:t>
            </a:r>
            <a:r>
              <a:rPr lang="en-GB" dirty="0" err="1" smtClean="0"/>
              <a:t>effector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Dendrites: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Axon: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Resting Potential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Potential Difference across the membrane: </a:t>
            </a:r>
          </a:p>
          <a:p>
            <a:pPr lvl="1"/>
            <a:r>
              <a:rPr lang="en-GB" dirty="0" smtClean="0"/>
              <a:t>Inside has charge of -70mV compared to outside</a:t>
            </a:r>
          </a:p>
          <a:p>
            <a:r>
              <a:rPr lang="en-GB" dirty="0" smtClean="0"/>
              <a:t>Sodium Potassium Ion Pump</a:t>
            </a:r>
          </a:p>
          <a:p>
            <a:pPr lvl="1"/>
            <a:r>
              <a:rPr lang="en-GB" dirty="0" smtClean="0"/>
              <a:t>2 K+ ions in</a:t>
            </a:r>
          </a:p>
          <a:p>
            <a:pPr lvl="1"/>
            <a:r>
              <a:rPr lang="en-GB" dirty="0" smtClean="0"/>
              <a:t>3 Na+ ions out</a:t>
            </a:r>
          </a:p>
          <a:p>
            <a:r>
              <a:rPr lang="en-GB" dirty="0" smtClean="0"/>
              <a:t>Membrane is impermeable to Na+ but some K+ ions leak out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Potential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When membrane is depolarised and pd across the membrane reaches -40mV (generator potential)</a:t>
            </a:r>
          </a:p>
          <a:p>
            <a:pPr lvl="1"/>
            <a:r>
              <a:rPr lang="en-GB" dirty="0" smtClean="0"/>
              <a:t>Voltage gated Na+ channels open</a:t>
            </a:r>
          </a:p>
          <a:p>
            <a:pPr lvl="1"/>
            <a:r>
              <a:rPr lang="en-GB" dirty="0" smtClean="0"/>
              <a:t>Sodium ions move in (DEPOLARISATION)</a:t>
            </a:r>
          </a:p>
          <a:p>
            <a:pPr lvl="1"/>
            <a:r>
              <a:rPr lang="en-GB" dirty="0" smtClean="0"/>
              <a:t>Changes pd to +40mV</a:t>
            </a:r>
          </a:p>
          <a:p>
            <a:pPr lvl="1"/>
            <a:r>
              <a:rPr lang="en-GB" dirty="0" smtClean="0"/>
              <a:t>Na+ channels close &amp; voltage gated K+ channels open (REPOLARISATION)</a:t>
            </a:r>
          </a:p>
          <a:p>
            <a:pPr lvl="1"/>
            <a:r>
              <a:rPr lang="en-GB" dirty="0" smtClean="0"/>
              <a:t>Changes pd to about -75 to -90mV (HYPERPOLARISATION)</a:t>
            </a:r>
          </a:p>
          <a:p>
            <a:pPr lvl="1"/>
            <a:r>
              <a:rPr lang="en-GB" dirty="0" smtClean="0"/>
              <a:t>Most of K+ channels close and Na+/K+ pump restores resting potential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Action Potential: Transmitted in a </a:t>
            </a:r>
            <a:r>
              <a:rPr lang="en-GB" dirty="0" err="1" smtClean="0"/>
              <a:t>Myelinated</a:t>
            </a:r>
            <a:r>
              <a:rPr lang="en-GB" dirty="0" smtClean="0"/>
              <a:t> neurone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Nerve impulse jumps from one Node of </a:t>
            </a:r>
            <a:r>
              <a:rPr lang="en-GB" dirty="0" err="1" smtClean="0"/>
              <a:t>Ranvier</a:t>
            </a:r>
            <a:r>
              <a:rPr lang="en-GB" dirty="0" smtClean="0"/>
              <a:t> to the next</a:t>
            </a:r>
          </a:p>
          <a:p>
            <a:r>
              <a:rPr lang="en-GB" dirty="0" err="1" smtClean="0"/>
              <a:t>Saltatory</a:t>
            </a:r>
            <a:r>
              <a:rPr lang="en-GB" dirty="0" smtClean="0"/>
              <a:t> Conduction</a:t>
            </a:r>
          </a:p>
          <a:p>
            <a:pPr lvl="1"/>
            <a:r>
              <a:rPr lang="en-GB" dirty="0" smtClean="0"/>
              <a:t>Presence of action potential at one node sets up depolarisation at the next (local circuit)</a:t>
            </a:r>
          </a:p>
          <a:p>
            <a:r>
              <a:rPr lang="en-GB" dirty="0" smtClean="0"/>
              <a:t>Refractory Period</a:t>
            </a:r>
          </a:p>
          <a:p>
            <a:pPr lvl="1"/>
            <a:r>
              <a:rPr lang="en-GB" dirty="0" smtClean="0"/>
              <a:t>When membrane is hyperpolarised another action potential can’t form: action potential can only go one way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Potential: Voltage Graph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484784"/>
            <a:ext cx="4896544" cy="483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Significance of the frequency of impulse transmission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Actiona</a:t>
            </a:r>
            <a:r>
              <a:rPr lang="en-GB" dirty="0" smtClean="0"/>
              <a:t> potential is an all or nothing response</a:t>
            </a:r>
          </a:p>
          <a:p>
            <a:r>
              <a:rPr lang="en-GB" dirty="0" smtClean="0"/>
              <a:t>Stronger signal at the receptor results in many action potentials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Compare and contrast structure and function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46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04664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Myelinated</a:t>
                      </a:r>
                      <a:r>
                        <a:rPr lang="en-GB" baseline="0" dirty="0" smtClean="0"/>
                        <a:t> Neurones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Non-</a:t>
                      </a:r>
                      <a:r>
                        <a:rPr lang="en-GB" dirty="0" err="1" smtClean="0"/>
                        <a:t>myelinated</a:t>
                      </a:r>
                      <a:r>
                        <a:rPr lang="en-GB" dirty="0" smtClean="0"/>
                        <a:t> neurones</a:t>
                      </a:r>
                      <a:endParaRPr lang="en-GB" dirty="0"/>
                    </a:p>
                  </a:txBody>
                  <a:tcPr/>
                </a:tc>
              </a:tr>
              <a:tr h="3642301">
                <a:tc>
                  <a:txBody>
                    <a:bodyPr/>
                    <a:lstStyle/>
                    <a:p>
                      <a:r>
                        <a:rPr lang="en-GB" dirty="0" smtClean="0"/>
                        <a:t>CNS &amp; Somatic nervous</a:t>
                      </a:r>
                      <a:r>
                        <a:rPr lang="en-GB" baseline="0" dirty="0" smtClean="0"/>
                        <a:t> system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Faster due to </a:t>
                      </a:r>
                      <a:r>
                        <a:rPr lang="en-GB" baseline="0" dirty="0" err="1" smtClean="0"/>
                        <a:t>saltatory</a:t>
                      </a:r>
                      <a:r>
                        <a:rPr lang="en-GB" baseline="0" dirty="0" smtClean="0"/>
                        <a:t> conduction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Sped up by myelin sheath (Schwann Cells containing high amount of myelin wrapped around axon)</a:t>
                      </a:r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Autonomic nervous</a:t>
                      </a:r>
                      <a:r>
                        <a:rPr lang="en-GB" baseline="0" dirty="0" smtClean="0"/>
                        <a:t> system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Slower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Sped</a:t>
                      </a:r>
                      <a:r>
                        <a:rPr lang="en-GB" baseline="0" dirty="0" smtClean="0"/>
                        <a:t> up by increasing diameter of axon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Structure of the Cholinergic Synapse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196752"/>
            <a:ext cx="5256584" cy="547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Glossary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Negative Feedback</a:t>
            </a:r>
          </a:p>
          <a:p>
            <a:pPr lvl="1"/>
            <a:r>
              <a:rPr lang="en-GB" dirty="0" smtClean="0"/>
              <a:t>A process in which any change in a parameter brings about a reversal in that change</a:t>
            </a:r>
            <a:endParaRPr lang="en-GB" dirty="0" smtClean="0"/>
          </a:p>
          <a:p>
            <a:r>
              <a:rPr lang="en-GB" dirty="0" smtClean="0"/>
              <a:t>Positive Feedback</a:t>
            </a:r>
          </a:p>
          <a:p>
            <a:pPr lvl="1"/>
            <a:r>
              <a:rPr lang="en-GB" dirty="0" smtClean="0"/>
              <a:t>A process in which any change in a parameter brings about an increase in that change</a:t>
            </a:r>
            <a:endParaRPr lang="en-GB" dirty="0" smtClean="0"/>
          </a:p>
          <a:p>
            <a:r>
              <a:rPr lang="en-GB" dirty="0" smtClean="0"/>
              <a:t>Homeostasis</a:t>
            </a:r>
          </a:p>
          <a:p>
            <a:pPr lvl="1"/>
            <a:r>
              <a:rPr lang="en-GB" dirty="0" smtClean="0"/>
              <a:t>Maintaining a constant internal environment despite external changes</a:t>
            </a:r>
          </a:p>
          <a:p>
            <a:r>
              <a:rPr lang="en-GB" dirty="0" smtClean="0"/>
              <a:t>Endocrine gland</a:t>
            </a:r>
          </a:p>
          <a:p>
            <a:pPr lvl="1"/>
            <a:r>
              <a:rPr lang="en-GB" dirty="0" smtClean="0"/>
              <a:t>Secretes hormones directly into blood capillaries</a:t>
            </a:r>
          </a:p>
          <a:p>
            <a:r>
              <a:rPr lang="en-GB" dirty="0" smtClean="0"/>
              <a:t>Exocrine gland</a:t>
            </a:r>
          </a:p>
          <a:p>
            <a:pPr lvl="1"/>
            <a:r>
              <a:rPr lang="en-GB" dirty="0" smtClean="0"/>
              <a:t>Secretes substances into a duct</a:t>
            </a:r>
          </a:p>
          <a:p>
            <a:r>
              <a:rPr lang="en-GB" dirty="0" smtClean="0"/>
              <a:t>Hormone</a:t>
            </a:r>
          </a:p>
          <a:p>
            <a:pPr lvl="1"/>
            <a:r>
              <a:rPr lang="en-GB" dirty="0" smtClean="0"/>
              <a:t>Molecule released into the blood that acts as a chemical messenger</a:t>
            </a:r>
          </a:p>
          <a:p>
            <a:r>
              <a:rPr lang="en-GB" dirty="0" smtClean="0"/>
              <a:t>Target Tissue</a:t>
            </a:r>
          </a:p>
          <a:p>
            <a:pPr lvl="1"/>
            <a:r>
              <a:rPr lang="en-GB" dirty="0" smtClean="0"/>
              <a:t>Contains cells with receptors in their membranes complementary to a specific hormone molecule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Role of Neurotransmitters: How a synapse 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Action potential reaches axon terminal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Calcium ion channels open and calcium ions move in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Synaptic vesicles fuse with </a:t>
            </a:r>
            <a:r>
              <a:rPr lang="en-GB" dirty="0" err="1" smtClean="0"/>
              <a:t>presynaptic</a:t>
            </a:r>
            <a:r>
              <a:rPr lang="en-GB" dirty="0" smtClean="0"/>
              <a:t> membrane (requires ATP)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Acetylcholine (</a:t>
            </a:r>
            <a:r>
              <a:rPr lang="en-GB" dirty="0" err="1" smtClean="0"/>
              <a:t>ACh</a:t>
            </a:r>
            <a:r>
              <a:rPr lang="en-GB" dirty="0" smtClean="0"/>
              <a:t>) diffuses across gap and binds to receptors on postsynaptic membrane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Na+ channels open and action potential occurs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Acetylcholinesterase</a:t>
            </a:r>
            <a:r>
              <a:rPr lang="en-GB" dirty="0" smtClean="0"/>
              <a:t> breaks down </a:t>
            </a:r>
            <a:r>
              <a:rPr lang="en-GB" dirty="0" err="1" smtClean="0"/>
              <a:t>ACh</a:t>
            </a:r>
            <a:r>
              <a:rPr lang="en-GB" dirty="0" smtClean="0"/>
              <a:t> and </a:t>
            </a:r>
            <a:r>
              <a:rPr lang="en-GB" dirty="0" err="1" smtClean="0"/>
              <a:t>choline</a:t>
            </a:r>
            <a:r>
              <a:rPr lang="en-GB" dirty="0" smtClean="0"/>
              <a:t> is absorbed through </a:t>
            </a:r>
            <a:r>
              <a:rPr lang="en-GB" dirty="0" err="1" smtClean="0"/>
              <a:t>presynaptic</a:t>
            </a:r>
            <a:r>
              <a:rPr lang="en-GB" dirty="0" smtClean="0"/>
              <a:t> membrane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Roles of the Synapse in the Nervous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One direction of transmission</a:t>
            </a:r>
          </a:p>
          <a:p>
            <a:r>
              <a:rPr lang="en-GB" dirty="0" smtClean="0"/>
              <a:t>May be excitatory or inhibitory</a:t>
            </a:r>
          </a:p>
          <a:p>
            <a:r>
              <a:rPr lang="en-GB" dirty="0" smtClean="0"/>
              <a:t>Spatial summation</a:t>
            </a:r>
          </a:p>
          <a:p>
            <a:pPr lvl="1"/>
            <a:r>
              <a:rPr lang="en-GB" dirty="0" smtClean="0"/>
              <a:t>When two synapses on the same neurone get action potentials at same time depolarisation of postsynaptic membrane is greater</a:t>
            </a:r>
          </a:p>
          <a:p>
            <a:r>
              <a:rPr lang="en-GB" dirty="0" smtClean="0"/>
              <a:t>Temporal summation</a:t>
            </a:r>
          </a:p>
          <a:p>
            <a:pPr lvl="1"/>
            <a:r>
              <a:rPr lang="en-GB" dirty="0" smtClean="0"/>
              <a:t>When two action potentials arrive one after the other the depolarisation of the postsynaptic membrane is greater</a:t>
            </a:r>
          </a:p>
          <a:p>
            <a:r>
              <a:rPr lang="en-GB" dirty="0" smtClean="0"/>
              <a:t>Facilitation</a:t>
            </a:r>
          </a:p>
          <a:p>
            <a:pPr lvl="1"/>
            <a:r>
              <a:rPr lang="en-GB" dirty="0" smtClean="0"/>
              <a:t>Arrival of first action potential makes the postsynaptic membrane more responsive to the next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Hormones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First and Second Messengers: adrenaline &amp; </a:t>
            </a:r>
            <a:r>
              <a:rPr lang="en-GB" dirty="0" err="1" smtClean="0"/>
              <a:t>cAMP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Adrenaline doesn’t enter the target tissue</a:t>
            </a:r>
          </a:p>
          <a:p>
            <a:r>
              <a:rPr lang="en-GB" dirty="0" smtClean="0"/>
              <a:t>Adrenaline is the first messenger</a:t>
            </a:r>
          </a:p>
          <a:p>
            <a:r>
              <a:rPr lang="en-GB" dirty="0" smtClean="0"/>
              <a:t>Adrenaline binds to receptor on cell surface, activating </a:t>
            </a:r>
            <a:r>
              <a:rPr lang="en-GB" dirty="0" err="1" smtClean="0"/>
              <a:t>adenyl</a:t>
            </a:r>
            <a:r>
              <a:rPr lang="en-GB" dirty="0" smtClean="0"/>
              <a:t> </a:t>
            </a:r>
            <a:r>
              <a:rPr lang="en-GB" dirty="0" err="1" smtClean="0"/>
              <a:t>cyclase</a:t>
            </a:r>
            <a:r>
              <a:rPr lang="en-GB" dirty="0" smtClean="0"/>
              <a:t> inside the cell</a:t>
            </a:r>
          </a:p>
          <a:p>
            <a:r>
              <a:rPr lang="en-GB" dirty="0" err="1" smtClean="0"/>
              <a:t>Adenyl</a:t>
            </a:r>
            <a:r>
              <a:rPr lang="en-GB" dirty="0" smtClean="0"/>
              <a:t> </a:t>
            </a:r>
            <a:r>
              <a:rPr lang="en-GB" dirty="0" err="1" smtClean="0"/>
              <a:t>cyclase</a:t>
            </a:r>
            <a:r>
              <a:rPr lang="en-GB" dirty="0" smtClean="0"/>
              <a:t> increases concentration of </a:t>
            </a:r>
            <a:r>
              <a:rPr lang="en-GB" dirty="0" err="1" smtClean="0"/>
              <a:t>cAMP</a:t>
            </a:r>
            <a:endParaRPr lang="en-GB" dirty="0" smtClean="0"/>
          </a:p>
          <a:p>
            <a:r>
              <a:rPr lang="en-GB" dirty="0" err="1" smtClean="0"/>
              <a:t>cAMP</a:t>
            </a:r>
            <a:r>
              <a:rPr lang="en-GB" dirty="0" smtClean="0"/>
              <a:t> is the second messenger</a:t>
            </a:r>
          </a:p>
          <a:p>
            <a:r>
              <a:rPr lang="en-GB" dirty="0" err="1" smtClean="0"/>
              <a:t>cAMP</a:t>
            </a:r>
            <a:r>
              <a:rPr lang="en-GB" dirty="0" smtClean="0"/>
              <a:t> activates cascade of enzymes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of the Adrenal 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Adrenal Cortex</a:t>
            </a:r>
          </a:p>
          <a:p>
            <a:pPr lvl="1"/>
            <a:r>
              <a:rPr lang="en-GB" dirty="0" smtClean="0"/>
              <a:t>Makes certain steroid hormones</a:t>
            </a:r>
          </a:p>
          <a:p>
            <a:pPr lvl="1"/>
            <a:r>
              <a:rPr lang="en-GB" dirty="0" smtClean="0"/>
              <a:t>Control concentrations of Na and K in the blood</a:t>
            </a:r>
          </a:p>
          <a:p>
            <a:pPr lvl="1"/>
            <a:r>
              <a:rPr lang="en-GB" dirty="0" smtClean="0"/>
              <a:t>Control metabolism of sugars and proteins</a:t>
            </a:r>
          </a:p>
          <a:p>
            <a:r>
              <a:rPr lang="en-GB" dirty="0" smtClean="0"/>
              <a:t>Adrenal Medulla</a:t>
            </a:r>
          </a:p>
          <a:p>
            <a:pPr lvl="1"/>
            <a:r>
              <a:rPr lang="en-GB" dirty="0" smtClean="0"/>
              <a:t>Makes adrenaline</a:t>
            </a:r>
          </a:p>
          <a:p>
            <a:pPr lvl="1"/>
            <a:r>
              <a:rPr lang="en-GB" dirty="0" smtClean="0"/>
              <a:t>Increases heart rate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Histology of the Pancreas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628800"/>
            <a:ext cx="553021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556792"/>
            <a:ext cx="299174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the Pancreas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71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48680">
                <a:tc>
                  <a:txBody>
                    <a:bodyPr/>
                    <a:lstStyle/>
                    <a:p>
                      <a:r>
                        <a:rPr lang="en-GB" dirty="0" smtClean="0"/>
                        <a:t>Endocrine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Exocrine</a:t>
                      </a:r>
                      <a:endParaRPr lang="en-GB" dirty="0"/>
                    </a:p>
                  </a:txBody>
                  <a:tcPr/>
                </a:tc>
              </a:tr>
              <a:tr h="2822612">
                <a:tc>
                  <a:txBody>
                    <a:bodyPr/>
                    <a:lstStyle/>
                    <a:p>
                      <a:r>
                        <a:rPr lang="en-GB" dirty="0" smtClean="0"/>
                        <a:t>Islets</a:t>
                      </a:r>
                      <a:r>
                        <a:rPr lang="en-GB" baseline="0" dirty="0" smtClean="0"/>
                        <a:t> of </a:t>
                      </a:r>
                      <a:r>
                        <a:rPr lang="en-GB" baseline="0" dirty="0" err="1" smtClean="0"/>
                        <a:t>Langerhans</a:t>
                      </a:r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Alpha Cells: secrete hormone glucagon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Beta Cells: secrete hormone insulin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Secrete digestive enzymes</a:t>
                      </a:r>
                      <a:r>
                        <a:rPr lang="en-GB" baseline="0" dirty="0" smtClean="0"/>
                        <a:t> that travel via a duct to the small intestine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Regulation of Blood Glucose Concentration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Blood Glucose Rises</a:t>
            </a:r>
          </a:p>
          <a:p>
            <a:pPr lvl="1"/>
            <a:r>
              <a:rPr lang="en-GB" dirty="0" smtClean="0"/>
              <a:t>Alpha and Beta cells detect change</a:t>
            </a:r>
          </a:p>
          <a:p>
            <a:pPr lvl="1"/>
            <a:r>
              <a:rPr lang="en-GB" dirty="0" smtClean="0"/>
              <a:t>Alpha cells stop secreting glucagon</a:t>
            </a:r>
          </a:p>
          <a:p>
            <a:pPr lvl="1"/>
            <a:r>
              <a:rPr lang="en-GB" dirty="0" smtClean="0"/>
              <a:t>Beta cells secrete insulin</a:t>
            </a:r>
          </a:p>
          <a:p>
            <a:pPr lvl="1"/>
            <a:r>
              <a:rPr lang="en-GB" dirty="0" smtClean="0"/>
              <a:t>Target tissues: muscle, fat, </a:t>
            </a:r>
            <a:r>
              <a:rPr lang="en-GB" dirty="0" err="1" smtClean="0"/>
              <a:t>hepatocytes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glucose uptake and respiration increases</a:t>
            </a:r>
          </a:p>
          <a:p>
            <a:pPr lvl="2"/>
            <a:r>
              <a:rPr lang="en-GB" dirty="0" err="1" smtClean="0"/>
              <a:t>Hepatocytes</a:t>
            </a:r>
            <a:r>
              <a:rPr lang="en-GB" dirty="0" smtClean="0"/>
              <a:t> convert glucose to glycogen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Regulation of Blood Glucose Concentration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Blood Glucose Falls</a:t>
            </a:r>
          </a:p>
          <a:p>
            <a:pPr lvl="1"/>
            <a:r>
              <a:rPr lang="en-GB" dirty="0" smtClean="0"/>
              <a:t>Alpha and Beta cells detect change</a:t>
            </a:r>
          </a:p>
          <a:p>
            <a:pPr lvl="1"/>
            <a:r>
              <a:rPr lang="en-GB" dirty="0" smtClean="0"/>
              <a:t>Beta cells stop secreting insulin</a:t>
            </a:r>
          </a:p>
          <a:p>
            <a:pPr lvl="1"/>
            <a:r>
              <a:rPr lang="en-GB" dirty="0" smtClean="0"/>
              <a:t>Alpha cells secrete glucagon</a:t>
            </a:r>
            <a:endParaRPr lang="en-GB" dirty="0" smtClean="0"/>
          </a:p>
          <a:p>
            <a:pPr lvl="1"/>
            <a:r>
              <a:rPr lang="en-GB" dirty="0" smtClean="0"/>
              <a:t>Target tissues: </a:t>
            </a:r>
          </a:p>
          <a:p>
            <a:pPr lvl="2"/>
            <a:r>
              <a:rPr lang="en-GB" dirty="0" smtClean="0"/>
              <a:t>Take up less glucose</a:t>
            </a:r>
          </a:p>
          <a:p>
            <a:pPr lvl="2"/>
            <a:r>
              <a:rPr lang="en-GB" dirty="0" smtClean="0"/>
              <a:t>Less glucose respiration and more respiration of fats or amino acids</a:t>
            </a:r>
          </a:p>
          <a:p>
            <a:pPr lvl="2"/>
            <a:r>
              <a:rPr lang="en-GB" dirty="0" err="1" smtClean="0"/>
              <a:t>Hepatocytes</a:t>
            </a:r>
            <a:r>
              <a:rPr lang="en-GB" dirty="0" smtClean="0"/>
              <a:t> convert glycogen to glucose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Insulin Secretion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Beta cells have negative resting potential, caused by ATP sensitive K+ channels</a:t>
            </a:r>
          </a:p>
          <a:p>
            <a:r>
              <a:rPr lang="en-GB" dirty="0" smtClean="0"/>
              <a:t>When blood glucose levels increase, ATP enters Beta Cells and is </a:t>
            </a:r>
            <a:r>
              <a:rPr lang="en-GB" dirty="0" err="1" smtClean="0"/>
              <a:t>repired</a:t>
            </a:r>
            <a:endParaRPr lang="en-GB" dirty="0" smtClean="0"/>
          </a:p>
          <a:p>
            <a:r>
              <a:rPr lang="en-GB" dirty="0" smtClean="0"/>
              <a:t>Closes K+ channels</a:t>
            </a:r>
          </a:p>
          <a:p>
            <a:r>
              <a:rPr lang="en-GB" dirty="0" smtClean="0"/>
              <a:t>Membrane depolarisation causes Ca ions to enter</a:t>
            </a:r>
          </a:p>
          <a:p>
            <a:r>
              <a:rPr lang="en-GB" dirty="0" smtClean="0"/>
              <a:t>Insulin released by </a:t>
            </a:r>
            <a:r>
              <a:rPr lang="en-GB" dirty="0" err="1" smtClean="0"/>
              <a:t>exocytosis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Compare and Contrast Diabetes Mellitus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7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20688">
                <a:tc>
                  <a:txBody>
                    <a:bodyPr/>
                    <a:lstStyle/>
                    <a:p>
                      <a:r>
                        <a:rPr lang="en-GB" dirty="0" smtClean="0"/>
                        <a:t>Type 1</a:t>
                      </a:r>
                      <a:r>
                        <a:rPr lang="en-GB" baseline="0" dirty="0" smtClean="0"/>
                        <a:t> (Insulin-dependent)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Type 2 (non-insulin-dependent)</a:t>
                      </a:r>
                      <a:endParaRPr lang="en-GB" dirty="0"/>
                    </a:p>
                  </a:txBody>
                  <a:tcPr/>
                </a:tc>
              </a:tr>
              <a:tr h="2858616">
                <a:tc>
                  <a:txBody>
                    <a:bodyPr/>
                    <a:lstStyle/>
                    <a:p>
                      <a:r>
                        <a:rPr lang="en-GB" dirty="0" smtClean="0"/>
                        <a:t>Lack of</a:t>
                      </a:r>
                      <a:r>
                        <a:rPr lang="en-GB" baseline="0" dirty="0" smtClean="0"/>
                        <a:t> insulin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Destruction of all/most Beta Cells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Inject insulin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Target tissues become less responsive to insulin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Controlled by diet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Diabetes Treatments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Human Insulin from GM Bacteria</a:t>
            </a:r>
          </a:p>
          <a:p>
            <a:pPr lvl="1"/>
            <a:r>
              <a:rPr lang="en-GB" i="1" dirty="0" smtClean="0"/>
              <a:t>E. coli</a:t>
            </a:r>
            <a:r>
              <a:rPr lang="en-GB" dirty="0" smtClean="0"/>
              <a:t> make human insulin as they have been given the gene</a:t>
            </a:r>
          </a:p>
          <a:p>
            <a:pPr lvl="1"/>
            <a:r>
              <a:rPr lang="en-GB" dirty="0" smtClean="0"/>
              <a:t>Decreases risk of immune response</a:t>
            </a:r>
          </a:p>
          <a:p>
            <a:pPr lvl="1"/>
            <a:r>
              <a:rPr lang="en-GB" dirty="0" smtClean="0"/>
              <a:t>Patients respond faster</a:t>
            </a:r>
          </a:p>
          <a:p>
            <a:pPr lvl="1"/>
            <a:r>
              <a:rPr lang="en-GB" dirty="0" smtClean="0"/>
              <a:t>Removes ethical issues of using animal insulin</a:t>
            </a:r>
            <a:endParaRPr lang="en-GB" dirty="0"/>
          </a:p>
          <a:p>
            <a:r>
              <a:rPr lang="en-GB" dirty="0" smtClean="0"/>
              <a:t>Stem Cells</a:t>
            </a:r>
          </a:p>
          <a:p>
            <a:pPr lvl="1"/>
            <a:r>
              <a:rPr lang="en-GB" dirty="0" smtClean="0"/>
              <a:t>Using embryonic stem cells to make insulin</a:t>
            </a:r>
          </a:p>
          <a:p>
            <a:pPr lvl="1"/>
            <a:r>
              <a:rPr lang="en-GB" dirty="0" smtClean="0"/>
              <a:t>Placed in porous capsules in abdomen to prevent rejection</a:t>
            </a:r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of Heart Rate in Humans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7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76672">
                <a:tc>
                  <a:txBody>
                    <a:bodyPr/>
                    <a:lstStyle/>
                    <a:p>
                      <a:r>
                        <a:rPr lang="en-GB" dirty="0" smtClean="0"/>
                        <a:t>Hormonal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Nervous</a:t>
                      </a:r>
                      <a:endParaRPr lang="en-GB" dirty="0"/>
                    </a:p>
                  </a:txBody>
                  <a:tcPr/>
                </a:tc>
              </a:tr>
              <a:tr h="3794720">
                <a:tc>
                  <a:txBody>
                    <a:bodyPr/>
                    <a:lstStyle/>
                    <a:p>
                      <a:r>
                        <a:rPr lang="en-GB" dirty="0" smtClean="0"/>
                        <a:t>Adrenaline (increase)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Accelerator Nerve (increase)</a:t>
                      </a:r>
                    </a:p>
                    <a:p>
                      <a:r>
                        <a:rPr lang="en-GB" dirty="0" smtClean="0"/>
                        <a:t>    - Stretch</a:t>
                      </a:r>
                      <a:r>
                        <a:rPr lang="en-GB" baseline="0" dirty="0" smtClean="0"/>
                        <a:t> receptors in muscles</a:t>
                      </a:r>
                    </a:p>
                    <a:p>
                      <a:r>
                        <a:rPr lang="en-GB" baseline="0" dirty="0" smtClean="0"/>
                        <a:t>    - Low blood pH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err="1" smtClean="0"/>
                        <a:t>Vagus</a:t>
                      </a:r>
                      <a:r>
                        <a:rPr lang="en-GB" baseline="0" dirty="0" smtClean="0"/>
                        <a:t> Nerve (decrease)</a:t>
                      </a:r>
                    </a:p>
                    <a:p>
                      <a:r>
                        <a:rPr lang="en-GB" baseline="0" dirty="0" smtClean="0"/>
                        <a:t>    - High </a:t>
                      </a:r>
                      <a:r>
                        <a:rPr lang="en-GB" baseline="0" dirty="0" err="1" smtClean="0"/>
                        <a:t>bp</a:t>
                      </a:r>
                      <a:r>
                        <a:rPr lang="en-GB" baseline="0" dirty="0" smtClean="0"/>
                        <a:t> detected by carotid sinus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Module 2: Excretion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Glossary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Excretion</a:t>
            </a:r>
          </a:p>
          <a:p>
            <a:pPr lvl="1"/>
            <a:r>
              <a:rPr lang="en-GB" dirty="0" smtClean="0"/>
              <a:t>Removal of metabolic waste (waste from reactions inside cells) from the body</a:t>
            </a:r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Importance of removing metabolic wastes from the body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Carbon Dioxide</a:t>
            </a:r>
          </a:p>
          <a:p>
            <a:pPr lvl="1"/>
            <a:r>
              <a:rPr lang="en-GB" dirty="0" smtClean="0"/>
              <a:t>Can increase the pH of the blood</a:t>
            </a:r>
          </a:p>
          <a:p>
            <a:pPr lvl="1"/>
            <a:r>
              <a:rPr lang="en-GB" dirty="0" smtClean="0"/>
              <a:t>Excreted via the lungs</a:t>
            </a:r>
          </a:p>
          <a:p>
            <a:pPr lvl="1"/>
            <a:endParaRPr lang="en-GB" dirty="0"/>
          </a:p>
          <a:p>
            <a:r>
              <a:rPr lang="en-GB" dirty="0" smtClean="0"/>
              <a:t>Nitrogenous waste</a:t>
            </a:r>
          </a:p>
          <a:p>
            <a:pPr lvl="1"/>
            <a:r>
              <a:rPr lang="en-GB" dirty="0" smtClean="0"/>
              <a:t>Makes the toxic ammonia</a:t>
            </a:r>
          </a:p>
          <a:p>
            <a:pPr lvl="1"/>
            <a:r>
              <a:rPr lang="en-GB" dirty="0" smtClean="0"/>
              <a:t>Liver turns it into urea</a:t>
            </a:r>
          </a:p>
          <a:p>
            <a:pPr lvl="1"/>
            <a:r>
              <a:rPr lang="en-GB" dirty="0" smtClean="0"/>
              <a:t>Removed from the blood by the kidneys</a:t>
            </a:r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Histology of the Liver</a:t>
            </a:r>
            <a:endParaRPr lang="en-GB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7992888" cy="566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Formation of Urea</a:t>
            </a:r>
            <a:endParaRPr lang="en-GB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686200"/>
            <a:ext cx="4317172" cy="31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1700808"/>
            <a:ext cx="7128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 Amino group removed from amino acid (</a:t>
            </a:r>
            <a:r>
              <a:rPr lang="en-GB" sz="3200" dirty="0" err="1" smtClean="0"/>
              <a:t>deamination</a:t>
            </a:r>
            <a:r>
              <a:rPr lang="en-GB" sz="3200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Forming ammonia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/>
              <a:t> </a:t>
            </a:r>
            <a:r>
              <a:rPr lang="en-GB" sz="3200" dirty="0" smtClean="0"/>
              <a:t>Combined with carbon dioxide in the </a:t>
            </a:r>
            <a:r>
              <a:rPr lang="en-GB" sz="3200" dirty="0" err="1" smtClean="0"/>
              <a:t>ornithine</a:t>
            </a:r>
            <a:r>
              <a:rPr lang="en-GB" sz="3200" dirty="0" smtClean="0"/>
              <a:t> cycle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/>
              <a:t> </a:t>
            </a:r>
            <a:r>
              <a:rPr lang="en-GB" sz="3200" dirty="0" smtClean="0"/>
              <a:t>Makes urea</a:t>
            </a:r>
            <a:endParaRPr lang="en-GB" sz="32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of the Liver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Liver made up of several lobes</a:t>
            </a:r>
          </a:p>
          <a:p>
            <a:r>
              <a:rPr lang="en-GB" dirty="0" err="1" smtClean="0"/>
              <a:t>Hepatocytes</a:t>
            </a:r>
            <a:r>
              <a:rPr lang="en-GB" dirty="0" smtClean="0"/>
              <a:t> are arranged in lobules</a:t>
            </a:r>
          </a:p>
          <a:p>
            <a:r>
              <a:rPr lang="en-GB" dirty="0" smtClean="0"/>
              <a:t>Roles</a:t>
            </a:r>
          </a:p>
          <a:p>
            <a:pPr lvl="1"/>
            <a:r>
              <a:rPr lang="en-GB" dirty="0" smtClean="0"/>
              <a:t>Detoxification of e.g. Alcohol</a:t>
            </a:r>
          </a:p>
          <a:p>
            <a:pPr lvl="1"/>
            <a:r>
              <a:rPr lang="en-GB" dirty="0" smtClean="0"/>
              <a:t>Formation of urea</a:t>
            </a:r>
          </a:p>
          <a:p>
            <a:pPr lvl="1"/>
            <a:r>
              <a:rPr lang="en-GB" dirty="0" smtClean="0"/>
              <a:t>Glucose homeostasis</a:t>
            </a:r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Histology of the Kidney</a:t>
            </a:r>
            <a:endParaRPr lang="en-GB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268760"/>
            <a:ext cx="5372525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44824"/>
            <a:ext cx="287621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Outline the need for communication systems within </a:t>
            </a:r>
            <a:r>
              <a:rPr lang="en-GB" dirty="0" err="1" smtClean="0"/>
              <a:t>multicellular</a:t>
            </a:r>
            <a:r>
              <a:rPr lang="en-GB" dirty="0" smtClean="0"/>
              <a:t> organisms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monitor &amp; respond to changes in the internal and external environment</a:t>
            </a:r>
          </a:p>
          <a:p>
            <a:r>
              <a:rPr lang="en-GB" dirty="0" smtClean="0"/>
              <a:t>Co-ordinate the activities of different organs</a:t>
            </a:r>
            <a:endParaRPr lang="en-GB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Nephron</a:t>
            </a:r>
            <a:endParaRPr lang="en-GB" dirty="0"/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8800"/>
            <a:ext cx="8136904" cy="4589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 of Urine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en-GB" dirty="0" err="1" smtClean="0"/>
              <a:t>Ultrafiltration</a:t>
            </a:r>
            <a:r>
              <a:rPr lang="en-GB" dirty="0" smtClean="0"/>
              <a:t> (</a:t>
            </a:r>
            <a:r>
              <a:rPr lang="en-GB" dirty="0" err="1" smtClean="0"/>
              <a:t>Glomerulus</a:t>
            </a:r>
            <a:r>
              <a:rPr lang="en-GB" dirty="0" smtClean="0"/>
              <a:t> &amp; Bowman’s Capsule)</a:t>
            </a:r>
          </a:p>
          <a:p>
            <a:pPr lvl="1"/>
            <a:r>
              <a:rPr lang="en-GB" dirty="0" smtClean="0"/>
              <a:t>High pressure in </a:t>
            </a:r>
            <a:r>
              <a:rPr lang="en-GB" dirty="0" err="1" smtClean="0"/>
              <a:t>glomerulus</a:t>
            </a:r>
            <a:r>
              <a:rPr lang="en-GB" dirty="0" smtClean="0"/>
              <a:t> caused by narrower efferent arteriole</a:t>
            </a:r>
          </a:p>
          <a:p>
            <a:pPr lvl="1"/>
            <a:r>
              <a:rPr lang="en-GB" dirty="0" smtClean="0"/>
              <a:t>Filters smaller molecules into the </a:t>
            </a:r>
            <a:r>
              <a:rPr lang="en-GB" dirty="0" err="1" smtClean="0"/>
              <a:t>nephron</a:t>
            </a:r>
            <a:endParaRPr lang="en-GB" dirty="0" smtClean="0"/>
          </a:p>
          <a:p>
            <a:pPr lvl="1"/>
            <a:r>
              <a:rPr lang="en-GB" dirty="0" smtClean="0"/>
              <a:t>Basement membrane around capillaries and </a:t>
            </a:r>
            <a:r>
              <a:rPr lang="en-GB" dirty="0" err="1" smtClean="0"/>
              <a:t>podocytes</a:t>
            </a:r>
            <a:r>
              <a:rPr lang="en-GB" dirty="0" smtClean="0"/>
              <a:t> of Bowman’s capsule improve filtration</a:t>
            </a:r>
            <a:endParaRPr lang="en-GB" dirty="0"/>
          </a:p>
          <a:p>
            <a:r>
              <a:rPr lang="en-GB" dirty="0" smtClean="0"/>
              <a:t>Selective </a:t>
            </a:r>
            <a:r>
              <a:rPr lang="en-GB" dirty="0" err="1" smtClean="0"/>
              <a:t>Reabsorption</a:t>
            </a:r>
            <a:r>
              <a:rPr lang="en-GB" dirty="0" smtClean="0"/>
              <a:t> (PCT)</a:t>
            </a:r>
          </a:p>
          <a:p>
            <a:pPr lvl="1"/>
            <a:r>
              <a:rPr lang="en-GB" dirty="0" smtClean="0"/>
              <a:t>Glucose, amino acids, vitamins and some ions reabsorbed into blood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Control of Water content in the blood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Water is filtered out of blood into </a:t>
            </a:r>
            <a:r>
              <a:rPr lang="en-GB" dirty="0" err="1" smtClean="0"/>
              <a:t>nephron</a:t>
            </a:r>
            <a:endParaRPr lang="en-GB" dirty="0" smtClean="0"/>
          </a:p>
          <a:p>
            <a:r>
              <a:rPr lang="en-GB" dirty="0" smtClean="0"/>
              <a:t>65% absorbed back into blood by osmosis in PCT</a:t>
            </a:r>
          </a:p>
          <a:p>
            <a:r>
              <a:rPr lang="en-GB" dirty="0" smtClean="0"/>
              <a:t>In Loop of </a:t>
            </a:r>
            <a:r>
              <a:rPr lang="en-GB" dirty="0" err="1" smtClean="0"/>
              <a:t>Henle</a:t>
            </a:r>
            <a:endParaRPr lang="en-GB" dirty="0" smtClean="0"/>
          </a:p>
          <a:p>
            <a:pPr lvl="1"/>
            <a:r>
              <a:rPr lang="en-GB" dirty="0" err="1" smtClean="0"/>
              <a:t>Countercurrent</a:t>
            </a:r>
            <a:r>
              <a:rPr lang="en-GB" dirty="0" smtClean="0"/>
              <a:t> mechanism:</a:t>
            </a:r>
          </a:p>
          <a:p>
            <a:pPr lvl="2"/>
            <a:r>
              <a:rPr lang="en-GB" dirty="0" smtClean="0"/>
              <a:t>Ions pumped out of ascending loop of </a:t>
            </a:r>
            <a:r>
              <a:rPr lang="en-GB" dirty="0" err="1" smtClean="0"/>
              <a:t>Henle</a:t>
            </a:r>
            <a:endParaRPr lang="en-GB" dirty="0" smtClean="0"/>
          </a:p>
          <a:p>
            <a:pPr lvl="2"/>
            <a:r>
              <a:rPr lang="en-GB" dirty="0" smtClean="0"/>
              <a:t>Decreases water potential of medulla</a:t>
            </a:r>
          </a:p>
          <a:p>
            <a:pPr lvl="2"/>
            <a:r>
              <a:rPr lang="en-GB" dirty="0" smtClean="0"/>
              <a:t>Ions diffuse into descending limb to be recycled</a:t>
            </a:r>
          </a:p>
          <a:p>
            <a:r>
              <a:rPr lang="en-GB" dirty="0" smtClean="0"/>
              <a:t>Low water potential of medulla around the collecting duct means water moves out of permeable collecting duct</a:t>
            </a:r>
          </a:p>
          <a:p>
            <a:pPr lvl="1"/>
            <a:r>
              <a:rPr lang="en-GB" dirty="0" smtClean="0"/>
              <a:t>Permeability of collecting duct increased by ADH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Kidney Failure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Problems</a:t>
            </a:r>
          </a:p>
          <a:p>
            <a:pPr lvl="1"/>
            <a:r>
              <a:rPr lang="en-GB" dirty="0" smtClean="0"/>
              <a:t>Increased retention of water and salts</a:t>
            </a:r>
          </a:p>
          <a:p>
            <a:pPr lvl="1"/>
            <a:r>
              <a:rPr lang="en-GB" dirty="0" smtClean="0"/>
              <a:t>High blood pressure and </a:t>
            </a:r>
            <a:r>
              <a:rPr lang="en-GB" dirty="0" err="1" smtClean="0"/>
              <a:t>odema</a:t>
            </a:r>
            <a:endParaRPr lang="en-GB" dirty="0"/>
          </a:p>
          <a:p>
            <a:r>
              <a:rPr lang="en-GB" dirty="0" smtClean="0"/>
              <a:t>Renal Dialysis</a:t>
            </a:r>
          </a:p>
          <a:p>
            <a:pPr lvl="1"/>
            <a:r>
              <a:rPr lang="en-GB" dirty="0" smtClean="0"/>
              <a:t>Blood passed through membrane where good stuff moves in and bad out by diffusion</a:t>
            </a:r>
            <a:endParaRPr lang="en-GB" dirty="0"/>
          </a:p>
          <a:p>
            <a:r>
              <a:rPr lang="en-GB" dirty="0" smtClean="0"/>
              <a:t>Transplant</a:t>
            </a:r>
          </a:p>
          <a:p>
            <a:pPr lvl="1"/>
            <a:r>
              <a:rPr lang="en-GB" dirty="0" smtClean="0"/>
              <a:t>Fix problem, but need a tissue type match and take </a:t>
            </a:r>
            <a:r>
              <a:rPr lang="en-GB" dirty="0" err="1" smtClean="0"/>
              <a:t>immunosuppresants</a:t>
            </a:r>
            <a:endParaRPr lang="en-GB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Urine Samples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Test for Pregnancy</a:t>
            </a:r>
          </a:p>
          <a:p>
            <a:pPr lvl="1"/>
            <a:r>
              <a:rPr lang="en-GB" dirty="0" smtClean="0"/>
              <a:t>Embryo makes human </a:t>
            </a:r>
            <a:r>
              <a:rPr lang="en-GB" dirty="0" err="1" smtClean="0"/>
              <a:t>chorionicgonadatrophin</a:t>
            </a:r>
            <a:r>
              <a:rPr lang="en-GB" dirty="0" smtClean="0"/>
              <a:t> hormone (</a:t>
            </a:r>
            <a:r>
              <a:rPr lang="en-GB" dirty="0" err="1" smtClean="0"/>
              <a:t>hCG</a:t>
            </a:r>
            <a:r>
              <a:rPr lang="en-GB" dirty="0" smtClean="0"/>
              <a:t>) </a:t>
            </a:r>
          </a:p>
          <a:p>
            <a:pPr lvl="1"/>
            <a:r>
              <a:rPr lang="en-GB" dirty="0" smtClean="0"/>
              <a:t>Found in urine 6 days after conception</a:t>
            </a:r>
          </a:p>
          <a:p>
            <a:pPr lvl="1"/>
            <a:r>
              <a:rPr lang="en-GB" dirty="0" smtClean="0"/>
              <a:t>Pregnancy test:</a:t>
            </a:r>
          </a:p>
          <a:p>
            <a:pPr lvl="2"/>
            <a:r>
              <a:rPr lang="en-GB" dirty="0" smtClean="0"/>
              <a:t>Monoclonal antibodies tagged with blue bead bind with </a:t>
            </a:r>
            <a:r>
              <a:rPr lang="en-GB" dirty="0" err="1" smtClean="0"/>
              <a:t>hCG</a:t>
            </a:r>
            <a:endParaRPr lang="en-GB" dirty="0" smtClean="0"/>
          </a:p>
          <a:p>
            <a:pPr lvl="2"/>
            <a:r>
              <a:rPr lang="en-GB" dirty="0" smtClean="0"/>
              <a:t>Antibodies move</a:t>
            </a:r>
          </a:p>
          <a:p>
            <a:pPr lvl="2"/>
            <a:r>
              <a:rPr lang="en-GB" dirty="0" smtClean="0"/>
              <a:t>Immobilised enzymes bind to antibodies and hold beads into a blue line</a:t>
            </a:r>
            <a:endParaRPr lang="en-GB" dirty="0"/>
          </a:p>
          <a:p>
            <a:r>
              <a:rPr lang="en-GB" dirty="0" smtClean="0"/>
              <a:t>Test for Anabolic Steroids</a:t>
            </a:r>
          </a:p>
          <a:p>
            <a:pPr lvl="1"/>
            <a:r>
              <a:rPr lang="en-GB" dirty="0" smtClean="0"/>
              <a:t>Urine sample analysed with </a:t>
            </a:r>
            <a:r>
              <a:rPr lang="en-GB" smtClean="0"/>
              <a:t>mass spectrometry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ells need to communicate with each other by a process called cell signalling</a:t>
            </a:r>
          </a:p>
          <a:p>
            <a:r>
              <a:rPr lang="en-GB" dirty="0" smtClean="0"/>
              <a:t>E.g. Neuronal (electrical) and hormonal (chemical) systems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 of Homeostasis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Receptors: </a:t>
            </a:r>
          </a:p>
          <a:p>
            <a:pPr lvl="1"/>
            <a:r>
              <a:rPr lang="en-GB" dirty="0" smtClean="0"/>
              <a:t>receives information</a:t>
            </a:r>
          </a:p>
          <a:p>
            <a:r>
              <a:rPr lang="en-GB" dirty="0" smtClean="0"/>
              <a:t>Control Mechanism: </a:t>
            </a:r>
          </a:p>
          <a:p>
            <a:pPr lvl="1"/>
            <a:r>
              <a:rPr lang="en-GB" dirty="0" smtClean="0"/>
              <a:t>respond to information</a:t>
            </a:r>
          </a:p>
          <a:p>
            <a:r>
              <a:rPr lang="en-GB" dirty="0" smtClean="0"/>
              <a:t>Effectors: </a:t>
            </a:r>
          </a:p>
          <a:p>
            <a:pPr lvl="1"/>
            <a:r>
              <a:rPr lang="en-GB" dirty="0" smtClean="0"/>
              <a:t>perform the appropriate action</a:t>
            </a:r>
          </a:p>
          <a:p>
            <a:r>
              <a:rPr lang="en-GB" dirty="0" smtClean="0"/>
              <a:t>Negative feedback: </a:t>
            </a:r>
          </a:p>
          <a:p>
            <a:pPr lvl="1"/>
            <a:r>
              <a:rPr lang="en-GB" dirty="0" smtClean="0"/>
              <a:t>restore original state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Ectotherm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3284984"/>
          <a:ext cx="8229600" cy="2995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76672">
                <a:tc>
                  <a:txBody>
                    <a:bodyPr/>
                    <a:lstStyle/>
                    <a:p>
                      <a:r>
                        <a:rPr lang="en-GB" dirty="0" smtClean="0"/>
                        <a:t>Physiological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Behavioural</a:t>
                      </a:r>
                      <a:endParaRPr lang="en-GB" dirty="0"/>
                    </a:p>
                  </a:txBody>
                  <a:tcPr/>
                </a:tc>
              </a:tr>
              <a:tr h="231855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1484784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Responses that maintain constant core body temperature: physiological, behavioural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Reference to peripheral temperature receptors, hypothalamus and effectors in the skin and muscle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Heat energy from outside the body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Endotherm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3284984"/>
          <a:ext cx="8229600" cy="2995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76672">
                <a:tc>
                  <a:txBody>
                    <a:bodyPr/>
                    <a:lstStyle/>
                    <a:p>
                      <a:r>
                        <a:rPr lang="en-GB" dirty="0" smtClean="0"/>
                        <a:t>Physiological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Behavioural</a:t>
                      </a:r>
                      <a:endParaRPr lang="en-GB" dirty="0"/>
                    </a:p>
                  </a:txBody>
                  <a:tcPr/>
                </a:tc>
              </a:tr>
              <a:tr h="231855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1484784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Responses that maintain constant core body temperature: physiological, behavioural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Reference to peripheral temperature receptors, hypothalamus and effectors in the skin and muscle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Release heat energy within their body </a:t>
            </a:r>
            <a:r>
              <a:rPr lang="en-GB" dirty="0" err="1" smtClean="0"/>
              <a:t>e.g</a:t>
            </a:r>
            <a:r>
              <a:rPr lang="en-GB" dirty="0" smtClean="0"/>
              <a:t> mammals and birds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Nerves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1485</Words>
  <Application>Microsoft Office PowerPoint</Application>
  <PresentationFormat>On-screen Show (4:3)</PresentationFormat>
  <Paragraphs>303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Module 1: Communication and Homeostasis</vt:lpstr>
      <vt:lpstr>Glossary</vt:lpstr>
      <vt:lpstr>Communication</vt:lpstr>
      <vt:lpstr>Outline the need for communication systems within multicellular organisms</vt:lpstr>
      <vt:lpstr>Cell Communication</vt:lpstr>
      <vt:lpstr>Principles of Homeostasis</vt:lpstr>
      <vt:lpstr>Ectotherm</vt:lpstr>
      <vt:lpstr>Endotherm</vt:lpstr>
      <vt:lpstr>Nerves</vt:lpstr>
      <vt:lpstr>Roles of sensory receptors</vt:lpstr>
      <vt:lpstr>Sensory Neurone: Structure &amp; Function</vt:lpstr>
      <vt:lpstr>Motor Neurone: Structure &amp; Function</vt:lpstr>
      <vt:lpstr>Resting Potential</vt:lpstr>
      <vt:lpstr>Action Potential</vt:lpstr>
      <vt:lpstr>Action Potential: Transmitted in a Myelinated neurone</vt:lpstr>
      <vt:lpstr>Action Potential: Voltage Graph</vt:lpstr>
      <vt:lpstr>Significance of the frequency of impulse transmission</vt:lpstr>
      <vt:lpstr>Compare and contrast structure and function</vt:lpstr>
      <vt:lpstr>Structure of the Cholinergic Synapse</vt:lpstr>
      <vt:lpstr>Role of Neurotransmitters: How a synapse works</vt:lpstr>
      <vt:lpstr>Roles of the Synapse in the Nervous System</vt:lpstr>
      <vt:lpstr>Hormones</vt:lpstr>
      <vt:lpstr>First and Second Messengers: adrenaline &amp; cAMP</vt:lpstr>
      <vt:lpstr>Functions of the Adrenal Gland</vt:lpstr>
      <vt:lpstr>Histology of the Pancreas</vt:lpstr>
      <vt:lpstr>Role of the Pancreas</vt:lpstr>
      <vt:lpstr>Regulation of Blood Glucose Concentration</vt:lpstr>
      <vt:lpstr>Regulation of Blood Glucose Concentration</vt:lpstr>
      <vt:lpstr>Insulin Secretion</vt:lpstr>
      <vt:lpstr>Compare and Contrast Diabetes Mellitus</vt:lpstr>
      <vt:lpstr>Diabetes Treatments</vt:lpstr>
      <vt:lpstr>Control of Heart Rate in Humans</vt:lpstr>
      <vt:lpstr>Module 2: Excretion</vt:lpstr>
      <vt:lpstr>Glossary</vt:lpstr>
      <vt:lpstr>Importance of removing metabolic wastes from the body</vt:lpstr>
      <vt:lpstr>Histology of the Liver</vt:lpstr>
      <vt:lpstr>Formation of Urea</vt:lpstr>
      <vt:lpstr>Roles of the Liver</vt:lpstr>
      <vt:lpstr>Histology of the Kidney</vt:lpstr>
      <vt:lpstr>Nephron</vt:lpstr>
      <vt:lpstr>Production of Urine</vt:lpstr>
      <vt:lpstr>Control of Water content in the blood</vt:lpstr>
      <vt:lpstr>Kidney Failure</vt:lpstr>
      <vt:lpstr>Urine Samples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and Homeostasis</dc:title>
  <dc:creator>Sandy</dc:creator>
  <cp:lastModifiedBy>Sandy</cp:lastModifiedBy>
  <cp:revision>24</cp:revision>
  <dcterms:created xsi:type="dcterms:W3CDTF">2011-04-18T10:51:15Z</dcterms:created>
  <dcterms:modified xsi:type="dcterms:W3CDTF">2011-04-18T13:05:59Z</dcterms:modified>
</cp:coreProperties>
</file>