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9" r:id="rId4"/>
    <p:sldId id="262" r:id="rId5"/>
    <p:sldId id="271" r:id="rId6"/>
    <p:sldId id="265" r:id="rId7"/>
    <p:sldId id="263" r:id="rId8"/>
    <p:sldId id="264" r:id="rId9"/>
    <p:sldId id="272" r:id="rId10"/>
    <p:sldId id="274" r:id="rId11"/>
    <p:sldId id="266" r:id="rId12"/>
    <p:sldId id="267" r:id="rId13"/>
    <p:sldId id="268" r:id="rId14"/>
    <p:sldId id="273" r:id="rId15"/>
    <p:sldId id="269" r:id="rId16"/>
    <p:sldId id="257"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BB9C1B-4797-432B-B1A9-5AD6F4E35251}"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B9C1B-4797-432B-B1A9-5AD6F4E35251}"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B9C1B-4797-432B-B1A9-5AD6F4E35251}"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B9C1B-4797-432B-B1A9-5AD6F4E35251}"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B9C1B-4797-432B-B1A9-5AD6F4E35251}"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BB9C1B-4797-432B-B1A9-5AD6F4E35251}"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BB9C1B-4797-432B-B1A9-5AD6F4E35251}"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BB9C1B-4797-432B-B1A9-5AD6F4E35251}"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B9C1B-4797-432B-B1A9-5AD6F4E35251}"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B9C1B-4797-432B-B1A9-5AD6F4E35251}"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B9C1B-4797-432B-B1A9-5AD6F4E35251}"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34BDB9-F91B-40B0-8B85-DD5E310347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B9C1B-4797-432B-B1A9-5AD6F4E35251}"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4BDB9-F91B-40B0-8B85-DD5E310347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PAG6 TLC</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Thin Layer Chromatography</a:t>
            </a:r>
            <a:endParaRPr lang="en-GB" dirty="0"/>
          </a:p>
        </p:txBody>
      </p:sp>
      <p:sp>
        <p:nvSpPr>
          <p:cNvPr id="3" name="Content Placeholder 2"/>
          <p:cNvSpPr>
            <a:spLocks noGrp="1"/>
          </p:cNvSpPr>
          <p:nvPr>
            <p:ph idx="1"/>
          </p:nvPr>
        </p:nvSpPr>
        <p:spPr>
          <a:xfrm>
            <a:off x="27812" y="980728"/>
            <a:ext cx="9116187" cy="5877272"/>
          </a:xfrm>
        </p:spPr>
        <p:txBody>
          <a:bodyPr>
            <a:normAutofit fontScale="85000" lnSpcReduction="20000"/>
          </a:bodyPr>
          <a:lstStyle/>
          <a:p>
            <a:r>
              <a:rPr lang="en-GB" b="1" dirty="0"/>
              <a:t>The stationary phase </a:t>
            </a:r>
            <a:endParaRPr lang="en-GB" dirty="0"/>
          </a:p>
          <a:p>
            <a:pPr lvl="1"/>
            <a:r>
              <a:rPr lang="en-GB" dirty="0" smtClean="0"/>
              <a:t>E.g. Silica </a:t>
            </a:r>
            <a:r>
              <a:rPr lang="en-GB" dirty="0"/>
              <a:t>gel </a:t>
            </a:r>
            <a:endParaRPr lang="en-GB" dirty="0" smtClean="0"/>
          </a:p>
          <a:p>
            <a:pPr lvl="1"/>
            <a:r>
              <a:rPr lang="en-GB" dirty="0" smtClean="0"/>
              <a:t>The </a:t>
            </a:r>
            <a:r>
              <a:rPr lang="en-GB" dirty="0"/>
              <a:t>silicon atoms are joined via oxygen atoms in a giant covalent structure. </a:t>
            </a:r>
            <a:endParaRPr lang="en-GB" dirty="0" smtClean="0"/>
          </a:p>
          <a:p>
            <a:pPr lvl="1"/>
            <a:r>
              <a:rPr lang="en-GB" dirty="0"/>
              <a:t>A</a:t>
            </a:r>
            <a:r>
              <a:rPr lang="en-GB" dirty="0" smtClean="0"/>
              <a:t>t </a:t>
            </a:r>
            <a:r>
              <a:rPr lang="en-GB" dirty="0"/>
              <a:t>the surface of the silica gel, the silicon atoms are attached to -OH </a:t>
            </a:r>
            <a:r>
              <a:rPr lang="en-GB" dirty="0" smtClean="0"/>
              <a:t>groups</a:t>
            </a:r>
          </a:p>
          <a:p>
            <a:pPr lvl="1"/>
            <a:r>
              <a:rPr lang="en-GB" dirty="0"/>
              <a:t>The surface of the silica gel is very polar and, because of the -OH groups, can form hydrogen bonds with suitable compounds around it </a:t>
            </a:r>
            <a:endParaRPr lang="en-GB" dirty="0" smtClean="0"/>
          </a:p>
          <a:p>
            <a:r>
              <a:rPr lang="en-GB" b="1" dirty="0" smtClean="0"/>
              <a:t>The mobile phase</a:t>
            </a:r>
          </a:p>
          <a:p>
            <a:pPr lvl="1"/>
            <a:r>
              <a:rPr lang="en-GB" dirty="0" smtClean="0"/>
              <a:t>The </a:t>
            </a:r>
            <a:r>
              <a:rPr lang="en-GB" dirty="0"/>
              <a:t>solvent begins to soak up the plate, it </a:t>
            </a:r>
            <a:r>
              <a:rPr lang="en-GB" dirty="0" smtClean="0"/>
              <a:t>dissolves </a:t>
            </a:r>
            <a:r>
              <a:rPr lang="en-GB" dirty="0"/>
              <a:t>the compounds in the spot that you have put on the base line. </a:t>
            </a:r>
            <a:endParaRPr lang="en-GB" dirty="0" smtClean="0"/>
          </a:p>
          <a:p>
            <a:pPr lvl="1"/>
            <a:r>
              <a:rPr lang="en-GB" dirty="0" smtClean="0"/>
              <a:t>The </a:t>
            </a:r>
            <a:r>
              <a:rPr lang="en-GB" dirty="0"/>
              <a:t>compounds present will </a:t>
            </a:r>
            <a:r>
              <a:rPr lang="en-GB" dirty="0" smtClean="0"/>
              <a:t>get </a:t>
            </a:r>
            <a:r>
              <a:rPr lang="en-GB" dirty="0"/>
              <a:t>carried up the chromatography plate as the solvent continues to move upwards.</a:t>
            </a:r>
          </a:p>
          <a:p>
            <a:pPr lvl="2"/>
            <a:r>
              <a:rPr lang="en-GB" dirty="0"/>
              <a:t>How fast the compounds get carried up the plate depends on two things:</a:t>
            </a:r>
          </a:p>
          <a:p>
            <a:pPr lvl="3"/>
            <a:r>
              <a:rPr lang="en-GB" sz="2800" dirty="0"/>
              <a:t>How soluble the compound is in the solvent. </a:t>
            </a:r>
            <a:endParaRPr lang="en-GB" sz="2800" dirty="0" smtClean="0"/>
          </a:p>
          <a:p>
            <a:pPr lvl="3"/>
            <a:r>
              <a:rPr lang="en-GB" sz="2800" dirty="0" smtClean="0"/>
              <a:t>How </a:t>
            </a:r>
            <a:r>
              <a:rPr lang="en-GB" sz="2800" dirty="0"/>
              <a:t>much the compound sticks to the stationary </a:t>
            </a:r>
            <a:r>
              <a:rPr lang="en-GB" sz="2800" dirty="0" smtClean="0"/>
              <a:t>phase</a:t>
            </a:r>
            <a:endParaRPr lang="en-GB" sz="2800" dirty="0"/>
          </a:p>
          <a:p>
            <a:pPr lvl="1"/>
            <a:endParaRPr lang="en-GB" dirty="0"/>
          </a:p>
        </p:txBody>
      </p:sp>
    </p:spTree>
    <p:extLst>
      <p:ext uri="{BB962C8B-B14F-4D97-AF65-F5344CB8AC3E}">
        <p14:creationId xmlns:p14="http://schemas.microsoft.com/office/powerpoint/2010/main" val="4113605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Separation will be affected by:</a:t>
            </a:r>
            <a:endParaRPr lang="en-US" dirty="0"/>
          </a:p>
        </p:txBody>
      </p:sp>
      <p:sp>
        <p:nvSpPr>
          <p:cNvPr id="3" name="Content Placeholder 2"/>
          <p:cNvSpPr>
            <a:spLocks noGrp="1"/>
          </p:cNvSpPr>
          <p:nvPr>
            <p:ph idx="1"/>
          </p:nvPr>
        </p:nvSpPr>
        <p:spPr/>
        <p:txBody>
          <a:bodyPr>
            <a:normAutofit/>
          </a:bodyPr>
          <a:lstStyle/>
          <a:p>
            <a:r>
              <a:rPr lang="en-GB" sz="4800" dirty="0" smtClean="0"/>
              <a:t>Molecular size</a:t>
            </a:r>
          </a:p>
          <a:p>
            <a:r>
              <a:rPr lang="en-GB" sz="4800" dirty="0" smtClean="0"/>
              <a:t>Molecular shape</a:t>
            </a:r>
          </a:p>
          <a:p>
            <a:r>
              <a:rPr lang="en-GB" sz="4800" dirty="0" smtClean="0"/>
              <a:t>Charge</a:t>
            </a:r>
          </a:p>
          <a:p>
            <a:r>
              <a:rPr lang="en-GB" sz="4800" dirty="0" smtClean="0"/>
              <a:t>Solubility.</a:t>
            </a:r>
            <a:endParaRPr lang="en-US" sz="4800" dirty="0"/>
          </a:p>
        </p:txBody>
      </p:sp>
      <p:sp>
        <p:nvSpPr>
          <p:cNvPr id="4" name="Rectangle 3"/>
          <p:cNvSpPr/>
          <p:nvPr/>
        </p:nvSpPr>
        <p:spPr>
          <a:xfrm>
            <a:off x="179512" y="5985559"/>
            <a:ext cx="4968552"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Outline </a:t>
            </a:r>
            <a:r>
              <a:rPr lang="en-GB" dirty="0"/>
              <a:t>the principles of paper and thin layer chromatography to separate biological </a:t>
            </a:r>
            <a:r>
              <a:rPr lang="en-GB" dirty="0" smtClean="0"/>
              <a:t>compounds</a:t>
            </a:r>
            <a:endParaRPr lang="en-GB" dirty="0"/>
          </a:p>
        </p:txBody>
      </p:sp>
    </p:spTree>
    <p:extLst>
      <p:ext uri="{BB962C8B-B14F-4D97-AF65-F5344CB8AC3E}">
        <p14:creationId xmlns:p14="http://schemas.microsoft.com/office/powerpoint/2010/main" val="79214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R</a:t>
            </a:r>
            <a:r>
              <a:rPr lang="en-GB" sz="6000" b="1" baseline="-25000" dirty="0" err="1" smtClean="0"/>
              <a:t>f</a:t>
            </a:r>
            <a:r>
              <a:rPr lang="en-GB" b="1" dirty="0" smtClean="0"/>
              <a:t> values</a:t>
            </a:r>
            <a:endParaRPr lang="en-US" b="1" dirty="0"/>
          </a:p>
        </p:txBody>
      </p:sp>
      <p:sp>
        <p:nvSpPr>
          <p:cNvPr id="3" name="Content Placeholder 2"/>
          <p:cNvSpPr>
            <a:spLocks noGrp="1"/>
          </p:cNvSpPr>
          <p:nvPr>
            <p:ph idx="1"/>
          </p:nvPr>
        </p:nvSpPr>
        <p:spPr/>
        <p:txBody>
          <a:bodyPr>
            <a:normAutofit/>
          </a:bodyPr>
          <a:lstStyle/>
          <a:p>
            <a:pPr>
              <a:buNone/>
            </a:pPr>
            <a:r>
              <a:rPr lang="en-GB" dirty="0"/>
              <a:t>	</a:t>
            </a:r>
            <a:r>
              <a:rPr lang="en-GB" dirty="0" smtClean="0"/>
              <a:t>Having run the chromatogram, substances can be identified by their </a:t>
            </a:r>
            <a:r>
              <a:rPr lang="en-GB" dirty="0" err="1" smtClean="0"/>
              <a:t>R</a:t>
            </a:r>
            <a:r>
              <a:rPr lang="en-GB" sz="4400" baseline="-25000" dirty="0" err="1" smtClean="0"/>
              <a:t>f</a:t>
            </a:r>
            <a:r>
              <a:rPr lang="en-GB" dirty="0" smtClean="0"/>
              <a:t> values.</a:t>
            </a:r>
          </a:p>
          <a:p>
            <a:pPr>
              <a:buNone/>
            </a:pPr>
            <a:endParaRPr lang="en-GB" dirty="0"/>
          </a:p>
          <a:p>
            <a:pPr>
              <a:buNone/>
            </a:pPr>
            <a:r>
              <a:rPr lang="en-GB" dirty="0" smtClean="0"/>
              <a:t>	</a:t>
            </a:r>
            <a:r>
              <a:rPr lang="en-GB" b="1" dirty="0" err="1" smtClean="0"/>
              <a:t>R</a:t>
            </a:r>
            <a:r>
              <a:rPr lang="en-GB" sz="4400" b="1" baseline="-25000" dirty="0" err="1" smtClean="0"/>
              <a:t>f</a:t>
            </a:r>
            <a:r>
              <a:rPr lang="en-GB" b="1" dirty="0" smtClean="0"/>
              <a:t> =  </a:t>
            </a:r>
            <a:r>
              <a:rPr lang="en-GB" b="1" u="sng" dirty="0" smtClean="0"/>
              <a:t>Distance  moved  by  the spot           </a:t>
            </a:r>
          </a:p>
          <a:p>
            <a:pPr>
              <a:buNone/>
            </a:pPr>
            <a:r>
              <a:rPr lang="en-GB" b="1" dirty="0"/>
              <a:t> </a:t>
            </a:r>
            <a:r>
              <a:rPr lang="en-GB" b="1" dirty="0" smtClean="0"/>
              <a:t>          Distance moved by the solvent front</a:t>
            </a:r>
          </a:p>
          <a:p>
            <a:pPr>
              <a:buNone/>
            </a:pPr>
            <a:endParaRPr lang="en-GB" b="1" dirty="0"/>
          </a:p>
          <a:p>
            <a:pPr>
              <a:buNone/>
            </a:pPr>
            <a:r>
              <a:rPr lang="en-GB" b="1" dirty="0" smtClean="0"/>
              <a:t>	</a:t>
            </a:r>
            <a:r>
              <a:rPr lang="en-GB" dirty="0" smtClean="0"/>
              <a:t>You should measure the distance </a:t>
            </a:r>
            <a:r>
              <a:rPr lang="en-GB" b="1" dirty="0" smtClean="0"/>
              <a:t>to the centre of the spot.</a:t>
            </a:r>
          </a:p>
        </p:txBody>
      </p:sp>
      <p:sp>
        <p:nvSpPr>
          <p:cNvPr id="4" name="Rectangle 3"/>
          <p:cNvSpPr/>
          <p:nvPr/>
        </p:nvSpPr>
        <p:spPr>
          <a:xfrm>
            <a:off x="107504" y="119533"/>
            <a:ext cx="2160240"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Calculate </a:t>
            </a:r>
            <a:r>
              <a:rPr lang="en-GB" i="1" dirty="0" err="1"/>
              <a:t>Rf</a:t>
            </a:r>
            <a:r>
              <a:rPr lang="en-GB" dirty="0"/>
              <a:t> values</a:t>
            </a:r>
          </a:p>
        </p:txBody>
      </p:sp>
    </p:spTree>
    <p:extLst>
      <p:ext uri="{BB962C8B-B14F-4D97-AF65-F5344CB8AC3E}">
        <p14:creationId xmlns:p14="http://schemas.microsoft.com/office/powerpoint/2010/main" val="2269864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RF measure.jpg"/>
          <p:cNvPicPr>
            <a:picLocks noGrp="1" noChangeAspect="1"/>
          </p:cNvPicPr>
          <p:nvPr>
            <p:ph idx="1"/>
          </p:nvPr>
        </p:nvPicPr>
        <p:blipFill>
          <a:blip r:embed="rId2"/>
          <a:stretch>
            <a:fillRect/>
          </a:stretch>
        </p:blipFill>
        <p:spPr>
          <a:xfrm>
            <a:off x="1000099" y="714356"/>
            <a:ext cx="6818873" cy="5500726"/>
          </a:xfrm>
        </p:spPr>
      </p:pic>
      <p:sp>
        <p:nvSpPr>
          <p:cNvPr id="5" name="Rectangle 4"/>
          <p:cNvSpPr/>
          <p:nvPr/>
        </p:nvSpPr>
        <p:spPr>
          <a:xfrm>
            <a:off x="107504" y="119533"/>
            <a:ext cx="2160240"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Calculate </a:t>
            </a:r>
            <a:r>
              <a:rPr lang="en-GB" i="1" dirty="0" err="1"/>
              <a:t>Rf</a:t>
            </a:r>
            <a:r>
              <a:rPr lang="en-GB" dirty="0"/>
              <a:t> values</a:t>
            </a:r>
          </a:p>
        </p:txBody>
      </p:sp>
    </p:spTree>
    <p:extLst>
      <p:ext uri="{BB962C8B-B14F-4D97-AF65-F5344CB8AC3E}">
        <p14:creationId xmlns:p14="http://schemas.microsoft.com/office/powerpoint/2010/main" val="339612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 6 Background</a:t>
            </a:r>
            <a:endParaRPr lang="en-GB" dirty="0"/>
          </a:p>
        </p:txBody>
      </p:sp>
      <p:sp>
        <p:nvSpPr>
          <p:cNvPr id="3" name="Content Placeholder 2"/>
          <p:cNvSpPr>
            <a:spLocks noGrp="1"/>
          </p:cNvSpPr>
          <p:nvPr>
            <p:ph idx="1"/>
          </p:nvPr>
        </p:nvSpPr>
        <p:spPr/>
        <p:txBody>
          <a:bodyPr>
            <a:normAutofit fontScale="77500" lnSpcReduction="20000"/>
          </a:bodyPr>
          <a:lstStyle/>
          <a:p>
            <a:r>
              <a:rPr lang="en-GB" dirty="0"/>
              <a:t>Y</a:t>
            </a:r>
            <a:r>
              <a:rPr lang="en-GB" dirty="0" smtClean="0"/>
              <a:t>ou have </a:t>
            </a:r>
            <a:r>
              <a:rPr lang="en-GB" dirty="0"/>
              <a:t>a mixture of amino acids and </a:t>
            </a:r>
            <a:r>
              <a:rPr lang="en-GB" dirty="0" smtClean="0"/>
              <a:t>want </a:t>
            </a:r>
            <a:r>
              <a:rPr lang="en-GB" dirty="0"/>
              <a:t>to find out which particular amino acids the mixture contained. </a:t>
            </a:r>
            <a:endParaRPr lang="en-GB" dirty="0" smtClean="0"/>
          </a:p>
          <a:p>
            <a:r>
              <a:rPr lang="en-GB" dirty="0"/>
              <a:t>S</a:t>
            </a:r>
            <a:r>
              <a:rPr lang="en-GB" dirty="0" smtClean="0"/>
              <a:t>mall drops </a:t>
            </a:r>
            <a:r>
              <a:rPr lang="en-GB" dirty="0"/>
              <a:t>of a solution of the mixture </a:t>
            </a:r>
            <a:r>
              <a:rPr lang="en-GB" dirty="0" smtClean="0"/>
              <a:t>are </a:t>
            </a:r>
            <a:r>
              <a:rPr lang="en-GB" dirty="0"/>
              <a:t>placed on the base line of the </a:t>
            </a:r>
            <a:r>
              <a:rPr lang="en-GB" dirty="0" smtClean="0"/>
              <a:t>paper.</a:t>
            </a:r>
          </a:p>
          <a:p>
            <a:pPr lvl="1"/>
            <a:r>
              <a:rPr lang="en-GB" b="1" dirty="0"/>
              <a:t>These spots should be small (less than 0.5cm across</a:t>
            </a:r>
            <a:r>
              <a:rPr lang="en-GB" b="1" dirty="0" smtClean="0"/>
              <a:t>).</a:t>
            </a:r>
            <a:endParaRPr lang="en-GB" dirty="0"/>
          </a:p>
          <a:p>
            <a:pPr lvl="1"/>
            <a:r>
              <a:rPr lang="en-GB" dirty="0"/>
              <a:t>Allow to dry and add more to the spots to get a concentrated sample.</a:t>
            </a:r>
            <a:endParaRPr lang="en-GB" dirty="0" smtClean="0"/>
          </a:p>
          <a:p>
            <a:r>
              <a:rPr lang="en-GB" dirty="0" smtClean="0"/>
              <a:t>The </a:t>
            </a:r>
            <a:r>
              <a:rPr lang="en-GB" dirty="0"/>
              <a:t>paper is then stood in a suitable solvent and left to develop </a:t>
            </a:r>
            <a:r>
              <a:rPr lang="en-GB" dirty="0" smtClean="0"/>
              <a:t>for at least 4 hours</a:t>
            </a:r>
          </a:p>
          <a:p>
            <a:r>
              <a:rPr lang="en-GB" dirty="0" smtClean="0"/>
              <a:t>The </a:t>
            </a:r>
            <a:r>
              <a:rPr lang="en-GB" dirty="0"/>
              <a:t>position of the solvent front is marked in pencil and the chromatogram is allowed to dry and is then sprayed with a solution of </a:t>
            </a:r>
            <a:r>
              <a:rPr lang="en-GB" b="1" i="1" dirty="0" err="1"/>
              <a:t>ninhydrin</a:t>
            </a:r>
            <a:r>
              <a:rPr lang="en-GB" dirty="0"/>
              <a:t>. </a:t>
            </a:r>
            <a:r>
              <a:rPr lang="en-GB" dirty="0" err="1"/>
              <a:t>Ninhydrin</a:t>
            </a:r>
            <a:r>
              <a:rPr lang="en-GB" dirty="0"/>
              <a:t> reacts with amino acids to give coloured compounds, mainly brown or purple</a:t>
            </a:r>
          </a:p>
          <a:p>
            <a:endParaRPr lang="en-GB" dirty="0"/>
          </a:p>
        </p:txBody>
      </p:sp>
      <p:sp>
        <p:nvSpPr>
          <p:cNvPr id="4" name="TextBox 3"/>
          <p:cNvSpPr txBox="1"/>
          <p:nvPr/>
        </p:nvSpPr>
        <p:spPr>
          <a:xfrm>
            <a:off x="685744" y="6124059"/>
            <a:ext cx="8001056" cy="369332"/>
          </a:xfrm>
          <a:prstGeom prst="rect">
            <a:avLst/>
          </a:prstGeom>
          <a:solidFill>
            <a:srgbClr val="0070C0"/>
          </a:solidFill>
        </p:spPr>
        <p:txBody>
          <a:bodyPr wrap="square" rtlCol="0">
            <a:spAutoFit/>
          </a:bodyPr>
          <a:lstStyle/>
          <a:p>
            <a:pPr algn="ctr"/>
            <a:r>
              <a:rPr lang="en-GB" b="1" dirty="0" smtClean="0">
                <a:solidFill>
                  <a:schemeClr val="accent1">
                    <a:lumMod val="20000"/>
                    <a:lumOff val="80000"/>
                  </a:schemeClr>
                </a:solidFill>
              </a:rPr>
              <a:t>TOUCH THE FILTER PAPER AS LITTLE AS POSSIBLE</a:t>
            </a:r>
            <a:endParaRPr lang="en-US" b="1" dirty="0">
              <a:solidFill>
                <a:schemeClr val="accent1">
                  <a:lumMod val="20000"/>
                  <a:lumOff val="80000"/>
                </a:schemeClr>
              </a:solidFill>
            </a:endParaRPr>
          </a:p>
        </p:txBody>
      </p:sp>
    </p:spTree>
    <p:extLst>
      <p:ext uri="{BB962C8B-B14F-4D97-AF65-F5344CB8AC3E}">
        <p14:creationId xmlns:p14="http://schemas.microsoft.com/office/powerpoint/2010/main" val="208949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10000" fill="hold" grpId="0" nodeType="with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PAG6</a:t>
            </a:r>
            <a:endParaRPr lang="en-GB" dirty="0"/>
          </a:p>
        </p:txBody>
      </p:sp>
      <p:sp>
        <p:nvSpPr>
          <p:cNvPr id="3" name="Content Placeholder 2"/>
          <p:cNvSpPr>
            <a:spLocks noGrp="1"/>
          </p:cNvSpPr>
          <p:nvPr>
            <p:ph idx="1"/>
          </p:nvPr>
        </p:nvSpPr>
        <p:spPr/>
        <p:txBody>
          <a:bodyPr/>
          <a:lstStyle/>
          <a:p>
            <a:r>
              <a:rPr lang="en-GB" dirty="0" smtClean="0"/>
              <a:t>Chromatography</a:t>
            </a:r>
          </a:p>
          <a:p>
            <a:r>
              <a:rPr lang="en-GB" dirty="0" smtClean="0"/>
              <a:t>You need to have in your lab book:</a:t>
            </a:r>
          </a:p>
          <a:p>
            <a:pPr lvl="1"/>
            <a:r>
              <a:rPr lang="en-GB" dirty="0" smtClean="0"/>
              <a:t>Your results</a:t>
            </a:r>
          </a:p>
          <a:p>
            <a:pPr lvl="1"/>
            <a:r>
              <a:rPr lang="en-GB" dirty="0" smtClean="0"/>
              <a:t>Your </a:t>
            </a:r>
            <a:r>
              <a:rPr lang="en-GB" i="1" dirty="0" err="1" smtClean="0"/>
              <a:t>Rf</a:t>
            </a:r>
            <a:r>
              <a:rPr lang="en-GB" dirty="0" smtClean="0"/>
              <a:t> value calculations</a:t>
            </a:r>
          </a:p>
        </p:txBody>
      </p:sp>
    </p:spTree>
    <p:extLst>
      <p:ext uri="{BB962C8B-B14F-4D97-AF65-F5344CB8AC3E}">
        <p14:creationId xmlns:p14="http://schemas.microsoft.com/office/powerpoint/2010/main" val="2555936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785818"/>
          </a:xfrm>
          <a:ln>
            <a:solidFill>
              <a:schemeClr val="accent1"/>
            </a:solidFill>
          </a:ln>
        </p:spPr>
        <p:txBody>
          <a:bodyPr/>
          <a:lstStyle/>
          <a:p>
            <a:r>
              <a:rPr lang="en-GB" dirty="0" smtClean="0"/>
              <a:t>Method: Stage 1</a:t>
            </a:r>
            <a:endParaRPr lang="en-US" dirty="0"/>
          </a:p>
        </p:txBody>
      </p:sp>
      <p:sp>
        <p:nvSpPr>
          <p:cNvPr id="3" name="Content Placeholder 2"/>
          <p:cNvSpPr>
            <a:spLocks noGrp="1"/>
          </p:cNvSpPr>
          <p:nvPr>
            <p:ph idx="1"/>
          </p:nvPr>
        </p:nvSpPr>
        <p:spPr>
          <a:xfrm>
            <a:off x="214282" y="1600200"/>
            <a:ext cx="8715436" cy="4900634"/>
          </a:xfrm>
        </p:spPr>
        <p:txBody>
          <a:bodyPr>
            <a:normAutofit fontScale="92500" lnSpcReduction="20000"/>
          </a:bodyPr>
          <a:lstStyle/>
          <a:p>
            <a:pPr marL="514350" indent="-514350">
              <a:buFont typeface="+mj-lt"/>
              <a:buAutoNum type="arabicPeriod"/>
            </a:pPr>
            <a:r>
              <a:rPr lang="en-GB" dirty="0" smtClean="0"/>
              <a:t>Take a piece of filter paper and draw a </a:t>
            </a:r>
            <a:r>
              <a:rPr lang="en-GB" b="1" u="sng" dirty="0" smtClean="0"/>
              <a:t>pencil </a:t>
            </a:r>
            <a:r>
              <a:rPr lang="en-GB" dirty="0" smtClean="0"/>
              <a:t>line 1.5cm from the bottom edge. </a:t>
            </a:r>
          </a:p>
          <a:p>
            <a:pPr marL="514350" indent="-514350">
              <a:buFont typeface="+mj-lt"/>
              <a:buAutoNum type="arabicPeriod"/>
            </a:pPr>
            <a:r>
              <a:rPr lang="en-GB" dirty="0" smtClean="0"/>
              <a:t>In pencil, put you name/ initials at the very top of the paper.</a:t>
            </a:r>
          </a:p>
          <a:p>
            <a:pPr marL="514350" indent="-514350">
              <a:buFont typeface="+mj-lt"/>
              <a:buAutoNum type="arabicPeriod"/>
            </a:pPr>
            <a:r>
              <a:rPr lang="en-GB" dirty="0" smtClean="0"/>
              <a:t>Mark 4 points to put your samples – spread them out evenly over the line.(label A, B, C and D at </a:t>
            </a:r>
            <a:r>
              <a:rPr lang="en-GB" b="1" dirty="0" smtClean="0"/>
              <a:t>top</a:t>
            </a:r>
            <a:r>
              <a:rPr lang="en-GB" dirty="0" smtClean="0"/>
              <a:t>).</a:t>
            </a:r>
          </a:p>
          <a:p>
            <a:pPr marL="514350" indent="-514350">
              <a:buFont typeface="+mj-lt"/>
              <a:buAutoNum type="arabicPeriod"/>
            </a:pPr>
            <a:r>
              <a:rPr lang="en-GB" dirty="0" smtClean="0"/>
              <a:t>Apply spots of the amino acid samples. </a:t>
            </a:r>
            <a:r>
              <a:rPr lang="en-GB" b="1" dirty="0" smtClean="0"/>
              <a:t>These spots should be small (less than 0.5cm across). </a:t>
            </a:r>
            <a:r>
              <a:rPr lang="en-GB" dirty="0" smtClean="0"/>
              <a:t>Practise first.</a:t>
            </a:r>
          </a:p>
          <a:p>
            <a:pPr marL="514350" indent="-514350">
              <a:buFont typeface="+mj-lt"/>
              <a:buAutoNum type="arabicPeriod"/>
            </a:pPr>
            <a:r>
              <a:rPr lang="en-GB" dirty="0" smtClean="0"/>
              <a:t>Allow to dry and add more to the spots to get a concentrated sample. (3 repeats)</a:t>
            </a:r>
            <a:endParaRPr lang="en-US" dirty="0"/>
          </a:p>
        </p:txBody>
      </p:sp>
      <p:sp>
        <p:nvSpPr>
          <p:cNvPr id="4" name="TextBox 3"/>
          <p:cNvSpPr txBox="1"/>
          <p:nvPr/>
        </p:nvSpPr>
        <p:spPr>
          <a:xfrm>
            <a:off x="500034" y="1071546"/>
            <a:ext cx="8001056" cy="369332"/>
          </a:xfrm>
          <a:prstGeom prst="rect">
            <a:avLst/>
          </a:prstGeom>
          <a:solidFill>
            <a:srgbClr val="0070C0"/>
          </a:solidFill>
        </p:spPr>
        <p:txBody>
          <a:bodyPr wrap="square" rtlCol="0">
            <a:spAutoFit/>
          </a:bodyPr>
          <a:lstStyle/>
          <a:p>
            <a:pPr algn="ctr"/>
            <a:r>
              <a:rPr lang="en-GB" b="1" dirty="0" smtClean="0">
                <a:solidFill>
                  <a:schemeClr val="accent1">
                    <a:lumMod val="20000"/>
                    <a:lumOff val="80000"/>
                  </a:schemeClr>
                </a:solidFill>
              </a:rPr>
              <a:t>TOUCH THE FILTER PAPER AS LITTLE AS POSSIBLE</a:t>
            </a:r>
            <a:endParaRPr lang="en-US" b="1" dirty="0">
              <a:solidFill>
                <a:schemeClr val="accent1">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10000" fill="hold" grpId="0" nodeType="with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785818"/>
          </a:xfrm>
          <a:ln>
            <a:solidFill>
              <a:schemeClr val="accent1"/>
            </a:solidFill>
          </a:ln>
        </p:spPr>
        <p:txBody>
          <a:bodyPr/>
          <a:lstStyle/>
          <a:p>
            <a:r>
              <a:rPr lang="en-GB" dirty="0" smtClean="0"/>
              <a:t>Method: Stage 2</a:t>
            </a:r>
            <a:endParaRPr lang="en-US" dirty="0"/>
          </a:p>
        </p:txBody>
      </p:sp>
      <p:sp>
        <p:nvSpPr>
          <p:cNvPr id="3" name="Content Placeholder 2"/>
          <p:cNvSpPr>
            <a:spLocks noGrp="1"/>
          </p:cNvSpPr>
          <p:nvPr>
            <p:ph idx="1"/>
          </p:nvPr>
        </p:nvSpPr>
        <p:spPr>
          <a:xfrm>
            <a:off x="214282" y="1214422"/>
            <a:ext cx="8715436" cy="5286412"/>
          </a:xfrm>
        </p:spPr>
        <p:txBody>
          <a:bodyPr>
            <a:normAutofit/>
          </a:bodyPr>
          <a:lstStyle/>
          <a:p>
            <a:pPr marL="514350" indent="-514350">
              <a:buFont typeface="+mj-lt"/>
              <a:buAutoNum type="arabicPeriod"/>
            </a:pPr>
            <a:r>
              <a:rPr lang="en-GB" dirty="0" smtClean="0"/>
              <a:t>Once the spots are dry, place your paper in the chromatography jar. It needs to be placed so the bottom just touches the base of the jar and so the paper will not stick to the sides.</a:t>
            </a:r>
          </a:p>
          <a:p>
            <a:pPr marL="514350" indent="-514350">
              <a:buFont typeface="+mj-lt"/>
              <a:buAutoNum type="arabicPeriod"/>
            </a:pPr>
            <a:r>
              <a:rPr lang="en-GB" dirty="0" smtClean="0"/>
              <a:t>Add the solvent mixture to the jar (</a:t>
            </a:r>
            <a:r>
              <a:rPr lang="en-GB" b="1" dirty="0" smtClean="0"/>
              <a:t>less than 1.5cm depth!</a:t>
            </a:r>
            <a:r>
              <a:rPr lang="en-GB" dirty="0" smtClean="0"/>
              <a:t>).</a:t>
            </a:r>
          </a:p>
          <a:p>
            <a:pPr marL="514350" indent="-514350">
              <a:buFont typeface="+mj-lt"/>
              <a:buAutoNum type="arabicPeriod"/>
            </a:pPr>
            <a:r>
              <a:rPr lang="en-GB" dirty="0" smtClean="0"/>
              <a:t>Leave until the solvent rises to almost the top of the paper.</a:t>
            </a:r>
          </a:p>
          <a:p>
            <a:pPr marL="514350" indent="-514350">
              <a:buFont typeface="+mj-lt"/>
              <a:buAutoNum type="arabicPeriod"/>
            </a:pPr>
            <a:r>
              <a:rPr lang="en-GB" dirty="0" smtClean="0"/>
              <a:t>The </a:t>
            </a:r>
            <a:r>
              <a:rPr lang="en-GB" dirty="0" err="1" smtClean="0"/>
              <a:t>ninhydrin</a:t>
            </a:r>
            <a:r>
              <a:rPr lang="en-GB" dirty="0" smtClean="0"/>
              <a:t> </a:t>
            </a:r>
            <a:r>
              <a:rPr lang="en-GB" smtClean="0"/>
              <a:t>stain will have to be done later.</a:t>
            </a:r>
            <a:endParaRPr lang="en-GB"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Need to book</a:t>
            </a:r>
            <a:endParaRPr lang="en-GB" dirty="0"/>
          </a:p>
        </p:txBody>
      </p:sp>
      <p:sp>
        <p:nvSpPr>
          <p:cNvPr id="3" name="Content Placeholder 2"/>
          <p:cNvSpPr>
            <a:spLocks noGrp="1"/>
          </p:cNvSpPr>
          <p:nvPr>
            <p:ph idx="1"/>
          </p:nvPr>
        </p:nvSpPr>
        <p:spPr/>
        <p:txBody>
          <a:bodyPr/>
          <a:lstStyle/>
          <a:p>
            <a:r>
              <a:rPr lang="en-GB" dirty="0" smtClean="0"/>
              <a:t>Repro</a:t>
            </a:r>
          </a:p>
          <a:p>
            <a:pPr lvl="1"/>
            <a:r>
              <a:rPr lang="en-GB" dirty="0" smtClean="0"/>
              <a:t>Example results or Page 19 of delivery guide</a:t>
            </a:r>
          </a:p>
          <a:p>
            <a:pPr lvl="1"/>
            <a:r>
              <a:rPr lang="en-GB" dirty="0" smtClean="0"/>
              <a:t>Example method</a:t>
            </a:r>
          </a:p>
          <a:p>
            <a:pPr lvl="1"/>
            <a:r>
              <a:rPr lang="en-GB" dirty="0" smtClean="0"/>
              <a:t>FLIPPED learning sheet for start </a:t>
            </a:r>
            <a:r>
              <a:rPr lang="en-GB" smtClean="0"/>
              <a:t>of nucleotides</a:t>
            </a:r>
            <a:endParaRPr lang="en-GB" dirty="0" smtClean="0"/>
          </a:p>
          <a:p>
            <a:r>
              <a:rPr lang="en-GB" dirty="0" smtClean="0"/>
              <a:t>Applied chromatography practical (amino acids)</a:t>
            </a:r>
          </a:p>
          <a:p>
            <a:pPr lvl="1"/>
            <a:r>
              <a:rPr lang="en-GB" dirty="0" smtClean="0"/>
              <a:t>Should have given 2 weeks notice for this</a:t>
            </a:r>
            <a:endParaRPr lang="en-GB" dirty="0"/>
          </a:p>
        </p:txBody>
      </p:sp>
    </p:spTree>
    <p:extLst>
      <p:ext uri="{BB962C8B-B14F-4D97-AF65-F5344CB8AC3E}">
        <p14:creationId xmlns:p14="http://schemas.microsoft.com/office/powerpoint/2010/main" val="1130389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a:t>
            </a:r>
            <a:endParaRPr lang="en-GB" dirty="0"/>
          </a:p>
        </p:txBody>
      </p:sp>
      <p:sp>
        <p:nvSpPr>
          <p:cNvPr id="3" name="Content Placeholder 2"/>
          <p:cNvSpPr>
            <a:spLocks noGrp="1"/>
          </p:cNvSpPr>
          <p:nvPr>
            <p:ph idx="1"/>
          </p:nvPr>
        </p:nvSpPr>
        <p:spPr/>
        <p:txBody>
          <a:bodyPr/>
          <a:lstStyle/>
          <a:p>
            <a:r>
              <a:rPr lang="en-GB" dirty="0" smtClean="0"/>
              <a:t>Know how to carry out chromatography</a:t>
            </a:r>
          </a:p>
          <a:p>
            <a:endParaRPr lang="en-GB" dirty="0"/>
          </a:p>
          <a:p>
            <a:endParaRPr lang="en-GB" dirty="0" smtClean="0"/>
          </a:p>
          <a:p>
            <a:endParaRPr lang="en-GB" dirty="0"/>
          </a:p>
          <a:p>
            <a:r>
              <a:rPr lang="en-GB" dirty="0" smtClean="0"/>
              <a:t>Outline the principles of paper and thin layer chromatography to separate biological compounds</a:t>
            </a:r>
          </a:p>
          <a:p>
            <a:r>
              <a:rPr lang="en-GB" dirty="0" smtClean="0"/>
              <a:t>Calculate </a:t>
            </a:r>
            <a:r>
              <a:rPr lang="en-GB" i="1" dirty="0" err="1" smtClean="0"/>
              <a:t>Rf</a:t>
            </a:r>
            <a:r>
              <a:rPr lang="en-GB" dirty="0" smtClean="0"/>
              <a:t> values</a:t>
            </a:r>
          </a:p>
        </p:txBody>
      </p:sp>
      <p:sp>
        <p:nvSpPr>
          <p:cNvPr id="4" name="Title 1"/>
          <p:cNvSpPr txBox="1">
            <a:spLocks/>
          </p:cNvSpPr>
          <p:nvPr/>
        </p:nvSpPr>
        <p:spPr>
          <a:xfrm>
            <a:off x="489103" y="234888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Success Criteria</a:t>
            </a:r>
            <a:endParaRPr lang="en-GB" dirty="0"/>
          </a:p>
        </p:txBody>
      </p:sp>
    </p:spTree>
    <p:extLst>
      <p:ext uri="{BB962C8B-B14F-4D97-AF65-F5344CB8AC3E}">
        <p14:creationId xmlns:p14="http://schemas.microsoft.com/office/powerpoint/2010/main" val="2610431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chromatography?</a:t>
            </a:r>
            <a:endParaRPr lang="en-US" b="1" dirty="0"/>
          </a:p>
        </p:txBody>
      </p:sp>
      <p:sp>
        <p:nvSpPr>
          <p:cNvPr id="3" name="Content Placeholder 2"/>
          <p:cNvSpPr>
            <a:spLocks noGrp="1"/>
          </p:cNvSpPr>
          <p:nvPr>
            <p:ph idx="1"/>
          </p:nvPr>
        </p:nvSpPr>
        <p:spPr/>
        <p:txBody>
          <a:bodyPr/>
          <a:lstStyle/>
          <a:p>
            <a:pPr>
              <a:buNone/>
            </a:pPr>
            <a:r>
              <a:rPr lang="en-GB" dirty="0" smtClean="0"/>
              <a:t>	</a:t>
            </a:r>
            <a:r>
              <a:rPr lang="en-GB" sz="3600" dirty="0" smtClean="0"/>
              <a:t>Chromatography can be used to separate components in a mixture. Both quantitative (measureable) and qualitative (non-numerical) data can be obtained.</a:t>
            </a:r>
            <a:endParaRPr lang="en-US" dirty="0"/>
          </a:p>
        </p:txBody>
      </p:sp>
      <p:sp>
        <p:nvSpPr>
          <p:cNvPr id="4" name="Rectangle 3"/>
          <p:cNvSpPr/>
          <p:nvPr/>
        </p:nvSpPr>
        <p:spPr>
          <a:xfrm>
            <a:off x="179512" y="5985559"/>
            <a:ext cx="4968552"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Outline </a:t>
            </a:r>
            <a:r>
              <a:rPr lang="en-GB" dirty="0"/>
              <a:t>the principles of paper and thin layer chromatography to separate biological </a:t>
            </a:r>
            <a:r>
              <a:rPr lang="en-GB" dirty="0" smtClean="0"/>
              <a:t>compounds</a:t>
            </a:r>
            <a:endParaRPr lang="en-GB" dirty="0"/>
          </a:p>
        </p:txBody>
      </p:sp>
    </p:spTree>
    <p:extLst>
      <p:ext uri="{BB962C8B-B14F-4D97-AF65-F5344CB8AC3E}">
        <p14:creationId xmlns:p14="http://schemas.microsoft.com/office/powerpoint/2010/main" val="94731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fontScale="92500"/>
          </a:bodyPr>
          <a:lstStyle/>
          <a:p>
            <a:r>
              <a:rPr lang="en-GB" dirty="0"/>
              <a:t>Chromatography is used to separate mixtures of substances into their components. All forms of chromatography work on the same principle.</a:t>
            </a:r>
          </a:p>
          <a:p>
            <a:r>
              <a:rPr lang="en-GB" dirty="0"/>
              <a:t>They all have a </a:t>
            </a:r>
            <a:r>
              <a:rPr lang="en-GB" b="1" i="1" dirty="0"/>
              <a:t>stationary phase</a:t>
            </a:r>
            <a:r>
              <a:rPr lang="en-GB" dirty="0"/>
              <a:t> (a solid, or a liquid supported on a solid) and a </a:t>
            </a:r>
            <a:r>
              <a:rPr lang="en-GB" b="1" i="1" dirty="0"/>
              <a:t>mobile phase</a:t>
            </a:r>
            <a:r>
              <a:rPr lang="en-GB" dirty="0"/>
              <a:t> (a liquid or a gas). The mobile phase flows through the stationary phase and carries the components of the mixture with it. Different components travel at different rates.</a:t>
            </a:r>
          </a:p>
          <a:p>
            <a:endParaRPr lang="en-GB" dirty="0"/>
          </a:p>
        </p:txBody>
      </p:sp>
    </p:spTree>
    <p:extLst>
      <p:ext uri="{BB962C8B-B14F-4D97-AF65-F5344CB8AC3E}">
        <p14:creationId xmlns:p14="http://schemas.microsoft.com/office/powerpoint/2010/main" val="116976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666"/>
            <a:ext cx="8229600" cy="857272"/>
          </a:xfrm>
        </p:spPr>
        <p:txBody>
          <a:bodyPr/>
          <a:lstStyle/>
          <a:p>
            <a:r>
              <a:rPr lang="en-GB" dirty="0" smtClean="0"/>
              <a:t>Types of chromatography</a:t>
            </a:r>
            <a:endParaRPr lang="en-US" dirty="0"/>
          </a:p>
        </p:txBody>
      </p:sp>
      <p:graphicFrame>
        <p:nvGraphicFramePr>
          <p:cNvPr id="4" name="Content Placeholder 3"/>
          <p:cNvGraphicFramePr>
            <a:graphicFrameLocks noGrp="1"/>
          </p:cNvGraphicFramePr>
          <p:nvPr>
            <p:ph idx="1"/>
          </p:nvPr>
        </p:nvGraphicFramePr>
        <p:xfrm>
          <a:off x="0" y="857232"/>
          <a:ext cx="9144000" cy="6000768"/>
        </p:xfrm>
        <a:graphic>
          <a:graphicData uri="http://schemas.openxmlformats.org/drawingml/2006/table">
            <a:tbl>
              <a:tblPr firstRow="1" bandRow="1">
                <a:tableStyleId>{5C22544A-7EE6-4342-B048-85BDC9FD1C3A}</a:tableStyleId>
              </a:tblPr>
              <a:tblGrid>
                <a:gridCol w="2285984"/>
                <a:gridCol w="2714644"/>
                <a:gridCol w="4143372"/>
              </a:tblGrid>
              <a:tr h="653553">
                <a:tc>
                  <a:txBody>
                    <a:bodyPr/>
                    <a:lstStyle/>
                    <a:p>
                      <a:r>
                        <a:rPr lang="en-GB" sz="2000" dirty="0" smtClean="0"/>
                        <a:t>Chromatography</a:t>
                      </a:r>
                      <a:endParaRPr lang="en-US" sz="2000" dirty="0"/>
                    </a:p>
                  </a:txBody>
                  <a:tcPr/>
                </a:tc>
                <a:tc>
                  <a:txBody>
                    <a:bodyPr/>
                    <a:lstStyle/>
                    <a:p>
                      <a:r>
                        <a:rPr lang="en-GB" sz="2000" dirty="0" smtClean="0"/>
                        <a:t>Mobile phase</a:t>
                      </a:r>
                      <a:endParaRPr lang="en-US" sz="2000" dirty="0"/>
                    </a:p>
                  </a:txBody>
                  <a:tcPr/>
                </a:tc>
                <a:tc>
                  <a:txBody>
                    <a:bodyPr/>
                    <a:lstStyle/>
                    <a:p>
                      <a:r>
                        <a:rPr lang="en-GB" sz="2000" dirty="0" smtClean="0"/>
                        <a:t>Stationary phase</a:t>
                      </a:r>
                      <a:endParaRPr lang="en-US" sz="2000" dirty="0"/>
                    </a:p>
                  </a:txBody>
                  <a:tcPr/>
                </a:tc>
              </a:tr>
              <a:tr h="1487182">
                <a:tc>
                  <a:txBody>
                    <a:bodyPr/>
                    <a:lstStyle/>
                    <a:p>
                      <a:r>
                        <a:rPr lang="en-GB" sz="2000" dirty="0" smtClean="0"/>
                        <a:t>Thin layer (</a:t>
                      </a:r>
                      <a:r>
                        <a:rPr lang="en-GB" sz="2000" dirty="0" err="1" smtClean="0"/>
                        <a:t>tlc</a:t>
                      </a:r>
                      <a:r>
                        <a:rPr lang="en-GB" sz="2000" dirty="0" smtClean="0"/>
                        <a:t>)</a:t>
                      </a:r>
                      <a:endParaRPr lang="en-US" sz="2000" dirty="0"/>
                    </a:p>
                  </a:txBody>
                  <a:tcPr/>
                </a:tc>
                <a:tc>
                  <a:txBody>
                    <a:bodyPr/>
                    <a:lstStyle/>
                    <a:p>
                      <a:r>
                        <a:rPr lang="en-GB" sz="2000" dirty="0" smtClean="0"/>
                        <a:t>Liquid solvent</a:t>
                      </a:r>
                      <a:endParaRPr lang="en-US" sz="2000" dirty="0"/>
                    </a:p>
                  </a:txBody>
                  <a:tcPr/>
                </a:tc>
                <a:tc>
                  <a:txBody>
                    <a:bodyPr/>
                    <a:lstStyle/>
                    <a:p>
                      <a:r>
                        <a:rPr lang="en-GB" sz="2000" dirty="0" smtClean="0"/>
                        <a:t>Aluminium or</a:t>
                      </a:r>
                      <a:r>
                        <a:rPr lang="en-GB" sz="2000" baseline="0" dirty="0" smtClean="0"/>
                        <a:t> Silicon oxide (often bound together with calcium sulphate and supported on a plastic/glass sheet)</a:t>
                      </a:r>
                      <a:endParaRPr lang="en-US" sz="2000" dirty="0"/>
                    </a:p>
                  </a:txBody>
                  <a:tcPr/>
                </a:tc>
              </a:tr>
              <a:tr h="1487182">
                <a:tc>
                  <a:txBody>
                    <a:bodyPr/>
                    <a:lstStyle/>
                    <a:p>
                      <a:r>
                        <a:rPr lang="en-GB" sz="2000" dirty="0" smtClean="0"/>
                        <a:t>Paper</a:t>
                      </a:r>
                      <a:endParaRPr lang="en-US" sz="2000" dirty="0"/>
                    </a:p>
                  </a:txBody>
                  <a:tcPr/>
                </a:tc>
                <a:tc>
                  <a:txBody>
                    <a:bodyPr/>
                    <a:lstStyle/>
                    <a:p>
                      <a:r>
                        <a:rPr lang="en-GB" sz="2000" dirty="0" smtClean="0"/>
                        <a:t>Liquid solvent</a:t>
                      </a:r>
                      <a:endParaRPr lang="en-US" sz="2000" dirty="0"/>
                    </a:p>
                  </a:txBody>
                  <a:tcPr/>
                </a:tc>
                <a:tc>
                  <a:txBody>
                    <a:bodyPr/>
                    <a:lstStyle/>
                    <a:p>
                      <a:r>
                        <a:rPr lang="en-GB" sz="2000" dirty="0" smtClean="0"/>
                        <a:t>Water (on the surface of absorbent</a:t>
                      </a:r>
                      <a:r>
                        <a:rPr lang="en-GB" sz="2000" baseline="0" dirty="0" smtClean="0"/>
                        <a:t> chromatography paper and therefore supported by the cellulose fibres in paper).</a:t>
                      </a:r>
                      <a:endParaRPr lang="en-US" sz="2000" dirty="0"/>
                    </a:p>
                  </a:txBody>
                  <a:tcPr/>
                </a:tc>
              </a:tr>
              <a:tr h="1298122">
                <a:tc>
                  <a:txBody>
                    <a:bodyPr/>
                    <a:lstStyle/>
                    <a:p>
                      <a:r>
                        <a:rPr lang="en-GB" sz="2000" dirty="0" smtClean="0"/>
                        <a:t>Gas-layer (</a:t>
                      </a:r>
                      <a:r>
                        <a:rPr lang="en-GB" sz="2000" dirty="0" err="1" smtClean="0"/>
                        <a:t>glc</a:t>
                      </a:r>
                      <a:r>
                        <a:rPr lang="en-GB" sz="2000" dirty="0" smtClean="0"/>
                        <a:t>)</a:t>
                      </a:r>
                      <a:endParaRPr lang="en-US" sz="2000" dirty="0"/>
                    </a:p>
                  </a:txBody>
                  <a:tcPr/>
                </a:tc>
                <a:tc>
                  <a:txBody>
                    <a:bodyPr/>
                    <a:lstStyle/>
                    <a:p>
                      <a:r>
                        <a:rPr lang="en-GB" sz="2000" dirty="0" smtClean="0"/>
                        <a:t>Inert gas (usually</a:t>
                      </a:r>
                      <a:r>
                        <a:rPr lang="en-GB" sz="2000" baseline="0" dirty="0" smtClean="0"/>
                        <a:t> nitrogen or argon)</a:t>
                      </a:r>
                      <a:endParaRPr lang="en-US" sz="2000" dirty="0"/>
                    </a:p>
                  </a:txBody>
                  <a:tcPr/>
                </a:tc>
                <a:tc>
                  <a:txBody>
                    <a:bodyPr/>
                    <a:lstStyle/>
                    <a:p>
                      <a:r>
                        <a:rPr lang="en-GB" sz="2000" dirty="0" smtClean="0"/>
                        <a:t>Liquid – often a silicon gum (supported</a:t>
                      </a:r>
                      <a:r>
                        <a:rPr lang="en-GB" sz="2000" baseline="0" dirty="0" smtClean="0"/>
                        <a:t> on suitable solid particles contained in a glass or metal tube).</a:t>
                      </a:r>
                      <a:endParaRPr lang="en-US" sz="2000" dirty="0"/>
                    </a:p>
                  </a:txBody>
                  <a:tcPr/>
                </a:tc>
              </a:tr>
              <a:tr h="1074729">
                <a:tc>
                  <a:txBody>
                    <a:bodyPr/>
                    <a:lstStyle/>
                    <a:p>
                      <a:r>
                        <a:rPr lang="en-GB" sz="2000" dirty="0" smtClean="0"/>
                        <a:t>High-performance</a:t>
                      </a:r>
                      <a:r>
                        <a:rPr lang="en-GB" sz="2000" baseline="0" dirty="0" smtClean="0"/>
                        <a:t> liquid (</a:t>
                      </a:r>
                      <a:r>
                        <a:rPr lang="en-GB" sz="2000" baseline="0" dirty="0" err="1" smtClean="0"/>
                        <a:t>hplc</a:t>
                      </a:r>
                      <a:r>
                        <a:rPr lang="en-GB" sz="2000" baseline="0" dirty="0" smtClean="0"/>
                        <a:t>)</a:t>
                      </a:r>
                      <a:endParaRPr lang="en-US" sz="2000" dirty="0"/>
                    </a:p>
                  </a:txBody>
                  <a:tcPr/>
                </a:tc>
                <a:tc>
                  <a:txBody>
                    <a:bodyPr/>
                    <a:lstStyle/>
                    <a:p>
                      <a:r>
                        <a:rPr lang="en-GB" sz="2000" dirty="0" smtClean="0"/>
                        <a:t>Liquid solvent</a:t>
                      </a:r>
                      <a:endParaRPr lang="en-US" sz="2000" dirty="0"/>
                    </a:p>
                  </a:txBody>
                  <a:tcPr/>
                </a:tc>
                <a:tc>
                  <a:txBody>
                    <a:bodyPr/>
                    <a:lstStyle/>
                    <a:p>
                      <a:r>
                        <a:rPr lang="en-GB" sz="2000" dirty="0" smtClean="0"/>
                        <a:t>Small solid particles (packed tightly in a tube, usually stainless steel).</a:t>
                      </a:r>
                      <a:endParaRPr lang="en-US" sz="2000" dirty="0"/>
                    </a:p>
                  </a:txBody>
                  <a:tcPr/>
                </a:tc>
              </a:tr>
            </a:tbl>
          </a:graphicData>
        </a:graphic>
      </p:graphicFrame>
      <p:sp>
        <p:nvSpPr>
          <p:cNvPr id="5" name="Rectangle 4"/>
          <p:cNvSpPr/>
          <p:nvPr/>
        </p:nvSpPr>
        <p:spPr>
          <a:xfrm>
            <a:off x="0" y="0"/>
            <a:ext cx="9252520"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Outline </a:t>
            </a:r>
            <a:r>
              <a:rPr lang="en-GB" dirty="0"/>
              <a:t>the principles of paper and thin layer chromatography to separate biological </a:t>
            </a:r>
            <a:r>
              <a:rPr lang="en-GB" dirty="0" smtClean="0"/>
              <a:t>compounds</a:t>
            </a:r>
            <a:endParaRPr lang="en-GB" dirty="0"/>
          </a:p>
        </p:txBody>
      </p:sp>
    </p:spTree>
    <p:extLst>
      <p:ext uri="{BB962C8B-B14F-4D97-AF65-F5344CB8AC3E}">
        <p14:creationId xmlns:p14="http://schemas.microsoft.com/office/powerpoint/2010/main" val="2828013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normAutofit fontScale="90000"/>
          </a:bodyPr>
          <a:lstStyle/>
          <a:p>
            <a:r>
              <a:rPr lang="en-GB" b="1" dirty="0" smtClean="0"/>
              <a:t>How it works – mobile and stationary phases.</a:t>
            </a:r>
            <a:endParaRPr lang="en-US" b="1" dirty="0"/>
          </a:p>
        </p:txBody>
      </p:sp>
      <p:sp>
        <p:nvSpPr>
          <p:cNvPr id="3" name="Content Placeholder 2"/>
          <p:cNvSpPr>
            <a:spLocks noGrp="1"/>
          </p:cNvSpPr>
          <p:nvPr>
            <p:ph idx="1"/>
          </p:nvPr>
        </p:nvSpPr>
        <p:spPr>
          <a:xfrm>
            <a:off x="457200" y="1357298"/>
            <a:ext cx="8229600" cy="5286412"/>
          </a:xfrm>
        </p:spPr>
        <p:txBody>
          <a:bodyPr>
            <a:normAutofit/>
          </a:bodyPr>
          <a:lstStyle/>
          <a:p>
            <a:r>
              <a:rPr lang="en-US" sz="3600" dirty="0" smtClean="0"/>
              <a:t>A sample is dissolved in a </a:t>
            </a:r>
            <a:r>
              <a:rPr lang="en-US" sz="3600" i="1" dirty="0" smtClean="0"/>
              <a:t>mobile phase</a:t>
            </a:r>
            <a:r>
              <a:rPr lang="en-US" sz="3600" dirty="0" smtClean="0"/>
              <a:t> (which may be a gas or a liquid). </a:t>
            </a:r>
          </a:p>
          <a:p>
            <a:r>
              <a:rPr lang="en-US" sz="3600" dirty="0" smtClean="0"/>
              <a:t>The mobile phase is then forced through an immobile, immiscible </a:t>
            </a:r>
            <a:r>
              <a:rPr lang="en-US" sz="3600" i="1" dirty="0" smtClean="0"/>
              <a:t>stationary phase</a:t>
            </a:r>
            <a:r>
              <a:rPr lang="en-US" sz="3600" dirty="0" smtClean="0"/>
              <a:t>. </a:t>
            </a:r>
          </a:p>
          <a:p>
            <a:r>
              <a:rPr lang="en-US" sz="3600" dirty="0" smtClean="0"/>
              <a:t>The phases are chosen so the components of the sample have different </a:t>
            </a:r>
            <a:r>
              <a:rPr lang="en-US" sz="3600" dirty="0" err="1" smtClean="0"/>
              <a:t>solubilities</a:t>
            </a:r>
            <a:r>
              <a:rPr lang="en-US" sz="3600" dirty="0" smtClean="0"/>
              <a:t> in each phase. </a:t>
            </a:r>
          </a:p>
          <a:p>
            <a:endParaRPr lang="en-US" dirty="0"/>
          </a:p>
        </p:txBody>
      </p:sp>
      <p:sp>
        <p:nvSpPr>
          <p:cNvPr id="5" name="Rectangle 4"/>
          <p:cNvSpPr/>
          <p:nvPr/>
        </p:nvSpPr>
        <p:spPr>
          <a:xfrm>
            <a:off x="179512" y="6028175"/>
            <a:ext cx="4968552"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Outline </a:t>
            </a:r>
            <a:r>
              <a:rPr lang="en-GB" dirty="0"/>
              <a:t>the principles of paper and thin layer chromatography to separate biological </a:t>
            </a:r>
            <a:r>
              <a:rPr lang="en-GB" dirty="0" smtClean="0"/>
              <a:t>compounds</a:t>
            </a:r>
            <a:endParaRPr lang="en-GB" dirty="0"/>
          </a:p>
        </p:txBody>
      </p:sp>
    </p:spTree>
    <p:extLst>
      <p:ext uri="{BB962C8B-B14F-4D97-AF65-F5344CB8AC3E}">
        <p14:creationId xmlns:p14="http://schemas.microsoft.com/office/powerpoint/2010/main" val="247481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429420"/>
          </a:xfrm>
        </p:spPr>
        <p:txBody>
          <a:bodyPr>
            <a:normAutofit/>
          </a:bodyPr>
          <a:lstStyle/>
          <a:p>
            <a:r>
              <a:rPr lang="en-GB" sz="3200" dirty="0" smtClean="0"/>
              <a:t>The components of the sample are attracted to both mobile and stationary phases.</a:t>
            </a:r>
          </a:p>
          <a:p>
            <a:r>
              <a:rPr lang="en-GB" sz="3200" dirty="0" smtClean="0"/>
              <a:t>A component strongly attracted to the stationary phase will be held back.</a:t>
            </a:r>
          </a:p>
          <a:p>
            <a:r>
              <a:rPr lang="en-GB" sz="3200" dirty="0" smtClean="0"/>
              <a:t>A component strongly attracted to the mobile phase will pass through quickly (and move further).</a:t>
            </a:r>
          </a:p>
          <a:p>
            <a:r>
              <a:rPr lang="en-GB" sz="3200" dirty="0" smtClean="0"/>
              <a:t>This leads to separation of the components.</a:t>
            </a:r>
            <a:endParaRPr lang="en-US" sz="3200" dirty="0"/>
          </a:p>
        </p:txBody>
      </p:sp>
      <p:sp>
        <p:nvSpPr>
          <p:cNvPr id="4" name="Rectangle 3"/>
          <p:cNvSpPr/>
          <p:nvPr/>
        </p:nvSpPr>
        <p:spPr>
          <a:xfrm>
            <a:off x="179512" y="5985559"/>
            <a:ext cx="4968552"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t>- Outline </a:t>
            </a:r>
            <a:r>
              <a:rPr lang="en-GB" dirty="0"/>
              <a:t>the principles of paper and thin layer chromatography to separate biological </a:t>
            </a:r>
            <a:r>
              <a:rPr lang="en-GB" dirty="0" smtClean="0"/>
              <a:t>compounds</a:t>
            </a:r>
            <a:endParaRPr lang="en-GB" dirty="0"/>
          </a:p>
        </p:txBody>
      </p:sp>
    </p:spTree>
    <p:extLst>
      <p:ext uri="{BB962C8B-B14F-4D97-AF65-F5344CB8AC3E}">
        <p14:creationId xmlns:p14="http://schemas.microsoft.com/office/powerpoint/2010/main" val="231704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Paper Chromatography</a:t>
            </a:r>
            <a:endParaRPr lang="en-GB" dirty="0"/>
          </a:p>
        </p:txBody>
      </p:sp>
      <p:sp>
        <p:nvSpPr>
          <p:cNvPr id="3" name="Content Placeholder 2"/>
          <p:cNvSpPr>
            <a:spLocks noGrp="1"/>
          </p:cNvSpPr>
          <p:nvPr>
            <p:ph idx="1"/>
          </p:nvPr>
        </p:nvSpPr>
        <p:spPr/>
        <p:txBody>
          <a:bodyPr/>
          <a:lstStyle/>
          <a:p>
            <a:r>
              <a:rPr lang="en-GB" dirty="0"/>
              <a:t>S</a:t>
            </a:r>
            <a:r>
              <a:rPr lang="en-GB" dirty="0" smtClean="0"/>
              <a:t>olvent </a:t>
            </a:r>
            <a:r>
              <a:rPr lang="en-GB" dirty="0"/>
              <a:t>slowly travels up the </a:t>
            </a:r>
            <a:r>
              <a:rPr lang="en-GB" dirty="0" smtClean="0"/>
              <a:t>paper</a:t>
            </a:r>
          </a:p>
          <a:p>
            <a:r>
              <a:rPr lang="en-GB" dirty="0" smtClean="0"/>
              <a:t>The different </a:t>
            </a:r>
            <a:r>
              <a:rPr lang="en-GB" dirty="0"/>
              <a:t>components of the </a:t>
            </a:r>
            <a:r>
              <a:rPr lang="en-GB" dirty="0" smtClean="0"/>
              <a:t>mixtures </a:t>
            </a:r>
            <a:r>
              <a:rPr lang="en-GB" dirty="0"/>
              <a:t>travel at different rates and the mixtures are separated into different coloured spots.</a:t>
            </a:r>
          </a:p>
          <a:p>
            <a:endParaRPr lang="en-GB" dirty="0"/>
          </a:p>
        </p:txBody>
      </p:sp>
      <p:pic>
        <p:nvPicPr>
          <p:cNvPr id="5" name="Picture 4"/>
          <p:cNvPicPr>
            <a:picLocks noChangeAspect="1"/>
          </p:cNvPicPr>
          <p:nvPr/>
        </p:nvPicPr>
        <p:blipFill rotWithShape="1">
          <a:blip r:embed="rId2"/>
          <a:srcRect l="37271" t="26375" r="38931" b="47047"/>
          <a:stretch/>
        </p:blipFill>
        <p:spPr>
          <a:xfrm>
            <a:off x="448233" y="3863180"/>
            <a:ext cx="4239742" cy="2662163"/>
          </a:xfrm>
          <a:prstGeom prst="rect">
            <a:avLst/>
          </a:prstGeom>
        </p:spPr>
      </p:pic>
      <p:pic>
        <p:nvPicPr>
          <p:cNvPr id="6" name="Picture 5"/>
          <p:cNvPicPr>
            <a:picLocks noChangeAspect="1"/>
          </p:cNvPicPr>
          <p:nvPr/>
        </p:nvPicPr>
        <p:blipFill rotWithShape="1">
          <a:blip r:embed="rId3"/>
          <a:srcRect l="36718" t="45078" r="37825" b="27360"/>
          <a:stretch/>
        </p:blipFill>
        <p:spPr>
          <a:xfrm>
            <a:off x="4687975" y="3863179"/>
            <a:ext cx="4373555" cy="2662163"/>
          </a:xfrm>
          <a:prstGeom prst="rect">
            <a:avLst/>
          </a:prstGeom>
        </p:spPr>
      </p:pic>
    </p:spTree>
    <p:extLst>
      <p:ext uri="{BB962C8B-B14F-4D97-AF65-F5344CB8AC3E}">
        <p14:creationId xmlns:p14="http://schemas.microsoft.com/office/powerpoint/2010/main" val="741456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974</Words>
  <Application>Microsoft Office PowerPoint</Application>
  <PresentationFormat>On-screen Show (4:3)</PresentationFormat>
  <Paragraphs>104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PAG6 TLC</vt:lpstr>
      <vt:lpstr>Need to book</vt:lpstr>
      <vt:lpstr>Learning Objective</vt:lpstr>
      <vt:lpstr>What is chromatography?</vt:lpstr>
      <vt:lpstr>Background</vt:lpstr>
      <vt:lpstr>Types of chromatography</vt:lpstr>
      <vt:lpstr>How it works – mobile and stationary phases.</vt:lpstr>
      <vt:lpstr>PowerPoint Presentation</vt:lpstr>
      <vt:lpstr>Paper Chromatography</vt:lpstr>
      <vt:lpstr>Thin Layer Chromatography</vt:lpstr>
      <vt:lpstr>Separation will be affected by:</vt:lpstr>
      <vt:lpstr>Rf values</vt:lpstr>
      <vt:lpstr>PowerPoint Presentation</vt:lpstr>
      <vt:lpstr>PAG 6 Background</vt:lpstr>
      <vt:lpstr>PAG6</vt:lpstr>
      <vt:lpstr>Method: Stage 1</vt:lpstr>
      <vt:lpstr>Method: Stage 2</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science unit 3 practical: Chromatography</dc:title>
  <dc:creator>RossD</dc:creator>
  <cp:lastModifiedBy>Louise Wilson</cp:lastModifiedBy>
  <cp:revision>13</cp:revision>
  <dcterms:created xsi:type="dcterms:W3CDTF">2008-02-27T07:35:36Z</dcterms:created>
  <dcterms:modified xsi:type="dcterms:W3CDTF">2015-11-03T16:40:32Z</dcterms:modified>
</cp:coreProperties>
</file>