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1" r:id="rId3"/>
    <p:sldId id="272" r:id="rId4"/>
    <p:sldId id="278" r:id="rId5"/>
    <p:sldId id="27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59" r:id="rId15"/>
    <p:sldId id="260" r:id="rId16"/>
    <p:sldId id="257" r:id="rId17"/>
    <p:sldId id="263" r:id="rId18"/>
    <p:sldId id="274" r:id="rId19"/>
    <p:sldId id="275" r:id="rId20"/>
    <p:sldId id="276" r:id="rId21"/>
    <p:sldId id="277" r:id="rId22"/>
    <p:sldId id="258" r:id="rId23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1E36A-4ED8-4FC8-8A08-0AB09F6614DE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F246D-CAB3-4C7E-8FDD-D9594A4E7F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654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E910B-95DC-40DF-BC6D-B04BF651418D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2838" y="1233488"/>
            <a:ext cx="44434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51388"/>
            <a:ext cx="5335588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DB1B7-4DB8-4ABE-97F5-3F818A878C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2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Reagent</a:t>
            </a:r>
            <a:r>
              <a:rPr lang="en-GB" baseline="0" dirty="0" smtClean="0"/>
              <a:t> strips (test urine &amp; blood </a:t>
            </a:r>
            <a:r>
              <a:rPr lang="en-GB" baseline="0" smtClean="0"/>
              <a:t>in analysis)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DB1B7-4DB8-4ABE-97F5-3F818A878C5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810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E1E8912-839B-4BEA-9034-EB788F606E4C}" type="datetimeFigureOut">
              <a:rPr lang="en-GB" smtClean="0"/>
              <a:pPr/>
              <a:t>03/11/2015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0A9DD2D-C3D5-4DE9-91B0-62CA5F927B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E8912-839B-4BEA-9034-EB788F606E4C}" type="datetimeFigureOut">
              <a:rPr lang="en-GB" smtClean="0"/>
              <a:pPr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9DD2D-C3D5-4DE9-91B0-62CA5F927B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E1E8912-839B-4BEA-9034-EB788F606E4C}" type="datetimeFigureOut">
              <a:rPr lang="en-GB" smtClean="0"/>
              <a:pPr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A9DD2D-C3D5-4DE9-91B0-62CA5F927B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E8912-839B-4BEA-9034-EB788F606E4C}" type="datetimeFigureOut">
              <a:rPr lang="en-GB" smtClean="0"/>
              <a:pPr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9DD2D-C3D5-4DE9-91B0-62CA5F927B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1E8912-839B-4BEA-9034-EB788F606E4C}" type="datetimeFigureOut">
              <a:rPr lang="en-GB" smtClean="0"/>
              <a:pPr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0A9DD2D-C3D5-4DE9-91B0-62CA5F927B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E8912-839B-4BEA-9034-EB788F606E4C}" type="datetimeFigureOut">
              <a:rPr lang="en-GB" smtClean="0"/>
              <a:pPr/>
              <a:t>03/11/2015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9DD2D-C3D5-4DE9-91B0-62CA5F927B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E8912-839B-4BEA-9034-EB788F606E4C}" type="datetimeFigureOut">
              <a:rPr lang="en-GB" smtClean="0"/>
              <a:pPr/>
              <a:t>03/11/2015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9DD2D-C3D5-4DE9-91B0-62CA5F927B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E8912-839B-4BEA-9034-EB788F606E4C}" type="datetimeFigureOut">
              <a:rPr lang="en-GB" smtClean="0"/>
              <a:pPr/>
              <a:t>03/11/2015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9DD2D-C3D5-4DE9-91B0-62CA5F927B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1E8912-839B-4BEA-9034-EB788F606E4C}" type="datetimeFigureOut">
              <a:rPr lang="en-GB" smtClean="0"/>
              <a:pPr/>
              <a:t>03/11/2015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9DD2D-C3D5-4DE9-91B0-62CA5F927B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E8912-839B-4BEA-9034-EB788F606E4C}" type="datetimeFigureOut">
              <a:rPr lang="en-GB" smtClean="0"/>
              <a:pPr/>
              <a:t>03/11/2015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9DD2D-C3D5-4DE9-91B0-62CA5F927B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E8912-839B-4BEA-9034-EB788F606E4C}" type="datetimeFigureOut">
              <a:rPr lang="en-GB" smtClean="0"/>
              <a:pPr/>
              <a:t>03/11/2015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A9DD2D-C3D5-4DE9-91B0-62CA5F927B4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E1E8912-839B-4BEA-9034-EB788F606E4C}" type="datetimeFigureOut">
              <a:rPr lang="en-GB" smtClean="0"/>
              <a:pPr/>
              <a:t>03/11/2015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A9DD2D-C3D5-4DE9-91B0-62CA5F927B4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Colorimetry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405" y="764704"/>
            <a:ext cx="6172200" cy="1143000"/>
          </a:xfrm>
        </p:spPr>
        <p:txBody>
          <a:bodyPr/>
          <a:lstStyle/>
          <a:p>
            <a:r>
              <a:rPr lang="en-GB" sz="4400" b="1" dirty="0" smtClean="0"/>
              <a:t>Calibration curves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420888"/>
            <a:ext cx="7758138" cy="4114799"/>
          </a:xfrm>
        </p:spPr>
        <p:txBody>
          <a:bodyPr>
            <a:noAutofit/>
          </a:bodyPr>
          <a:lstStyle/>
          <a:p>
            <a:r>
              <a:rPr lang="en-GB" sz="2800" dirty="0" smtClean="0"/>
              <a:t>These are created by measuring the absorbance or transmission of a number of solutions of known concentration.</a:t>
            </a:r>
          </a:p>
          <a:p>
            <a:r>
              <a:rPr lang="en-GB" sz="2800" dirty="0" smtClean="0"/>
              <a:t>A graph is then drawn.</a:t>
            </a:r>
          </a:p>
          <a:p>
            <a:r>
              <a:rPr lang="en-GB" sz="2800" dirty="0" smtClean="0"/>
              <a:t>An unknown sample is then tested. By taking its absorbance or transmission the concentration of the sample can then be calculated.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251520" y="76061"/>
            <a:ext cx="88118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/>
              <a:t>Explain quantitative methods to determine concentrations of a chemical in solution</a:t>
            </a:r>
          </a:p>
        </p:txBody>
      </p:sp>
    </p:spTree>
    <p:extLst>
      <p:ext uri="{BB962C8B-B14F-4D97-AF65-F5344CB8AC3E}">
        <p14:creationId xmlns:p14="http://schemas.microsoft.com/office/powerpoint/2010/main" val="54376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357166"/>
            <a:ext cx="8429684" cy="607223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-1571668" y="3357562"/>
            <a:ext cx="5143536" cy="1588"/>
          </a:xfrm>
          <a:prstGeom prst="line">
            <a:avLst/>
          </a:prstGeom>
          <a:ln w="38100">
            <a:solidFill>
              <a:schemeClr val="bg1">
                <a:alpha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00100" y="5929330"/>
            <a:ext cx="7429552" cy="1588"/>
          </a:xfrm>
          <a:prstGeom prst="line">
            <a:avLst/>
          </a:prstGeom>
          <a:ln w="38100">
            <a:solidFill>
              <a:schemeClr val="bg1">
                <a:alpha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0" y="5929330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Concentration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136969" y="2050218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% Absorbance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8" name="Arc 17"/>
          <p:cNvSpPr/>
          <p:nvPr/>
        </p:nvSpPr>
        <p:spPr>
          <a:xfrm>
            <a:off x="-7143832" y="-3643362"/>
            <a:ext cx="15287732" cy="9572692"/>
          </a:xfrm>
          <a:prstGeom prst="arc">
            <a:avLst>
              <a:gd name="adj1" fmla="val 9199"/>
              <a:gd name="adj2" fmla="val 4953264"/>
            </a:avLst>
          </a:prstGeom>
          <a:ln w="19050">
            <a:solidFill>
              <a:srgbClr val="7030A0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Line Callout 1 18"/>
          <p:cNvSpPr/>
          <p:nvPr/>
        </p:nvSpPr>
        <p:spPr>
          <a:xfrm>
            <a:off x="2500298" y="1285860"/>
            <a:ext cx="2500330" cy="1285884"/>
          </a:xfrm>
          <a:prstGeom prst="borderCallout1">
            <a:avLst>
              <a:gd name="adj1" fmla="val 101536"/>
              <a:gd name="adj2" fmla="val 66447"/>
              <a:gd name="adj3" fmla="val 232433"/>
              <a:gd name="adj4" fmla="val 1521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The curve may actually be a curve</a:t>
            </a:r>
            <a:endParaRPr lang="en-GB" sz="2400" b="1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000100" y="1357298"/>
            <a:ext cx="7143800" cy="4572032"/>
          </a:xfrm>
          <a:prstGeom prst="line">
            <a:avLst/>
          </a:prstGeom>
          <a:ln w="25400">
            <a:solidFill>
              <a:srgbClr val="7030A0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ine Callout 1 21"/>
          <p:cNvSpPr/>
          <p:nvPr/>
        </p:nvSpPr>
        <p:spPr>
          <a:xfrm>
            <a:off x="2500298" y="1285860"/>
            <a:ext cx="2500330" cy="1285884"/>
          </a:xfrm>
          <a:prstGeom prst="borderCallout1">
            <a:avLst>
              <a:gd name="adj1" fmla="val 101536"/>
              <a:gd name="adj2" fmla="val 66447"/>
              <a:gd name="adj3" fmla="val 142218"/>
              <a:gd name="adj4" fmla="val 1139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Or it may be a straight line</a:t>
            </a:r>
            <a:endParaRPr lang="en-GB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251520" y="76061"/>
            <a:ext cx="88118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/>
              <a:t>Explain quantitative methods to determine concentrations of a chemical in solution</a:t>
            </a:r>
          </a:p>
        </p:txBody>
      </p:sp>
    </p:spTree>
    <p:extLst>
      <p:ext uri="{BB962C8B-B14F-4D97-AF65-F5344CB8AC3E}">
        <p14:creationId xmlns:p14="http://schemas.microsoft.com/office/powerpoint/2010/main" val="217554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357166"/>
            <a:ext cx="8429684" cy="607223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-1571668" y="3357562"/>
            <a:ext cx="5143536" cy="1588"/>
          </a:xfrm>
          <a:prstGeom prst="line">
            <a:avLst/>
          </a:prstGeom>
          <a:ln w="38100">
            <a:solidFill>
              <a:schemeClr val="bg1">
                <a:alpha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00100" y="5929330"/>
            <a:ext cx="7429552" cy="1588"/>
          </a:xfrm>
          <a:prstGeom prst="line">
            <a:avLst/>
          </a:prstGeom>
          <a:ln w="38100">
            <a:solidFill>
              <a:schemeClr val="bg1">
                <a:alpha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0" y="5929330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Concentration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136969" y="2050218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% Absorbance</a:t>
            </a:r>
            <a:endParaRPr lang="en-GB" sz="2000" b="1" dirty="0">
              <a:solidFill>
                <a:schemeClr val="bg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000100" y="1357298"/>
            <a:ext cx="7143800" cy="4572032"/>
          </a:xfrm>
          <a:prstGeom prst="line">
            <a:avLst/>
          </a:prstGeom>
          <a:ln w="25400">
            <a:solidFill>
              <a:srgbClr val="7030A0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ine Callout 1 21"/>
          <p:cNvSpPr/>
          <p:nvPr/>
        </p:nvSpPr>
        <p:spPr>
          <a:xfrm>
            <a:off x="2500298" y="1285860"/>
            <a:ext cx="2500330" cy="1285884"/>
          </a:xfrm>
          <a:prstGeom prst="borderCallout1">
            <a:avLst>
              <a:gd name="adj1" fmla="val 101536"/>
              <a:gd name="adj2" fmla="val 66447"/>
              <a:gd name="adj3" fmla="val 142218"/>
              <a:gd name="adj4" fmla="val 1139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Or it may be a straight line</a:t>
            </a:r>
            <a:endParaRPr lang="en-GB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251520" y="76061"/>
            <a:ext cx="88118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/>
              <a:t>Explain quantitative methods to determine concentrations of a chemical in solution</a:t>
            </a:r>
          </a:p>
        </p:txBody>
      </p:sp>
    </p:spTree>
    <p:extLst>
      <p:ext uri="{BB962C8B-B14F-4D97-AF65-F5344CB8AC3E}">
        <p14:creationId xmlns:p14="http://schemas.microsoft.com/office/powerpoint/2010/main" val="412180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357166"/>
            <a:ext cx="8429684" cy="607223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-1571668" y="3357562"/>
            <a:ext cx="5143536" cy="1588"/>
          </a:xfrm>
          <a:prstGeom prst="line">
            <a:avLst/>
          </a:prstGeom>
          <a:ln w="38100">
            <a:solidFill>
              <a:schemeClr val="bg1">
                <a:alpha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00100" y="5929330"/>
            <a:ext cx="7429552" cy="1588"/>
          </a:xfrm>
          <a:prstGeom prst="line">
            <a:avLst/>
          </a:prstGeom>
          <a:ln w="38100">
            <a:solidFill>
              <a:schemeClr val="bg1">
                <a:alpha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0" y="5929330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Concentration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136969" y="2050218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% Absorbance</a:t>
            </a:r>
            <a:endParaRPr lang="en-GB" sz="2000" b="1" dirty="0">
              <a:solidFill>
                <a:schemeClr val="bg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000100" y="1357298"/>
            <a:ext cx="7143800" cy="4572032"/>
          </a:xfrm>
          <a:prstGeom prst="line">
            <a:avLst/>
          </a:prstGeom>
          <a:ln w="25400">
            <a:solidFill>
              <a:srgbClr val="7030A0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00100" y="2285992"/>
            <a:ext cx="5643602" cy="1588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4822827" y="4108455"/>
            <a:ext cx="3641750" cy="1588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00100" y="1857364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Take samples % absorbance. Draw across to curve.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15140" y="3643314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Draw down and read off concentration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76061"/>
            <a:ext cx="88118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/>
              <a:t>Explain quantitative methods to determine concentrations of a chemical in solution</a:t>
            </a:r>
          </a:p>
        </p:txBody>
      </p:sp>
    </p:spTree>
    <p:extLst>
      <p:ext uri="{BB962C8B-B14F-4D97-AF65-F5344CB8AC3E}">
        <p14:creationId xmlns:p14="http://schemas.microsoft.com/office/powerpoint/2010/main" val="88156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Carry out </a:t>
            </a:r>
            <a:r>
              <a:rPr lang="en-GB" dirty="0" err="1" smtClean="0"/>
              <a:t>colorimetry</a:t>
            </a:r>
            <a:r>
              <a:rPr lang="en-GB" dirty="0" smtClean="0"/>
              <a:t> practical</a:t>
            </a:r>
          </a:p>
          <a:p>
            <a:pPr lvl="1"/>
            <a:r>
              <a:rPr lang="en-GB" dirty="0" smtClean="0"/>
              <a:t>Use worksheet [Activity 23] to monitor the time course of protein hydrolysis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r>
              <a:rPr lang="en-GB" dirty="0" smtClean="0"/>
              <a:t>Colorimeter</a:t>
            </a:r>
          </a:p>
          <a:p>
            <a:r>
              <a:rPr lang="en-GB" dirty="0" smtClean="0"/>
              <a:t>You need to have in your lab book</a:t>
            </a:r>
          </a:p>
          <a:p>
            <a:pPr lvl="1"/>
            <a:r>
              <a:rPr lang="en-GB" dirty="0" smtClean="0"/>
              <a:t>Results tables</a:t>
            </a:r>
          </a:p>
          <a:p>
            <a:pPr lvl="1"/>
            <a:r>
              <a:rPr lang="en-GB" dirty="0" smtClean="0"/>
              <a:t>Graphs</a:t>
            </a:r>
          </a:p>
          <a:p>
            <a:pPr lvl="1"/>
            <a:r>
              <a:rPr lang="en-GB" dirty="0" smtClean="0"/>
              <a:t>Calculations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6226810"/>
            <a:ext cx="338437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Practical Skills: Graph drawing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24517" y="2420888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/>
              <a:t>PAG5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51520" y="76061"/>
            <a:ext cx="88118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/>
              <a:t>Explain quantitative methods to determine concentrations of a chemical in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Assess Graphs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Marks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Equal scaling on axis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Plotted</a:t>
                      </a:r>
                      <a:r>
                        <a:rPr lang="en-GB" baseline="0" dirty="0" smtClean="0"/>
                        <a:t> on at least 50% of graph paper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Absorbance</a:t>
                      </a:r>
                      <a:r>
                        <a:rPr lang="en-GB" baseline="0" dirty="0" smtClean="0"/>
                        <a:t> on y axis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Units</a:t>
                      </a:r>
                      <a:r>
                        <a:rPr lang="en-GB" baseline="0" dirty="0" smtClean="0"/>
                        <a:t> given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Points </a:t>
                      </a:r>
                      <a:r>
                        <a:rPr lang="en-GB" smtClean="0"/>
                        <a:t>plotted correctly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Plenary: Past Paper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June 2009 3d</a:t>
            </a:r>
          </a:p>
          <a:p>
            <a:r>
              <a:rPr lang="en-GB" dirty="0" smtClean="0"/>
              <a:t>The activity of an enzyme can be measured by testing for the concentration of its product at regular intervals.</a:t>
            </a:r>
          </a:p>
          <a:p>
            <a:r>
              <a:rPr lang="en-GB" dirty="0" smtClean="0"/>
              <a:t>Describe how the concentration of a reducing sugar can be measured using </a:t>
            </a:r>
            <a:r>
              <a:rPr lang="en-GB" smtClean="0"/>
              <a:t>a colorimeter [6]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Markscheme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8779" t="30515" r="22685" b="19562"/>
          <a:stretch/>
        </p:blipFill>
        <p:spPr>
          <a:xfrm>
            <a:off x="0" y="1490678"/>
            <a:ext cx="9144000" cy="528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PPQ- Pregnancy Tests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On print outs x2</a:t>
            </a:r>
          </a:p>
        </p:txBody>
      </p:sp>
    </p:spTree>
    <p:extLst>
      <p:ext uri="{BB962C8B-B14F-4D97-AF65-F5344CB8AC3E}">
        <p14:creationId xmlns:p14="http://schemas.microsoft.com/office/powerpoint/2010/main" val="138600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Markscheme 2010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5"/>
            <a:ext cx="9134475" cy="479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859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Need to book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Practical activity 23</a:t>
            </a:r>
          </a:p>
          <a:p>
            <a:r>
              <a:rPr lang="en-GB" dirty="0" smtClean="0"/>
              <a:t>Graph paper</a:t>
            </a:r>
          </a:p>
          <a:p>
            <a:r>
              <a:rPr lang="en-GB" dirty="0" smtClean="0"/>
              <a:t>Rulers</a:t>
            </a:r>
          </a:p>
          <a:p>
            <a:r>
              <a:rPr lang="en-GB" dirty="0" smtClean="0"/>
              <a:t>Pencils</a:t>
            </a:r>
          </a:p>
          <a:p>
            <a:r>
              <a:rPr lang="en-GB" dirty="0" smtClean="0"/>
              <a:t>Repro</a:t>
            </a:r>
          </a:p>
          <a:p>
            <a:pPr lvl="1"/>
            <a:r>
              <a:rPr lang="en-GB" dirty="0" smtClean="0"/>
              <a:t>Practical sheet 23</a:t>
            </a:r>
          </a:p>
          <a:p>
            <a:pPr lvl="1"/>
            <a:r>
              <a:rPr lang="en-GB" dirty="0" smtClean="0"/>
              <a:t>PPQ x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67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0988" cy="494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33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836612"/>
          </a:xfrm>
        </p:spPr>
        <p:txBody>
          <a:bodyPr/>
          <a:lstStyle/>
          <a:p>
            <a:pPr eaLnBrk="1" hangingPunct="1"/>
            <a:r>
              <a:rPr lang="en-GB" smtClean="0"/>
              <a:t>Markscheme 2012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1096963"/>
            <a:ext cx="9150350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873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lab books</a:t>
            </a:r>
          </a:p>
          <a:p>
            <a:r>
              <a:rPr lang="en-GB" dirty="0" smtClean="0"/>
              <a:t>Answer questions on practical sheet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Know about </a:t>
            </a:r>
            <a:r>
              <a:rPr lang="en-GB" dirty="0" err="1" smtClean="0"/>
              <a:t>colorimetry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Explain quantitative methods to determine concentrations of a chemical in solution</a:t>
            </a:r>
          </a:p>
          <a:p>
            <a:pPr lvl="1"/>
            <a:r>
              <a:rPr lang="en-GB" dirty="0" smtClean="0"/>
              <a:t>Including </a:t>
            </a:r>
            <a:r>
              <a:rPr lang="en-GB" dirty="0" err="1" smtClean="0"/>
              <a:t>colorimetry</a:t>
            </a:r>
            <a:r>
              <a:rPr lang="en-GB" dirty="0" smtClean="0"/>
              <a:t> and biosensors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420888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/>
              <a:t>Success Criteria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59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Biosensors?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07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en-GB" dirty="0" smtClean="0"/>
              <a:t>Biosensors: Pregnancy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4846320"/>
          </a:xfrm>
        </p:spPr>
        <p:txBody>
          <a:bodyPr/>
          <a:lstStyle/>
          <a:p>
            <a:r>
              <a:rPr lang="en-GB" dirty="0" smtClean="0"/>
              <a:t>Testing for </a:t>
            </a:r>
            <a:r>
              <a:rPr lang="en-GB" dirty="0" err="1" smtClean="0"/>
              <a:t>hCG</a:t>
            </a:r>
            <a:r>
              <a:rPr lang="en-GB" dirty="0" smtClean="0"/>
              <a:t> (human chorionic </a:t>
            </a:r>
            <a:r>
              <a:rPr lang="en-GB" dirty="0" err="1" smtClean="0"/>
              <a:t>gonadotrophin</a:t>
            </a:r>
            <a:r>
              <a:rPr lang="en-GB" dirty="0" smtClean="0"/>
              <a:t> hormone)</a:t>
            </a:r>
          </a:p>
          <a:p>
            <a:r>
              <a:rPr lang="en-GB" dirty="0" smtClean="0"/>
              <a:t>Immobilised antibodies on a stick</a:t>
            </a:r>
          </a:p>
          <a:p>
            <a:pPr lvl="1"/>
            <a:r>
              <a:rPr lang="en-GB" dirty="0" smtClean="0"/>
              <a:t>Antibodies are attached to a dye</a:t>
            </a:r>
          </a:p>
          <a:p>
            <a:r>
              <a:rPr lang="en-GB" dirty="0" smtClean="0"/>
              <a:t>Hormone passes up the stick and binds to the complementary antibodies</a:t>
            </a:r>
          </a:p>
          <a:p>
            <a:r>
              <a:rPr lang="en-GB" dirty="0" smtClean="0"/>
              <a:t>Making the dye become visible</a:t>
            </a:r>
          </a:p>
          <a:p>
            <a:r>
              <a:rPr lang="en-GB" dirty="0" smtClean="0"/>
              <a:t>Second control line to show test is working</a:t>
            </a:r>
          </a:p>
          <a:p>
            <a:r>
              <a:rPr lang="en-GB" dirty="0" smtClean="0"/>
              <a:t>2 coloured lines = positive result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58"/>
          <a:stretch/>
        </p:blipFill>
        <p:spPr>
          <a:xfrm>
            <a:off x="755576" y="5250984"/>
            <a:ext cx="2076872" cy="1440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5178976"/>
            <a:ext cx="2016224" cy="15121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1520" y="76061"/>
            <a:ext cx="88118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/>
              <a:t>Explain quantitative methods to determine concentrations of a chemical in solution</a:t>
            </a:r>
          </a:p>
        </p:txBody>
      </p:sp>
    </p:spTree>
    <p:extLst>
      <p:ext uri="{BB962C8B-B14F-4D97-AF65-F5344CB8AC3E}">
        <p14:creationId xmlns:p14="http://schemas.microsoft.com/office/powerpoint/2010/main" val="353801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56592" y="620688"/>
            <a:ext cx="7686700" cy="1143000"/>
          </a:xfrm>
        </p:spPr>
        <p:txBody>
          <a:bodyPr/>
          <a:lstStyle/>
          <a:p>
            <a:pPr algn="ctr"/>
            <a:r>
              <a:rPr lang="en-GB" b="1" dirty="0" smtClean="0"/>
              <a:t>What is </a:t>
            </a:r>
            <a:r>
              <a:rPr lang="en-GB" b="1" dirty="0" err="1" smtClean="0"/>
              <a:t>colorimetry</a:t>
            </a:r>
            <a:r>
              <a:rPr lang="en-GB" b="1" dirty="0" smtClean="0"/>
              <a:t>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6829444" cy="4114799"/>
          </a:xfrm>
        </p:spPr>
        <p:txBody>
          <a:bodyPr>
            <a:noAutofit/>
          </a:bodyPr>
          <a:lstStyle/>
          <a:p>
            <a:r>
              <a:rPr lang="en-GB" sz="2800" dirty="0" smtClean="0"/>
              <a:t>Colorimetric techniques are used to identify coloured solutions and measure their concentration. </a:t>
            </a:r>
          </a:p>
          <a:p>
            <a:r>
              <a:rPr lang="en-GB" sz="2800" dirty="0" err="1" smtClean="0"/>
              <a:t>Colorimetry</a:t>
            </a:r>
            <a:r>
              <a:rPr lang="en-GB" sz="2800" dirty="0" smtClean="0"/>
              <a:t> relies on coloured solutions absorbing light of a particular wavelength. </a:t>
            </a:r>
          </a:p>
          <a:p>
            <a:r>
              <a:rPr lang="en-GB" sz="2800" dirty="0" smtClean="0"/>
              <a:t>However the technique can also be used to analyse colourless substances if they react with a dye.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251520" y="76061"/>
            <a:ext cx="88118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/>
              <a:t>Explain quantitative methods to determine concentrations of a chemical in solution</a:t>
            </a:r>
          </a:p>
        </p:txBody>
      </p:sp>
    </p:spTree>
    <p:extLst>
      <p:ext uri="{BB962C8B-B14F-4D97-AF65-F5344CB8AC3E}">
        <p14:creationId xmlns:p14="http://schemas.microsoft.com/office/powerpoint/2010/main" val="414365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How does it work?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/>
              <a:t>Colorimetry</a:t>
            </a:r>
            <a:r>
              <a:rPr lang="en-GB" sz="3200" dirty="0" smtClean="0"/>
              <a:t> uses a machine called a </a:t>
            </a:r>
            <a:r>
              <a:rPr lang="en-GB" sz="3200" u="sng" dirty="0" smtClean="0"/>
              <a:t>colorimeter</a:t>
            </a:r>
            <a:r>
              <a:rPr lang="en-GB" sz="3200" dirty="0" smtClean="0"/>
              <a:t>.</a:t>
            </a:r>
          </a:p>
          <a:p>
            <a:r>
              <a:rPr lang="en-GB" sz="3200" dirty="0" smtClean="0"/>
              <a:t>The sample tubes placed in the colorimeter are called </a:t>
            </a:r>
            <a:r>
              <a:rPr lang="en-GB" sz="3200" u="sng" dirty="0" err="1" smtClean="0"/>
              <a:t>cuvettes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251520" y="76061"/>
            <a:ext cx="88118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/>
              <a:t>Explain quantitative methods to determine concentrations of a chemical in solution</a:t>
            </a:r>
          </a:p>
        </p:txBody>
      </p:sp>
    </p:spTree>
    <p:extLst>
      <p:ext uri="{BB962C8B-B14F-4D97-AF65-F5344CB8AC3E}">
        <p14:creationId xmlns:p14="http://schemas.microsoft.com/office/powerpoint/2010/main" val="217825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5951" y="195384"/>
            <a:ext cx="6172200" cy="1000108"/>
          </a:xfrm>
        </p:spPr>
        <p:txBody>
          <a:bodyPr/>
          <a:lstStyle/>
          <a:p>
            <a:r>
              <a:rPr lang="en-GB" b="1" dirty="0" smtClean="0"/>
              <a:t>How does it work?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428596" y="2285992"/>
            <a:ext cx="8286808" cy="2714644"/>
          </a:xfrm>
          <a:prstGeom prst="rect">
            <a:avLst/>
          </a:prstGeom>
          <a:solidFill>
            <a:srgbClr val="AA71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2714612" y="2143116"/>
            <a:ext cx="785818" cy="21431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ine Callout 1 7"/>
          <p:cNvSpPr/>
          <p:nvPr/>
        </p:nvSpPr>
        <p:spPr>
          <a:xfrm>
            <a:off x="6858016" y="500042"/>
            <a:ext cx="2071702" cy="1071570"/>
          </a:xfrm>
          <a:prstGeom prst="borderCallout1">
            <a:avLst>
              <a:gd name="adj1" fmla="val 47595"/>
              <a:gd name="adj2" fmla="val 992"/>
              <a:gd name="adj3" fmla="val 165382"/>
              <a:gd name="adj4" fmla="val -31279"/>
            </a:avLst>
          </a:prstGeom>
          <a:solidFill>
            <a:srgbClr val="FFFF00"/>
          </a:solidFill>
          <a:ln>
            <a:solidFill>
              <a:srgbClr val="FFFF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Colorimeter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786182" y="2285992"/>
            <a:ext cx="714380" cy="2071702"/>
          </a:xfrm>
          <a:prstGeom prst="roundRect">
            <a:avLst>
              <a:gd name="adj" fmla="val 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Off-page Connector 9"/>
          <p:cNvSpPr/>
          <p:nvPr/>
        </p:nvSpPr>
        <p:spPr>
          <a:xfrm>
            <a:off x="928662" y="3500438"/>
            <a:ext cx="642942" cy="714380"/>
          </a:xfrm>
          <a:prstGeom prst="flowChartOffpageConnector">
            <a:avLst/>
          </a:prstGeom>
          <a:solidFill>
            <a:srgbClr val="9696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Summing Junction 10"/>
          <p:cNvSpPr/>
          <p:nvPr/>
        </p:nvSpPr>
        <p:spPr>
          <a:xfrm>
            <a:off x="642910" y="2571744"/>
            <a:ext cx="1214446" cy="1071570"/>
          </a:xfrm>
          <a:prstGeom prst="flowChartSummingJunct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Line Callout 1 11"/>
          <p:cNvSpPr/>
          <p:nvPr/>
        </p:nvSpPr>
        <p:spPr>
          <a:xfrm>
            <a:off x="571472" y="571480"/>
            <a:ext cx="1357322" cy="785818"/>
          </a:xfrm>
          <a:prstGeom prst="borderCallout1">
            <a:avLst>
              <a:gd name="adj1" fmla="val 95124"/>
              <a:gd name="adj2" fmla="val 47485"/>
              <a:gd name="adj3" fmla="val 270272"/>
              <a:gd name="adj4" fmla="val 44629"/>
            </a:avLst>
          </a:prstGeom>
          <a:solidFill>
            <a:srgbClr val="FFFF00"/>
          </a:solidFill>
          <a:ln>
            <a:solidFill>
              <a:srgbClr val="FFFF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Bulb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428860" y="2285992"/>
            <a:ext cx="428628" cy="1643074"/>
          </a:xfrm>
          <a:prstGeom prst="roundRect">
            <a:avLst>
              <a:gd name="adj" fmla="val 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-714412" y="2071678"/>
            <a:ext cx="214314" cy="1643074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Line Callout 1 15"/>
          <p:cNvSpPr/>
          <p:nvPr/>
        </p:nvSpPr>
        <p:spPr>
          <a:xfrm>
            <a:off x="3286116" y="1142984"/>
            <a:ext cx="2071702" cy="785818"/>
          </a:xfrm>
          <a:prstGeom prst="borderCallout1">
            <a:avLst>
              <a:gd name="adj1" fmla="val 47595"/>
              <a:gd name="adj2" fmla="val 992"/>
              <a:gd name="adj3" fmla="val 165382"/>
              <a:gd name="adj4" fmla="val -31279"/>
            </a:avLst>
          </a:prstGeom>
          <a:solidFill>
            <a:srgbClr val="FFFF00"/>
          </a:solidFill>
          <a:ln>
            <a:solidFill>
              <a:srgbClr val="FFFF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Filter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17" name="Flowchart: Summing Junction 16"/>
          <p:cNvSpPr/>
          <p:nvPr/>
        </p:nvSpPr>
        <p:spPr>
          <a:xfrm>
            <a:off x="642910" y="2571744"/>
            <a:ext cx="1214446" cy="1071570"/>
          </a:xfrm>
          <a:prstGeom prst="flowChartSummingJunction">
            <a:avLst/>
          </a:prstGeom>
          <a:solidFill>
            <a:srgbClr val="FFFF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714480" y="2857496"/>
            <a:ext cx="857256" cy="500066"/>
          </a:xfrm>
          <a:prstGeom prst="rect">
            <a:avLst/>
          </a:prstGeom>
          <a:solidFill>
            <a:srgbClr val="FFFF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 Same Side Corner Rectangle 18"/>
          <p:cNvSpPr/>
          <p:nvPr/>
        </p:nvSpPr>
        <p:spPr>
          <a:xfrm rot="10800000">
            <a:off x="3857620" y="2071678"/>
            <a:ext cx="571504" cy="2071702"/>
          </a:xfrm>
          <a:prstGeom prst="round2SameRect">
            <a:avLst>
              <a:gd name="adj1" fmla="val 30357"/>
              <a:gd name="adj2" fmla="val 0"/>
            </a:avLst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 Same Side Corner Rectangle 19"/>
          <p:cNvSpPr/>
          <p:nvPr/>
        </p:nvSpPr>
        <p:spPr>
          <a:xfrm rot="10800000">
            <a:off x="3857620" y="2357430"/>
            <a:ext cx="571504" cy="1795474"/>
          </a:xfrm>
          <a:prstGeom prst="round2SameRect">
            <a:avLst>
              <a:gd name="adj1" fmla="val 30357"/>
              <a:gd name="adj2" fmla="val 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Line Callout 1 20"/>
          <p:cNvSpPr/>
          <p:nvPr/>
        </p:nvSpPr>
        <p:spPr>
          <a:xfrm>
            <a:off x="1000100" y="5715016"/>
            <a:ext cx="2071702" cy="785818"/>
          </a:xfrm>
          <a:prstGeom prst="borderCallout1">
            <a:avLst>
              <a:gd name="adj1" fmla="val 3103"/>
              <a:gd name="adj2" fmla="val 51620"/>
              <a:gd name="adj3" fmla="val -255578"/>
              <a:gd name="adj4" fmla="val 142676"/>
            </a:avLst>
          </a:prstGeom>
          <a:solidFill>
            <a:srgbClr val="FFFF00"/>
          </a:solidFill>
          <a:ln>
            <a:solidFill>
              <a:srgbClr val="FFFF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err="1" smtClean="0">
                <a:solidFill>
                  <a:srgbClr val="7030A0"/>
                </a:solidFill>
              </a:rPr>
              <a:t>Cuvette</a:t>
            </a:r>
            <a:r>
              <a:rPr lang="en-GB" sz="2400" b="1" dirty="0" smtClean="0">
                <a:solidFill>
                  <a:srgbClr val="7030A0"/>
                </a:solidFill>
              </a:rPr>
              <a:t> with sample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22" name="Trapezoid 21"/>
          <p:cNvSpPr/>
          <p:nvPr/>
        </p:nvSpPr>
        <p:spPr>
          <a:xfrm rot="5400000">
            <a:off x="4929190" y="2714620"/>
            <a:ext cx="785818" cy="785818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5620871" y="3092824"/>
            <a:ext cx="1653988" cy="1331258"/>
          </a:xfrm>
          <a:custGeom>
            <a:avLst/>
            <a:gdLst>
              <a:gd name="connsiteX0" fmla="*/ 0 w 1653988"/>
              <a:gd name="connsiteY0" fmla="*/ 0 h 1331258"/>
              <a:gd name="connsiteX1" fmla="*/ 685800 w 1653988"/>
              <a:gd name="connsiteY1" fmla="*/ 13447 h 1331258"/>
              <a:gd name="connsiteX2" fmla="*/ 779929 w 1653988"/>
              <a:gd name="connsiteY2" fmla="*/ 26894 h 1331258"/>
              <a:gd name="connsiteX3" fmla="*/ 874058 w 1653988"/>
              <a:gd name="connsiteY3" fmla="*/ 80682 h 1331258"/>
              <a:gd name="connsiteX4" fmla="*/ 914400 w 1653988"/>
              <a:gd name="connsiteY4" fmla="*/ 94129 h 1331258"/>
              <a:gd name="connsiteX5" fmla="*/ 995082 w 1653988"/>
              <a:gd name="connsiteY5" fmla="*/ 228600 h 1331258"/>
              <a:gd name="connsiteX6" fmla="*/ 1008529 w 1653988"/>
              <a:gd name="connsiteY6" fmla="*/ 282388 h 1331258"/>
              <a:gd name="connsiteX7" fmla="*/ 995082 w 1653988"/>
              <a:gd name="connsiteY7" fmla="*/ 497541 h 1331258"/>
              <a:gd name="connsiteX8" fmla="*/ 954741 w 1653988"/>
              <a:gd name="connsiteY8" fmla="*/ 551329 h 1331258"/>
              <a:gd name="connsiteX9" fmla="*/ 927847 w 1653988"/>
              <a:gd name="connsiteY9" fmla="*/ 618564 h 1331258"/>
              <a:gd name="connsiteX10" fmla="*/ 806823 w 1653988"/>
              <a:gd name="connsiteY10" fmla="*/ 726141 h 1331258"/>
              <a:gd name="connsiteX11" fmla="*/ 672353 w 1653988"/>
              <a:gd name="connsiteY11" fmla="*/ 806823 h 1331258"/>
              <a:gd name="connsiteX12" fmla="*/ 376517 w 1653988"/>
              <a:gd name="connsiteY12" fmla="*/ 887505 h 1331258"/>
              <a:gd name="connsiteX13" fmla="*/ 322729 w 1653988"/>
              <a:gd name="connsiteY13" fmla="*/ 914400 h 1331258"/>
              <a:gd name="connsiteX14" fmla="*/ 268941 w 1653988"/>
              <a:gd name="connsiteY14" fmla="*/ 927847 h 1331258"/>
              <a:gd name="connsiteX15" fmla="*/ 228600 w 1653988"/>
              <a:gd name="connsiteY15" fmla="*/ 941294 h 1331258"/>
              <a:gd name="connsiteX16" fmla="*/ 188258 w 1653988"/>
              <a:gd name="connsiteY16" fmla="*/ 1021976 h 1331258"/>
              <a:gd name="connsiteX17" fmla="*/ 242047 w 1653988"/>
              <a:gd name="connsiteY17" fmla="*/ 1237129 h 1331258"/>
              <a:gd name="connsiteX18" fmla="*/ 295835 w 1653988"/>
              <a:gd name="connsiteY18" fmla="*/ 1264023 h 1331258"/>
              <a:gd name="connsiteX19" fmla="*/ 336176 w 1653988"/>
              <a:gd name="connsiteY19" fmla="*/ 1290917 h 1331258"/>
              <a:gd name="connsiteX20" fmla="*/ 564776 w 1653988"/>
              <a:gd name="connsiteY20" fmla="*/ 1331258 h 1331258"/>
              <a:gd name="connsiteX21" fmla="*/ 968188 w 1653988"/>
              <a:gd name="connsiteY21" fmla="*/ 1317811 h 1331258"/>
              <a:gd name="connsiteX22" fmla="*/ 1075764 w 1653988"/>
              <a:gd name="connsiteY22" fmla="*/ 1290917 h 1331258"/>
              <a:gd name="connsiteX23" fmla="*/ 1196788 w 1653988"/>
              <a:gd name="connsiteY23" fmla="*/ 1277470 h 1331258"/>
              <a:gd name="connsiteX24" fmla="*/ 1290917 w 1653988"/>
              <a:gd name="connsiteY24" fmla="*/ 1223682 h 1331258"/>
              <a:gd name="connsiteX25" fmla="*/ 1371600 w 1653988"/>
              <a:gd name="connsiteY25" fmla="*/ 1169894 h 1331258"/>
              <a:gd name="connsiteX26" fmla="*/ 1465729 w 1653988"/>
              <a:gd name="connsiteY26" fmla="*/ 1116105 h 1331258"/>
              <a:gd name="connsiteX27" fmla="*/ 1586753 w 1653988"/>
              <a:gd name="connsiteY27" fmla="*/ 1035423 h 1331258"/>
              <a:gd name="connsiteX28" fmla="*/ 1640541 w 1653988"/>
              <a:gd name="connsiteY28" fmla="*/ 900952 h 1331258"/>
              <a:gd name="connsiteX29" fmla="*/ 1653988 w 1653988"/>
              <a:gd name="connsiteY29" fmla="*/ 860611 h 133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653988" h="1331258">
                <a:moveTo>
                  <a:pt x="0" y="0"/>
                </a:moveTo>
                <a:lnTo>
                  <a:pt x="685800" y="13447"/>
                </a:lnTo>
                <a:cubicBezTo>
                  <a:pt x="717476" y="14539"/>
                  <a:pt x="749351" y="18555"/>
                  <a:pt x="779929" y="26894"/>
                </a:cubicBezTo>
                <a:cubicBezTo>
                  <a:pt x="831795" y="41039"/>
                  <a:pt x="830242" y="58774"/>
                  <a:pt x="874058" y="80682"/>
                </a:cubicBezTo>
                <a:cubicBezTo>
                  <a:pt x="886736" y="87021"/>
                  <a:pt x="900953" y="89647"/>
                  <a:pt x="914400" y="94129"/>
                </a:cubicBezTo>
                <a:cubicBezTo>
                  <a:pt x="941211" y="134345"/>
                  <a:pt x="977360" y="181341"/>
                  <a:pt x="995082" y="228600"/>
                </a:cubicBezTo>
                <a:cubicBezTo>
                  <a:pt x="1001571" y="245904"/>
                  <a:pt x="1004047" y="264459"/>
                  <a:pt x="1008529" y="282388"/>
                </a:cubicBezTo>
                <a:cubicBezTo>
                  <a:pt x="1004047" y="354106"/>
                  <a:pt x="1009174" y="427079"/>
                  <a:pt x="995082" y="497541"/>
                </a:cubicBezTo>
                <a:cubicBezTo>
                  <a:pt x="990687" y="519517"/>
                  <a:pt x="965625" y="531738"/>
                  <a:pt x="954741" y="551329"/>
                </a:cubicBezTo>
                <a:cubicBezTo>
                  <a:pt x="943019" y="572429"/>
                  <a:pt x="940640" y="598095"/>
                  <a:pt x="927847" y="618564"/>
                </a:cubicBezTo>
                <a:cubicBezTo>
                  <a:pt x="913828" y="640993"/>
                  <a:pt x="808085" y="725273"/>
                  <a:pt x="806823" y="726141"/>
                </a:cubicBezTo>
                <a:cubicBezTo>
                  <a:pt x="763748" y="755755"/>
                  <a:pt x="721006" y="787710"/>
                  <a:pt x="672353" y="806823"/>
                </a:cubicBezTo>
                <a:cubicBezTo>
                  <a:pt x="621829" y="826672"/>
                  <a:pt x="465342" y="865299"/>
                  <a:pt x="376517" y="887505"/>
                </a:cubicBezTo>
                <a:cubicBezTo>
                  <a:pt x="358588" y="896470"/>
                  <a:pt x="341498" y="907361"/>
                  <a:pt x="322729" y="914400"/>
                </a:cubicBezTo>
                <a:cubicBezTo>
                  <a:pt x="305425" y="920889"/>
                  <a:pt x="286711" y="922770"/>
                  <a:pt x="268941" y="927847"/>
                </a:cubicBezTo>
                <a:cubicBezTo>
                  <a:pt x="255312" y="931741"/>
                  <a:pt x="242047" y="936812"/>
                  <a:pt x="228600" y="941294"/>
                </a:cubicBezTo>
                <a:cubicBezTo>
                  <a:pt x="201971" y="967922"/>
                  <a:pt x="185342" y="975325"/>
                  <a:pt x="188258" y="1021976"/>
                </a:cubicBezTo>
                <a:cubicBezTo>
                  <a:pt x="189021" y="1034187"/>
                  <a:pt x="201584" y="1196666"/>
                  <a:pt x="242047" y="1237129"/>
                </a:cubicBezTo>
                <a:cubicBezTo>
                  <a:pt x="256221" y="1251303"/>
                  <a:pt x="278431" y="1254078"/>
                  <a:pt x="295835" y="1264023"/>
                </a:cubicBezTo>
                <a:cubicBezTo>
                  <a:pt x="309867" y="1272041"/>
                  <a:pt x="321171" y="1284915"/>
                  <a:pt x="336176" y="1290917"/>
                </a:cubicBezTo>
                <a:cubicBezTo>
                  <a:pt x="421260" y="1324951"/>
                  <a:pt x="470115" y="1321792"/>
                  <a:pt x="564776" y="1331258"/>
                </a:cubicBezTo>
                <a:cubicBezTo>
                  <a:pt x="699247" y="1326776"/>
                  <a:pt x="834060" y="1328400"/>
                  <a:pt x="968188" y="1317811"/>
                </a:cubicBezTo>
                <a:cubicBezTo>
                  <a:pt x="1005036" y="1314902"/>
                  <a:pt x="1039364" y="1297340"/>
                  <a:pt x="1075764" y="1290917"/>
                </a:cubicBezTo>
                <a:cubicBezTo>
                  <a:pt x="1115736" y="1283863"/>
                  <a:pt x="1156447" y="1281952"/>
                  <a:pt x="1196788" y="1277470"/>
                </a:cubicBezTo>
                <a:cubicBezTo>
                  <a:pt x="1336328" y="1184443"/>
                  <a:pt x="1120321" y="1326039"/>
                  <a:pt x="1290917" y="1223682"/>
                </a:cubicBezTo>
                <a:cubicBezTo>
                  <a:pt x="1318634" y="1207052"/>
                  <a:pt x="1343536" y="1185931"/>
                  <a:pt x="1371600" y="1169894"/>
                </a:cubicBezTo>
                <a:cubicBezTo>
                  <a:pt x="1402976" y="1151964"/>
                  <a:pt x="1435084" y="1135258"/>
                  <a:pt x="1465729" y="1116105"/>
                </a:cubicBezTo>
                <a:cubicBezTo>
                  <a:pt x="1506843" y="1090408"/>
                  <a:pt x="1586753" y="1035423"/>
                  <a:pt x="1586753" y="1035423"/>
                </a:cubicBezTo>
                <a:cubicBezTo>
                  <a:pt x="1626325" y="956278"/>
                  <a:pt x="1607308" y="1000653"/>
                  <a:pt x="1640541" y="900952"/>
                </a:cubicBezTo>
                <a:lnTo>
                  <a:pt x="1653988" y="860611"/>
                </a:lnTo>
              </a:path>
            </a:pathLst>
          </a:custGeom>
          <a:ln w="47625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6858016" y="2714620"/>
            <a:ext cx="1643074" cy="1285884"/>
          </a:xfrm>
          <a:prstGeom prst="roundRect">
            <a:avLst/>
          </a:prstGeom>
          <a:solidFill>
            <a:schemeClr val="tx1"/>
          </a:solidFill>
          <a:ln w="25400">
            <a:solidFill>
              <a:schemeClr val="bg1"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Line Callout 1 24"/>
          <p:cNvSpPr/>
          <p:nvPr/>
        </p:nvSpPr>
        <p:spPr>
          <a:xfrm>
            <a:off x="4500562" y="5715016"/>
            <a:ext cx="2071702" cy="785818"/>
          </a:xfrm>
          <a:prstGeom prst="borderCallout1">
            <a:avLst>
              <a:gd name="adj1" fmla="val 3103"/>
              <a:gd name="adj2" fmla="val 51620"/>
              <a:gd name="adj3" fmla="val -306915"/>
              <a:gd name="adj4" fmla="val 32981"/>
            </a:avLst>
          </a:prstGeom>
          <a:solidFill>
            <a:srgbClr val="FFFF00"/>
          </a:solidFill>
          <a:ln>
            <a:solidFill>
              <a:srgbClr val="FFFF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Photocell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26" name="Line Callout 1 25"/>
          <p:cNvSpPr/>
          <p:nvPr/>
        </p:nvSpPr>
        <p:spPr>
          <a:xfrm>
            <a:off x="6858016" y="5643578"/>
            <a:ext cx="2071702" cy="785818"/>
          </a:xfrm>
          <a:prstGeom prst="borderCallout1">
            <a:avLst>
              <a:gd name="adj1" fmla="val 3103"/>
              <a:gd name="adj2" fmla="val 51620"/>
              <a:gd name="adj3" fmla="val -207665"/>
              <a:gd name="adj4" fmla="val 47261"/>
            </a:avLst>
          </a:prstGeom>
          <a:solidFill>
            <a:srgbClr val="FFFF00"/>
          </a:solidFill>
          <a:ln>
            <a:solidFill>
              <a:srgbClr val="FFFF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Display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71736" y="3000372"/>
            <a:ext cx="1285884" cy="214314"/>
          </a:xfrm>
          <a:prstGeom prst="rect">
            <a:avLst/>
          </a:prstGeom>
          <a:solidFill>
            <a:srgbClr val="58F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643306" y="3000372"/>
            <a:ext cx="1285884" cy="71438"/>
          </a:xfrm>
          <a:prstGeom prst="rect">
            <a:avLst/>
          </a:prstGeom>
          <a:solidFill>
            <a:srgbClr val="58F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6858016" y="2714620"/>
            <a:ext cx="1643074" cy="1285884"/>
          </a:xfrm>
          <a:prstGeom prst="roundRect">
            <a:avLst/>
          </a:prstGeom>
          <a:solidFill>
            <a:schemeClr val="tx1"/>
          </a:solidFill>
          <a:ln w="25400">
            <a:solidFill>
              <a:schemeClr val="bg1"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bg1"/>
                </a:solidFill>
              </a:rPr>
              <a:t>36%</a:t>
            </a:r>
            <a:endParaRPr lang="en-GB" sz="48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1520" y="76061"/>
            <a:ext cx="88118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/>
              <a:t>Explain quantitative methods to determine concentrations of a chemical in solution</a:t>
            </a:r>
          </a:p>
        </p:txBody>
      </p:sp>
    </p:spTree>
    <p:extLst>
      <p:ext uri="{BB962C8B-B14F-4D97-AF65-F5344CB8AC3E}">
        <p14:creationId xmlns:p14="http://schemas.microsoft.com/office/powerpoint/2010/main" val="78083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3565 C 0.0066 -0.06667 0.02865 -0.08935 0.04479 -0.11667 C 0.06754 -0.15648 0.05625 -0.15857 0.08507 -0.17315 C 0.08993 -0.17546 0.09462 -0.17755 0.09948 -0.17963 C 0.10781 -0.1838 0.10729 -0.18333 0.1132 -0.18542 C 0.1257 -0.19445 0.13542 -0.19398 0.15087 -0.19745 C 0.18681 -0.19445 0.21684 -0.19329 0.24531 -0.17153 C 0.25295 -0.15926 0.25608 -0.14352 0.26406 -0.13171 C 0.27691 -0.11296 0.29549 -0.10208 0.30313 -0.08079 C 0.30469 -0.06921 0.30712 -0.06482 0.31302 -0.05463 C 0.31493 -0.05162 0.31597 -0.0456 0.31892 -0.04259 C 0.32101 -0.03982 0.32396 -0.03796 0.32604 -0.03565 C 0.32986 -0.03125 0.33212 -0.02593 0.33629 -0.02176 C 0.3474 -0.01134 0.34392 -0.01597 0.34896 -0.0081 C 0.34948 -0.00671 0.35017 -0.00532 0.3507 -0.00394 C 0.35122 -0.00278 0.35174 -0.00116 0.35226 7.40741E-7 C 0.35278 0.00139 0.35365 0.0044 0.35365 0.00463 " pathEditMode="relative" rAng="0" ptsTypes="ffffffffffffffff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0" y="-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4" grpId="0" animBg="1"/>
      <p:bldP spid="16" grpId="0" animBg="1"/>
      <p:bldP spid="16" grpId="1" animBg="1"/>
      <p:bldP spid="17" grpId="0" animBg="1"/>
      <p:bldP spid="18" grpId="0" animBg="1"/>
      <p:bldP spid="19" grpId="0" animBg="1"/>
      <p:bldP spid="20" grpId="0" animBg="1"/>
      <p:bldP spid="21" grpId="0" animBg="1"/>
      <p:bldP spid="21" grpId="1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30" y="404664"/>
            <a:ext cx="6172200" cy="1143000"/>
          </a:xfrm>
        </p:spPr>
        <p:txBody>
          <a:bodyPr/>
          <a:lstStyle/>
          <a:p>
            <a:r>
              <a:rPr lang="en-GB" sz="4400" b="1" dirty="0" smtClean="0"/>
              <a:t>Other information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72816"/>
            <a:ext cx="7572428" cy="4857784"/>
          </a:xfrm>
        </p:spPr>
        <p:txBody>
          <a:bodyPr>
            <a:noAutofit/>
          </a:bodyPr>
          <a:lstStyle/>
          <a:p>
            <a:r>
              <a:rPr lang="en-GB" sz="2600" dirty="0" smtClean="0"/>
              <a:t>We can measure either transmission of light or absorbance of light.</a:t>
            </a:r>
          </a:p>
          <a:p>
            <a:r>
              <a:rPr lang="en-GB" sz="2600" dirty="0" smtClean="0"/>
              <a:t>A reference sample is used so the samples to be tested can be compared to the reference.</a:t>
            </a:r>
          </a:p>
          <a:p>
            <a:r>
              <a:rPr lang="en-GB" sz="2600" dirty="0" smtClean="0"/>
              <a:t>The filter is used so only a narrow band of visible light is absorbed or transmitted by the sample.</a:t>
            </a:r>
          </a:p>
          <a:p>
            <a:r>
              <a:rPr lang="en-GB" sz="2600" dirty="0" smtClean="0"/>
              <a:t>If a substance is colourless, </a:t>
            </a:r>
            <a:r>
              <a:rPr lang="en-GB" sz="2600" dirty="0" err="1" smtClean="0"/>
              <a:t>colorimetry</a:t>
            </a:r>
            <a:r>
              <a:rPr lang="en-GB" sz="2600" dirty="0" smtClean="0"/>
              <a:t> can still be used if the substance reacts with a dye.</a:t>
            </a:r>
            <a:endParaRPr lang="en-GB" sz="2600" dirty="0"/>
          </a:p>
        </p:txBody>
      </p:sp>
      <p:sp>
        <p:nvSpPr>
          <p:cNvPr id="4" name="Rectangle 3"/>
          <p:cNvSpPr/>
          <p:nvPr/>
        </p:nvSpPr>
        <p:spPr>
          <a:xfrm>
            <a:off x="251520" y="76061"/>
            <a:ext cx="88118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/>
              <a:t>Explain quantitative methods to determine concentrations of a chemical in solution</a:t>
            </a:r>
          </a:p>
        </p:txBody>
      </p:sp>
    </p:spTree>
    <p:extLst>
      <p:ext uri="{BB962C8B-B14F-4D97-AF65-F5344CB8AC3E}">
        <p14:creationId xmlns:p14="http://schemas.microsoft.com/office/powerpoint/2010/main" val="148105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</TotalTime>
  <Words>601</Words>
  <Application>Microsoft Office PowerPoint</Application>
  <PresentationFormat>On-screen Show (4:3)</PresentationFormat>
  <Paragraphs>105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Trebuchet MS</vt:lpstr>
      <vt:lpstr>Wingdings</vt:lpstr>
      <vt:lpstr>Wingdings 2</vt:lpstr>
      <vt:lpstr>Opulent</vt:lpstr>
      <vt:lpstr>Colorimetry</vt:lpstr>
      <vt:lpstr>Need to book</vt:lpstr>
      <vt:lpstr>Learning Objective</vt:lpstr>
      <vt:lpstr>Examples of Biosensors?</vt:lpstr>
      <vt:lpstr>Biosensors: Pregnancy Test</vt:lpstr>
      <vt:lpstr>What is colorimetry?</vt:lpstr>
      <vt:lpstr>How does it work?</vt:lpstr>
      <vt:lpstr>How does it work?</vt:lpstr>
      <vt:lpstr>Other information</vt:lpstr>
      <vt:lpstr>Calibration curves</vt:lpstr>
      <vt:lpstr>PowerPoint Presentation</vt:lpstr>
      <vt:lpstr>PowerPoint Presentation</vt:lpstr>
      <vt:lpstr>PowerPoint Presentation</vt:lpstr>
      <vt:lpstr>Task</vt:lpstr>
      <vt:lpstr>Peer Assess Graphs</vt:lpstr>
      <vt:lpstr>Plenary: Past Paper Question</vt:lpstr>
      <vt:lpstr>Markscheme</vt:lpstr>
      <vt:lpstr>PPQ- Pregnancy Tests</vt:lpstr>
      <vt:lpstr>Markscheme 2010</vt:lpstr>
      <vt:lpstr>PowerPoint Presentation</vt:lpstr>
      <vt:lpstr>Markscheme 2012</vt:lpstr>
      <vt:lpstr>Homework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Colourimetry</dc:title>
  <dc:creator>lwilson</dc:creator>
  <cp:lastModifiedBy>Louise Wilson</cp:lastModifiedBy>
  <cp:revision>15</cp:revision>
  <cp:lastPrinted>2015-07-09T08:13:51Z</cp:lastPrinted>
  <dcterms:created xsi:type="dcterms:W3CDTF">2013-07-01T13:25:15Z</dcterms:created>
  <dcterms:modified xsi:type="dcterms:W3CDTF">2015-11-03T16:12:39Z</dcterms:modified>
</cp:coreProperties>
</file>