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61" r:id="rId6"/>
    <p:sldId id="263" r:id="rId7"/>
    <p:sldId id="260" r:id="rId8"/>
    <p:sldId id="262" r:id="rId9"/>
    <p:sldId id="271" r:id="rId10"/>
    <p:sldId id="264" r:id="rId11"/>
    <p:sldId id="265" r:id="rId12"/>
    <p:sldId id="266" r:id="rId13"/>
    <p:sldId id="268" r:id="rId14"/>
    <p:sldId id="269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FB825-D3D0-4168-AB18-E4AABC887955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A59E8-DF7D-4174-A363-9BA1C832EFF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diagram from book p23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A59E8-DF7D-4174-A363-9BA1C832EFF1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469DE1-5EC7-470C-A146-EE5F0862AA0B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721490-6787-4D09-A91D-69AD539F9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69DE1-5EC7-470C-A146-EE5F0862AA0B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21490-6787-4D09-A91D-69AD539F9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7469DE1-5EC7-470C-A146-EE5F0862AA0B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721490-6787-4D09-A91D-69AD539F9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69DE1-5EC7-470C-A146-EE5F0862AA0B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21490-6787-4D09-A91D-69AD539F9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469DE1-5EC7-470C-A146-EE5F0862AA0B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5721490-6787-4D09-A91D-69AD539F9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69DE1-5EC7-470C-A146-EE5F0862AA0B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21490-6787-4D09-A91D-69AD539F9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69DE1-5EC7-470C-A146-EE5F0862AA0B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21490-6787-4D09-A91D-69AD539F9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69DE1-5EC7-470C-A146-EE5F0862AA0B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21490-6787-4D09-A91D-69AD539F9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469DE1-5EC7-470C-A146-EE5F0862AA0B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21490-6787-4D09-A91D-69AD539F9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69DE1-5EC7-470C-A146-EE5F0862AA0B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21490-6787-4D09-A91D-69AD539F9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69DE1-5EC7-470C-A146-EE5F0862AA0B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21490-6787-4D09-A91D-69AD539F9B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7469DE1-5EC7-470C-A146-EE5F0862AA0B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721490-6787-4D09-A91D-69AD539F9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autismpedia.org/wiki/images/5/5e/Adrenal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 to communication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Task:</a:t>
            </a:r>
            <a:br>
              <a:rPr lang="en-GB" dirty="0" smtClean="0"/>
            </a:br>
            <a:r>
              <a:rPr lang="en-GB" dirty="0" smtClean="0"/>
              <a:t>Second Messenger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Task: </a:t>
            </a:r>
          </a:p>
          <a:p>
            <a:pPr lvl="1"/>
            <a:r>
              <a:rPr lang="en-GB" dirty="0" smtClean="0"/>
              <a:t>One person will describe what they see</a:t>
            </a:r>
          </a:p>
          <a:p>
            <a:pPr lvl="1"/>
            <a:r>
              <a:rPr lang="en-GB" dirty="0" smtClean="0"/>
              <a:t>The other person will draw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Second Messenger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Task: each draw labelled diagram of </a:t>
            </a:r>
            <a:r>
              <a:rPr lang="en-GB" dirty="0" err="1" smtClean="0"/>
              <a:t>cAMP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Function of Adrenal Glands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683680"/>
          </a:xfrm>
        </p:spPr>
        <p:txBody>
          <a:bodyPr/>
          <a:lstStyle/>
          <a:p>
            <a:r>
              <a:rPr lang="en-GB" dirty="0" smtClean="0"/>
              <a:t>Adrenal Medulla</a:t>
            </a:r>
          </a:p>
          <a:p>
            <a:pPr lvl="1"/>
            <a:r>
              <a:rPr lang="en-GB" dirty="0" smtClean="0"/>
              <a:t>Responds to stress e.g. pain or shock</a:t>
            </a:r>
          </a:p>
          <a:p>
            <a:pPr lvl="1"/>
            <a:r>
              <a:rPr lang="en-GB" dirty="0" smtClean="0"/>
              <a:t>Widespread effect as most cells have receptors for adrenaline</a:t>
            </a:r>
          </a:p>
          <a:p>
            <a:r>
              <a:rPr lang="en-GB" dirty="0" smtClean="0"/>
              <a:t>Adrenal Cortex</a:t>
            </a:r>
          </a:p>
          <a:p>
            <a:pPr lvl="1"/>
            <a:r>
              <a:rPr lang="en-GB" dirty="0" smtClean="0"/>
              <a:t>Makes steroid hormones</a:t>
            </a:r>
            <a:endParaRPr lang="en-GB" dirty="0"/>
          </a:p>
        </p:txBody>
      </p:sp>
      <p:pic>
        <p:nvPicPr>
          <p:cNvPr id="2050" name="Picture 2" descr="http://www.autismpedia.org/wiki/images/5/5e/Adrenal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716016" y="3140968"/>
            <a:ext cx="3135313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4869160"/>
            <a:ext cx="41044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Task: use p23 to add 2 specific examples of the roles of AM &amp; AC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Outine how adrenaline activates enzymes within the target cell [5]</a:t>
            </a:r>
            <a:endParaRPr lang="en-US" sz="400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 Scheme [5]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Adrenaline binds to receptor on target cell</a:t>
            </a:r>
          </a:p>
          <a:p>
            <a:pPr>
              <a:lnSpc>
                <a:spcPct val="90000"/>
              </a:lnSpc>
            </a:pPr>
            <a:r>
              <a:rPr lang="en-GB"/>
              <a:t>Adrenaline first messenger</a:t>
            </a:r>
          </a:p>
          <a:p>
            <a:pPr>
              <a:lnSpc>
                <a:spcPct val="90000"/>
              </a:lnSpc>
            </a:pPr>
            <a:r>
              <a:rPr lang="en-GB"/>
              <a:t>Adrenaline can’t enter the cell</a:t>
            </a:r>
          </a:p>
          <a:p>
            <a:pPr>
              <a:lnSpc>
                <a:spcPct val="90000"/>
              </a:lnSpc>
            </a:pPr>
            <a:r>
              <a:rPr lang="en-GB"/>
              <a:t>Changes shape of Adenyl cyclase inside cell</a:t>
            </a:r>
          </a:p>
          <a:p>
            <a:pPr>
              <a:lnSpc>
                <a:spcPct val="90000"/>
              </a:lnSpc>
            </a:pPr>
            <a:r>
              <a:rPr lang="en-GB"/>
              <a:t>Activates adenyl cyclase</a:t>
            </a:r>
          </a:p>
          <a:p>
            <a:pPr>
              <a:lnSpc>
                <a:spcPct val="90000"/>
              </a:lnSpc>
            </a:pPr>
            <a:r>
              <a:rPr lang="en-GB"/>
              <a:t>Changes ATP into cAMP</a:t>
            </a:r>
          </a:p>
          <a:p>
            <a:pPr>
              <a:lnSpc>
                <a:spcPct val="90000"/>
              </a:lnSpc>
            </a:pPr>
            <a:r>
              <a:rPr lang="en-GB"/>
              <a:t>cAMP second messenger</a:t>
            </a:r>
          </a:p>
          <a:p>
            <a:pPr>
              <a:lnSpc>
                <a:spcPct val="90000"/>
              </a:lnSpc>
            </a:pPr>
            <a:r>
              <a:rPr lang="en-GB"/>
              <a:t>cAMP activates enzyme in the cell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Adrenaline Jan 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 print out of page 10 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Adrenaline Jan 11 </a:t>
            </a:r>
            <a:r>
              <a:rPr lang="en-GB" dirty="0" err="1" smtClean="0"/>
              <a:t>Markscheme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073723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Adrenaline Jan 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52217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Adrenaline Jan 11 </a:t>
            </a:r>
            <a:r>
              <a:rPr lang="en-GB" dirty="0" err="1" smtClean="0"/>
              <a:t>Markscheme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907621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460888"/>
          </a:xfrm>
        </p:spPr>
        <p:txBody>
          <a:bodyPr>
            <a:normAutofit/>
          </a:bodyPr>
          <a:lstStyle/>
          <a:p>
            <a:r>
              <a:rPr lang="en-GB" dirty="0" smtClean="0"/>
              <a:t>Learning Objectives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To know about communication within the body</a:t>
            </a:r>
          </a:p>
          <a:p>
            <a:endParaRPr lang="en-GB" dirty="0" smtClean="0"/>
          </a:p>
          <a:p>
            <a:endParaRPr lang="en-GB" dirty="0" smtClean="0"/>
          </a:p>
          <a:p>
            <a:pPr lvl="0"/>
            <a:r>
              <a:rPr lang="en-GB" dirty="0" smtClean="0"/>
              <a:t>Outline the need for communication systems within multi-cellular organisms</a:t>
            </a:r>
          </a:p>
          <a:p>
            <a:pPr lvl="0"/>
            <a:r>
              <a:rPr lang="en-GB" dirty="0" smtClean="0"/>
              <a:t>State that cells need to communicate with each other by cell signalling</a:t>
            </a:r>
          </a:p>
          <a:p>
            <a:r>
              <a:rPr lang="en-GB" dirty="0" smtClean="0"/>
              <a:t>State examples of cell signalling</a:t>
            </a:r>
          </a:p>
          <a:p>
            <a:pPr lvl="0"/>
            <a:r>
              <a:rPr lang="en-GB" dirty="0" smtClean="0"/>
              <a:t>Define key terms</a:t>
            </a:r>
          </a:p>
          <a:p>
            <a:pPr lvl="0"/>
            <a:r>
              <a:rPr lang="en-GB" dirty="0" smtClean="0"/>
              <a:t>Describe secondary messenger systems</a:t>
            </a:r>
          </a:p>
          <a:p>
            <a:r>
              <a:rPr lang="en-GB" dirty="0" smtClean="0"/>
              <a:t>Describe the functions of the adrenal glands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conditions do you need to consider for efficient enzyme action?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68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do </a:t>
            </a:r>
            <a:r>
              <a:rPr lang="en-GB" dirty="0" err="1" smtClean="0"/>
              <a:t>multicellular</a:t>
            </a:r>
            <a:r>
              <a:rPr lang="en-GB" dirty="0" smtClean="0"/>
              <a:t> organisms need communication systems?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/>
          <a:lstStyle/>
          <a:p>
            <a:r>
              <a:rPr lang="en-GB" dirty="0" smtClean="0"/>
              <a:t>Internal Changes</a:t>
            </a:r>
          </a:p>
          <a:p>
            <a:r>
              <a:rPr lang="en-GB" dirty="0" smtClean="0"/>
              <a:t>External Changes</a:t>
            </a:r>
          </a:p>
          <a:p>
            <a:r>
              <a:rPr lang="en-GB" dirty="0" smtClean="0"/>
              <a:t>Co-ordinate activities of different organs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Task: </a:t>
            </a:r>
            <a:br>
              <a:rPr lang="en-GB" dirty="0" smtClean="0"/>
            </a:br>
            <a:r>
              <a:rPr lang="en-GB" dirty="0" smtClean="0"/>
              <a:t>Key terms: What do they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Endocrine gland</a:t>
            </a:r>
          </a:p>
          <a:p>
            <a:r>
              <a:rPr lang="en-GB" dirty="0" smtClean="0"/>
              <a:t>Exocrine gland</a:t>
            </a:r>
          </a:p>
          <a:p>
            <a:r>
              <a:rPr lang="en-GB" dirty="0" smtClean="0"/>
              <a:t>Hormone</a:t>
            </a:r>
          </a:p>
          <a:p>
            <a:r>
              <a:rPr lang="en-GB" dirty="0" smtClean="0"/>
              <a:t>Target Tissue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Answers: </a:t>
            </a:r>
            <a:br>
              <a:rPr lang="en-GB" dirty="0" smtClean="0"/>
            </a:br>
            <a:r>
              <a:rPr lang="en-GB" dirty="0" smtClean="0"/>
              <a:t>Key terms: What do they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Endocrine gland</a:t>
            </a:r>
          </a:p>
          <a:p>
            <a:pPr lvl="1"/>
            <a:r>
              <a:rPr lang="en-GB" dirty="0" smtClean="0"/>
              <a:t>Secretes hormones directly into the blood</a:t>
            </a:r>
          </a:p>
          <a:p>
            <a:r>
              <a:rPr lang="en-GB" dirty="0" smtClean="0"/>
              <a:t>Exocrine gland</a:t>
            </a:r>
          </a:p>
          <a:p>
            <a:pPr lvl="1"/>
            <a:r>
              <a:rPr lang="en-GB" dirty="0" smtClean="0"/>
              <a:t>Secretes molecules into a duct which carries them to where they are used</a:t>
            </a:r>
          </a:p>
          <a:p>
            <a:r>
              <a:rPr lang="en-GB" dirty="0" smtClean="0"/>
              <a:t>Hormone</a:t>
            </a:r>
          </a:p>
          <a:p>
            <a:pPr lvl="1"/>
            <a:r>
              <a:rPr lang="en-GB" dirty="0" smtClean="0"/>
              <a:t>Molecules released by endocrine glands directly into blood.  Act as messengers carrying signal from endocrine gland to target tissue</a:t>
            </a:r>
          </a:p>
          <a:p>
            <a:r>
              <a:rPr lang="en-GB" dirty="0" smtClean="0"/>
              <a:t>Target Tissue</a:t>
            </a:r>
          </a:p>
          <a:p>
            <a:pPr lvl="1"/>
            <a:r>
              <a:rPr lang="en-GB" dirty="0" smtClean="0"/>
              <a:t>Possess specific receptor on their plasma membrane. Shape of receptor is complementary to the shape of the hormone molecule.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Communication on a cellular level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Cell Signalling</a:t>
            </a:r>
          </a:p>
          <a:p>
            <a:pPr lvl="1"/>
            <a:r>
              <a:rPr lang="en-GB" dirty="0" smtClean="0"/>
              <a:t>Nervous System</a:t>
            </a:r>
          </a:p>
          <a:p>
            <a:pPr lvl="2"/>
            <a:r>
              <a:rPr lang="en-GB" dirty="0" smtClean="0"/>
              <a:t>Neurones &amp; Synapses</a:t>
            </a:r>
          </a:p>
          <a:p>
            <a:pPr lvl="2"/>
            <a:r>
              <a:rPr lang="en-GB" dirty="0" smtClean="0"/>
              <a:t>Rapid</a:t>
            </a:r>
          </a:p>
          <a:p>
            <a:pPr lvl="1"/>
            <a:r>
              <a:rPr lang="en-GB" dirty="0" smtClean="0"/>
              <a:t>Hormonal System</a:t>
            </a:r>
          </a:p>
          <a:p>
            <a:pPr lvl="2"/>
            <a:r>
              <a:rPr lang="en-GB" dirty="0" smtClean="0"/>
              <a:t>Hormones carried in blood</a:t>
            </a:r>
          </a:p>
          <a:p>
            <a:pPr lvl="2"/>
            <a:r>
              <a:rPr lang="en-GB" dirty="0" smtClean="0"/>
              <a:t>Only recognised by target cells</a:t>
            </a:r>
          </a:p>
          <a:p>
            <a:pPr lvl="2"/>
            <a:r>
              <a:rPr lang="en-GB" dirty="0" smtClean="0"/>
              <a:t>Longer term responses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Task: Where are your glands?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round a member of your group</a:t>
            </a:r>
          </a:p>
          <a:p>
            <a:r>
              <a:rPr lang="en-GB" dirty="0" smtClean="0"/>
              <a:t>Cut out the different glands and place them where you think they are in the body</a:t>
            </a:r>
          </a:p>
          <a:p>
            <a:r>
              <a:rPr lang="en-GB" dirty="0" smtClean="0"/>
              <a:t>Label them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http://webs.ashlandctc.org/mflath/KEY%20ENDOCRINE%20OBJECTIVES_files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373</Words>
  <Application>Microsoft Office PowerPoint</Application>
  <PresentationFormat>On-screen Show (4:3)</PresentationFormat>
  <Paragraphs>75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Intro to communication</vt:lpstr>
      <vt:lpstr>Learning Objectives  Success Criteria</vt:lpstr>
      <vt:lpstr>Starter Question</vt:lpstr>
      <vt:lpstr>Why do multicellular organisms need communication systems?</vt:lpstr>
      <vt:lpstr>Task:  Key terms: What do they mean?</vt:lpstr>
      <vt:lpstr>Answers:  Key terms: What do they mean?</vt:lpstr>
      <vt:lpstr>Communication on a cellular level</vt:lpstr>
      <vt:lpstr>Task: Where are your glands?</vt:lpstr>
      <vt:lpstr>Slide 9</vt:lpstr>
      <vt:lpstr>Task: Second Messenger systems</vt:lpstr>
      <vt:lpstr>Second Messenger System</vt:lpstr>
      <vt:lpstr>Function of Adrenal Glands</vt:lpstr>
      <vt:lpstr>Outine how adrenaline activates enzymes within the target cell [5]</vt:lpstr>
      <vt:lpstr>Mark Scheme [5]</vt:lpstr>
      <vt:lpstr>Adrenaline Jan 11</vt:lpstr>
      <vt:lpstr>Adrenaline Jan 11 Markscheme</vt:lpstr>
      <vt:lpstr>Adrenaline Jan 11</vt:lpstr>
      <vt:lpstr>Adrenaline Jan 11 Markscheme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lwilson</dc:creator>
  <cp:lastModifiedBy>lwilson</cp:lastModifiedBy>
  <cp:revision>14</cp:revision>
  <dcterms:created xsi:type="dcterms:W3CDTF">2014-07-08T13:26:46Z</dcterms:created>
  <dcterms:modified xsi:type="dcterms:W3CDTF">2014-07-09T09:46:36Z</dcterms:modified>
</cp:coreProperties>
</file>