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8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279A1-00FD-4296-8A94-BB32C16765FE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00C3A-9809-4637-9B61-BED196FE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3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</a:t>
            </a:r>
            <a:r>
              <a:rPr lang="en-GB" baseline="0" dirty="0" smtClean="0"/>
              <a:t> this, for students to jot down answers!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00C3A-9809-4637-9B61-BED196FE27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2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00C3A-9809-4637-9B61-BED196FE27B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8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D86624-DA4A-4692-A6E4-9718519C119C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4DF243-C2DB-49DC-9215-38BAAEFFDCB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Diabetes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Genetically Modified Bacteria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Copy of human insulin gene put into bacteria</a:t>
            </a:r>
          </a:p>
          <a:p>
            <a:pPr>
              <a:lnSpc>
                <a:spcPct val="90000"/>
              </a:lnSpc>
            </a:pPr>
            <a:r>
              <a:rPr lang="en-GB"/>
              <a:t>Bacteria make human insulin</a:t>
            </a:r>
          </a:p>
          <a:p>
            <a:pPr>
              <a:lnSpc>
                <a:spcPct val="90000"/>
              </a:lnSpc>
            </a:pPr>
            <a:r>
              <a:rPr lang="en-GB"/>
              <a:t>Less chance of developing tolerance</a:t>
            </a:r>
          </a:p>
          <a:p>
            <a:pPr>
              <a:lnSpc>
                <a:spcPct val="90000"/>
              </a:lnSpc>
            </a:pPr>
            <a:r>
              <a:rPr lang="en-GB"/>
              <a:t>Less chance of rejection</a:t>
            </a:r>
          </a:p>
          <a:p>
            <a:pPr>
              <a:lnSpc>
                <a:spcPct val="90000"/>
              </a:lnSpc>
            </a:pPr>
            <a:r>
              <a:rPr lang="en-GB"/>
              <a:t>Less chance of infection</a:t>
            </a:r>
          </a:p>
          <a:p>
            <a:pPr>
              <a:lnSpc>
                <a:spcPct val="90000"/>
              </a:lnSpc>
            </a:pPr>
            <a:r>
              <a:rPr lang="en-GB"/>
              <a:t>Cheaper</a:t>
            </a:r>
          </a:p>
          <a:p>
            <a:pPr>
              <a:lnSpc>
                <a:spcPct val="90000"/>
              </a:lnSpc>
            </a:pPr>
            <a:r>
              <a:rPr lang="en-GB"/>
              <a:t>Less ethical issues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Potential Treatment: Stem Cells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Precursor cells found in pancreas of adult mice</a:t>
            </a:r>
          </a:p>
          <a:p>
            <a:r>
              <a:rPr lang="en-GB"/>
              <a:t>If same in human these cells could be used to replace damaged beta cells in type I diabetes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Jan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r">
              <a:buNone/>
            </a:pPr>
            <a:r>
              <a:rPr lang="en-GB" dirty="0" smtClean="0"/>
              <a:t>[3]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09363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386160" y="50131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[3]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Jan 10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8325"/>
            <a:ext cx="9144000" cy="273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Jan 10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266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June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print out June 10 pages 12-13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Diabetes June 10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12776"/>
            <a:ext cx="914269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Diabetes June 10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26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Diabetes June 10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1174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(e) the differences between Type 1 and Type 2 diabetes mellitus </a:t>
            </a:r>
            <a:endParaRPr lang="en-GB" dirty="0" smtClean="0"/>
          </a:p>
          <a:p>
            <a:pPr lvl="1"/>
            <a:r>
              <a:rPr lang="en-GB" dirty="0" smtClean="0"/>
              <a:t>To </a:t>
            </a:r>
            <a:r>
              <a:rPr lang="en-GB" dirty="0"/>
              <a:t>include the causes of Type 1 and Type 2 diabetes and the treatments used for each. HSW12 </a:t>
            </a:r>
            <a:endParaRPr lang="en-GB" dirty="0" smtClean="0"/>
          </a:p>
          <a:p>
            <a:r>
              <a:rPr lang="en-GB" smtClean="0"/>
              <a:t>(</a:t>
            </a:r>
            <a:r>
              <a:rPr lang="en-GB" dirty="0"/>
              <a:t>f) the potential treatments for diabetes mellitus</a:t>
            </a:r>
            <a:r>
              <a:rPr lang="en-GB"/>
              <a:t>. </a:t>
            </a:r>
            <a:endParaRPr lang="en-GB" smtClean="0"/>
          </a:p>
          <a:p>
            <a:pPr lvl="1"/>
            <a:r>
              <a:rPr lang="en-GB" smtClean="0"/>
              <a:t>To </a:t>
            </a:r>
            <a:r>
              <a:rPr lang="en-GB" dirty="0"/>
              <a:t>include the use of insulin produced by genetically modified bacteria and the potential use of stem cells to treat diabetes mellitus.</a:t>
            </a:r>
          </a:p>
        </p:txBody>
      </p:sp>
    </p:spTree>
    <p:extLst>
      <p:ext uri="{BB962C8B-B14F-4D97-AF65-F5344CB8AC3E}">
        <p14:creationId xmlns:p14="http://schemas.microsoft.com/office/powerpoint/2010/main" val="2460389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588680"/>
          </a:xfrm>
        </p:spPr>
        <p:txBody>
          <a:bodyPr/>
          <a:lstStyle/>
          <a:p>
            <a:r>
              <a:rPr lang="en-GB" dirty="0" smtClean="0"/>
              <a:t>Diabetes Jan 12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069" t="25594" r="54618" b="22236"/>
          <a:stretch/>
        </p:blipFill>
        <p:spPr>
          <a:xfrm>
            <a:off x="251520" y="588679"/>
            <a:ext cx="7344816" cy="627863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Jan 12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12776"/>
            <a:ext cx="920450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June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print out of Page 10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Diabetes June 11 </a:t>
            </a:r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20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88880"/>
          </a:xfrm>
        </p:spPr>
        <p:txBody>
          <a:bodyPr>
            <a:normAutofit/>
          </a:bodyPr>
          <a:lstStyle/>
          <a:p>
            <a:r>
              <a:rPr lang="en-GB" dirty="0" smtClean="0"/>
              <a:t>Learning Objective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about diabetes mellitus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Compare and contrast the causes &amp; treatments of Type 1 &amp; Type 2 </a:t>
            </a:r>
          </a:p>
          <a:p>
            <a:r>
              <a:rPr lang="en-GB" dirty="0" smtClean="0"/>
              <a:t>Discuss </a:t>
            </a:r>
            <a:r>
              <a:rPr lang="en-GB" smtClean="0"/>
              <a:t>the potential treatments </a:t>
            </a:r>
            <a:r>
              <a:rPr lang="en-GB" dirty="0" smtClean="0"/>
              <a:t>of diabetes with reference to GM bacteria and stem cells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Match key terms and definitions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7862" t="35235" r="28971" b="12593"/>
          <a:stretch/>
        </p:blipFill>
        <p:spPr>
          <a:xfrm>
            <a:off x="899592" y="2111934"/>
            <a:ext cx="6984776" cy="47460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Diabetes Mellitus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Disease in which blood glucose concentrations cannot be controlled effectively</a:t>
            </a:r>
          </a:p>
          <a:p>
            <a:endParaRPr lang="en-GB"/>
          </a:p>
          <a:p>
            <a:r>
              <a:rPr lang="en-GB"/>
              <a:t>Using the fact sheet answer the questions on the worksheet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4043363" cy="1258888"/>
          </a:xfrm>
        </p:spPr>
        <p:txBody>
          <a:bodyPr/>
          <a:lstStyle/>
          <a:p>
            <a:r>
              <a:rPr lang="en-GB"/>
              <a:t>Type I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79388" y="1600200"/>
            <a:ext cx="4105275" cy="4530725"/>
          </a:xfrm>
        </p:spPr>
        <p:txBody>
          <a:bodyPr/>
          <a:lstStyle/>
          <a:p>
            <a:r>
              <a:rPr lang="en-GB"/>
              <a:t>Insulin dependent</a:t>
            </a:r>
          </a:p>
          <a:p>
            <a:r>
              <a:rPr lang="en-GB"/>
              <a:t>Starts in childhood</a:t>
            </a:r>
          </a:p>
          <a:p>
            <a:r>
              <a:rPr lang="en-GB"/>
              <a:t>Beta cells damaged</a:t>
            </a:r>
          </a:p>
          <a:p>
            <a:pPr lvl="1"/>
            <a:r>
              <a:rPr lang="en-GB"/>
              <a:t>Virus</a:t>
            </a:r>
          </a:p>
          <a:p>
            <a:pPr lvl="1"/>
            <a:r>
              <a:rPr lang="en-GB"/>
              <a:t>Autoimmune</a:t>
            </a:r>
          </a:p>
          <a:p>
            <a:r>
              <a:rPr lang="en-GB"/>
              <a:t>Can’t make enough insulin</a:t>
            </a:r>
          </a:p>
          <a:p>
            <a:r>
              <a:rPr lang="en-GB"/>
              <a:t>Can’t store excess glucose 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923928" y="1556792"/>
            <a:ext cx="4608513" cy="4530725"/>
          </a:xfrm>
        </p:spPr>
        <p:txBody>
          <a:bodyPr/>
          <a:lstStyle/>
          <a:p>
            <a:r>
              <a:rPr lang="en-GB" dirty="0"/>
              <a:t>Non-insulin dependent</a:t>
            </a:r>
          </a:p>
          <a:p>
            <a:r>
              <a:rPr lang="en-GB" dirty="0"/>
              <a:t>Generally adults</a:t>
            </a:r>
          </a:p>
          <a:p>
            <a:pPr lvl="1"/>
            <a:r>
              <a:rPr lang="en-GB" dirty="0"/>
              <a:t>Obesity</a:t>
            </a:r>
          </a:p>
          <a:p>
            <a:pPr lvl="1"/>
            <a:r>
              <a:rPr lang="en-GB" dirty="0"/>
              <a:t>High sugar diet</a:t>
            </a:r>
          </a:p>
          <a:p>
            <a:pPr lvl="1"/>
            <a:r>
              <a:rPr lang="en-GB" dirty="0"/>
              <a:t>Asian/Afro-Caribbean</a:t>
            </a:r>
          </a:p>
          <a:p>
            <a:pPr lvl="1"/>
            <a:r>
              <a:rPr lang="en-GB" dirty="0"/>
              <a:t>Family history</a:t>
            </a:r>
          </a:p>
          <a:p>
            <a:r>
              <a:rPr lang="en-GB" dirty="0"/>
              <a:t>Still make insulin</a:t>
            </a:r>
          </a:p>
          <a:p>
            <a:r>
              <a:rPr lang="en-GB" dirty="0"/>
              <a:t>Receptors decline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643438" y="188913"/>
            <a:ext cx="404336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Type II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059113" y="0"/>
            <a:ext cx="288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Description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4043363" cy="1258888"/>
          </a:xfrm>
        </p:spPr>
        <p:txBody>
          <a:bodyPr/>
          <a:lstStyle/>
          <a:p>
            <a:r>
              <a:rPr lang="en-GB"/>
              <a:t>Type 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1600200"/>
            <a:ext cx="4105275" cy="4530725"/>
          </a:xfrm>
        </p:spPr>
        <p:txBody>
          <a:bodyPr/>
          <a:lstStyle/>
          <a:p>
            <a:r>
              <a:rPr lang="en-GB"/>
              <a:t>Insulin Injections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51920" y="1628800"/>
            <a:ext cx="4608513" cy="4530725"/>
          </a:xfrm>
        </p:spPr>
        <p:txBody>
          <a:bodyPr/>
          <a:lstStyle/>
          <a:p>
            <a:r>
              <a:rPr lang="en-GB" dirty="0"/>
              <a:t>Control of diet</a:t>
            </a:r>
          </a:p>
          <a:p>
            <a:r>
              <a:rPr lang="en-GB" dirty="0"/>
              <a:t>Later can be controlled by drugs that slow down absorption of glucose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643438" y="188913"/>
            <a:ext cx="404336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Type II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059113" y="0"/>
            <a:ext cx="288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Treatment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589713"/>
            <a:chOff x="2160" y="1437"/>
            <a:chExt cx="12600" cy="1037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160" y="1437"/>
              <a:ext cx="12600" cy="10377"/>
              <a:chOff x="2160" y="1437"/>
              <a:chExt cx="12600" cy="10377"/>
            </a:xfrm>
          </p:grpSpPr>
          <p:pic>
            <p:nvPicPr>
              <p:cNvPr id="44038" name="Picture 6" descr="Diabetes Graph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21600000">
                <a:off x="2160" y="1437"/>
                <a:ext cx="12600" cy="103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4039" name="Rectangle 7"/>
              <p:cNvSpPr>
                <a:spLocks noChangeArrowheads="1"/>
              </p:cNvSpPr>
              <p:nvPr/>
            </p:nvSpPr>
            <p:spPr bwMode="auto">
              <a:xfrm>
                <a:off x="8640" y="2157"/>
                <a:ext cx="2520" cy="36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9540" y="2517"/>
                <a:ext cx="900" cy="18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/>
            </p:nvSpPr>
            <p:spPr bwMode="auto">
              <a:xfrm>
                <a:off x="8640" y="5937"/>
                <a:ext cx="2340" cy="54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42" name="Rectangle 10"/>
              <p:cNvSpPr>
                <a:spLocks noChangeArrowheads="1"/>
              </p:cNvSpPr>
              <p:nvPr/>
            </p:nvSpPr>
            <p:spPr bwMode="auto">
              <a:xfrm>
                <a:off x="8640" y="7737"/>
                <a:ext cx="2160" cy="54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640" y="8997"/>
              <a:ext cx="2340" cy="5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139952" y="1556792"/>
            <a:ext cx="374441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Task: In groups interpret the data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1988" name="Picture 4" descr="Diabetes Grap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31775"/>
            <a:ext cx="9144000" cy="6289675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334</Words>
  <Application>Microsoft Office PowerPoint</Application>
  <PresentationFormat>On-screen Show (4:3)</PresentationFormat>
  <Paragraphs>80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Wingdings 2</vt:lpstr>
      <vt:lpstr>Opulent</vt:lpstr>
      <vt:lpstr>Diabetes</vt:lpstr>
      <vt:lpstr>Spec</vt:lpstr>
      <vt:lpstr>Learning Objective   Success Criteria</vt:lpstr>
      <vt:lpstr>Starter: Key Terms</vt:lpstr>
      <vt:lpstr>Diabetes Mellitus</vt:lpstr>
      <vt:lpstr>Type I</vt:lpstr>
      <vt:lpstr>Type I</vt:lpstr>
      <vt:lpstr>PowerPoint Presentation</vt:lpstr>
      <vt:lpstr>PowerPoint Presentation</vt:lpstr>
      <vt:lpstr>Genetically Modified Bacteria</vt:lpstr>
      <vt:lpstr>Potential Treatment: Stem Cells</vt:lpstr>
      <vt:lpstr>Plenary</vt:lpstr>
      <vt:lpstr>Diabetes Jan 10</vt:lpstr>
      <vt:lpstr>Diabetes Jan 10 Markscheme</vt:lpstr>
      <vt:lpstr>Diabetes Jan 10 Markscheme</vt:lpstr>
      <vt:lpstr>Diabetes June 10</vt:lpstr>
      <vt:lpstr>Diabetes June 10 Markscheme</vt:lpstr>
      <vt:lpstr>Diabetes June 10 Markscheme</vt:lpstr>
      <vt:lpstr>Diabetes June 10 Markscheme</vt:lpstr>
      <vt:lpstr>Diabetes Jan 12</vt:lpstr>
      <vt:lpstr>Diabetes Jan 12 Markscheme</vt:lpstr>
      <vt:lpstr>Diabetes June 11</vt:lpstr>
      <vt:lpstr>Diabetes June 11 Markscheme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lwilson</dc:creator>
  <cp:lastModifiedBy>Louise Wilson</cp:lastModifiedBy>
  <cp:revision>7</cp:revision>
  <dcterms:created xsi:type="dcterms:W3CDTF">2014-07-09T13:47:24Z</dcterms:created>
  <dcterms:modified xsi:type="dcterms:W3CDTF">2017-10-27T14:05:59Z</dcterms:modified>
</cp:coreProperties>
</file>