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37"/>
  </p:notesMasterIdLst>
  <p:sldIdLst>
    <p:sldId id="256" r:id="rId2"/>
    <p:sldId id="287" r:id="rId3"/>
    <p:sldId id="28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9" r:id="rId24"/>
    <p:sldId id="258" r:id="rId25"/>
    <p:sldId id="288" r:id="rId26"/>
    <p:sldId id="277" r:id="rId27"/>
    <p:sldId id="290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04F5-404E-44F3-8288-2240280342B1}" type="datetimeFigureOut">
              <a:rPr lang="en-GB" smtClean="0"/>
              <a:pPr/>
              <a:t>07/11/2015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BCB52-41CE-4B5C-9AF8-D130A452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1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5B819-613E-4BCF-BF78-5F6F6F638607}" type="slidenum">
              <a:rPr lang="en-GB"/>
              <a:pPr/>
              <a:t>9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this shows a double stranded length of DNA</a:t>
            </a:r>
          </a:p>
        </p:txBody>
      </p:sp>
    </p:spTree>
    <p:extLst>
      <p:ext uri="{BB962C8B-B14F-4D97-AF65-F5344CB8AC3E}">
        <p14:creationId xmlns:p14="http://schemas.microsoft.com/office/powerpoint/2010/main" xmlns="" val="22838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73B20-885E-4A72-9A40-BF2CA7D47B4B}" type="slidenum">
              <a:rPr lang="en-GB"/>
              <a:pPr/>
              <a:t>18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84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99CE1-D56B-482F-8F45-A3DAD3AD1D8B}" type="slidenum">
              <a:rPr lang="en-GB"/>
              <a:pPr/>
              <a:t>19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41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FD3EF-AA05-409E-A497-7F24252E0C76}" type="slidenum">
              <a:rPr lang="en-GB"/>
              <a:pPr/>
              <a:t>20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111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C6F2F-EE0E-4FBC-8020-89C17E2A08A3}" type="slidenum">
              <a:rPr lang="en-GB"/>
              <a:pPr/>
              <a:t>21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93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709C0-3A29-4640-82CA-8405788E3975}" type="slidenum">
              <a:rPr lang="en-GB"/>
              <a:pPr/>
              <a:t>22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(The free nucleotides could be shown in a different colour to  explain how radioactive markers were used to determine the semi-conservative method of replication)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86471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8E00E-7048-4EFE-9C05-56E51D9DA18C}" type="slidenum">
              <a:rPr lang="en-GB"/>
              <a:pPr/>
              <a:t>10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And the separation of the strands</a:t>
            </a:r>
          </a:p>
        </p:txBody>
      </p:sp>
    </p:spTree>
    <p:extLst>
      <p:ext uri="{BB962C8B-B14F-4D97-AF65-F5344CB8AC3E}">
        <p14:creationId xmlns:p14="http://schemas.microsoft.com/office/powerpoint/2010/main" xmlns="" val="172451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CB279-1DBF-4BF9-B7DD-749B820F160F}" type="slidenum">
              <a:rPr lang="en-GB"/>
              <a:pPr/>
              <a:t>11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34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CAAE8-D2EA-46FE-9C5D-8130B4A31C33}" type="slidenum">
              <a:rPr lang="en-GB"/>
              <a:pPr/>
              <a:t>12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3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27ACA-6116-4B14-8E29-94046D2C3B88}" type="slidenum">
              <a:rPr lang="en-GB"/>
              <a:pPr/>
              <a:t>13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Free nucleotides bind to the exposed strands</a:t>
            </a:r>
          </a:p>
        </p:txBody>
      </p:sp>
    </p:spTree>
    <p:extLst>
      <p:ext uri="{BB962C8B-B14F-4D97-AF65-F5344CB8AC3E}">
        <p14:creationId xmlns:p14="http://schemas.microsoft.com/office/powerpoint/2010/main" xmlns="" val="151205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00424-D347-44D0-9A76-FF292D22F97C}" type="slidenum">
              <a:rPr lang="en-GB"/>
              <a:pPr/>
              <a:t>14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80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894E4-82E4-494A-B0DE-428E3FBF10F9}" type="slidenum">
              <a:rPr lang="en-GB"/>
              <a:pPr/>
              <a:t>15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83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386E0-1B8F-4425-BD14-0A6072FCF9FE}" type="slidenum">
              <a:rPr lang="en-GB"/>
              <a:pPr/>
              <a:t>16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And the formation of the new strands</a:t>
            </a:r>
          </a:p>
        </p:txBody>
      </p:sp>
    </p:spTree>
    <p:extLst>
      <p:ext uri="{BB962C8B-B14F-4D97-AF65-F5344CB8AC3E}">
        <p14:creationId xmlns:p14="http://schemas.microsoft.com/office/powerpoint/2010/main" xmlns="" val="412119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44770-77AF-41B9-A8B7-96E57FC03150}" type="slidenum">
              <a:rPr lang="en-GB"/>
              <a:pPr/>
              <a:t>17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9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legacy/college/boyer/0470003790/animations/replication/replication.htm" TargetMode="External"/><Relationship Id="rId2" Type="http://schemas.openxmlformats.org/officeDocument/2006/relationships/hyperlink" Target="https://www.youtube.com/watch?v=27TxKoFU2N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alc.org/resources/3d/07-how-dna-is-packaged-basic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Semi Conservative DNA Replication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62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86390" y="719141"/>
            <a:ext cx="1620837" cy="4949825"/>
            <a:chOff x="2433" y="453"/>
            <a:chExt cx="1021" cy="3118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 rot="21360000">
              <a:off x="3312" y="453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rot="21360000">
              <a:off x="2433" y="101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 rot="21360000">
              <a:off x="2886" y="6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 rot="21360000">
              <a:off x="2938" y="138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 rot="21360000">
              <a:off x="2536" y="2547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rot="21360000">
              <a:off x="2484" y="1781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 rot="21360000">
              <a:off x="3041" y="2914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 rot="21360000">
              <a:off x="2990" y="2148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rot="21360000">
              <a:off x="2588" y="3313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422777" y="633416"/>
            <a:ext cx="1692275" cy="4949825"/>
            <a:chOff x="1826" y="399"/>
            <a:chExt cx="1066" cy="311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 rot="240000">
              <a:off x="1826" y="39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 rot="240000">
              <a:off x="2076" y="58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 rot="240000">
              <a:off x="2045" y="94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 rot="240000">
              <a:off x="1919" y="248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 rot="240000">
              <a:off x="1982" y="171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 rot="240000">
              <a:off x="2013" y="1351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 rot="240000">
              <a:off x="1886" y="288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 rot="240000">
              <a:off x="1949" y="2117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 rot="240000">
              <a:off x="1855" y="324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7543800" y="2362201"/>
            <a:ext cx="23622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helicase causes the 2 strands of DNA to separate</a:t>
            </a:r>
          </a:p>
        </p:txBody>
      </p:sp>
    </p:spTree>
    <p:extLst>
      <p:ext uri="{BB962C8B-B14F-4D97-AF65-F5344CB8AC3E}">
        <p14:creationId xmlns:p14="http://schemas.microsoft.com/office/powerpoint/2010/main" xmlns="" val="998906312"/>
      </p:ext>
    </p:extLst>
  </p:cSld>
  <p:clrMapOvr>
    <a:masterClrMapping/>
  </p:clrMapOvr>
  <p:transition spd="slow" advTm="44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11815" y="769941"/>
            <a:ext cx="2117725" cy="4949825"/>
            <a:chOff x="2575" y="485"/>
            <a:chExt cx="1334" cy="3118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 rot="20820000">
              <a:off x="3590" y="485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 rot="20820000">
              <a:off x="2575" y="114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 rot="20820000">
              <a:off x="2963" y="7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 rot="20820000">
              <a:off x="3135" y="146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 rot="20820000">
              <a:off x="2920" y="264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 rot="20820000">
              <a:off x="2748" y="18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 rot="20820000">
              <a:off x="3480" y="296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 rot="20820000">
              <a:off x="3308" y="2212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 rot="20820000">
              <a:off x="3093" y="338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10015" y="608016"/>
            <a:ext cx="2300287" cy="4949825"/>
            <a:chOff x="1503" y="383"/>
            <a:chExt cx="1449" cy="3118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 rot="780000">
              <a:off x="1692" y="383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 rot="780000">
              <a:off x="2136" y="67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 rot="780000">
              <a:off x="2051" y="99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 rot="780000">
              <a:off x="1686" y="248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 rot="780000">
              <a:off x="1868" y="174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 rot="780000">
              <a:off x="1953" y="1425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 rot="780000">
              <a:off x="1587" y="291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 rot="780000">
              <a:off x="1770" y="21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 rot="780000">
              <a:off x="1503" y="3232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7543800" y="2362201"/>
            <a:ext cx="23622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helicase causes the 2 strands of DNA to separate</a:t>
            </a:r>
          </a:p>
        </p:txBody>
      </p:sp>
    </p:spTree>
    <p:extLst>
      <p:ext uri="{BB962C8B-B14F-4D97-AF65-F5344CB8AC3E}">
        <p14:creationId xmlns:p14="http://schemas.microsoft.com/office/powerpoint/2010/main" xmlns="" val="1627695578"/>
      </p:ext>
    </p:extLst>
  </p:cSld>
  <p:clrMapOvr>
    <a:masterClrMapping/>
  </p:clrMapOvr>
  <p:transition spd="slow" advTm="49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22964" y="704853"/>
            <a:ext cx="2484437" cy="4949825"/>
            <a:chOff x="2771" y="444"/>
            <a:chExt cx="1565" cy="3118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 rot="20460000">
              <a:off x="3866" y="444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 rot="20460000">
              <a:off x="2771" y="1178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 rot="20460000">
              <a:off x="3113" y="73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 rot="20460000">
              <a:off x="3363" y="146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 rot="20460000">
              <a:off x="3270" y="26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 rot="20460000">
              <a:off x="3021" y="190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 rot="20460000">
              <a:off x="3862" y="29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 rot="20460000">
              <a:off x="3613" y="21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 rot="20460000">
              <a:off x="3520" y="3357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97275" y="511178"/>
            <a:ext cx="2921000" cy="4949825"/>
            <a:chOff x="1306" y="322"/>
            <a:chExt cx="1840" cy="3118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 rot="1320000">
              <a:off x="1712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 rot="1320000">
              <a:off x="2330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 rot="1320000">
              <a:off x="2199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 rot="1320000">
              <a:off x="1604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 rot="1320000">
              <a:off x="1902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 rot="1320000">
              <a:off x="2032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 rot="1320000">
              <a:off x="1436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 rot="1320000">
              <a:off x="1734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 rot="1320000">
              <a:off x="1306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0324" y="323387"/>
            <a:ext cx="384717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What happens next?</a:t>
            </a:r>
            <a:endParaRPr lang="en-GB" sz="2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65017802"/>
      </p:ext>
    </p:extLst>
  </p:cSld>
  <p:clrMapOvr>
    <a:masterClrMapping/>
  </p:clrMapOvr>
  <p:transition spd="slow" advTm="660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22964" y="704853"/>
            <a:ext cx="2484437" cy="4949825"/>
            <a:chOff x="2771" y="444"/>
            <a:chExt cx="1565" cy="3118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 rot="20460000">
              <a:off x="3866" y="444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 rot="20460000">
              <a:off x="2771" y="1178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 rot="20460000">
              <a:off x="3113" y="73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 rot="20460000">
              <a:off x="3363" y="146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 rot="20460000">
              <a:off x="3270" y="26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 rot="20460000">
              <a:off x="3021" y="190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 rot="20460000">
              <a:off x="3862" y="29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 rot="20460000">
              <a:off x="3613" y="21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 rot="20460000">
              <a:off x="3520" y="3357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97275" y="511178"/>
            <a:ext cx="2921000" cy="4949825"/>
            <a:chOff x="1306" y="322"/>
            <a:chExt cx="1840" cy="311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 rot="1320000">
              <a:off x="1712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 rot="1320000">
              <a:off x="2330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 rot="1320000">
              <a:off x="2199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 rot="1320000">
              <a:off x="1604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 rot="1320000">
              <a:off x="1902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 rot="1320000">
              <a:off x="2032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 rot="1320000">
              <a:off x="1436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 rot="1320000">
              <a:off x="1734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 rot="1320000">
              <a:off x="1306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400800" y="62484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429000" y="57912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248400" y="54864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953000" y="60960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783390" y="53355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6173790" y="60975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5487990" y="59451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3201990" y="56403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8591810"/>
      </p:ext>
    </p:extLst>
  </p:cSld>
  <p:clrMapOvr>
    <a:masterClrMapping/>
  </p:clrMapOvr>
  <p:transition spd="slow" advTm="491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22964" y="704853"/>
            <a:ext cx="2484437" cy="4949825"/>
            <a:chOff x="2771" y="444"/>
            <a:chExt cx="1565" cy="31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 rot="20460000">
              <a:off x="3866" y="444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20460000">
              <a:off x="2771" y="1178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20460000">
              <a:off x="3113" y="73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 rot="20460000">
              <a:off x="3363" y="146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 rot="20460000">
              <a:off x="3270" y="26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 rot="20460000">
              <a:off x="3021" y="190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rot="20460000">
              <a:off x="3862" y="29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20460000">
              <a:off x="3613" y="21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20460000">
              <a:off x="3520" y="3357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97275" y="511178"/>
            <a:ext cx="2921000" cy="4949825"/>
            <a:chOff x="1306" y="322"/>
            <a:chExt cx="1840" cy="3118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320000">
              <a:off x="1712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 rot="1320000">
              <a:off x="2330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1320000">
              <a:off x="2199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1320000">
              <a:off x="1604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 rot="1320000">
              <a:off x="1902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1320000">
              <a:off x="2032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1320000">
              <a:off x="1436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 rot="1320000">
              <a:off x="1734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rot="1320000">
              <a:off x="1306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400800" y="62484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429000" y="57912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6248400" y="54864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953000" y="60960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783390" y="53355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6173790" y="60975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487990" y="59451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201990" y="5640391"/>
            <a:ext cx="225425" cy="606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8153400" y="1524001"/>
            <a:ext cx="22860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free nucleotides are attracted to their complementary base pairs</a:t>
            </a:r>
          </a:p>
        </p:txBody>
      </p:sp>
    </p:spTree>
    <p:extLst>
      <p:ext uri="{BB962C8B-B14F-4D97-AF65-F5344CB8AC3E}">
        <p14:creationId xmlns:p14="http://schemas.microsoft.com/office/powerpoint/2010/main" xmlns="" val="2503701761"/>
      </p:ext>
    </p:extLst>
  </p:cSld>
  <p:clrMapOvr>
    <a:masterClrMapping/>
  </p:clrMapOvr>
  <p:transition spd="slow" advTm="459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22964" y="704853"/>
            <a:ext cx="2484437" cy="4949825"/>
            <a:chOff x="2771" y="444"/>
            <a:chExt cx="1565" cy="3118"/>
          </a:xfrm>
        </p:grpSpPr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 rot="20460000">
              <a:off x="3866" y="444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 rot="20460000">
              <a:off x="2771" y="1178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 rot="20460000">
              <a:off x="3113" y="73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 rot="20460000">
              <a:off x="3363" y="146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 rot="20460000">
              <a:off x="3270" y="26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 rot="20460000">
              <a:off x="3021" y="190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 rot="20460000">
              <a:off x="3862" y="291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 rot="20460000">
              <a:off x="3613" y="21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 rot="20460000">
              <a:off x="3520" y="3357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97275" y="511178"/>
            <a:ext cx="2921000" cy="4949825"/>
            <a:chOff x="1306" y="322"/>
            <a:chExt cx="1840" cy="3118"/>
          </a:xfrm>
        </p:grpSpPr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 rot="1320000">
              <a:off x="1712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 rot="1320000">
              <a:off x="2330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 rot="1320000">
              <a:off x="2199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 rot="1320000">
              <a:off x="1604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 rot="1320000">
              <a:off x="1902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 rot="1320000">
              <a:off x="2032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 rot="1320000">
              <a:off x="1436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 rot="1320000">
              <a:off x="1734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 rot="1320000">
              <a:off x="1306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41901" y="4975228"/>
            <a:ext cx="717551" cy="631825"/>
            <a:chOff x="2216" y="3134"/>
            <a:chExt cx="452" cy="398"/>
          </a:xfrm>
        </p:grpSpPr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 rot="1620000">
              <a:off x="2216" y="3134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 rot="1620000">
              <a:off x="2526" y="3150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802188" y="4165600"/>
            <a:ext cx="1503363" cy="623888"/>
            <a:chOff x="2065" y="2624"/>
            <a:chExt cx="947" cy="393"/>
          </a:xfrm>
        </p:grpSpPr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 rot="720000">
              <a:off x="2065" y="2624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 rot="720000">
              <a:off x="2870" y="2635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411789" y="6021391"/>
            <a:ext cx="760412" cy="606425"/>
            <a:chOff x="2449" y="3793"/>
            <a:chExt cx="479" cy="382"/>
          </a:xfrm>
        </p:grpSpPr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2592" y="3888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449" y="3793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049966" y="4918075"/>
            <a:ext cx="1487487" cy="681038"/>
            <a:chOff x="2851" y="3098"/>
            <a:chExt cx="937" cy="429"/>
          </a:xfrm>
        </p:grpSpPr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 rot="20520000">
              <a:off x="2972" y="309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auto">
            <a:xfrm rot="20520000">
              <a:off x="2851" y="3145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8153400" y="1524001"/>
            <a:ext cx="22860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free nucleotides are attracted to their complementary base pairs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278563" y="5737228"/>
            <a:ext cx="717551" cy="631825"/>
            <a:chOff x="2995" y="3614"/>
            <a:chExt cx="452" cy="398"/>
          </a:xfrm>
        </p:grpSpPr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 rot="19920000">
              <a:off x="3111" y="3614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 rot="19920000">
              <a:off x="2995" y="3630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816352" y="5675316"/>
            <a:ext cx="1477963" cy="712787"/>
            <a:chOff x="1444" y="3575"/>
            <a:chExt cx="931" cy="449"/>
          </a:xfrm>
        </p:grpSpPr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 rot="1140000">
              <a:off x="1444" y="357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 rot="1140000">
              <a:off x="2233" y="3642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88802257"/>
      </p:ext>
    </p:extLst>
  </p:cSld>
  <p:clrMapOvr>
    <a:masterClrMapping/>
  </p:clrMapOvr>
  <p:transition spd="slow" advTm="51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61164" y="628653"/>
            <a:ext cx="2484437" cy="4949825"/>
            <a:chOff x="3299" y="396"/>
            <a:chExt cx="1565" cy="3118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 rot="20460000">
              <a:off x="4394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 rot="20460000">
              <a:off x="3299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 rot="20460000">
              <a:off x="3641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 rot="20460000">
              <a:off x="3891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 rot="20460000">
              <a:off x="3798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 rot="20460000">
              <a:off x="3549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 rot="20460000">
              <a:off x="4390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 rot="20460000">
              <a:off x="4141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 rot="20460000">
              <a:off x="4048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89341" y="4900616"/>
            <a:ext cx="733425" cy="606425"/>
            <a:chOff x="1301" y="3087"/>
            <a:chExt cx="462" cy="382"/>
          </a:xfrm>
        </p:grpSpPr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 rot="1260000">
              <a:off x="1301" y="3093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 rot="1260000">
              <a:off x="1621" y="3087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278188" y="4241800"/>
            <a:ext cx="1503363" cy="623888"/>
            <a:chOff x="1105" y="2672"/>
            <a:chExt cx="947" cy="393"/>
          </a:xfrm>
        </p:grpSpPr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 rot="720000">
              <a:off x="1105" y="267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 rot="720000">
              <a:off x="1910" y="2683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723063" y="4359278"/>
            <a:ext cx="736600" cy="606425"/>
            <a:chOff x="3275" y="2746"/>
            <a:chExt cx="464" cy="382"/>
          </a:xfrm>
        </p:grpSpPr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 rot="20400000">
              <a:off x="3403" y="275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 rot="20400000">
              <a:off x="3275" y="274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045327" y="4838703"/>
            <a:ext cx="1482725" cy="701675"/>
            <a:chOff x="3478" y="3048"/>
            <a:chExt cx="934" cy="442"/>
          </a:xfrm>
        </p:grpSpPr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 rot="20460000">
              <a:off x="3596" y="304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 rot="20460000">
              <a:off x="3478" y="3108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256463" y="5502278"/>
            <a:ext cx="736600" cy="606425"/>
            <a:chOff x="3611" y="3466"/>
            <a:chExt cx="464" cy="382"/>
          </a:xfrm>
        </p:grpSpPr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 rot="20340000">
              <a:off x="3739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 rot="20340000">
              <a:off x="3611" y="346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673352" y="5294316"/>
            <a:ext cx="1477963" cy="712787"/>
            <a:chOff x="724" y="3335"/>
            <a:chExt cx="931" cy="449"/>
          </a:xfrm>
        </p:grpSpPr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 rot="1140000">
              <a:off x="724" y="333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 rot="1140000">
              <a:off x="1513" y="3402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656141" y="3833816"/>
            <a:ext cx="733425" cy="606425"/>
            <a:chOff x="1973" y="2415"/>
            <a:chExt cx="462" cy="382"/>
          </a:xfrm>
        </p:grpSpPr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 rot="1260000">
              <a:off x="1973" y="242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 rot="1260000">
              <a:off x="2293" y="2415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5978527" y="3848103"/>
            <a:ext cx="1482725" cy="701675"/>
            <a:chOff x="2806" y="2424"/>
            <a:chExt cx="934" cy="442"/>
          </a:xfrm>
        </p:grpSpPr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 rot="20460000">
              <a:off x="2924" y="242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 rot="20460000">
              <a:off x="2806" y="2484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6265863" y="3216278"/>
            <a:ext cx="736600" cy="606425"/>
            <a:chOff x="2987" y="2026"/>
            <a:chExt cx="464" cy="382"/>
          </a:xfrm>
        </p:grpSpPr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 rot="20400000">
              <a:off x="3115" y="203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 rot="20400000">
              <a:off x="2987" y="202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963988" y="3098800"/>
            <a:ext cx="1503363" cy="623888"/>
            <a:chOff x="1537" y="1952"/>
            <a:chExt cx="947" cy="393"/>
          </a:xfrm>
        </p:grpSpPr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 rot="720000">
              <a:off x="1537" y="195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 rot="720000">
              <a:off x="2342" y="1963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36532883"/>
      </p:ext>
    </p:extLst>
  </p:cSld>
  <p:clrMapOvr>
    <a:masterClrMapping/>
  </p:clrMapOvr>
  <p:transition spd="slow" advTm="489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61164" y="628653"/>
            <a:ext cx="2484437" cy="4949825"/>
            <a:chOff x="3299" y="396"/>
            <a:chExt cx="1565" cy="3118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 rot="20460000">
              <a:off x="4394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 rot="20460000">
              <a:off x="3299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 rot="20460000">
              <a:off x="3641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20460000">
              <a:off x="3891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 rot="20460000">
              <a:off x="3798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 rot="20460000">
              <a:off x="3549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 rot="20460000">
              <a:off x="4390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 rot="20460000">
              <a:off x="4141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 rot="20460000">
              <a:off x="4048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89341" y="4900616"/>
            <a:ext cx="733425" cy="606425"/>
            <a:chOff x="1301" y="3087"/>
            <a:chExt cx="462" cy="382"/>
          </a:xfrm>
        </p:grpSpPr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 rot="1260000">
              <a:off x="1301" y="3093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 rot="1260000">
              <a:off x="1621" y="3087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130551" y="4225928"/>
            <a:ext cx="1474788" cy="722313"/>
            <a:chOff x="1012" y="2662"/>
            <a:chExt cx="929" cy="455"/>
          </a:xfrm>
        </p:grpSpPr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 rot="1200000">
              <a:off x="1012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 rot="1200000">
              <a:off x="1799" y="2735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875463" y="4359278"/>
            <a:ext cx="736600" cy="606425"/>
            <a:chOff x="3371" y="2746"/>
            <a:chExt cx="464" cy="382"/>
          </a:xfrm>
        </p:grpSpPr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 rot="20400000">
              <a:off x="3499" y="275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 rot="20400000">
              <a:off x="3371" y="274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045327" y="4838703"/>
            <a:ext cx="1482725" cy="701675"/>
            <a:chOff x="3478" y="3048"/>
            <a:chExt cx="934" cy="442"/>
          </a:xfrm>
        </p:grpSpPr>
        <p:sp>
          <p:nvSpPr>
            <p:cNvPr id="20511" name="Rectangle 31"/>
            <p:cNvSpPr>
              <a:spLocks noChangeArrowheads="1"/>
            </p:cNvSpPr>
            <p:nvPr/>
          </p:nvSpPr>
          <p:spPr bwMode="auto">
            <a:xfrm rot="20460000">
              <a:off x="3596" y="304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 rot="20460000">
              <a:off x="3478" y="3108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256463" y="5502278"/>
            <a:ext cx="736600" cy="606425"/>
            <a:chOff x="3611" y="3466"/>
            <a:chExt cx="464" cy="382"/>
          </a:xfrm>
        </p:grpSpPr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 rot="20340000">
              <a:off x="3739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 rot="20340000">
              <a:off x="3611" y="346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673352" y="5294316"/>
            <a:ext cx="1477963" cy="712787"/>
            <a:chOff x="724" y="3335"/>
            <a:chExt cx="931" cy="449"/>
          </a:xfrm>
        </p:grpSpPr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 rot="1140000">
              <a:off x="724" y="333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 rot="1140000">
              <a:off x="1513" y="3402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22741" y="3757616"/>
            <a:ext cx="733425" cy="606425"/>
            <a:chOff x="1637" y="2367"/>
            <a:chExt cx="462" cy="382"/>
          </a:xfrm>
        </p:grpSpPr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 rot="1260000">
              <a:off x="1637" y="2373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 rot="1260000">
              <a:off x="1957" y="2367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664327" y="3695703"/>
            <a:ext cx="1482725" cy="701675"/>
            <a:chOff x="3238" y="2328"/>
            <a:chExt cx="934" cy="442"/>
          </a:xfrm>
        </p:grpSpPr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 rot="20460000">
              <a:off x="3356" y="232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 rot="20460000">
              <a:off x="3238" y="2388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6418263" y="3216278"/>
            <a:ext cx="736600" cy="606425"/>
            <a:chOff x="3083" y="2026"/>
            <a:chExt cx="464" cy="382"/>
          </a:xfrm>
        </p:grpSpPr>
        <p:sp>
          <p:nvSpPr>
            <p:cNvPr id="20526" name="Rectangle 46"/>
            <p:cNvSpPr>
              <a:spLocks noChangeArrowheads="1"/>
            </p:cNvSpPr>
            <p:nvPr/>
          </p:nvSpPr>
          <p:spPr bwMode="auto">
            <a:xfrm rot="20400000">
              <a:off x="3211" y="203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527" name="Rectangle 47"/>
            <p:cNvSpPr>
              <a:spLocks noChangeArrowheads="1"/>
            </p:cNvSpPr>
            <p:nvPr/>
          </p:nvSpPr>
          <p:spPr bwMode="auto">
            <a:xfrm rot="20400000">
              <a:off x="3083" y="202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963988" y="3098800"/>
            <a:ext cx="1503363" cy="623888"/>
            <a:chOff x="1537" y="1952"/>
            <a:chExt cx="947" cy="393"/>
          </a:xfrm>
        </p:grpSpPr>
        <p:sp>
          <p:nvSpPr>
            <p:cNvPr id="20529" name="Rectangle 49"/>
            <p:cNvSpPr>
              <a:spLocks noChangeArrowheads="1"/>
            </p:cNvSpPr>
            <p:nvPr/>
          </p:nvSpPr>
          <p:spPr bwMode="auto">
            <a:xfrm rot="720000">
              <a:off x="1537" y="195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 rot="720000">
              <a:off x="2342" y="1963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4192588" y="1955800"/>
            <a:ext cx="1503363" cy="623888"/>
            <a:chOff x="1681" y="1232"/>
            <a:chExt cx="947" cy="393"/>
          </a:xfrm>
        </p:grpSpPr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 rot="720000">
              <a:off x="1681" y="123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 rot="720000">
              <a:off x="2486" y="1243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5265741" y="1395416"/>
            <a:ext cx="733425" cy="606425"/>
            <a:chOff x="2357" y="879"/>
            <a:chExt cx="462" cy="382"/>
          </a:xfrm>
        </p:grpSpPr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 rot="1260000">
              <a:off x="2357" y="885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 rot="1260000">
              <a:off x="2677" y="879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4730751" y="2606678"/>
            <a:ext cx="736600" cy="606425"/>
            <a:chOff x="2020" y="1642"/>
            <a:chExt cx="464" cy="382"/>
          </a:xfrm>
        </p:grpSpPr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 rot="1140000">
              <a:off x="2020" y="165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 rot="1140000">
              <a:off x="2342" y="1642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6137275" y="2549528"/>
            <a:ext cx="1474788" cy="722313"/>
            <a:chOff x="2906" y="1606"/>
            <a:chExt cx="929" cy="455"/>
          </a:xfrm>
        </p:grpSpPr>
        <p:sp>
          <p:nvSpPr>
            <p:cNvPr id="20541" name="Rectangle 61"/>
            <p:cNvSpPr>
              <a:spLocks noChangeArrowheads="1"/>
            </p:cNvSpPr>
            <p:nvPr/>
          </p:nvSpPr>
          <p:spPr bwMode="auto">
            <a:xfrm rot="20340000">
              <a:off x="3019" y="160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 rot="20340000">
              <a:off x="2906" y="1679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5961063" y="2073278"/>
            <a:ext cx="736600" cy="606425"/>
            <a:chOff x="2795" y="1306"/>
            <a:chExt cx="464" cy="382"/>
          </a:xfrm>
        </p:grpSpPr>
        <p:sp>
          <p:nvSpPr>
            <p:cNvPr id="20544" name="Rectangle 64"/>
            <p:cNvSpPr>
              <a:spLocks noChangeArrowheads="1"/>
            </p:cNvSpPr>
            <p:nvPr/>
          </p:nvSpPr>
          <p:spPr bwMode="auto">
            <a:xfrm rot="20400000">
              <a:off x="2923" y="1319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0545" name="Rectangle 65"/>
            <p:cNvSpPr>
              <a:spLocks noChangeArrowheads="1"/>
            </p:cNvSpPr>
            <p:nvPr/>
          </p:nvSpPr>
          <p:spPr bwMode="auto">
            <a:xfrm rot="20400000">
              <a:off x="2795" y="130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826127" y="1485903"/>
            <a:ext cx="1482725" cy="701675"/>
            <a:chOff x="2710" y="936"/>
            <a:chExt cx="934" cy="442"/>
          </a:xfrm>
        </p:grpSpPr>
        <p:sp>
          <p:nvSpPr>
            <p:cNvPr id="20547" name="Rectangle 67"/>
            <p:cNvSpPr>
              <a:spLocks noChangeArrowheads="1"/>
            </p:cNvSpPr>
            <p:nvPr/>
          </p:nvSpPr>
          <p:spPr bwMode="auto">
            <a:xfrm rot="20460000">
              <a:off x="2828" y="9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0548" name="Rectangle 68"/>
            <p:cNvSpPr>
              <a:spLocks noChangeArrowheads="1"/>
            </p:cNvSpPr>
            <p:nvPr/>
          </p:nvSpPr>
          <p:spPr bwMode="auto">
            <a:xfrm rot="20460000">
              <a:off x="2710" y="996"/>
              <a:ext cx="142" cy="38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922301313"/>
      </p:ext>
    </p:extLst>
  </p:cSld>
  <p:clrMapOvr>
    <a:masterClrMapping/>
  </p:clrMapOvr>
  <p:transition spd="slow" advTm="579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70764" y="628653"/>
            <a:ext cx="2484437" cy="4949825"/>
            <a:chOff x="3683" y="396"/>
            <a:chExt cx="1565" cy="3118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 rot="20460000">
              <a:off x="4778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 rot="20460000">
              <a:off x="3683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 rot="20460000">
              <a:off x="4025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 rot="20460000">
              <a:off x="4275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 rot="20460000">
              <a:off x="4182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 rot="20460000">
              <a:off x="3933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 rot="20460000">
              <a:off x="4774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 rot="20460000">
              <a:off x="4525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 rot="20460000">
              <a:off x="4432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81288" y="1316041"/>
            <a:ext cx="2900363" cy="4949825"/>
            <a:chOff x="729" y="829"/>
            <a:chExt cx="1827" cy="3118"/>
          </a:xfrm>
        </p:grpSpPr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 rot="1320000">
              <a:off x="2033" y="82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 rot="1320000">
              <a:off x="1611" y="124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 rot="1320000">
              <a:off x="2220" y="980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 rot="1320000">
              <a:off x="1926" y="169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 rot="1320000">
              <a:off x="1023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 rot="1320000">
              <a:off x="1317" y="195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 rot="1320000">
              <a:off x="1338" y="310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 rot="1320000">
              <a:off x="1632" y="239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 rot="1320000">
              <a:off x="729" y="337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9090" y="1289053"/>
            <a:ext cx="2543175" cy="4949825"/>
            <a:chOff x="3241" y="812"/>
            <a:chExt cx="1602" cy="3118"/>
          </a:xfrm>
        </p:grpSpPr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 rot="20400000">
              <a:off x="3577" y="81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 rot="20400000">
              <a:off x="3241" y="8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 rot="20400000">
              <a:off x="3386" y="131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 rot="20400000">
              <a:off x="3910" y="2757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 rot="20400000">
              <a:off x="3648" y="203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 rot="20400000">
              <a:off x="3503" y="15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2566" name="Rectangle 38"/>
            <p:cNvSpPr>
              <a:spLocks noChangeArrowheads="1"/>
            </p:cNvSpPr>
            <p:nvPr/>
          </p:nvSpPr>
          <p:spPr bwMode="auto">
            <a:xfrm rot="20400000">
              <a:off x="4027" y="30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 rot="20400000">
              <a:off x="3765" y="231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 rot="20400000">
              <a:off x="4172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324" y="323387"/>
            <a:ext cx="384717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What happens next?</a:t>
            </a:r>
            <a:endParaRPr lang="en-GB" sz="28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077370" y="178662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727895"/>
      </p:ext>
    </p:extLst>
  </p:cSld>
  <p:clrMapOvr>
    <a:masterClrMapping/>
  </p:clrMapOvr>
  <p:transition spd="slow" advTm="50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70764" y="628653"/>
            <a:ext cx="2484437" cy="4949825"/>
            <a:chOff x="3683" y="396"/>
            <a:chExt cx="1565" cy="3118"/>
          </a:xfrm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 rot="20460000">
              <a:off x="4778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 rot="20460000">
              <a:off x="3683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 rot="20460000">
              <a:off x="4025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 rot="20460000">
              <a:off x="4275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 rot="20460000">
              <a:off x="4182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 rot="20460000">
              <a:off x="3933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 rot="20460000">
              <a:off x="4774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 rot="20460000">
              <a:off x="4525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 rot="20460000">
              <a:off x="4432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81288" y="1316041"/>
            <a:ext cx="2900363" cy="4949825"/>
            <a:chOff x="729" y="829"/>
            <a:chExt cx="1827" cy="3118"/>
          </a:xfrm>
        </p:grpSpPr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 rot="1320000">
              <a:off x="2033" y="82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 rot="1320000">
              <a:off x="1611" y="124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 rot="1320000">
              <a:off x="2220" y="980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 rot="1320000">
              <a:off x="1926" y="169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 rot="1320000">
              <a:off x="1023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 rot="1320000">
              <a:off x="1317" y="195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 rot="1320000">
              <a:off x="1338" y="310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 rot="1320000">
              <a:off x="1632" y="239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 rot="1320000">
              <a:off x="729" y="337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9090" y="1289053"/>
            <a:ext cx="2543175" cy="4949825"/>
            <a:chOff x="3241" y="812"/>
            <a:chExt cx="1602" cy="3118"/>
          </a:xfrm>
        </p:grpSpPr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 rot="20400000">
              <a:off x="3577" y="81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 rot="20400000">
              <a:off x="3241" y="8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 rot="20400000">
              <a:off x="3386" y="131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 rot="20400000">
              <a:off x="3910" y="2757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 rot="20400000">
              <a:off x="3648" y="203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 rot="20400000">
              <a:off x="3503" y="15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 rot="20400000">
              <a:off x="4027" y="30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 rot="20400000">
              <a:off x="3765" y="231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 rot="20400000">
              <a:off x="4172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4724400" y="4027491"/>
            <a:ext cx="2971800" cy="16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finally </a:t>
            </a:r>
            <a:r>
              <a:rPr lang="en-GB" b="1"/>
              <a:t>condensation</a:t>
            </a:r>
            <a:r>
              <a:rPr lang="en-GB"/>
              <a:t> reactions join the nucleotides together…catalysed</a:t>
            </a:r>
          </a:p>
          <a:p>
            <a:pPr>
              <a:spcBef>
                <a:spcPct val="50000"/>
              </a:spcBef>
            </a:pPr>
            <a:r>
              <a:rPr lang="en-GB"/>
              <a:t>by </a:t>
            </a:r>
            <a:r>
              <a:rPr lang="en-GB" b="1">
                <a:solidFill>
                  <a:schemeClr val="accent2"/>
                </a:solidFill>
              </a:rPr>
              <a:t>DNA Polymerase</a:t>
            </a:r>
          </a:p>
        </p:txBody>
      </p:sp>
    </p:spTree>
    <p:extLst>
      <p:ext uri="{BB962C8B-B14F-4D97-AF65-F5344CB8AC3E}">
        <p14:creationId xmlns:p14="http://schemas.microsoft.com/office/powerpoint/2010/main" xmlns="" val="4164536841"/>
      </p:ext>
    </p:extLst>
  </p:cSld>
  <p:clrMapOvr>
    <a:masterClrMapping/>
  </p:clrMapOvr>
  <p:transition spd="slow" advTm="49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Speakers</a:t>
            </a:r>
          </a:p>
          <a:p>
            <a:r>
              <a:rPr lang="en-GB" dirty="0" smtClean="0"/>
              <a:t>A4 paper (coloured)</a:t>
            </a:r>
          </a:p>
          <a:p>
            <a:r>
              <a:rPr lang="en-GB" dirty="0" smtClean="0"/>
              <a:t>Pair of Compass &amp; Pencils</a:t>
            </a:r>
          </a:p>
          <a:p>
            <a:r>
              <a:rPr lang="en-GB" dirty="0" smtClean="0"/>
              <a:t>Split pins</a:t>
            </a:r>
          </a:p>
          <a:p>
            <a:r>
              <a:rPr lang="en-GB" dirty="0" smtClean="0"/>
              <a:t>Scissors</a:t>
            </a:r>
          </a:p>
          <a:p>
            <a:r>
              <a:rPr lang="en-GB" dirty="0" smtClean="0"/>
              <a:t>Repro</a:t>
            </a:r>
          </a:p>
          <a:p>
            <a:pPr lvl="1"/>
            <a:r>
              <a:rPr lang="en-GB" dirty="0" err="1" smtClean="0"/>
              <a:t>Meselson</a:t>
            </a:r>
            <a:r>
              <a:rPr lang="en-GB" dirty="0" smtClean="0"/>
              <a:t> and </a:t>
            </a:r>
            <a:r>
              <a:rPr lang="en-GB" dirty="0" err="1" smtClean="0"/>
              <a:t>Stalh</a:t>
            </a:r>
            <a:r>
              <a:rPr lang="en-GB" dirty="0" smtClean="0"/>
              <a:t> hand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89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70764" y="628653"/>
            <a:ext cx="2484437" cy="4949825"/>
            <a:chOff x="3683" y="396"/>
            <a:chExt cx="1565" cy="3118"/>
          </a:xfrm>
        </p:grpSpPr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 rot="20460000">
              <a:off x="4778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 rot="20460000">
              <a:off x="3683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20460000">
              <a:off x="4025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20460000">
              <a:off x="4275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20460000">
              <a:off x="4182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20460000">
              <a:off x="3933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20460000">
              <a:off x="4774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 rot="20460000">
              <a:off x="4525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 rot="20460000">
              <a:off x="4432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81288" y="1316041"/>
            <a:ext cx="2900363" cy="4949825"/>
            <a:chOff x="729" y="829"/>
            <a:chExt cx="1827" cy="3118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 rot="1320000">
              <a:off x="2033" y="82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 rot="1320000">
              <a:off x="1611" y="124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 rot="1320000">
              <a:off x="2220" y="980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 rot="1320000">
              <a:off x="1926" y="169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 rot="1320000">
              <a:off x="1023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 rot="1320000">
              <a:off x="1317" y="195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 rot="1320000">
              <a:off x="1338" y="310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 rot="1320000">
              <a:off x="1632" y="239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 rot="1320000">
              <a:off x="729" y="337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9090" y="1289053"/>
            <a:ext cx="2543175" cy="4949825"/>
            <a:chOff x="3241" y="812"/>
            <a:chExt cx="1602" cy="3118"/>
          </a:xfrm>
        </p:grpSpPr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 rot="20400000">
              <a:off x="3577" y="81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 rot="20400000">
              <a:off x="3241" y="8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 rot="20400000">
              <a:off x="3386" y="131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 rot="20400000">
              <a:off x="3910" y="2757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 rot="20400000">
              <a:off x="3648" y="203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 rot="20400000">
              <a:off x="3503" y="15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 rot="20400000">
              <a:off x="4027" y="30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 rot="20400000">
              <a:off x="3765" y="231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6664" name="Rectangle 40"/>
            <p:cNvSpPr>
              <a:spLocks noChangeArrowheads="1"/>
            </p:cNvSpPr>
            <p:nvPr/>
          </p:nvSpPr>
          <p:spPr bwMode="auto">
            <a:xfrm rot="20400000">
              <a:off x="4172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5181600" y="4343401"/>
            <a:ext cx="20574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…forming 2 identical strands of DNA….</a:t>
            </a:r>
          </a:p>
        </p:txBody>
      </p:sp>
    </p:spTree>
    <p:extLst>
      <p:ext uri="{BB962C8B-B14F-4D97-AF65-F5344CB8AC3E}">
        <p14:creationId xmlns:p14="http://schemas.microsoft.com/office/powerpoint/2010/main" xmlns="" val="4112875000"/>
      </p:ext>
    </p:extLst>
  </p:cSld>
  <p:clrMapOvr>
    <a:masterClrMapping/>
  </p:clrMapOvr>
  <p:transition spd="slow" advTm="499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70764" y="628653"/>
            <a:ext cx="2484437" cy="4949825"/>
            <a:chOff x="3683" y="396"/>
            <a:chExt cx="1565" cy="3118"/>
          </a:xfrm>
        </p:grpSpPr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 rot="20460000">
              <a:off x="4778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 rot="20460000">
              <a:off x="3683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 rot="20460000">
              <a:off x="4025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 rot="20460000">
              <a:off x="4275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 rot="20460000">
              <a:off x="4182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 rot="20460000">
              <a:off x="3933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 rot="20460000">
              <a:off x="4774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 rot="20460000">
              <a:off x="4525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 rot="20460000">
              <a:off x="4432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81288" y="1316041"/>
            <a:ext cx="2900363" cy="4949825"/>
            <a:chOff x="729" y="829"/>
            <a:chExt cx="1827" cy="3118"/>
          </a:xfrm>
        </p:grpSpPr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 rot="1320000">
              <a:off x="2033" y="82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 rot="1320000">
              <a:off x="1611" y="124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 rot="1320000">
              <a:off x="2220" y="980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 rot="1320000">
              <a:off x="1926" y="169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 rot="1320000">
              <a:off x="1023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 rot="1320000">
              <a:off x="1317" y="195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 rot="1320000">
              <a:off x="1338" y="310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 rot="1320000">
              <a:off x="1632" y="239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 rot="1320000">
              <a:off x="729" y="337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9090" y="1289053"/>
            <a:ext cx="2543175" cy="4949825"/>
            <a:chOff x="3241" y="812"/>
            <a:chExt cx="1602" cy="3118"/>
          </a:xfrm>
        </p:grpSpPr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 rot="20400000">
              <a:off x="3577" y="81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 rot="20400000">
              <a:off x="3241" y="8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 rot="20400000">
              <a:off x="3386" y="131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 rot="20400000">
              <a:off x="3910" y="2757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 rot="20400000">
              <a:off x="3648" y="203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 rot="20400000">
              <a:off x="3503" y="15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 rot="20400000">
              <a:off x="4027" y="30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 rot="20400000">
              <a:off x="3765" y="231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 rot="20400000">
              <a:off x="4172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5181600" y="4343401"/>
            <a:ext cx="20574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…because the strands each contain half of the original material…</a:t>
            </a:r>
          </a:p>
        </p:txBody>
      </p:sp>
    </p:spTree>
    <p:extLst>
      <p:ext uri="{BB962C8B-B14F-4D97-AF65-F5344CB8AC3E}">
        <p14:creationId xmlns:p14="http://schemas.microsoft.com/office/powerpoint/2010/main" xmlns="" val="3929428229"/>
      </p:ext>
    </p:extLst>
  </p:cSld>
  <p:clrMapOvr>
    <a:masterClrMapping/>
  </p:clrMapOvr>
  <p:transition spd="slow" advTm="488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70764" y="628653"/>
            <a:ext cx="2484437" cy="4949825"/>
            <a:chOff x="3683" y="396"/>
            <a:chExt cx="1565" cy="3118"/>
          </a:xfrm>
        </p:grpSpPr>
        <p:sp>
          <p:nvSpPr>
            <p:cNvPr id="30722" name="Rectangle 2"/>
            <p:cNvSpPr>
              <a:spLocks noChangeArrowheads="1"/>
            </p:cNvSpPr>
            <p:nvPr/>
          </p:nvSpPr>
          <p:spPr bwMode="auto">
            <a:xfrm rot="20460000">
              <a:off x="4778" y="396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 rot="20460000">
              <a:off x="3683" y="1130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 rot="20460000">
              <a:off x="4025" y="68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 rot="20460000">
              <a:off x="4275" y="141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 rot="20460000">
              <a:off x="4182" y="258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 rot="20460000">
              <a:off x="3933" y="1856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 rot="20460000">
              <a:off x="4774" y="2867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rot="20460000">
              <a:off x="4525" y="2141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rot="20460000">
              <a:off x="4432" y="3309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25675" y="511178"/>
            <a:ext cx="2921000" cy="4949825"/>
            <a:chOff x="442" y="322"/>
            <a:chExt cx="1840" cy="3118"/>
          </a:xfrm>
        </p:grpSpPr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rot="1320000">
              <a:off x="848" y="32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 rot="1320000">
              <a:off x="1466" y="755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 rot="1320000">
              <a:off x="1335" y="1016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 rot="1320000">
              <a:off x="740" y="2431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 rot="1320000">
              <a:off x="1038" y="1724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 rot="1320000">
              <a:off x="1168" y="146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 rot="1320000">
              <a:off x="572" y="2878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 rot="1320000">
              <a:off x="870" y="2171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 rot="1320000">
              <a:off x="442" y="313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81288" y="1316041"/>
            <a:ext cx="2900363" cy="4949825"/>
            <a:chOff x="729" y="829"/>
            <a:chExt cx="1827" cy="3118"/>
          </a:xfrm>
        </p:grpSpPr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 rot="1320000">
              <a:off x="2033" y="829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 rot="1320000">
              <a:off x="1611" y="124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 rot="1320000">
              <a:off x="2220" y="980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 rot="1320000">
              <a:off x="1926" y="1690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 rot="1320000">
              <a:off x="1023" y="266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 rot="1320000">
              <a:off x="1317" y="1953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 rot="1320000">
              <a:off x="1338" y="310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 rot="1320000">
              <a:off x="1632" y="239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 rot="1320000">
              <a:off x="729" y="3372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9090" y="1289053"/>
            <a:ext cx="2543175" cy="4949825"/>
            <a:chOff x="3241" y="812"/>
            <a:chExt cx="1602" cy="3118"/>
          </a:xfrm>
        </p:grpSpPr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 rot="20400000">
              <a:off x="3577" y="812"/>
              <a:ext cx="142" cy="31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 rot="20400000">
              <a:off x="3241" y="870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 rot="20400000">
              <a:off x="3386" y="1313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 rot="20400000">
              <a:off x="3910" y="2757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 rot="20400000">
              <a:off x="3648" y="2035"/>
              <a:ext cx="3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 rot="20400000">
              <a:off x="3503" y="1592"/>
              <a:ext cx="816" cy="192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G</a:t>
              </a:r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 rot="20400000">
              <a:off x="4027" y="3036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 rot="20400000">
              <a:off x="3765" y="2314"/>
              <a:ext cx="816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 rot="20400000">
              <a:off x="4172" y="3479"/>
              <a:ext cx="336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GB"/>
                <a:t>T</a:t>
              </a:r>
            </a:p>
          </p:txBody>
        </p:sp>
      </p:grp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5181600" y="4343403"/>
            <a:ext cx="20574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…it is called the semi-conservative method.</a:t>
            </a:r>
          </a:p>
        </p:txBody>
      </p:sp>
    </p:spTree>
    <p:extLst>
      <p:ext uri="{BB962C8B-B14F-4D97-AF65-F5344CB8AC3E}">
        <p14:creationId xmlns:p14="http://schemas.microsoft.com/office/powerpoint/2010/main" xmlns="" val="3147161432"/>
      </p:ext>
    </p:extLst>
  </p:cSld>
  <p:clrMapOvr>
    <a:masterClrMapping/>
  </p:clrMapOvr>
  <p:transition spd="slow" advTm="496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9" y="2202874"/>
            <a:ext cx="6572296" cy="412172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Helicase</a:t>
            </a:r>
            <a:r>
              <a:rPr lang="en-GB" dirty="0" smtClean="0"/>
              <a:t> uncoils the DNA and splits it into 2 template strands.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DNA polymerase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adds nucleotides in a 5’ </a:t>
            </a:r>
            <a:r>
              <a:rPr lang="en-GB" dirty="0" smtClean="0">
                <a:sym typeface="Wingdings" pitchFamily="2" charset="2"/>
              </a:rPr>
              <a:t> 3’ direction.</a:t>
            </a:r>
          </a:p>
          <a:p>
            <a:r>
              <a:rPr lang="en-GB" dirty="0" smtClean="0"/>
              <a:t>Since the DNA strands are anti-parallel the template nucleotides have to be added in opposite directions.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One strand moves in the same direction as the replication fork (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leading strand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r>
              <a:rPr lang="en-GB" dirty="0" smtClean="0">
                <a:sym typeface="Wingdings" pitchFamily="2" charset="2"/>
              </a:rPr>
              <a:t>On the other template strand it moves in the opposite direction (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lagging strand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DNA Ligase </a:t>
            </a:r>
            <a:r>
              <a:rPr lang="en-GB" dirty="0" smtClean="0">
                <a:sym typeface="Wingdings" pitchFamily="2" charset="2"/>
              </a:rPr>
              <a:t>joins the fragments</a:t>
            </a:r>
            <a:endParaRPr lang="en-GB" dirty="0"/>
          </a:p>
        </p:txBody>
      </p:sp>
      <p:pic>
        <p:nvPicPr>
          <p:cNvPr id="19458" name="Picture 2" descr="http://learn.genetics.utah.edu/archive/sloozeworm/images/dna%2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3" y="642918"/>
            <a:ext cx="5080000" cy="1905000"/>
          </a:xfrm>
          <a:prstGeom prst="rect">
            <a:avLst/>
          </a:prstGeom>
          <a:noFill/>
        </p:spPr>
      </p:pic>
      <p:pic>
        <p:nvPicPr>
          <p:cNvPr id="5" name="Picture 2" descr="http://users.rcn.com/jkimball.ma.ultranet/BiologyPages/R/ReplicationFor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5" y="2928936"/>
            <a:ext cx="4667283" cy="3585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www.youtube.com/watch?v=27TxKoFU2Nw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http://www.wiley.com//</a:t>
            </a:r>
            <a:r>
              <a:rPr lang="en-GB" dirty="0" smtClean="0">
                <a:hlinkClick r:id="rId3"/>
              </a:rPr>
              <a:t>legacy/college/boyer/0470003790/animations/replication/replication.htm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5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DNA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Conserves the genetic information accurately</a:t>
            </a:r>
          </a:p>
          <a:p>
            <a:r>
              <a:rPr lang="en-GB" dirty="0" smtClean="0"/>
              <a:t>However, random, spontaneous mutations can </a:t>
            </a:r>
            <a:r>
              <a:rPr lang="en-GB" dirty="0" smtClean="0"/>
              <a:t>occur (1 in 10</a:t>
            </a:r>
            <a:r>
              <a:rPr lang="en-GB" baseline="30000" dirty="0" smtClean="0"/>
              <a:t>8</a:t>
            </a:r>
            <a:r>
              <a:rPr lang="en-GB" dirty="0" smtClean="0"/>
              <a:t> base pairs)</a:t>
            </a:r>
          </a:p>
          <a:p>
            <a:r>
              <a:rPr lang="en-GB" dirty="0" smtClean="0"/>
              <a:t>Enzymes are used to proofread and edit out incorrect nucleotides therefore reducing the number of mutations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04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Task: Make a summary of Semi Conservative Replication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a cartoon of DNA replication</a:t>
            </a:r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A stages wheel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19242" y="1298756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8864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214290"/>
            <a:ext cx="11334829" cy="78581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Why semi-conservative replication? 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There are 3 possible mechanism for replication:</a:t>
            </a:r>
          </a:p>
        </p:txBody>
      </p:sp>
      <p:pic>
        <p:nvPicPr>
          <p:cNvPr id="16388" name="Picture 4" descr="http://genetic.funnyfeb.com/chromosomes/images/clip_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1643050"/>
            <a:ext cx="1081973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91" y="648266"/>
            <a:ext cx="9144000" cy="770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Evidence: </a:t>
            </a:r>
            <a:r>
              <a:rPr lang="en-GB" dirty="0" err="1" smtClean="0"/>
              <a:t>Meselson</a:t>
            </a:r>
            <a:r>
              <a:rPr lang="en-GB" dirty="0" smtClean="0"/>
              <a:t> and Stahl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433" y="1556792"/>
            <a:ext cx="774070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27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590" y="2413185"/>
            <a:ext cx="5958471" cy="540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Grew bacteria in a medium containing heavy nitrogen (isotope 15N)</a:t>
            </a:r>
          </a:p>
          <a:p>
            <a:r>
              <a:rPr lang="en-GB" sz="2400" dirty="0" smtClean="0"/>
              <a:t>Then put the bacteria in a growth medium containing light nitrogen (14N)</a:t>
            </a:r>
          </a:p>
          <a:p>
            <a:r>
              <a:rPr lang="en-GB" sz="2400" dirty="0" smtClean="0"/>
              <a:t>The first generation of bacteria had DNA made from 15N, when the bacteria replicated the new half of the DNA strand was made from 14N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5928" y="667564"/>
            <a:ext cx="9144000" cy="77034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2500" lnSpcReduction="2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Experimental work: </a:t>
            </a:r>
            <a:endParaRPr lang="en-GB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GB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Meselson</a:t>
            </a:r>
            <a:r>
              <a:rPr lang="en-GB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and </a:t>
            </a:r>
            <a:r>
              <a:rPr lang="en-GB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StaHl</a:t>
            </a:r>
            <a:endParaRPr lang="en-GB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0611" y="2710573"/>
            <a:ext cx="4811195" cy="32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26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3016"/>
            <a:ext cx="7239000" cy="5306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Describe semi-conservative DNA replication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7964" y="289931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/>
              <a:t>Learning Objective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432931"/>
            <a:ext cx="7239000" cy="5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/>
              <a:t>Know </a:t>
            </a:r>
            <a:r>
              <a:rPr lang="en-GB" dirty="0" smtClean="0"/>
              <a:t>how </a:t>
            </a:r>
            <a:r>
              <a:rPr lang="en-GB" dirty="0" smtClean="0"/>
              <a:t>DNA </a:t>
            </a:r>
            <a:r>
              <a:rPr lang="en-GB" dirty="0" smtClean="0"/>
              <a:t>replicates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964" y="214008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83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27" y="774161"/>
            <a:ext cx="7239000" cy="836712"/>
          </a:xfrm>
        </p:spPr>
        <p:txBody>
          <a:bodyPr/>
          <a:lstStyle/>
          <a:p>
            <a:r>
              <a:rPr lang="en-GB" dirty="0" smtClean="0"/>
              <a:t>Copy and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08" y="618245"/>
            <a:ext cx="5184576" cy="591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118" y="538649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266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43414" y="3277396"/>
            <a:ext cx="33051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397" y="490654"/>
            <a:ext cx="3886091" cy="43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15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Evidence for semi conservative replication of </a:t>
            </a:r>
            <a:r>
              <a:rPr lang="en-GB" dirty="0" err="1" smtClean="0"/>
              <a:t>dna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700808"/>
            <a:ext cx="2448272" cy="466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2636912"/>
            <a:ext cx="6460384" cy="20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043639" y="538649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08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nswers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9" y="2132856"/>
            <a:ext cx="5554551" cy="19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682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Plenary: Quick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/>
              <a:t>Define the term </a:t>
            </a:r>
            <a:r>
              <a:rPr lang="en-GB" dirty="0" err="1" smtClean="0"/>
              <a:t>antiparallel</a:t>
            </a:r>
            <a:endParaRPr lang="en-GB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/>
              <a:t>A </a:t>
            </a:r>
            <a:r>
              <a:rPr lang="en-GB" dirty="0" smtClean="0"/>
              <a:t>DNA strand have the base sequence ATTAGGCTAT, write the complementary </a:t>
            </a:r>
            <a:r>
              <a:rPr lang="en-GB" dirty="0" smtClean="0"/>
              <a:t>strand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/>
              <a:t>A DNA molecule is 20% Thymine, what %age of each of the other types of bases would it contain</a:t>
            </a:r>
            <a:r>
              <a:rPr lang="en-GB" dirty="0" smtClean="0"/>
              <a:t>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/>
              <a:t>What type of diseases can result from DNA copying going wrong?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46034" y="2328863"/>
            <a:ext cx="9270609" cy="51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 typeface="Arial" pitchFamily="34" charset="0"/>
              <a:buChar char="•"/>
            </a:pPr>
            <a:r>
              <a:rPr lang="en-GB" sz="2400" dirty="0" smtClean="0"/>
              <a:t>Parallel, but with chains running in opposite </a:t>
            </a:r>
            <a:r>
              <a:rPr lang="en-GB" sz="2400" dirty="0" smtClean="0"/>
              <a:t>directions</a:t>
            </a:r>
            <a:endParaRPr lang="en-GB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812983" y="3202233"/>
            <a:ext cx="3230880" cy="6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 typeface="Arial" pitchFamily="34" charset="0"/>
              <a:buChar char="•"/>
            </a:pPr>
            <a:r>
              <a:rPr lang="en-GB" sz="2400" dirty="0" smtClean="0"/>
              <a:t>TAATCCGATA</a:t>
            </a:r>
            <a:endParaRPr lang="en-GB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657852" y="4557714"/>
            <a:ext cx="5014913" cy="58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 typeface="Arial" pitchFamily="34" charset="0"/>
              <a:buChar char="•"/>
            </a:pPr>
            <a:r>
              <a:rPr lang="en-GB" sz="2400" dirty="0" smtClean="0"/>
              <a:t>20</a:t>
            </a:r>
            <a:r>
              <a:rPr lang="en-GB" sz="2400" dirty="0" smtClean="0"/>
              <a:t>% A, 30% C and 30% </a:t>
            </a:r>
            <a:r>
              <a:rPr lang="en-GB" sz="2400" dirty="0" smtClean="0"/>
              <a:t>G</a:t>
            </a:r>
            <a:endParaRPr lang="en-GB" sz="24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788797" y="5735882"/>
            <a:ext cx="9270609" cy="907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 typeface="Arial" pitchFamily="34" charset="0"/>
              <a:buChar char="•"/>
            </a:pPr>
            <a:r>
              <a:rPr lang="en-GB" sz="2400" dirty="0" smtClean="0"/>
              <a:t>Cancers </a:t>
            </a:r>
            <a:r>
              <a:rPr lang="en-GB" sz="2400" dirty="0" smtClean="0"/>
              <a:t>may occur (when a mutation happens in a forming gamete genetic diseases can occur e.g. sickle cell anaemia)</a:t>
            </a:r>
          </a:p>
        </p:txBody>
      </p:sp>
    </p:spTree>
    <p:extLst>
      <p:ext uri="{BB962C8B-B14F-4D97-AF65-F5344CB8AC3E}">
        <p14:creationId xmlns:p14="http://schemas.microsoft.com/office/powerpoint/2010/main" xmlns="" val="4107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Plenary Answers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dirty="0" smtClean="0"/>
              <a:t>Parallel, but with chains running in opposite directions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/>
              <a:t>TAATCCGATA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/>
              <a:t>20% A, 30% C and 30% G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/>
              <a:t>Cancers may occur (when a mutation happens in a forming gamete genetic diseases can occur e.g. sickle cell anaemia)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422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Intro: DNA as Chromosomes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www.dnalc.org/resources/3d/07-how-dna-is-packaged-basic.html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534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DNA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remember from GCSE?</a:t>
            </a:r>
            <a:endParaRPr lang="en-GB" dirty="0"/>
          </a:p>
        </p:txBody>
      </p:sp>
      <p:pic>
        <p:nvPicPr>
          <p:cNvPr id="5122" name="Picture 2" descr="http://upload.wikimedia.org/wikipedia/commons/thumb/7/70/DNA_replication_split.svg/200px-DNA_replication_spl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70" y="188640"/>
            <a:ext cx="2977079" cy="599881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865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/>
              <a:t>Semi Conservative DNA Replication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75453" y="2603500"/>
            <a:ext cx="8825659" cy="34163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DNA helix untwists</a:t>
            </a:r>
          </a:p>
          <a:p>
            <a:pPr eaLnBrk="1" hangingPunct="1"/>
            <a:r>
              <a:rPr lang="en-GB" sz="2400" dirty="0" smtClean="0"/>
              <a:t>Hydrogen bonds between bases break and the DNA ‘unzips’</a:t>
            </a:r>
          </a:p>
          <a:p>
            <a:pPr eaLnBrk="1" hangingPunct="1"/>
            <a:r>
              <a:rPr lang="en-GB" sz="2400" dirty="0" smtClean="0"/>
              <a:t>Free nucleotides hydrogen bond to exposed bases</a:t>
            </a:r>
          </a:p>
          <a:p>
            <a:pPr eaLnBrk="1" hangingPunct="1"/>
            <a:r>
              <a:rPr lang="en-GB" sz="2400" dirty="0" smtClean="0"/>
              <a:t>Covalent bonds form between phosphate of one nucleotide and the sugar of the next </a:t>
            </a:r>
          </a:p>
          <a:p>
            <a:pPr eaLnBrk="1" hangingPunct="1"/>
            <a:r>
              <a:rPr lang="en-GB" sz="2400" dirty="0" smtClean="0"/>
              <a:t>Ends up with 2 identical DNA molecules</a:t>
            </a:r>
          </a:p>
        </p:txBody>
      </p:sp>
      <p:pic>
        <p:nvPicPr>
          <p:cNvPr id="4" name="Picture 2" descr="http://upload.wikimedia.org/wikipedia/commons/thumb/7/70/DNA_replication_split.svg/200px-DNA_replication_spl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111" y="2327470"/>
            <a:ext cx="1969411" cy="396836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17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55" y="773401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Semi conservative </a:t>
            </a:r>
            <a:br>
              <a:rPr lang="en-GB" dirty="0" smtClean="0"/>
            </a:br>
            <a:r>
              <a:rPr lang="en-GB" dirty="0" smtClean="0"/>
              <a:t>replication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946" y="443260"/>
            <a:ext cx="552566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947" y="4763740"/>
            <a:ext cx="491031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7270" y="538649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742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of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DNA Helicase</a:t>
            </a:r>
          </a:p>
          <a:p>
            <a:pPr lvl="1"/>
            <a:r>
              <a:rPr lang="en-GB" sz="2400" dirty="0" smtClean="0"/>
              <a:t>Breaks the hydrogen bonds connecting the bases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DNA Polymerase</a:t>
            </a:r>
          </a:p>
          <a:p>
            <a:pPr lvl="1"/>
            <a:r>
              <a:rPr lang="en-GB" sz="2400" dirty="0" smtClean="0"/>
              <a:t>Attaches free nucleotides to the exposed bases on each </a:t>
            </a:r>
            <a:r>
              <a:rPr lang="en-GB" sz="2400" dirty="0" smtClean="0"/>
              <a:t>strand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DNA ligase</a:t>
            </a:r>
          </a:p>
          <a:p>
            <a:pPr lvl="1"/>
            <a:r>
              <a:rPr lang="en-GB" sz="2400" dirty="0" smtClean="0"/>
              <a:t>Attaches all strand segments together</a:t>
            </a:r>
            <a:endParaRPr lang="en-GB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324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725990" y="763591"/>
            <a:ext cx="225425" cy="4949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783390" y="763591"/>
            <a:ext cx="225425" cy="4949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86400" y="16002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953000" y="9906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48400" y="9906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953000" y="16002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953000" y="40386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953000" y="28194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248400" y="2209800"/>
            <a:ext cx="533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40386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486400" y="28194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953000" y="2209800"/>
            <a:ext cx="1295400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G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953000" y="46482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953000" y="34290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248400" y="46482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248400" y="34290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486400" y="5257800"/>
            <a:ext cx="12954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953000" y="5257800"/>
            <a:ext cx="5334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GB"/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324" y="323387"/>
            <a:ext cx="384717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What happens next?</a:t>
            </a:r>
            <a:endParaRPr lang="en-GB" sz="28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664498" y="693845"/>
            <a:ext cx="2942063" cy="1266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Describe semi-conservative DNA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73992306"/>
      </p:ext>
    </p:extLst>
  </p:cSld>
  <p:clrMapOvr>
    <a:masterClrMapping/>
  </p:clrMapOvr>
  <p:transition spd="slow" advTm="444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1090</Words>
  <Application>Microsoft Office PowerPoint</Application>
  <PresentationFormat>Custom</PresentationFormat>
  <Paragraphs>473</Paragraphs>
  <Slides>35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Semi Conservative DNA Replication</vt:lpstr>
      <vt:lpstr>Need to Book</vt:lpstr>
      <vt:lpstr>Slide 3</vt:lpstr>
      <vt:lpstr>Intro: DNA as Chromosomes</vt:lpstr>
      <vt:lpstr>Starter: DNA Replication</vt:lpstr>
      <vt:lpstr>Semi Conservative DNA Replication</vt:lpstr>
      <vt:lpstr>Semi conservative  replication</vt:lpstr>
      <vt:lpstr>Roles of Enzymes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DNA replication</vt:lpstr>
      <vt:lpstr>DNA Replication</vt:lpstr>
      <vt:lpstr>Importance of DNA Replication</vt:lpstr>
      <vt:lpstr>Task: Make a summary of Semi Conservative Replication </vt:lpstr>
      <vt:lpstr>Why semi-conservative replication? </vt:lpstr>
      <vt:lpstr>Evidence: Meselson and Stahl</vt:lpstr>
      <vt:lpstr>Slide 29</vt:lpstr>
      <vt:lpstr>Copy and Complete</vt:lpstr>
      <vt:lpstr>Answers</vt:lpstr>
      <vt:lpstr>Evidence for semi conservative replication of dna</vt:lpstr>
      <vt:lpstr>Answers</vt:lpstr>
      <vt:lpstr>Plenary: Quick Quiz</vt:lpstr>
      <vt:lpstr>Plenary Answers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Wilson</dc:creator>
  <cp:lastModifiedBy>helenh</cp:lastModifiedBy>
  <cp:revision>20</cp:revision>
  <dcterms:created xsi:type="dcterms:W3CDTF">2015-06-23T09:31:19Z</dcterms:created>
  <dcterms:modified xsi:type="dcterms:W3CDTF">2015-11-07T13:22:06Z</dcterms:modified>
</cp:coreProperties>
</file>