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2" r:id="rId5"/>
    <p:sldId id="273" r:id="rId6"/>
    <p:sldId id="276" r:id="rId7"/>
    <p:sldId id="280" r:id="rId8"/>
    <p:sldId id="281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E8FA-0738-438B-8962-4635C42C6CFD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3481-1052-4363-ABCB-EA93C3388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97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E8FA-0738-438B-8962-4635C42C6CFD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3481-1052-4363-ABCB-EA93C3388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87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E8FA-0738-438B-8962-4635C42C6CFD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3481-1052-4363-ABCB-EA93C3388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86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E8FA-0738-438B-8962-4635C42C6CFD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3481-1052-4363-ABCB-EA93C3388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10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E8FA-0738-438B-8962-4635C42C6CFD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3481-1052-4363-ABCB-EA93C3388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7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E8FA-0738-438B-8962-4635C42C6CFD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3481-1052-4363-ABCB-EA93C3388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5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E8FA-0738-438B-8962-4635C42C6CFD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3481-1052-4363-ABCB-EA93C3388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97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E8FA-0738-438B-8962-4635C42C6CFD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3481-1052-4363-ABCB-EA93C3388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0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E8FA-0738-438B-8962-4635C42C6CFD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3481-1052-4363-ABCB-EA93C3388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83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E8FA-0738-438B-8962-4635C42C6CFD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3481-1052-4363-ABCB-EA93C3388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49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E8FA-0738-438B-8962-4635C42C6CFD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3481-1052-4363-ABCB-EA93C3388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54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FE8FA-0738-438B-8962-4635C42C6CFD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83481-1052-4363-ABCB-EA93C3388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08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Factors affecting Enzymes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7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064" t="64040" r="39244" b="30326"/>
          <a:stretch/>
        </p:blipFill>
        <p:spPr>
          <a:xfrm>
            <a:off x="0" y="1996224"/>
            <a:ext cx="12265525" cy="97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44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Enzymes &amp; Enzyme Concentration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Task: read the information and answer the past paper question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09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524000" y="1"/>
            <a:ext cx="8532440" cy="8731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3200" dirty="0">
                <a:solidFill>
                  <a:srgbClr val="A50021"/>
                </a:solidFill>
              </a:rPr>
              <a:t>The Effect Of Enzyme Concentration</a:t>
            </a:r>
          </a:p>
          <a:p>
            <a:pPr>
              <a:lnSpc>
                <a:spcPct val="80000"/>
              </a:lnSpc>
            </a:pPr>
            <a:r>
              <a:rPr lang="en-GB" sz="3200" dirty="0">
                <a:solidFill>
                  <a:srgbClr val="A50021"/>
                </a:solidFill>
              </a:rPr>
              <a:t>On The Rate Of Enzyme - Catalysed Reactions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505200" y="1295400"/>
            <a:ext cx="5943600" cy="472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133601" y="1295400"/>
            <a:ext cx="959425" cy="2870200"/>
            <a:chOff x="816" y="934"/>
            <a:chExt cx="503" cy="1514"/>
          </a:xfrm>
        </p:grpSpPr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816" y="934"/>
              <a:ext cx="503" cy="341"/>
            </a:xfrm>
            <a:prstGeom prst="rect">
              <a:avLst/>
            </a:prstGeom>
            <a:noFill/>
            <a:ln w="9525">
              <a:solidFill>
                <a:srgbClr val="A5002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GB">
                  <a:solidFill>
                    <a:srgbClr val="A50021"/>
                  </a:solidFill>
                </a:rPr>
                <a:t>Rate of</a:t>
              </a:r>
            </a:p>
            <a:p>
              <a:pPr algn="l"/>
              <a:r>
                <a:rPr lang="en-GB">
                  <a:solidFill>
                    <a:srgbClr val="A50021"/>
                  </a:solidFill>
                </a:rPr>
                <a:t>reaction</a:t>
              </a:r>
            </a:p>
          </p:txBody>
        </p:sp>
        <p:sp>
          <p:nvSpPr>
            <p:cNvPr id="35848" name="Line 8"/>
            <p:cNvSpPr>
              <a:spLocks noChangeShapeType="1"/>
            </p:cNvSpPr>
            <p:nvPr/>
          </p:nvSpPr>
          <p:spPr bwMode="auto">
            <a:xfrm flipV="1">
              <a:off x="1152" y="1392"/>
              <a:ext cx="0" cy="1056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613151" y="6096008"/>
            <a:ext cx="5834063" cy="369888"/>
            <a:chOff x="1268" y="3792"/>
            <a:chExt cx="3675" cy="233"/>
          </a:xfrm>
        </p:grpSpPr>
        <p:sp>
          <p:nvSpPr>
            <p:cNvPr id="35850" name="Text Box 10"/>
            <p:cNvSpPr txBox="1">
              <a:spLocks noChangeArrowheads="1"/>
            </p:cNvSpPr>
            <p:nvPr/>
          </p:nvSpPr>
          <p:spPr bwMode="auto">
            <a:xfrm>
              <a:off x="1268" y="3792"/>
              <a:ext cx="2222" cy="233"/>
            </a:xfrm>
            <a:prstGeom prst="rect">
              <a:avLst/>
            </a:prstGeom>
            <a:noFill/>
            <a:ln w="9525">
              <a:solidFill>
                <a:srgbClr val="A5002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A50021"/>
                  </a:solidFill>
                </a:rPr>
                <a:t>Increasing concentration of enzyme</a:t>
              </a:r>
            </a:p>
          </p:txBody>
        </p:sp>
        <p:sp>
          <p:nvSpPr>
            <p:cNvPr id="35851" name="Line 11"/>
            <p:cNvSpPr>
              <a:spLocks noChangeShapeType="1"/>
            </p:cNvSpPr>
            <p:nvPr/>
          </p:nvSpPr>
          <p:spPr bwMode="auto">
            <a:xfrm>
              <a:off x="4366" y="3946"/>
              <a:ext cx="577" cy="0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5852" name="Line 12"/>
          <p:cNvSpPr>
            <a:spLocks noChangeShapeType="1"/>
          </p:cNvSpPr>
          <p:nvPr/>
        </p:nvSpPr>
        <p:spPr bwMode="auto">
          <a:xfrm flipV="1">
            <a:off x="3505200" y="1295400"/>
            <a:ext cx="5943600" cy="472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657600" y="1447801"/>
            <a:ext cx="3292504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en-GB" sz="2000">
                <a:solidFill>
                  <a:srgbClr val="A50021"/>
                </a:solidFill>
              </a:rPr>
              <a:t>The rate of reaction</a:t>
            </a:r>
          </a:p>
          <a:p>
            <a:pPr>
              <a:lnSpc>
                <a:spcPct val="85000"/>
              </a:lnSpc>
            </a:pPr>
            <a:r>
              <a:rPr lang="en-GB" sz="2000">
                <a:solidFill>
                  <a:srgbClr val="A50021"/>
                </a:solidFill>
              </a:rPr>
              <a:t>is </a:t>
            </a:r>
            <a:r>
              <a:rPr lang="en-GB" sz="2000">
                <a:solidFill>
                  <a:srgbClr val="000066"/>
                </a:solidFill>
              </a:rPr>
              <a:t>directly proportional</a:t>
            </a:r>
            <a:r>
              <a:rPr lang="en-GB" sz="2000">
                <a:solidFill>
                  <a:srgbClr val="A50021"/>
                </a:solidFill>
              </a:rPr>
              <a:t> to the </a:t>
            </a:r>
          </a:p>
          <a:p>
            <a:pPr>
              <a:lnSpc>
                <a:spcPct val="85000"/>
              </a:lnSpc>
            </a:pPr>
            <a:r>
              <a:rPr lang="en-GB" sz="2000">
                <a:solidFill>
                  <a:srgbClr val="A50021"/>
                </a:solidFill>
              </a:rPr>
              <a:t>enzyme concentration</a:t>
            </a:r>
            <a:endParaRPr lang="en-GB">
              <a:solidFill>
                <a:srgbClr val="A50021"/>
              </a:solidFill>
            </a:endParaRP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3635375" y="2513014"/>
            <a:ext cx="3351046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en-GB" sz="2000">
                <a:solidFill>
                  <a:srgbClr val="000066"/>
                </a:solidFill>
              </a:rPr>
              <a:t>As enzyme concentration</a:t>
            </a:r>
          </a:p>
          <a:p>
            <a:pPr>
              <a:lnSpc>
                <a:spcPct val="85000"/>
              </a:lnSpc>
            </a:pPr>
            <a:r>
              <a:rPr lang="en-GB" sz="2000">
                <a:solidFill>
                  <a:srgbClr val="000066"/>
                </a:solidFill>
              </a:rPr>
              <a:t>increases, the rate of reaction </a:t>
            </a:r>
          </a:p>
          <a:p>
            <a:pPr>
              <a:lnSpc>
                <a:spcPct val="85000"/>
              </a:lnSpc>
            </a:pPr>
            <a:r>
              <a:rPr lang="en-GB" sz="2000">
                <a:solidFill>
                  <a:srgbClr val="000066"/>
                </a:solidFill>
              </a:rPr>
              <a:t>increases</a:t>
            </a:r>
            <a:endParaRPr lang="en-GB">
              <a:solidFill>
                <a:srgbClr val="000066"/>
              </a:solidFill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960096" y="3212976"/>
            <a:ext cx="2376264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GB" sz="2000" dirty="0">
                <a:solidFill>
                  <a:srgbClr val="A50021"/>
                </a:solidFill>
              </a:rPr>
              <a:t>In living cells, enzyme </a:t>
            </a:r>
          </a:p>
          <a:p>
            <a:pPr>
              <a:lnSpc>
                <a:spcPct val="85000"/>
              </a:lnSpc>
            </a:pPr>
            <a:r>
              <a:rPr lang="en-GB" sz="2000" dirty="0">
                <a:solidFill>
                  <a:srgbClr val="A50021"/>
                </a:solidFill>
              </a:rPr>
              <a:t>concentrations are usually</a:t>
            </a:r>
          </a:p>
          <a:p>
            <a:pPr>
              <a:lnSpc>
                <a:spcPct val="85000"/>
              </a:lnSpc>
            </a:pPr>
            <a:r>
              <a:rPr lang="en-GB" sz="2000" dirty="0">
                <a:solidFill>
                  <a:srgbClr val="000066"/>
                </a:solidFill>
              </a:rPr>
              <a:t>much lower </a:t>
            </a:r>
            <a:r>
              <a:rPr lang="en-GB" sz="2000" dirty="0">
                <a:solidFill>
                  <a:srgbClr val="A50021"/>
                </a:solidFill>
              </a:rPr>
              <a:t>than substrate</a:t>
            </a:r>
          </a:p>
          <a:p>
            <a:pPr>
              <a:lnSpc>
                <a:spcPct val="85000"/>
              </a:lnSpc>
            </a:pPr>
            <a:r>
              <a:rPr lang="en-GB" sz="2000" dirty="0">
                <a:solidFill>
                  <a:srgbClr val="A50021"/>
                </a:solidFill>
              </a:rPr>
              <a:t>concentrations</a:t>
            </a:r>
            <a:endParaRPr lang="en-GB" dirty="0">
              <a:solidFill>
                <a:srgbClr val="A50021"/>
              </a:solidFill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10200" y="5085184"/>
            <a:ext cx="3638128" cy="706016"/>
            <a:chOff x="2400" y="2832"/>
            <a:chExt cx="2352" cy="720"/>
          </a:xfrm>
        </p:grpSpPr>
        <p:sp>
          <p:nvSpPr>
            <p:cNvPr id="35857" name="Rectangle 17"/>
            <p:cNvSpPr>
              <a:spLocks noChangeArrowheads="1"/>
            </p:cNvSpPr>
            <p:nvPr/>
          </p:nvSpPr>
          <p:spPr bwMode="auto">
            <a:xfrm>
              <a:off x="2400" y="2832"/>
              <a:ext cx="2352" cy="72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56" name="Text Box 16"/>
            <p:cNvSpPr txBox="1">
              <a:spLocks noChangeArrowheads="1"/>
            </p:cNvSpPr>
            <p:nvPr/>
          </p:nvSpPr>
          <p:spPr bwMode="auto">
            <a:xfrm>
              <a:off x="2400" y="2976"/>
              <a:ext cx="1698" cy="57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GB" dirty="0">
                  <a:solidFill>
                    <a:srgbClr val="A50021"/>
                  </a:solidFill>
                </a:rPr>
                <a:t>Substrate concentration is</a:t>
              </a:r>
            </a:p>
            <a:p>
              <a:pPr>
                <a:lnSpc>
                  <a:spcPct val="85000"/>
                </a:lnSpc>
              </a:pPr>
              <a:r>
                <a:rPr lang="en-GB" dirty="0">
                  <a:solidFill>
                    <a:srgbClr val="A50021"/>
                  </a:solidFill>
                </a:rPr>
                <a:t>rarely a limiting factor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34476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 autoUpdateAnimBg="0"/>
      <p:bldP spid="35844" grpId="0" animBg="1"/>
      <p:bldP spid="35852" grpId="0" animBg="1"/>
      <p:bldP spid="35853" grpId="0" autoUpdateAnimBg="0"/>
      <p:bldP spid="35854" grpId="0" autoUpdateAnimBg="0"/>
      <p:bldP spid="3585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853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 smtClean="0"/>
              <a:t>Enzymes and Enzyme Concentration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9" y="1609416"/>
            <a:ext cx="6220690" cy="48463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As EC increases, more active sites become available so more enzyme substrate complexes form</a:t>
            </a:r>
          </a:p>
          <a:p>
            <a:r>
              <a:rPr lang="en-GB" sz="3600" dirty="0" smtClean="0"/>
              <a:t>With a fixed concentration of substrate: A point will be reached when all the substrates are occupying active sites</a:t>
            </a:r>
            <a:endParaRPr lang="en-GB" sz="3600" dirty="0"/>
          </a:p>
        </p:txBody>
      </p:sp>
      <p:pic>
        <p:nvPicPr>
          <p:cNvPr id="6146" name="Picture 2" descr="http://t0.gstatic.com/images?q=tbn:ANd9GcRNfFUzBhXSgElvQkqUTW4_tNY5jT1erabresKp1uENiveAmdkZ:faculty.clintoncc.suny.edu/faculty/michael.gregory/files/bio%2520101/bio%2520101%2520lectures/energy/Image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6824" y="3618690"/>
            <a:ext cx="3828776" cy="2999210"/>
          </a:xfrm>
          <a:prstGeom prst="rect">
            <a:avLst/>
          </a:prstGeom>
          <a:noFill/>
        </p:spPr>
      </p:pic>
      <p:pic>
        <p:nvPicPr>
          <p:cNvPr id="6148" name="Picture 4" descr="http://t2.gstatic.com/images?q=tbn:ANd9GcRv_WaO6qhGzS5wLJWP5-JyNZfpWLEbKCZZFM6ElDsvd9b-A3BZ1g:www.rsc.org/Education/Teachers/Resources/cfb/images/07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618" y="1148600"/>
            <a:ext cx="3827385" cy="31049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635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PPQ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4800" dirty="0" smtClean="0"/>
              <a:t>Explain </a:t>
            </a:r>
            <a:r>
              <a:rPr lang="en-GB" sz="4800" dirty="0"/>
              <a:t>the effects of enzyme concentration, substrate concentration </a:t>
            </a:r>
            <a:r>
              <a:rPr lang="en-GB" sz="4800" b="1" dirty="0"/>
              <a:t>and</a:t>
            </a:r>
            <a:r>
              <a:rPr lang="en-GB" sz="4800" dirty="0"/>
              <a:t> competitive inhibitors on the rate of an enzyme-controlled reaction</a:t>
            </a:r>
            <a:r>
              <a:rPr lang="en-GB" sz="4800" dirty="0" smtClean="0"/>
              <a:t>. [</a:t>
            </a:r>
            <a:r>
              <a:rPr lang="en-GB" sz="4800" dirty="0"/>
              <a:t>9]</a:t>
            </a:r>
          </a:p>
          <a:p>
            <a:pPr marL="0" indent="0" algn="r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614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Markscheme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E</a:t>
            </a:r>
            <a:r>
              <a:rPr lang="en-GB" b="1" i="1" dirty="0" smtClean="0"/>
              <a:t>nzyme </a:t>
            </a:r>
            <a:r>
              <a:rPr lang="en-GB" b="1" i="1" dirty="0"/>
              <a:t>concentration </a:t>
            </a:r>
            <a:r>
              <a:rPr lang="en-GB" dirty="0" smtClean="0"/>
              <a:t>(3 max)</a:t>
            </a:r>
          </a:p>
          <a:p>
            <a:endParaRPr lang="en-GB" dirty="0"/>
          </a:p>
          <a:p>
            <a:r>
              <a:rPr lang="en-GB" b="1" dirty="0"/>
              <a:t>1</a:t>
            </a:r>
            <a:r>
              <a:rPr lang="en-GB" dirty="0"/>
              <a:t>	reaction (rate) increases with increased enzyme;</a:t>
            </a:r>
            <a:r>
              <a:rPr lang="en-GB" b="1" dirty="0"/>
              <a:t> A</a:t>
            </a:r>
            <a:r>
              <a:rPr lang="en-GB" b="1" i="1" dirty="0"/>
              <a:t> </a:t>
            </a:r>
            <a:r>
              <a:rPr lang="en-GB" dirty="0"/>
              <a:t>high / low</a:t>
            </a:r>
          </a:p>
          <a:p>
            <a:r>
              <a:rPr lang="en-GB" b="1" dirty="0"/>
              <a:t>2</a:t>
            </a:r>
            <a:r>
              <a:rPr lang="en-GB" dirty="0"/>
              <a:t>	more active sites available;</a:t>
            </a:r>
          </a:p>
          <a:p>
            <a:r>
              <a:rPr lang="en-GB" b="1" dirty="0"/>
              <a:t>3</a:t>
            </a:r>
            <a:r>
              <a:rPr lang="en-GB" dirty="0"/>
              <a:t>	in excess substrate / as long as enough substrate (molecules</a:t>
            </a:r>
            <a:br>
              <a:rPr lang="en-GB" dirty="0"/>
            </a:br>
            <a:r>
              <a:rPr lang="en-GB" dirty="0" smtClean="0"/>
              <a:t>         available </a:t>
            </a:r>
            <a:r>
              <a:rPr lang="en-GB" dirty="0"/>
              <a:t>to occupy active site);</a:t>
            </a:r>
          </a:p>
          <a:p>
            <a:r>
              <a:rPr lang="en-GB" b="1" dirty="0"/>
              <a:t>4</a:t>
            </a:r>
            <a:r>
              <a:rPr lang="en-GB" dirty="0"/>
              <a:t>	(as reaction progresses) the rate will decrease as substrate,</a:t>
            </a:r>
            <a:br>
              <a:rPr lang="en-GB" dirty="0"/>
            </a:br>
            <a:r>
              <a:rPr lang="en-GB" dirty="0" smtClean="0"/>
              <a:t>         used </a:t>
            </a:r>
            <a:r>
              <a:rPr lang="en-GB" dirty="0"/>
              <a:t>up / becomes limiting;</a:t>
            </a:r>
            <a:r>
              <a:rPr lang="en-GB" b="1" dirty="0"/>
              <a:t> R</a:t>
            </a:r>
            <a:r>
              <a:rPr lang="en-GB" b="1" i="1" dirty="0"/>
              <a:t> </a:t>
            </a:r>
            <a:r>
              <a:rPr lang="en-GB" dirty="0"/>
              <a:t>plateau	</a:t>
            </a:r>
            <a:r>
              <a:rPr lang="en-GB" b="1" dirty="0"/>
              <a:t/>
            </a:r>
            <a:br>
              <a:rPr lang="en-GB" b="1" dirty="0"/>
            </a:b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73283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Markscheme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S</a:t>
            </a:r>
            <a:r>
              <a:rPr lang="en-GB" b="1" i="1" dirty="0" smtClean="0"/>
              <a:t>ubstrate </a:t>
            </a:r>
            <a:r>
              <a:rPr lang="en-GB" b="1" i="1" dirty="0"/>
              <a:t>concentration </a:t>
            </a:r>
            <a:r>
              <a:rPr lang="en-GB" dirty="0" smtClean="0"/>
              <a:t>(3 max)</a:t>
            </a:r>
          </a:p>
          <a:p>
            <a:endParaRPr lang="en-GB" dirty="0"/>
          </a:p>
          <a:p>
            <a:r>
              <a:rPr lang="en-GB" b="1" dirty="0"/>
              <a:t>1</a:t>
            </a:r>
            <a:r>
              <a:rPr lang="en-GB" dirty="0"/>
              <a:t>	reaction (rate) increases with increased substrate;</a:t>
            </a:r>
            <a:r>
              <a:rPr lang="en-GB" b="1" dirty="0"/>
              <a:t> A</a:t>
            </a:r>
            <a:r>
              <a:rPr lang="en-GB" b="1" i="1" dirty="0"/>
              <a:t> </a:t>
            </a:r>
            <a:r>
              <a:rPr lang="en-GB" dirty="0"/>
              <a:t>high / low</a:t>
            </a:r>
          </a:p>
          <a:p>
            <a:r>
              <a:rPr lang="en-GB" b="1" dirty="0"/>
              <a:t>2</a:t>
            </a:r>
            <a:r>
              <a:rPr lang="en-GB" dirty="0"/>
              <a:t>	more,</a:t>
            </a:r>
            <a:r>
              <a:rPr lang="en-GB" b="1" dirty="0"/>
              <a:t> </a:t>
            </a:r>
            <a:r>
              <a:rPr lang="en-GB" dirty="0"/>
              <a:t>molecules available to enter active site / ESC formed;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         A</a:t>
            </a:r>
            <a:r>
              <a:rPr lang="en-GB" b="1" i="1" dirty="0" smtClean="0"/>
              <a:t> </a:t>
            </a:r>
            <a:r>
              <a:rPr lang="en-GB" dirty="0"/>
              <a:t>more successful collisions</a:t>
            </a:r>
          </a:p>
          <a:p>
            <a:r>
              <a:rPr lang="en-GB" b="1" dirty="0"/>
              <a:t>3</a:t>
            </a:r>
            <a:r>
              <a:rPr lang="en-GB" dirty="0"/>
              <a:t>	reaches point where all active sites occupied;</a:t>
            </a:r>
          </a:p>
          <a:p>
            <a:r>
              <a:rPr lang="en-GB" b="1" dirty="0"/>
              <a:t>4</a:t>
            </a:r>
            <a:r>
              <a:rPr lang="en-GB" dirty="0"/>
              <a:t>	no further increase in rate / reaches Vmax;</a:t>
            </a:r>
            <a:r>
              <a:rPr lang="en-GB" b="1" dirty="0"/>
              <a:t> A</a:t>
            </a:r>
            <a:r>
              <a:rPr lang="en-GB" b="1" i="1" dirty="0"/>
              <a:t> </a:t>
            </a:r>
            <a:r>
              <a:rPr lang="en-GB" dirty="0"/>
              <a:t>plateau / levels off</a:t>
            </a:r>
          </a:p>
          <a:p>
            <a:r>
              <a:rPr lang="en-GB" b="1" dirty="0"/>
              <a:t>5</a:t>
            </a:r>
            <a:r>
              <a:rPr lang="en-GB" dirty="0"/>
              <a:t>	enzyme conc. becomes limiting / unless add more enzyme;	</a:t>
            </a:r>
            <a:r>
              <a:rPr lang="en-GB" b="1" dirty="0"/>
              <a:t/>
            </a:r>
            <a:br>
              <a:rPr lang="en-GB" b="1" dirty="0"/>
            </a:b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0966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029335"/>
          </a:xfrm>
        </p:spPr>
        <p:txBody>
          <a:bodyPr/>
          <a:lstStyle/>
          <a:p>
            <a:r>
              <a:rPr lang="en-GB" dirty="0" err="1" smtClean="0"/>
              <a:t>Markschem</a:t>
            </a:r>
            <a:r>
              <a:rPr lang="en-GB" dirty="0" err="1"/>
              <a:t>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9334"/>
            <a:ext cx="10515600" cy="55772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u="sng" dirty="0"/>
              <a:t>C</a:t>
            </a:r>
            <a:r>
              <a:rPr lang="en-GB" sz="2400" b="1" i="1" dirty="0" smtClean="0"/>
              <a:t>ompetitive </a:t>
            </a:r>
            <a:r>
              <a:rPr lang="en-GB" sz="2400" b="1" i="1" dirty="0"/>
              <a:t>inhibitor </a:t>
            </a:r>
            <a:r>
              <a:rPr lang="en-GB" sz="2400" b="1" i="1" dirty="0" smtClean="0"/>
              <a:t> (5 max)</a:t>
            </a:r>
            <a:endParaRPr lang="en-GB" sz="2400" dirty="0"/>
          </a:p>
          <a:p>
            <a:r>
              <a:rPr lang="en-GB" sz="2400" b="1" dirty="0"/>
              <a:t>1</a:t>
            </a:r>
            <a:r>
              <a:rPr lang="en-GB" sz="2400" dirty="0"/>
              <a:t>	inhibitor has similar shape to substrate;</a:t>
            </a:r>
          </a:p>
          <a:p>
            <a:r>
              <a:rPr lang="en-GB" sz="2400" b="1" dirty="0"/>
              <a:t>2</a:t>
            </a:r>
            <a:r>
              <a:rPr lang="en-GB" sz="2400" dirty="0"/>
              <a:t>	can, fit / occupy, active site;</a:t>
            </a:r>
          </a:p>
          <a:p>
            <a:r>
              <a:rPr lang="en-GB" sz="2400" b="1" dirty="0"/>
              <a:t>3</a:t>
            </a:r>
            <a:r>
              <a:rPr lang="en-GB" sz="2400" dirty="0"/>
              <a:t>	for short time / temporary / reversible;</a:t>
            </a:r>
          </a:p>
          <a:p>
            <a:r>
              <a:rPr lang="en-GB" sz="2400" b="1" dirty="0"/>
              <a:t>4</a:t>
            </a:r>
            <a:r>
              <a:rPr lang="en-GB" sz="2400" dirty="0"/>
              <a:t>	prevents / blocks, substrate from entering active site;</a:t>
            </a:r>
          </a:p>
          <a:p>
            <a:r>
              <a:rPr lang="en-GB" sz="2400" b="1" dirty="0"/>
              <a:t>5</a:t>
            </a:r>
            <a:r>
              <a:rPr lang="en-GB" sz="2400" dirty="0"/>
              <a:t>	rate determined by relative concentrations;</a:t>
            </a:r>
          </a:p>
          <a:p>
            <a:r>
              <a:rPr lang="en-GB" sz="2400" b="1" dirty="0"/>
              <a:t>6</a:t>
            </a:r>
            <a:r>
              <a:rPr lang="en-GB" sz="2400" dirty="0"/>
              <a:t>	little inhibition / rate little reduced,</a:t>
            </a:r>
            <a:r>
              <a:rPr lang="en-GB" sz="2400" b="1" dirty="0"/>
              <a:t> </a:t>
            </a:r>
            <a:r>
              <a:rPr lang="en-GB" sz="2400" dirty="0"/>
              <a:t>if substrate conc. &gt; inhibitor conc.;</a:t>
            </a:r>
            <a:r>
              <a:rPr lang="en-GB" sz="2400" b="1" dirty="0"/>
              <a:t> </a:t>
            </a:r>
            <a:r>
              <a:rPr lang="en-GB" sz="2400" i="1" dirty="0" err="1"/>
              <a:t>ora</a:t>
            </a:r>
            <a:endParaRPr lang="en-GB" sz="2400" dirty="0"/>
          </a:p>
          <a:p>
            <a:r>
              <a:rPr lang="en-GB" sz="2400" b="1" dirty="0"/>
              <a:t>7</a:t>
            </a:r>
            <a:r>
              <a:rPr lang="en-GB" sz="2400" dirty="0"/>
              <a:t>	ref to chance of, substrate / inhibitor, entering active site;</a:t>
            </a:r>
          </a:p>
          <a:p>
            <a:r>
              <a:rPr lang="en-GB" sz="2400" b="1" dirty="0"/>
              <a:t>8</a:t>
            </a:r>
            <a:r>
              <a:rPr lang="en-GB" sz="2400" dirty="0"/>
              <a:t>	effects can be reversed by increasing substrate conc</a:t>
            </a:r>
            <a:r>
              <a:rPr lang="en-GB" sz="2400" dirty="0" smtClean="0"/>
              <a:t>.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G</a:t>
            </a:r>
            <a:r>
              <a:rPr lang="en-GB" sz="2400" b="1" i="1" dirty="0" smtClean="0"/>
              <a:t>eneral </a:t>
            </a:r>
            <a:r>
              <a:rPr lang="en-GB" sz="2400" b="1" i="1" dirty="0"/>
              <a:t>points </a:t>
            </a:r>
            <a:endParaRPr lang="en-GB" sz="2400" dirty="0"/>
          </a:p>
          <a:p>
            <a:r>
              <a:rPr lang="en-GB" sz="2400" b="1" dirty="0"/>
              <a:t>10</a:t>
            </a:r>
            <a:r>
              <a:rPr lang="en-GB" sz="2400" dirty="0"/>
              <a:t>	drawing a suitable graph to illustrate point made with labelled axes;</a:t>
            </a:r>
          </a:p>
          <a:p>
            <a:r>
              <a:rPr lang="en-GB" sz="2400" b="1" dirty="0"/>
              <a:t>11</a:t>
            </a:r>
            <a:r>
              <a:rPr lang="en-GB" sz="2400" dirty="0"/>
              <a:t>	ref to </a:t>
            </a:r>
            <a:r>
              <a:rPr lang="en-GB" sz="2400" u="sng" dirty="0"/>
              <a:t>optimum</a:t>
            </a:r>
            <a:r>
              <a:rPr lang="en-GB" sz="2400" dirty="0"/>
              <a:t> (rate);	</a:t>
            </a:r>
          </a:p>
        </p:txBody>
      </p:sp>
    </p:spTree>
    <p:extLst>
      <p:ext uri="{BB962C8B-B14F-4D97-AF65-F5344CB8AC3E}">
        <p14:creationId xmlns:p14="http://schemas.microsoft.com/office/powerpoint/2010/main" val="1586873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167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Factors affecting Enzymes</vt:lpstr>
      <vt:lpstr>Specification</vt:lpstr>
      <vt:lpstr>Enzymes &amp; Enzyme Concentration</vt:lpstr>
      <vt:lpstr>PowerPoint Presentation</vt:lpstr>
      <vt:lpstr>Enzymes and Enzyme Concentration</vt:lpstr>
      <vt:lpstr>PPQ</vt:lpstr>
      <vt:lpstr>Markscheme</vt:lpstr>
      <vt:lpstr>Markscheme</vt:lpstr>
      <vt:lpstr>Markscheme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Enzymes</dc:title>
  <dc:creator>Louise Wilson</dc:creator>
  <cp:lastModifiedBy>Louise Wilson</cp:lastModifiedBy>
  <cp:revision>11</cp:revision>
  <dcterms:created xsi:type="dcterms:W3CDTF">2015-11-30T20:32:30Z</dcterms:created>
  <dcterms:modified xsi:type="dcterms:W3CDTF">2017-12-06T16:11:47Z</dcterms:modified>
</cp:coreProperties>
</file>