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8" r:id="rId2"/>
    <p:sldId id="260" r:id="rId3"/>
    <p:sldId id="261" r:id="rId4"/>
    <p:sldId id="262" r:id="rId5"/>
    <p:sldId id="263" r:id="rId6"/>
    <p:sldId id="264" r:id="rId7"/>
    <p:sldId id="265" r:id="rId8"/>
    <p:sldId id="266" r:id="rId9"/>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98" autoAdjust="0"/>
    <p:restoredTop sz="91531" autoAdjust="0"/>
  </p:normalViewPr>
  <p:slideViewPr>
    <p:cSldViewPr snapToGrid="0">
      <p:cViewPr varScale="1">
        <p:scale>
          <a:sx n="106" d="100"/>
          <a:sy n="106" d="100"/>
        </p:scale>
        <p:origin x="9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D8C3E96C-C5AC-45F2-8292-BD250E369034}" type="datetimeFigureOut">
              <a:rPr lang="en-GB" smtClean="0"/>
              <a:t>06/12/2017</a:t>
            </a:fld>
            <a:endParaRPr lang="en-GB"/>
          </a:p>
        </p:txBody>
      </p:sp>
      <p:sp>
        <p:nvSpPr>
          <p:cNvPr id="4" name="Footer Placeholder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B1A28CE5-B4A2-4543-BCF7-3A5D40550CCA}" type="slidenum">
              <a:rPr lang="en-GB" smtClean="0"/>
              <a:t>‹#›</a:t>
            </a:fld>
            <a:endParaRPr lang="en-GB"/>
          </a:p>
        </p:txBody>
      </p:sp>
    </p:spTree>
    <p:extLst>
      <p:ext uri="{BB962C8B-B14F-4D97-AF65-F5344CB8AC3E}">
        <p14:creationId xmlns:p14="http://schemas.microsoft.com/office/powerpoint/2010/main" val="2349046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53F2F480-9E5D-4734-9CCF-D0DF9E4AD212}" type="datetimeFigureOut">
              <a:rPr lang="en-GB" smtClean="0"/>
              <a:t>06/12/2017</a:t>
            </a:fld>
            <a:endParaRPr lang="en-GB" dirty="0"/>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E5128274-B47D-428E-9CA0-ECD9AB886A53}" type="slidenum">
              <a:rPr lang="en-GB" smtClean="0"/>
              <a:t>‹#›</a:t>
            </a:fld>
            <a:endParaRPr lang="en-GB" dirty="0"/>
          </a:p>
        </p:txBody>
      </p:sp>
    </p:spTree>
    <p:extLst>
      <p:ext uri="{BB962C8B-B14F-4D97-AF65-F5344CB8AC3E}">
        <p14:creationId xmlns:p14="http://schemas.microsoft.com/office/powerpoint/2010/main" val="429344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3038" y="1462088"/>
            <a:ext cx="7029451" cy="39544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26E621-34FE-42FA-BC8A-6CEE04CAAD7F}" type="slidenum">
              <a:rPr lang="en-GB" smtClean="0"/>
              <a:t>2</a:t>
            </a:fld>
            <a:endParaRPr lang="en-GB"/>
          </a:p>
        </p:txBody>
      </p:sp>
    </p:spTree>
    <p:extLst>
      <p:ext uri="{BB962C8B-B14F-4D97-AF65-F5344CB8AC3E}">
        <p14:creationId xmlns:p14="http://schemas.microsoft.com/office/powerpoint/2010/main" val="105965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07B780E-BB51-44F6-8BFD-1E81A90F41B1}" type="datetimeFigureOut">
              <a:rPr lang="en-GB" smtClean="0"/>
              <a:t>06/12/2017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2196425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7B780E-BB51-44F6-8BFD-1E81A90F41B1}" type="datetimeFigureOut">
              <a:rPr lang="en-GB" smtClean="0"/>
              <a:t>06/12/2017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227963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7B780E-BB51-44F6-8BFD-1E81A90F41B1}" type="datetimeFigureOut">
              <a:rPr lang="en-GB" smtClean="0"/>
              <a:t>06/12/2017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1761938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7B780E-BB51-44F6-8BFD-1E81A90F41B1}" type="datetimeFigureOut">
              <a:rPr lang="en-GB" smtClean="0"/>
              <a:t>06/12/2017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1339733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7B780E-BB51-44F6-8BFD-1E81A90F41B1}" type="datetimeFigureOut">
              <a:rPr lang="en-GB" smtClean="0"/>
              <a:t>06/12/2017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330753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07B780E-BB51-44F6-8BFD-1E81A90F41B1}" type="datetimeFigureOut">
              <a:rPr lang="en-GB" smtClean="0"/>
              <a:t>06/12/2017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1078135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07B780E-BB51-44F6-8BFD-1E81A90F41B1}" type="datetimeFigureOut">
              <a:rPr lang="en-GB" smtClean="0"/>
              <a:t>06/12/2017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1173446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07B780E-BB51-44F6-8BFD-1E81A90F41B1}" type="datetimeFigureOut">
              <a:rPr lang="en-GB" smtClean="0"/>
              <a:t>06/12/2017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1093325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B780E-BB51-44F6-8BFD-1E81A90F41B1}" type="datetimeFigureOut">
              <a:rPr lang="en-GB" smtClean="0"/>
              <a:t>06/12/2017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2716103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B780E-BB51-44F6-8BFD-1E81A90F41B1}" type="datetimeFigureOut">
              <a:rPr lang="en-GB" smtClean="0"/>
              <a:t>06/12/2017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4057300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B780E-BB51-44F6-8BFD-1E81A90F41B1}" type="datetimeFigureOut">
              <a:rPr lang="en-GB" smtClean="0"/>
              <a:t>06/12/2017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7662E8A-7860-438C-8ADF-AB4D4B181B3F}" type="slidenum">
              <a:rPr lang="en-GB" smtClean="0"/>
              <a:t>‹#›</a:t>
            </a:fld>
            <a:endParaRPr lang="en-GB" dirty="0"/>
          </a:p>
        </p:txBody>
      </p:sp>
    </p:spTree>
    <p:extLst>
      <p:ext uri="{BB962C8B-B14F-4D97-AF65-F5344CB8AC3E}">
        <p14:creationId xmlns:p14="http://schemas.microsoft.com/office/powerpoint/2010/main" val="786272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7B780E-BB51-44F6-8BFD-1E81A90F41B1}" type="datetimeFigureOut">
              <a:rPr lang="en-GB" smtClean="0"/>
              <a:t>06/12/2017</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662E8A-7860-438C-8ADF-AB4D4B181B3F}" type="slidenum">
              <a:rPr lang="en-GB" smtClean="0"/>
              <a:t>‹#›</a:t>
            </a:fld>
            <a:endParaRPr lang="en-GB" dirty="0"/>
          </a:p>
        </p:txBody>
      </p:sp>
    </p:spTree>
    <p:extLst>
      <p:ext uri="{BB962C8B-B14F-4D97-AF65-F5344CB8AC3E}">
        <p14:creationId xmlns:p14="http://schemas.microsoft.com/office/powerpoint/2010/main" val="3136917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275080"/>
            <a:ext cx="10491537" cy="795101"/>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smtClean="0">
                <a:latin typeface="Calibri" charset="0"/>
                <a:ea typeface="Calibri" charset="0"/>
                <a:cs typeface="Calibri" charset="0"/>
              </a:rPr>
              <a:t>Do Now </a:t>
            </a:r>
            <a:endParaRPr lang="en-GB" b="1" dirty="0">
              <a:latin typeface="Calibri" charset="0"/>
              <a:ea typeface="Calibri" charset="0"/>
              <a:cs typeface="Calibri" charset="0"/>
            </a:endParaRPr>
          </a:p>
        </p:txBody>
      </p:sp>
      <p:sp>
        <p:nvSpPr>
          <p:cNvPr id="2" name="Content Placeholder 1"/>
          <p:cNvSpPr>
            <a:spLocks noGrp="1"/>
          </p:cNvSpPr>
          <p:nvPr>
            <p:ph idx="1"/>
          </p:nvPr>
        </p:nvSpPr>
        <p:spPr>
          <a:xfrm>
            <a:off x="838200" y="1363851"/>
            <a:ext cx="10515600" cy="4813112"/>
          </a:xfrm>
        </p:spPr>
        <p:txBody>
          <a:bodyPr/>
          <a:lstStyle/>
          <a:p>
            <a:pPr marL="0" indent="0">
              <a:buNone/>
            </a:pPr>
            <a:r>
              <a:rPr lang="en-GB" dirty="0" smtClean="0"/>
              <a:t>How would you improve the answer to the question below? </a:t>
            </a:r>
          </a:p>
          <a:p>
            <a:pPr marL="0" indent="0">
              <a:buNone/>
            </a:pPr>
            <a:endParaRPr lang="en-GB" dirty="0"/>
          </a:p>
        </p:txBody>
      </p:sp>
      <p:sp>
        <p:nvSpPr>
          <p:cNvPr id="6" name="TextBox 8"/>
          <p:cNvSpPr txBox="1"/>
          <p:nvPr/>
        </p:nvSpPr>
        <p:spPr>
          <a:xfrm>
            <a:off x="1453564" y="2062247"/>
            <a:ext cx="8447964" cy="3416320"/>
          </a:xfrm>
          <a:prstGeom prst="rect">
            <a:avLst/>
          </a:prstGeom>
          <a:ln/>
        </p:spPr>
        <p:style>
          <a:lnRef idx="2">
            <a:schemeClr val="dk1"/>
          </a:lnRef>
          <a:fillRef idx="1">
            <a:schemeClr val="lt1"/>
          </a:fillRef>
          <a:effectRef idx="0">
            <a:schemeClr val="dk1"/>
          </a:effectRef>
          <a:fontRef idx="minor">
            <a:schemeClr val="dk1"/>
          </a:fontRef>
        </p:style>
        <p:txBody>
          <a:bodyPr wrap="square" rtlCol="0" anchor="ctr" anchorCtr="1">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GB" sz="2400" u="sng" dirty="0" smtClean="0">
                <a:solidFill>
                  <a:schemeClr val="tx1"/>
                </a:solidFill>
                <a:latin typeface="Times New Roman" panose="02020603050405020304" pitchFamily="18" charset="0"/>
                <a:cs typeface="Times New Roman" panose="02020603050405020304" pitchFamily="18" charset="0"/>
              </a:rPr>
              <a:t>Question:</a:t>
            </a:r>
          </a:p>
          <a:p>
            <a:r>
              <a:rPr lang="en-GB" sz="2400" dirty="0" smtClean="0">
                <a:solidFill>
                  <a:schemeClr val="tx1"/>
                </a:solidFill>
                <a:latin typeface="Times New Roman" panose="02020603050405020304" pitchFamily="18" charset="0"/>
                <a:cs typeface="Times New Roman" panose="02020603050405020304" pitchFamily="18" charset="0"/>
              </a:rPr>
              <a:t>Basing your answer on the ‘induced-fit’ hypothesis, describe how enzymes catalyse reactions.</a:t>
            </a:r>
          </a:p>
          <a:p>
            <a:endParaRPr lang="en-GB" sz="2400" dirty="0">
              <a:solidFill>
                <a:schemeClr val="tx1"/>
              </a:solidFill>
              <a:latin typeface="Times New Roman" panose="02020603050405020304" pitchFamily="18" charset="0"/>
              <a:cs typeface="Times New Roman" panose="02020603050405020304" pitchFamily="18" charset="0"/>
            </a:endParaRPr>
          </a:p>
          <a:p>
            <a:endParaRPr lang="en-GB" sz="2400" dirty="0" smtClean="0">
              <a:solidFill>
                <a:schemeClr val="tx1"/>
              </a:solidFill>
              <a:latin typeface="Times New Roman" panose="02020603050405020304" pitchFamily="18" charset="0"/>
              <a:cs typeface="Times New Roman" panose="02020603050405020304" pitchFamily="18" charset="0"/>
            </a:endParaRPr>
          </a:p>
          <a:p>
            <a:endParaRPr lang="en-GB" sz="2400" dirty="0" smtClean="0">
              <a:solidFill>
                <a:schemeClr val="tx1"/>
              </a:solidFill>
              <a:latin typeface="Times New Roman" panose="02020603050405020304" pitchFamily="18" charset="0"/>
              <a:cs typeface="Times New Roman" panose="02020603050405020304" pitchFamily="18" charset="0"/>
            </a:endParaRPr>
          </a:p>
          <a:p>
            <a:endParaRPr lang="en-GB" sz="2400" dirty="0">
              <a:solidFill>
                <a:schemeClr val="tx1"/>
              </a:solidFill>
              <a:latin typeface="Times New Roman" panose="02020603050405020304" pitchFamily="18" charset="0"/>
              <a:cs typeface="Times New Roman" panose="02020603050405020304" pitchFamily="18" charset="0"/>
            </a:endParaRPr>
          </a:p>
          <a:p>
            <a:endParaRPr lang="en-GB" sz="2400" dirty="0" smtClean="0">
              <a:solidFill>
                <a:schemeClr val="tx1"/>
              </a:solidFill>
              <a:latin typeface="Times New Roman" panose="02020603050405020304" pitchFamily="18" charset="0"/>
              <a:cs typeface="Times New Roman" panose="02020603050405020304" pitchFamily="18" charset="0"/>
            </a:endParaRPr>
          </a:p>
          <a:p>
            <a:endParaRPr lang="en-GB" sz="2400" dirty="0">
              <a:solidFill>
                <a:schemeClr val="tx1"/>
              </a:solidFill>
              <a:latin typeface="Times New Roman" panose="02020603050405020304" pitchFamily="18" charset="0"/>
              <a:cs typeface="Times New Roman" panose="02020603050405020304" pitchFamily="18" charset="0"/>
            </a:endParaRPr>
          </a:p>
        </p:txBody>
      </p:sp>
      <p:sp>
        <p:nvSpPr>
          <p:cNvPr id="7" name="TextBox 9"/>
          <p:cNvSpPr txBox="1"/>
          <p:nvPr/>
        </p:nvSpPr>
        <p:spPr>
          <a:xfrm>
            <a:off x="1615062" y="3185637"/>
            <a:ext cx="8124967" cy="2067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ctr" anchorCtr="1">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nSpc>
                <a:spcPct val="150000"/>
              </a:lnSpc>
            </a:pPr>
            <a:r>
              <a:rPr lang="en-GB" sz="2200" dirty="0" smtClean="0">
                <a:solidFill>
                  <a:srgbClr val="002060"/>
                </a:solidFill>
                <a:latin typeface="Comic Sans MS" panose="030F0702030302020204" pitchFamily="66" charset="0"/>
                <a:cs typeface="Times New Roman" panose="02020603050405020304" pitchFamily="18" charset="0"/>
              </a:rPr>
              <a:t>The substance fits into the active site of the enzyme. Once in the active site the substance gets broken down into products. It then moves out of the active site and allows the next substance to react.</a:t>
            </a:r>
          </a:p>
        </p:txBody>
      </p:sp>
    </p:spTree>
    <p:extLst>
      <p:ext uri="{BB962C8B-B14F-4D97-AF65-F5344CB8AC3E}">
        <p14:creationId xmlns:p14="http://schemas.microsoft.com/office/powerpoint/2010/main" val="699343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457200" y="457200"/>
            <a:ext cx="11201400" cy="762000"/>
          </a:xfr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a:noAutofit/>
          </a:bodyPr>
          <a:lstStyle/>
          <a:p>
            <a:r>
              <a:rPr lang="en-GB" sz="4000" b="1" dirty="0" smtClean="0">
                <a:latin typeface="Calibri" charset="0"/>
                <a:ea typeface="Calibri" charset="0"/>
                <a:cs typeface="Calibri" charset="0"/>
              </a:rPr>
              <a:t>Enzyme Inhibitors</a:t>
            </a:r>
            <a:endParaRPr lang="en-GB" sz="4000" b="1" dirty="0">
              <a:latin typeface="Calibri" charset="0"/>
              <a:ea typeface="Calibri" charset="0"/>
              <a:cs typeface="Calibri" charset="0"/>
            </a:endParaRPr>
          </a:p>
        </p:txBody>
      </p:sp>
      <p:sp>
        <p:nvSpPr>
          <p:cNvPr id="5" name="Subtitle 2"/>
          <p:cNvSpPr>
            <a:spLocks noGrp="1"/>
          </p:cNvSpPr>
          <p:nvPr>
            <p:ph type="subTitle" idx="1"/>
          </p:nvPr>
        </p:nvSpPr>
        <p:spPr>
          <a:xfrm>
            <a:off x="838200" y="1676399"/>
            <a:ext cx="4876800" cy="5065363"/>
          </a:xfrm>
          <a:gradFill flip="none" rotWithShape="1">
            <a:gsLst>
              <a:gs pos="0">
                <a:srgbClr val="FF97DC"/>
              </a:gs>
              <a:gs pos="100000">
                <a:srgbClr val="99FF66">
                  <a:tint val="44500"/>
                  <a:satMod val="160000"/>
                </a:srgbClr>
              </a:gs>
              <a:gs pos="100000">
                <a:srgbClr val="99FF66">
                  <a:tint val="23500"/>
                  <a:satMod val="160000"/>
                </a:srgbClr>
              </a:gs>
            </a:gsLst>
            <a:lin ang="5400000" scaled="1"/>
            <a:tileRect/>
          </a:gradFill>
          <a:ln>
            <a:solidFill>
              <a:schemeClr val="tx1"/>
            </a:solidFill>
          </a:ln>
        </p:spPr>
        <p:txBody>
          <a:bodyPr>
            <a:normAutofit/>
          </a:bodyPr>
          <a:lstStyle/>
          <a:p>
            <a:r>
              <a:rPr lang="en-GB" sz="4000" u="sng" dirty="0">
                <a:solidFill>
                  <a:schemeClr val="tx1"/>
                </a:solidFill>
                <a:latin typeface="Calibri" panose="020F0502020204030204" pitchFamily="34" charset="0"/>
              </a:rPr>
              <a:t>Learning objective</a:t>
            </a:r>
          </a:p>
          <a:p>
            <a:pPr marL="342900" indent="-342900" algn="l">
              <a:buFont typeface="Arial" panose="020B0604020202020204" pitchFamily="34" charset="0"/>
              <a:buChar char="•"/>
            </a:pPr>
            <a:r>
              <a:rPr lang="en-GB" sz="3600" dirty="0" smtClean="0">
                <a:solidFill>
                  <a:schemeClr val="tx1"/>
                </a:solidFill>
                <a:latin typeface="Calibri" panose="020F0502020204030204" pitchFamily="34" charset="0"/>
              </a:rPr>
              <a:t>To understand the effects of inhibitors on the rate of enzyme-controlled reactions</a:t>
            </a:r>
          </a:p>
          <a:p>
            <a:pPr marL="342900" indent="-342900" algn="l">
              <a:buFont typeface="Arial" panose="020B0604020202020204" pitchFamily="34" charset="0"/>
              <a:buChar char="•"/>
            </a:pPr>
            <a:endParaRPr lang="en-GB" sz="2800" dirty="0"/>
          </a:p>
        </p:txBody>
      </p:sp>
      <p:sp>
        <p:nvSpPr>
          <p:cNvPr id="6" name="Subtitle 2"/>
          <p:cNvSpPr txBox="1">
            <a:spLocks/>
          </p:cNvSpPr>
          <p:nvPr/>
        </p:nvSpPr>
        <p:spPr>
          <a:xfrm>
            <a:off x="6523495" y="1546130"/>
            <a:ext cx="5433646" cy="5195633"/>
          </a:xfrm>
          <a:prstGeom prst="rect">
            <a:avLst/>
          </a:prstGeom>
          <a:solidFill>
            <a:srgbClr val="FFFF00"/>
          </a:solidFill>
          <a:ln>
            <a:solidFill>
              <a:schemeClr val="tx1"/>
            </a:solidFill>
          </a:ln>
        </p:spPr>
        <p:txBody>
          <a:bodyPr vert="horz" lIns="68580" tIns="34290" rIns="68580" bIns="3429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sz="3600" u="sng" dirty="0">
                <a:solidFill>
                  <a:schemeClr val="tx1"/>
                </a:solidFill>
                <a:latin typeface="Calibri" panose="020F0502020204030204" pitchFamily="34" charset="0"/>
              </a:rPr>
              <a:t>Success </a:t>
            </a:r>
            <a:r>
              <a:rPr lang="en-GB" sz="3600" u="sng" dirty="0" smtClean="0">
                <a:solidFill>
                  <a:schemeClr val="tx1"/>
                </a:solidFill>
                <a:latin typeface="Calibri" panose="020F0502020204030204" pitchFamily="34" charset="0"/>
              </a:rPr>
              <a:t>Criteria</a:t>
            </a:r>
          </a:p>
          <a:p>
            <a:pPr marL="571500" indent="-571500" algn="l">
              <a:buFont typeface="Arial" panose="020B0604020202020204" pitchFamily="34" charset="0"/>
              <a:buChar char="•"/>
            </a:pPr>
            <a:r>
              <a:rPr lang="en-GB" sz="2600" dirty="0" smtClean="0">
                <a:solidFill>
                  <a:schemeClr val="tx1"/>
                </a:solidFill>
                <a:latin typeface="Calibri" panose="020F0502020204030204" pitchFamily="34" charset="0"/>
              </a:rPr>
              <a:t>I can describe the action of competitive and non-competitive inhibitors</a:t>
            </a:r>
          </a:p>
          <a:p>
            <a:pPr marL="571500" indent="-571500" algn="l">
              <a:buFont typeface="Arial" panose="020B0604020202020204" pitchFamily="34" charset="0"/>
              <a:buChar char="•"/>
            </a:pPr>
            <a:r>
              <a:rPr lang="en-GB" sz="2600" dirty="0" smtClean="0">
                <a:solidFill>
                  <a:schemeClr val="tx1"/>
                </a:solidFill>
                <a:latin typeface="Calibri" panose="020F0502020204030204" pitchFamily="34" charset="0"/>
              </a:rPr>
              <a:t>I can explain the effect of competitive and non-competitive inhibitors on the rate of an enzyme-controlled reaction</a:t>
            </a:r>
          </a:p>
          <a:p>
            <a:pPr marL="571500" indent="-571500" algn="l">
              <a:buFont typeface="Arial" panose="020B0604020202020204" pitchFamily="34" charset="0"/>
              <a:buChar char="•"/>
            </a:pPr>
            <a:r>
              <a:rPr lang="en-GB" sz="2600" dirty="0" smtClean="0">
                <a:solidFill>
                  <a:schemeClr val="tx1"/>
                </a:solidFill>
                <a:latin typeface="Calibri" panose="020F0502020204030204" pitchFamily="34" charset="0"/>
              </a:rPr>
              <a:t>I can describe and explain how inhibition can control metabolic sequences involving many enzymes</a:t>
            </a:r>
            <a:endParaRPr lang="en-GB" sz="3600" dirty="0">
              <a:solidFill>
                <a:schemeClr val="tx1"/>
              </a:solidFill>
              <a:latin typeface="Calibri" panose="020F0502020204030204" pitchFamily="34" charset="0"/>
            </a:endParaRPr>
          </a:p>
          <a:p>
            <a:pPr marL="457200" indent="-457200" algn="l">
              <a:buFont typeface="Arial" panose="020B0604020202020204" pitchFamily="34" charset="0"/>
              <a:buChar char="•"/>
            </a:pPr>
            <a:endParaRPr lang="en-GB" sz="2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608356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nzym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1995" y="1390390"/>
            <a:ext cx="5139542" cy="249267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lated image"/>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8941" l="952" r="100000"/>
                    </a14:imgEffect>
                  </a14:imgLayer>
                </a14:imgProps>
              </a:ext>
              <a:ext uri="{28A0092B-C50C-407E-A947-70E740481C1C}">
                <a14:useLocalDpi xmlns:a14="http://schemas.microsoft.com/office/drawing/2010/main" val="0"/>
              </a:ext>
            </a:extLst>
          </a:blip>
          <a:srcRect/>
          <a:stretch>
            <a:fillRect/>
          </a:stretch>
        </p:blipFill>
        <p:spPr bwMode="auto">
          <a:xfrm>
            <a:off x="6841148" y="1187354"/>
            <a:ext cx="3741226" cy="280295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yanid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75423" y="4326341"/>
            <a:ext cx="3056827" cy="215579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enzyme pathway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1995" y="4804013"/>
            <a:ext cx="5393728" cy="102480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GB"/>
          </a:p>
        </p:txBody>
      </p:sp>
      <p:sp>
        <p:nvSpPr>
          <p:cNvPr id="8" name="Title 1"/>
          <p:cNvSpPr txBox="1">
            <a:spLocks/>
          </p:cNvSpPr>
          <p:nvPr/>
        </p:nvSpPr>
        <p:spPr>
          <a:xfrm>
            <a:off x="457200" y="457200"/>
            <a:ext cx="11201400" cy="762000"/>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The Big Picture</a:t>
            </a:r>
            <a:endParaRPr lang="en-GB" sz="4000" b="1" dirty="0">
              <a:latin typeface="Calibri" charset="0"/>
              <a:ea typeface="Calibri" charset="0"/>
              <a:cs typeface="Calibri" charset="0"/>
            </a:endParaRPr>
          </a:p>
        </p:txBody>
      </p:sp>
    </p:spTree>
    <p:extLst>
      <p:ext uri="{BB962C8B-B14F-4D97-AF65-F5344CB8AC3E}">
        <p14:creationId xmlns:p14="http://schemas.microsoft.com/office/powerpoint/2010/main" val="1877502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10346"/>
            <a:ext cx="10515600" cy="4766617"/>
          </a:xfrm>
        </p:spPr>
        <p:txBody>
          <a:bodyPr/>
          <a:lstStyle/>
          <a:p>
            <a:pPr marL="0" indent="0">
              <a:buNone/>
            </a:pPr>
            <a:r>
              <a:rPr lang="en-GB" sz="2400" b="1" dirty="0" smtClean="0"/>
              <a:t>Inhibitors</a:t>
            </a:r>
            <a:r>
              <a:rPr lang="en-GB" sz="2400" dirty="0" smtClean="0"/>
              <a:t> are molecules that bind to an enzyme, decreasing it’s ability to convert substrate to product </a:t>
            </a:r>
          </a:p>
          <a:p>
            <a:pPr marL="0" indent="0">
              <a:buNone/>
            </a:pPr>
            <a:endParaRPr lang="en-GB" sz="2400" b="1" dirty="0"/>
          </a:p>
          <a:p>
            <a:pPr marL="0" indent="0">
              <a:buNone/>
            </a:pPr>
            <a:r>
              <a:rPr lang="en-GB" sz="2400" b="1" u="sng" dirty="0" smtClean="0"/>
              <a:t>TASK 1</a:t>
            </a:r>
            <a:r>
              <a:rPr lang="en-GB" sz="2400" dirty="0" smtClean="0"/>
              <a:t>: Use the info sheets provided to find out about </a:t>
            </a:r>
            <a:r>
              <a:rPr lang="en-GB" sz="2400" b="1" dirty="0" smtClean="0"/>
              <a:t>competitive</a:t>
            </a:r>
            <a:r>
              <a:rPr lang="en-GB" sz="2400" dirty="0" smtClean="0"/>
              <a:t> and </a:t>
            </a:r>
            <a:r>
              <a:rPr lang="en-GB" sz="2400" b="1" dirty="0" smtClean="0"/>
              <a:t>non-competitive</a:t>
            </a:r>
            <a:r>
              <a:rPr lang="en-GB" sz="2400" dirty="0" smtClean="0"/>
              <a:t> inhibitors. Work as a group to find the information required to fill in the task sheet </a:t>
            </a:r>
            <a:endParaRPr lang="en-GB" sz="2400" b="1" u="sng" dirty="0"/>
          </a:p>
        </p:txBody>
      </p:sp>
      <p:sp>
        <p:nvSpPr>
          <p:cNvPr id="4" name="Title 1"/>
          <p:cNvSpPr txBox="1">
            <a:spLocks/>
          </p:cNvSpPr>
          <p:nvPr/>
        </p:nvSpPr>
        <p:spPr>
          <a:xfrm>
            <a:off x="457200" y="457200"/>
            <a:ext cx="11201400" cy="762000"/>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Inhibitors</a:t>
            </a:r>
            <a:endParaRPr lang="en-GB" sz="4000" b="1" dirty="0">
              <a:latin typeface="Calibri" charset="0"/>
              <a:ea typeface="Calibri" charset="0"/>
              <a:cs typeface="Calibri" charset="0"/>
            </a:endParaRPr>
          </a:p>
        </p:txBody>
      </p:sp>
      <p:pic>
        <p:nvPicPr>
          <p:cNvPr id="6" name="Picture 5"/>
          <p:cNvPicPr>
            <a:picLocks noChangeAspect="1"/>
          </p:cNvPicPr>
          <p:nvPr/>
        </p:nvPicPr>
        <p:blipFill rotWithShape="1">
          <a:blip r:embed="rId4"/>
          <a:srcRect l="19704" t="18079" r="20551" b="8475"/>
          <a:stretch/>
        </p:blipFill>
        <p:spPr>
          <a:xfrm>
            <a:off x="3197714" y="3468326"/>
            <a:ext cx="4706421" cy="3254440"/>
          </a:xfrm>
          <a:prstGeom prst="rect">
            <a:avLst/>
          </a:prstGeom>
        </p:spPr>
      </p:pic>
    </p:spTree>
    <p:controls>
      <mc:AlternateContent xmlns:mc="http://schemas.openxmlformats.org/markup-compatibility/2006">
        <mc:Choice xmlns:v="urn:schemas-microsoft-com:vml" Requires="v">
          <p:control spid="8198" name="ShockwaveFlash1" r:id="rId2" imgW="2847960" imgH="1506600"/>
        </mc:Choice>
        <mc:Fallback>
          <p:control name="ShockwaveFlash1" r:id="rId2" imgW="2847960" imgH="1506600">
            <p:pic>
              <p:nvPicPr>
                <p:cNvPr id="5" name="ShockwaveFlash1"/>
                <p:cNvPicPr preferRelativeResize="0">
                  <a:picLocks noChangeArrowheads="1" noChangeShapeType="1"/>
                </p:cNvPicPr>
                <p:nvPr/>
              </p:nvPicPr>
              <p:blipFill>
                <a:blip r:embed="rId5"/>
                <a:srcRect/>
                <a:stretch>
                  <a:fillRect/>
                </a:stretch>
              </p:blipFill>
              <p:spPr bwMode="auto">
                <a:xfrm>
                  <a:off x="9028847" y="5216213"/>
                  <a:ext cx="2847340" cy="150655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10009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65329"/>
            <a:ext cx="10515600" cy="4611634"/>
          </a:xfrm>
        </p:spPr>
        <p:txBody>
          <a:bodyPr/>
          <a:lstStyle/>
          <a:p>
            <a:pPr marL="514350" indent="-514350">
              <a:buAutoNum type="arabicPeriod"/>
            </a:pPr>
            <a:r>
              <a:rPr lang="en-GB" dirty="0" smtClean="0"/>
              <a:t>Which kind of inhibitor binds at the active site of the enzyme?</a:t>
            </a:r>
          </a:p>
          <a:p>
            <a:pPr marL="514350" indent="-514350">
              <a:buAutoNum type="arabicPeriod"/>
            </a:pPr>
            <a:r>
              <a:rPr lang="en-GB" dirty="0" smtClean="0"/>
              <a:t>What does a competitive inhibitor prevent the formation of?</a:t>
            </a:r>
          </a:p>
          <a:p>
            <a:pPr marL="514350" indent="-514350">
              <a:buAutoNum type="arabicPeriod"/>
            </a:pPr>
            <a:r>
              <a:rPr lang="en-GB" dirty="0" smtClean="0"/>
              <a:t>What can be done to increase the rate of reaction?</a:t>
            </a:r>
          </a:p>
          <a:p>
            <a:pPr marL="514350" indent="-514350">
              <a:buAutoNum type="arabicPeriod"/>
            </a:pPr>
            <a:r>
              <a:rPr lang="en-GB" dirty="0" smtClean="0"/>
              <a:t>If a competitive inhibitor binds irreversibly, what is it called? </a:t>
            </a:r>
          </a:p>
          <a:p>
            <a:pPr marL="514350" indent="-514350">
              <a:buAutoNum type="arabicPeriod"/>
            </a:pPr>
            <a:r>
              <a:rPr lang="en-GB" dirty="0" smtClean="0"/>
              <a:t>Where does a non-competitive inhibitor bind?</a:t>
            </a:r>
          </a:p>
          <a:p>
            <a:pPr marL="514350" indent="-514350">
              <a:buAutoNum type="arabicPeriod"/>
            </a:pPr>
            <a:r>
              <a:rPr lang="en-GB" dirty="0" smtClean="0"/>
              <a:t>Which level of protein structure do they affect?</a:t>
            </a:r>
          </a:p>
          <a:p>
            <a:pPr marL="514350" indent="-514350">
              <a:buAutoNum type="arabicPeriod"/>
            </a:pPr>
            <a:r>
              <a:rPr lang="en-GB" dirty="0" smtClean="0"/>
              <a:t>Will increasing the substrate concentration allow the rate of reaction to reach it’s maximum? </a:t>
            </a:r>
            <a:endParaRPr lang="en-GB" dirty="0"/>
          </a:p>
        </p:txBody>
      </p:sp>
      <p:sp>
        <p:nvSpPr>
          <p:cNvPr id="4" name="Title 1"/>
          <p:cNvSpPr txBox="1">
            <a:spLocks/>
          </p:cNvSpPr>
          <p:nvPr/>
        </p:nvSpPr>
        <p:spPr>
          <a:xfrm>
            <a:off x="457200" y="457200"/>
            <a:ext cx="11201400" cy="762000"/>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Quick Check</a:t>
            </a:r>
            <a:endParaRPr lang="en-GB" sz="4000" b="1" dirty="0">
              <a:latin typeface="Calibri" charset="0"/>
              <a:ea typeface="Calibri" charset="0"/>
              <a:cs typeface="Calibri" charset="0"/>
            </a:endParaRPr>
          </a:p>
        </p:txBody>
      </p:sp>
    </p:spTree>
    <p:extLst>
      <p:ext uri="{BB962C8B-B14F-4D97-AF65-F5344CB8AC3E}">
        <p14:creationId xmlns:p14="http://schemas.microsoft.com/office/powerpoint/2010/main" val="2338238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49831"/>
            <a:ext cx="10515600" cy="4627132"/>
          </a:xfrm>
        </p:spPr>
        <p:txBody>
          <a:bodyPr/>
          <a:lstStyle/>
          <a:p>
            <a:pPr marL="0" indent="0">
              <a:buNone/>
            </a:pPr>
            <a:r>
              <a:rPr lang="en-GB" dirty="0" smtClean="0"/>
              <a:t>What do you remember about this diagram that we’ve seen before?</a:t>
            </a:r>
          </a:p>
          <a:p>
            <a:pPr marL="0" indent="0">
              <a:buNone/>
            </a:pPr>
            <a:endParaRPr lang="en-GB" dirty="0"/>
          </a:p>
        </p:txBody>
      </p:sp>
      <p:sp>
        <p:nvSpPr>
          <p:cNvPr id="4" name="Title 1"/>
          <p:cNvSpPr txBox="1">
            <a:spLocks/>
          </p:cNvSpPr>
          <p:nvPr/>
        </p:nvSpPr>
        <p:spPr>
          <a:xfrm>
            <a:off x="457200" y="457200"/>
            <a:ext cx="11201400" cy="762000"/>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Controlling Metabolic Sequences</a:t>
            </a:r>
            <a:endParaRPr lang="en-GB" sz="4000" b="1" dirty="0">
              <a:latin typeface="Calibri" charset="0"/>
              <a:ea typeface="Calibri" charset="0"/>
              <a:cs typeface="Calibri" charset="0"/>
            </a:endParaRPr>
          </a:p>
        </p:txBody>
      </p:sp>
      <p:grpSp>
        <p:nvGrpSpPr>
          <p:cNvPr id="5" name="Group 4"/>
          <p:cNvGrpSpPr/>
          <p:nvPr/>
        </p:nvGrpSpPr>
        <p:grpSpPr>
          <a:xfrm>
            <a:off x="1023427" y="2099368"/>
            <a:ext cx="4503762" cy="4408226"/>
            <a:chOff x="341193" y="1828800"/>
            <a:chExt cx="4503762" cy="4408226"/>
          </a:xfrm>
        </p:grpSpPr>
        <p:sp>
          <p:nvSpPr>
            <p:cNvPr id="6" name="Rectangle 5"/>
            <p:cNvSpPr/>
            <p:nvPr/>
          </p:nvSpPr>
          <p:spPr>
            <a:xfrm>
              <a:off x="341193" y="1828800"/>
              <a:ext cx="4503761" cy="4408226"/>
            </a:xfrm>
            <a:prstGeom prst="rect">
              <a:avLst/>
            </a:prstGeom>
            <a:solidFill>
              <a:schemeClr val="bg1"/>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2400"/>
            </a:p>
          </p:txBody>
        </p:sp>
        <p:grpSp>
          <p:nvGrpSpPr>
            <p:cNvPr id="7" name="Group 6"/>
            <p:cNvGrpSpPr/>
            <p:nvPr/>
          </p:nvGrpSpPr>
          <p:grpSpPr>
            <a:xfrm>
              <a:off x="504968" y="1935852"/>
              <a:ext cx="4339987" cy="4273548"/>
              <a:chOff x="1691680" y="151870"/>
              <a:chExt cx="6942382" cy="6606225"/>
            </a:xfrm>
          </p:grpSpPr>
          <p:sp>
            <p:nvSpPr>
              <p:cNvPr id="8" name="Isosceles Triangle 7"/>
              <p:cNvSpPr/>
              <p:nvPr/>
            </p:nvSpPr>
            <p:spPr>
              <a:xfrm>
                <a:off x="1907704" y="1700808"/>
                <a:ext cx="1368152" cy="1152128"/>
              </a:xfrm>
              <a:prstGeom prst="triangle">
                <a:avLst/>
              </a:prstGeom>
              <a:solidFill>
                <a:srgbClr val="B83D68"/>
              </a:solidFill>
              <a:ln w="40000" cap="flat" cmpd="sng" algn="ctr">
                <a:solidFill>
                  <a:srgbClr val="B83D68">
                    <a:shade val="50000"/>
                  </a:srgb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smtClean="0">
                  <a:ln>
                    <a:noFill/>
                  </a:ln>
                  <a:solidFill>
                    <a:prstClr val="white"/>
                  </a:solidFill>
                  <a:effectLst/>
                  <a:uLnTx/>
                  <a:uFillTx/>
                  <a:latin typeface="Trebuchet MS"/>
                </a:endParaRPr>
              </a:p>
            </p:txBody>
          </p:sp>
          <p:sp>
            <p:nvSpPr>
              <p:cNvPr id="9" name="Isosceles Triangle 8"/>
              <p:cNvSpPr/>
              <p:nvPr/>
            </p:nvSpPr>
            <p:spPr>
              <a:xfrm>
                <a:off x="6876256" y="2276872"/>
                <a:ext cx="504056" cy="432048"/>
              </a:xfrm>
              <a:prstGeom prst="triangle">
                <a:avLst/>
              </a:prstGeom>
              <a:solidFill>
                <a:srgbClr val="F9B639"/>
              </a:solidFill>
              <a:ln w="40000" cap="flat" cmpd="sng" algn="ctr">
                <a:solidFill>
                  <a:srgbClr val="F9B639">
                    <a:shade val="50000"/>
                  </a:srgb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smtClean="0">
                  <a:ln>
                    <a:noFill/>
                  </a:ln>
                  <a:solidFill>
                    <a:prstClr val="white"/>
                  </a:solidFill>
                  <a:effectLst/>
                  <a:uLnTx/>
                  <a:uFillTx/>
                  <a:latin typeface="Trebuchet MS"/>
                </a:endParaRPr>
              </a:p>
            </p:txBody>
          </p:sp>
          <p:sp>
            <p:nvSpPr>
              <p:cNvPr id="10" name="Isosceles Triangle 9"/>
              <p:cNvSpPr/>
              <p:nvPr/>
            </p:nvSpPr>
            <p:spPr>
              <a:xfrm>
                <a:off x="4644008" y="404664"/>
                <a:ext cx="1368152" cy="1152128"/>
              </a:xfrm>
              <a:prstGeom prst="triangle">
                <a:avLst/>
              </a:prstGeom>
              <a:solidFill>
                <a:srgbClr val="AC66BB"/>
              </a:solidFill>
              <a:ln w="40000" cap="flat" cmpd="sng" algn="ctr">
                <a:solidFill>
                  <a:srgbClr val="AC66BB">
                    <a:shade val="50000"/>
                  </a:srgb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smtClean="0">
                  <a:ln>
                    <a:noFill/>
                  </a:ln>
                  <a:solidFill>
                    <a:prstClr val="white"/>
                  </a:solidFill>
                  <a:effectLst/>
                  <a:uLnTx/>
                  <a:uFillTx/>
                  <a:latin typeface="Trebuchet MS"/>
                </a:endParaRPr>
              </a:p>
            </p:txBody>
          </p:sp>
          <p:sp>
            <p:nvSpPr>
              <p:cNvPr id="11" name="Trapezoid 10"/>
              <p:cNvSpPr/>
              <p:nvPr/>
            </p:nvSpPr>
            <p:spPr>
              <a:xfrm>
                <a:off x="6444208" y="2780928"/>
                <a:ext cx="1368152" cy="720080"/>
              </a:xfrm>
              <a:prstGeom prst="trapezoid">
                <a:avLst>
                  <a:gd name="adj" fmla="val 52756"/>
                </a:avLst>
              </a:prstGeom>
              <a:solidFill>
                <a:srgbClr val="FA8D3D"/>
              </a:solidFill>
              <a:ln w="40000" cap="flat" cmpd="sng" algn="ctr">
                <a:solidFill>
                  <a:srgbClr val="FA8D3D">
                    <a:shade val="50000"/>
                  </a:srgb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smtClean="0">
                  <a:ln>
                    <a:noFill/>
                  </a:ln>
                  <a:solidFill>
                    <a:prstClr val="white"/>
                  </a:solidFill>
                  <a:effectLst/>
                  <a:uLnTx/>
                  <a:uFillTx/>
                  <a:latin typeface="Trebuchet MS"/>
                </a:endParaRPr>
              </a:p>
            </p:txBody>
          </p:sp>
          <p:sp>
            <p:nvSpPr>
              <p:cNvPr id="12" name="Isosceles Triangle 11"/>
              <p:cNvSpPr/>
              <p:nvPr/>
            </p:nvSpPr>
            <p:spPr>
              <a:xfrm>
                <a:off x="5436096" y="4653136"/>
                <a:ext cx="360040" cy="360040"/>
              </a:xfrm>
              <a:prstGeom prst="triangle">
                <a:avLst/>
              </a:prstGeom>
              <a:solidFill>
                <a:srgbClr val="F9B639"/>
              </a:solidFill>
              <a:ln w="40000" cap="flat" cmpd="sng" algn="ctr">
                <a:solidFill>
                  <a:srgbClr val="F9B639">
                    <a:shade val="50000"/>
                  </a:srgb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smtClean="0">
                  <a:ln>
                    <a:noFill/>
                  </a:ln>
                  <a:solidFill>
                    <a:prstClr val="white"/>
                  </a:solidFill>
                  <a:effectLst/>
                  <a:uLnTx/>
                  <a:uFillTx/>
                  <a:latin typeface="Trebuchet MS"/>
                </a:endParaRPr>
              </a:p>
            </p:txBody>
          </p:sp>
          <p:sp>
            <p:nvSpPr>
              <p:cNvPr id="13" name="Trapezoid 12"/>
              <p:cNvSpPr/>
              <p:nvPr/>
            </p:nvSpPr>
            <p:spPr>
              <a:xfrm>
                <a:off x="4932040" y="5445224"/>
                <a:ext cx="1368152" cy="432048"/>
              </a:xfrm>
              <a:prstGeom prst="trapezoid">
                <a:avLst>
                  <a:gd name="adj" fmla="val 52756"/>
                </a:avLst>
              </a:prstGeom>
              <a:solidFill>
                <a:srgbClr val="CF6DA4"/>
              </a:solidFill>
              <a:ln w="40000" cap="flat" cmpd="sng" algn="ctr">
                <a:solidFill>
                  <a:srgbClr val="CF6DA4">
                    <a:shade val="50000"/>
                  </a:srgb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smtClean="0">
                  <a:ln>
                    <a:noFill/>
                  </a:ln>
                  <a:solidFill>
                    <a:prstClr val="white"/>
                  </a:solidFill>
                  <a:effectLst/>
                  <a:uLnTx/>
                  <a:uFillTx/>
                  <a:latin typeface="Trebuchet MS"/>
                </a:endParaRPr>
              </a:p>
            </p:txBody>
          </p:sp>
          <p:sp>
            <p:nvSpPr>
              <p:cNvPr id="14" name="Trapezoid 13"/>
              <p:cNvSpPr/>
              <p:nvPr/>
            </p:nvSpPr>
            <p:spPr>
              <a:xfrm>
                <a:off x="5220072" y="5085184"/>
                <a:ext cx="792088" cy="288032"/>
              </a:xfrm>
              <a:prstGeom prst="trapezoid">
                <a:avLst>
                  <a:gd name="adj" fmla="val 52756"/>
                </a:avLst>
              </a:prstGeom>
              <a:solidFill>
                <a:srgbClr val="FA8D3D"/>
              </a:solidFill>
              <a:ln w="40000" cap="flat" cmpd="sng" algn="ctr">
                <a:solidFill>
                  <a:srgbClr val="FA8D3D">
                    <a:shade val="50000"/>
                  </a:srgb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smtClean="0">
                  <a:ln>
                    <a:noFill/>
                  </a:ln>
                  <a:solidFill>
                    <a:prstClr val="white"/>
                  </a:solidFill>
                  <a:effectLst/>
                  <a:uLnTx/>
                  <a:uFillTx/>
                  <a:latin typeface="Trebuchet MS"/>
                </a:endParaRPr>
              </a:p>
            </p:txBody>
          </p:sp>
          <p:sp>
            <p:nvSpPr>
              <p:cNvPr id="15" name="TextBox 31"/>
              <p:cNvSpPr txBox="1"/>
              <p:nvPr/>
            </p:nvSpPr>
            <p:spPr>
              <a:xfrm>
                <a:off x="1691680" y="2924944"/>
                <a:ext cx="1800200" cy="47577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400" dirty="0" smtClean="0">
                    <a:solidFill>
                      <a:prstClr val="black"/>
                    </a:solidFill>
                    <a:latin typeface="Trebuchet MS"/>
                  </a:rPr>
                  <a:t>substrate 1</a:t>
                </a:r>
                <a:endParaRPr lang="en-GB" sz="1400" dirty="0">
                  <a:solidFill>
                    <a:prstClr val="black"/>
                  </a:solidFill>
                  <a:latin typeface="Trebuchet MS"/>
                </a:endParaRPr>
              </a:p>
            </p:txBody>
          </p:sp>
          <p:sp>
            <p:nvSpPr>
              <p:cNvPr id="16" name="TextBox 32"/>
              <p:cNvSpPr txBox="1"/>
              <p:nvPr/>
            </p:nvSpPr>
            <p:spPr>
              <a:xfrm>
                <a:off x="4427983" y="1700809"/>
                <a:ext cx="1800200" cy="47577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400" dirty="0" smtClean="0">
                    <a:solidFill>
                      <a:prstClr val="black"/>
                    </a:solidFill>
                    <a:latin typeface="Trebuchet MS"/>
                  </a:rPr>
                  <a:t>substrate 2</a:t>
                </a:r>
                <a:endParaRPr lang="en-GB" sz="1400" dirty="0">
                  <a:solidFill>
                    <a:prstClr val="black"/>
                  </a:solidFill>
                  <a:latin typeface="Trebuchet MS"/>
                </a:endParaRPr>
              </a:p>
            </p:txBody>
          </p:sp>
          <p:sp>
            <p:nvSpPr>
              <p:cNvPr id="17" name="TextBox 33"/>
              <p:cNvSpPr txBox="1"/>
              <p:nvPr/>
            </p:nvSpPr>
            <p:spPr>
              <a:xfrm>
                <a:off x="6228184" y="3573016"/>
                <a:ext cx="1800200" cy="47577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400" dirty="0" smtClean="0">
                    <a:solidFill>
                      <a:prstClr val="black"/>
                    </a:solidFill>
                    <a:latin typeface="Trebuchet MS"/>
                  </a:rPr>
                  <a:t>substrate 3</a:t>
                </a:r>
                <a:endParaRPr lang="en-GB" sz="1400" dirty="0">
                  <a:solidFill>
                    <a:prstClr val="black"/>
                  </a:solidFill>
                  <a:latin typeface="Trebuchet MS"/>
                </a:endParaRPr>
              </a:p>
            </p:txBody>
          </p:sp>
          <p:sp>
            <p:nvSpPr>
              <p:cNvPr id="18" name="TextBox 34"/>
              <p:cNvSpPr txBox="1"/>
              <p:nvPr/>
            </p:nvSpPr>
            <p:spPr>
              <a:xfrm>
                <a:off x="4716016" y="5949280"/>
                <a:ext cx="1800200" cy="80881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400" dirty="0" smtClean="0">
                    <a:solidFill>
                      <a:prstClr val="black"/>
                    </a:solidFill>
                    <a:latin typeface="Trebuchet MS"/>
                  </a:rPr>
                  <a:t>product molecules</a:t>
                </a:r>
                <a:endParaRPr lang="en-GB" sz="1400" dirty="0">
                  <a:solidFill>
                    <a:prstClr val="black"/>
                  </a:solidFill>
                  <a:latin typeface="Trebuchet MS"/>
                </a:endParaRPr>
              </a:p>
            </p:txBody>
          </p:sp>
          <p:sp>
            <p:nvSpPr>
              <p:cNvPr id="19" name="Bent Arrow 18"/>
              <p:cNvSpPr/>
              <p:nvPr/>
            </p:nvSpPr>
            <p:spPr>
              <a:xfrm>
                <a:off x="2627784" y="476672"/>
                <a:ext cx="2016224" cy="1008112"/>
              </a:xfrm>
              <a:prstGeom prst="bentArrow">
                <a:avLst>
                  <a:gd name="adj1" fmla="val 7435"/>
                  <a:gd name="adj2" fmla="val 22770"/>
                  <a:gd name="adj3" fmla="val 25000"/>
                  <a:gd name="adj4" fmla="val 75000"/>
                </a:avLst>
              </a:prstGeom>
              <a:solidFill>
                <a:sysClr val="windowText" lastClr="000000"/>
              </a:solidFill>
              <a:ln w="40000" cap="flat" cmpd="sng" algn="ctr">
                <a:solidFill>
                  <a:sysClr val="windowText" lastClr="000000">
                    <a:shade val="50000"/>
                  </a:sys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smtClean="0">
                  <a:ln>
                    <a:noFill/>
                  </a:ln>
                  <a:solidFill>
                    <a:prstClr val="black"/>
                  </a:solidFill>
                  <a:effectLst/>
                  <a:uLnTx/>
                  <a:uFillTx/>
                  <a:latin typeface="Trebuchet MS"/>
                </a:endParaRPr>
              </a:p>
            </p:txBody>
          </p:sp>
          <p:sp>
            <p:nvSpPr>
              <p:cNvPr id="20" name="Bent Arrow 19"/>
              <p:cNvSpPr/>
              <p:nvPr/>
            </p:nvSpPr>
            <p:spPr>
              <a:xfrm rot="5400000">
                <a:off x="6372200" y="1052736"/>
                <a:ext cx="1008112" cy="1008112"/>
              </a:xfrm>
              <a:prstGeom prst="bentArrow">
                <a:avLst>
                  <a:gd name="adj1" fmla="val 7435"/>
                  <a:gd name="adj2" fmla="val 22770"/>
                  <a:gd name="adj3" fmla="val 25000"/>
                  <a:gd name="adj4" fmla="val 75000"/>
                </a:avLst>
              </a:prstGeom>
              <a:solidFill>
                <a:sysClr val="windowText" lastClr="000000"/>
              </a:solidFill>
              <a:ln w="40000" cap="flat" cmpd="sng" algn="ctr">
                <a:solidFill>
                  <a:sysClr val="windowText" lastClr="000000">
                    <a:shade val="50000"/>
                  </a:sys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smtClean="0">
                  <a:ln>
                    <a:noFill/>
                  </a:ln>
                  <a:solidFill>
                    <a:prstClr val="black"/>
                  </a:solidFill>
                  <a:effectLst/>
                  <a:uLnTx/>
                  <a:uFillTx/>
                  <a:latin typeface="Trebuchet MS"/>
                </a:endParaRPr>
              </a:p>
            </p:txBody>
          </p:sp>
          <p:sp>
            <p:nvSpPr>
              <p:cNvPr id="21" name="Bent Arrow 20"/>
              <p:cNvSpPr/>
              <p:nvPr/>
            </p:nvSpPr>
            <p:spPr>
              <a:xfrm rot="10800000">
                <a:off x="6228184" y="4149080"/>
                <a:ext cx="1008112" cy="1152128"/>
              </a:xfrm>
              <a:prstGeom prst="bentArrow">
                <a:avLst>
                  <a:gd name="adj1" fmla="val 7435"/>
                  <a:gd name="adj2" fmla="val 22770"/>
                  <a:gd name="adj3" fmla="val 25000"/>
                  <a:gd name="adj4" fmla="val 75000"/>
                </a:avLst>
              </a:prstGeom>
              <a:solidFill>
                <a:sysClr val="windowText" lastClr="000000"/>
              </a:solidFill>
              <a:ln w="40000" cap="flat" cmpd="sng" algn="ctr">
                <a:solidFill>
                  <a:sysClr val="windowText" lastClr="000000">
                    <a:shade val="50000"/>
                  </a:sys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smtClean="0">
                  <a:ln>
                    <a:noFill/>
                  </a:ln>
                  <a:solidFill>
                    <a:prstClr val="black"/>
                  </a:solidFill>
                  <a:effectLst/>
                  <a:uLnTx/>
                  <a:uFillTx/>
                  <a:latin typeface="Trebuchet MS"/>
                </a:endParaRPr>
              </a:p>
            </p:txBody>
          </p:sp>
          <p:sp>
            <p:nvSpPr>
              <p:cNvPr id="22" name="TextBox 38"/>
              <p:cNvSpPr txBox="1"/>
              <p:nvPr/>
            </p:nvSpPr>
            <p:spPr>
              <a:xfrm>
                <a:off x="2411759" y="151870"/>
                <a:ext cx="1728192" cy="47577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400" dirty="0" smtClean="0">
                    <a:solidFill>
                      <a:srgbClr val="FF0000"/>
                    </a:solidFill>
                    <a:latin typeface="Trebuchet MS"/>
                  </a:rPr>
                  <a:t>enzyme 1</a:t>
                </a:r>
                <a:endParaRPr lang="en-GB" sz="1400" dirty="0">
                  <a:solidFill>
                    <a:srgbClr val="FF0000"/>
                  </a:solidFill>
                  <a:latin typeface="Trebuchet MS"/>
                </a:endParaRPr>
              </a:p>
            </p:txBody>
          </p:sp>
          <p:sp>
            <p:nvSpPr>
              <p:cNvPr id="23" name="TextBox 39"/>
              <p:cNvSpPr txBox="1"/>
              <p:nvPr/>
            </p:nvSpPr>
            <p:spPr>
              <a:xfrm>
                <a:off x="6732241" y="755413"/>
                <a:ext cx="1639847" cy="47577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400" dirty="0" smtClean="0">
                    <a:solidFill>
                      <a:srgbClr val="FF0000"/>
                    </a:solidFill>
                    <a:latin typeface="Trebuchet MS"/>
                  </a:rPr>
                  <a:t>enzyme 2</a:t>
                </a:r>
                <a:endParaRPr lang="en-GB" sz="1400" dirty="0">
                  <a:solidFill>
                    <a:srgbClr val="FF0000"/>
                  </a:solidFill>
                  <a:latin typeface="Trebuchet MS"/>
                </a:endParaRPr>
              </a:p>
            </p:txBody>
          </p:sp>
          <p:sp>
            <p:nvSpPr>
              <p:cNvPr id="24" name="TextBox 40"/>
              <p:cNvSpPr txBox="1"/>
              <p:nvPr/>
            </p:nvSpPr>
            <p:spPr>
              <a:xfrm>
                <a:off x="6876253" y="4797152"/>
                <a:ext cx="1757809" cy="47577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400" dirty="0" smtClean="0">
                    <a:solidFill>
                      <a:srgbClr val="FF0000"/>
                    </a:solidFill>
                    <a:latin typeface="Trebuchet MS"/>
                  </a:rPr>
                  <a:t>enzyme 3</a:t>
                </a:r>
                <a:endParaRPr lang="en-GB" sz="1400" dirty="0">
                  <a:solidFill>
                    <a:srgbClr val="FF0000"/>
                  </a:solidFill>
                  <a:latin typeface="Trebuchet MS"/>
                </a:endParaRPr>
              </a:p>
            </p:txBody>
          </p:sp>
        </p:grpSp>
      </p:grpSp>
      <p:sp>
        <p:nvSpPr>
          <p:cNvPr id="25" name="TextBox 44"/>
          <p:cNvSpPr txBox="1"/>
          <p:nvPr/>
        </p:nvSpPr>
        <p:spPr>
          <a:xfrm>
            <a:off x="6911456" y="3468607"/>
            <a:ext cx="3452884" cy="1384995"/>
          </a:xfrm>
          <a:prstGeom prst="rect">
            <a:avLst/>
          </a:prstGeom>
          <a:noFill/>
          <a:ln>
            <a:noFill/>
          </a:ln>
        </p:spPr>
        <p:txBody>
          <a:bodyPr wrap="square" rtlCol="0" anchor="ctr" anchorCtr="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dirty="0" smtClean="0"/>
              <a:t>How might it be related to todays lesson on inhibitors?</a:t>
            </a:r>
            <a:endParaRPr lang="en-GB" sz="2800" dirty="0"/>
          </a:p>
        </p:txBody>
      </p:sp>
    </p:spTree>
    <p:extLst>
      <p:ext uri="{BB962C8B-B14F-4D97-AF65-F5344CB8AC3E}">
        <p14:creationId xmlns:p14="http://schemas.microsoft.com/office/powerpoint/2010/main" val="299577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82470"/>
            <a:ext cx="10515600" cy="4351338"/>
          </a:xfrm>
        </p:spPr>
        <p:txBody>
          <a:bodyPr/>
          <a:lstStyle/>
          <a:p>
            <a:pPr marL="0" indent="0">
              <a:buNone/>
            </a:pPr>
            <a:r>
              <a:rPr lang="en-GB" dirty="0" smtClean="0"/>
              <a:t>Study the diagram with a partner / as a three. Try to explain what it is showing. Annotate your diagram with your ideas</a:t>
            </a:r>
            <a:endParaRPr lang="en-GB" dirty="0"/>
          </a:p>
        </p:txBody>
      </p:sp>
      <p:sp>
        <p:nvSpPr>
          <p:cNvPr id="4" name="Title 1"/>
          <p:cNvSpPr txBox="1">
            <a:spLocks/>
          </p:cNvSpPr>
          <p:nvPr/>
        </p:nvSpPr>
        <p:spPr>
          <a:xfrm>
            <a:off x="457200" y="457200"/>
            <a:ext cx="11201400" cy="762000"/>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Controlling Metabolic Sequences</a:t>
            </a:r>
            <a:endParaRPr lang="en-GB" sz="4000" b="1" dirty="0">
              <a:latin typeface="Calibri" charset="0"/>
              <a:ea typeface="Calibri" charset="0"/>
              <a:cs typeface="Calibri" charset="0"/>
            </a:endParaRPr>
          </a:p>
        </p:txBody>
      </p:sp>
      <p:pic>
        <p:nvPicPr>
          <p:cNvPr id="5" name="Picture 4" descr="Image result for enzyme inhibitor metabolic pathw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1135" y="2262061"/>
            <a:ext cx="8769730" cy="279215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403023" y="4366630"/>
            <a:ext cx="4788977" cy="2246769"/>
          </a:xfrm>
          <a:prstGeom prst="rect">
            <a:avLst/>
          </a:prstGeom>
          <a:noFill/>
        </p:spPr>
        <p:txBody>
          <a:bodyPr wrap="square" rtlCol="0">
            <a:spAutoFit/>
          </a:bodyPr>
          <a:lstStyle/>
          <a:p>
            <a:r>
              <a:rPr lang="en-GB" sz="2800" dirty="0" smtClean="0"/>
              <a:t>The diagram shows how end product can inhibit it’s own formation, by becoming a competitive inhibitor of the first enzyme in the pathway </a:t>
            </a:r>
            <a:endParaRPr lang="en-GB" sz="2800" dirty="0"/>
          </a:p>
        </p:txBody>
      </p:sp>
    </p:spTree>
    <p:extLst>
      <p:ext uri="{BB962C8B-B14F-4D97-AF65-F5344CB8AC3E}">
        <p14:creationId xmlns:p14="http://schemas.microsoft.com/office/powerpoint/2010/main" val="743412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rotWithShape="1">
          <a:blip r:embed="rId2"/>
          <a:srcRect l="31114" t="18482" r="28564" b="10231"/>
          <a:stretch/>
        </p:blipFill>
        <p:spPr>
          <a:xfrm>
            <a:off x="3784349" y="1690688"/>
            <a:ext cx="4916032" cy="4888872"/>
          </a:xfrm>
          <a:prstGeom prst="rect">
            <a:avLst/>
          </a:prstGeom>
        </p:spPr>
      </p:pic>
      <p:sp>
        <p:nvSpPr>
          <p:cNvPr id="5" name="Title 1"/>
          <p:cNvSpPr txBox="1">
            <a:spLocks/>
          </p:cNvSpPr>
          <p:nvPr/>
        </p:nvSpPr>
        <p:spPr>
          <a:xfrm>
            <a:off x="457200" y="457200"/>
            <a:ext cx="11201400" cy="762000"/>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Practice Exam Questions</a:t>
            </a:r>
            <a:endParaRPr lang="en-GB" sz="4000" b="1" dirty="0">
              <a:latin typeface="Calibri" charset="0"/>
              <a:ea typeface="Calibri" charset="0"/>
              <a:cs typeface="Calibri" charset="0"/>
            </a:endParaRPr>
          </a:p>
        </p:txBody>
      </p:sp>
    </p:spTree>
    <p:extLst>
      <p:ext uri="{BB962C8B-B14F-4D97-AF65-F5344CB8AC3E}">
        <p14:creationId xmlns:p14="http://schemas.microsoft.com/office/powerpoint/2010/main" val="1181761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665</TotalTime>
  <Words>358</Words>
  <Application>Microsoft Office PowerPoint</Application>
  <PresentationFormat>Widescreen</PresentationFormat>
  <Paragraphs>44</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Comic Sans MS</vt:lpstr>
      <vt:lpstr>Times New Roman</vt:lpstr>
      <vt:lpstr>Trebuchet MS</vt:lpstr>
      <vt:lpstr>Office Theme</vt:lpstr>
      <vt:lpstr>PowerPoint Presentation</vt:lpstr>
      <vt:lpstr>Enzyme Inhibitors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Harriet Galpin</dc:creator>
  <cp:lastModifiedBy>Harriet Galpin</cp:lastModifiedBy>
  <cp:revision>31</cp:revision>
  <cp:lastPrinted>2017-11-22T07:58:35Z</cp:lastPrinted>
  <dcterms:created xsi:type="dcterms:W3CDTF">2017-11-02T10:38:47Z</dcterms:created>
  <dcterms:modified xsi:type="dcterms:W3CDTF">2017-12-06T12:18:04Z</dcterms:modified>
</cp:coreProperties>
</file>