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0" r:id="rId2"/>
    <p:sldId id="272" r:id="rId3"/>
    <p:sldId id="271" r:id="rId4"/>
    <p:sldId id="258" r:id="rId5"/>
    <p:sldId id="273" r:id="rId6"/>
    <p:sldId id="274" r:id="rId7"/>
    <p:sldId id="275" r:id="rId8"/>
    <p:sldId id="277" r:id="rId9"/>
    <p:sldId id="276" r:id="rId10"/>
    <p:sldId id="278" r:id="rId11"/>
    <p:sldId id="280"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7" d="100"/>
          <a:sy n="107" d="100"/>
        </p:scale>
        <p:origin x="138"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DCDC57-C745-408E-A44A-6D79177E79C1}" type="datetimeFigureOut">
              <a:rPr lang="en-GB" smtClean="0"/>
              <a:t>10/11/2017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A59EB-7784-42A9-9CFF-9A39BA73302C}" type="slidenum">
              <a:rPr lang="en-GB" smtClean="0"/>
              <a:t>‹#›</a:t>
            </a:fld>
            <a:endParaRPr lang="en-GB"/>
          </a:p>
        </p:txBody>
      </p:sp>
    </p:spTree>
    <p:extLst>
      <p:ext uri="{BB962C8B-B14F-4D97-AF65-F5344CB8AC3E}">
        <p14:creationId xmlns:p14="http://schemas.microsoft.com/office/powerpoint/2010/main" val="1031086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038" y="1462088"/>
            <a:ext cx="7029451" cy="39544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26E621-34FE-42FA-BC8A-6CEE04CAAD7F}" type="slidenum">
              <a:rPr lang="en-GB" smtClean="0"/>
              <a:t>4</a:t>
            </a:fld>
            <a:endParaRPr lang="en-GB"/>
          </a:p>
        </p:txBody>
      </p:sp>
    </p:spTree>
    <p:extLst>
      <p:ext uri="{BB962C8B-B14F-4D97-AF65-F5344CB8AC3E}">
        <p14:creationId xmlns:p14="http://schemas.microsoft.com/office/powerpoint/2010/main" val="2672887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different types of metaboli</a:t>
            </a:r>
            <a:r>
              <a:rPr lang="en-GB" baseline="0" dirty="0" smtClean="0"/>
              <a:t>c pathways. Catabolic pathways are ones where metabolites are broken down into smaller molecules and release energy. Anabolic pathways are ones where energy is used to synthesise larger molecules from smaller ones </a:t>
            </a:r>
            <a:endParaRPr lang="en-GB" dirty="0"/>
          </a:p>
        </p:txBody>
      </p:sp>
      <p:sp>
        <p:nvSpPr>
          <p:cNvPr id="4" name="Slide Number Placeholder 3"/>
          <p:cNvSpPr>
            <a:spLocks noGrp="1"/>
          </p:cNvSpPr>
          <p:nvPr>
            <p:ph type="sldNum" sz="quarter" idx="10"/>
          </p:nvPr>
        </p:nvSpPr>
        <p:spPr/>
        <p:txBody>
          <a:bodyPr/>
          <a:lstStyle/>
          <a:p>
            <a:fld id="{F7EA59EB-7784-42A9-9CFF-9A39BA73302C}" type="slidenum">
              <a:rPr lang="en-GB" smtClean="0"/>
              <a:t>8</a:t>
            </a:fld>
            <a:endParaRPr lang="en-GB"/>
          </a:p>
        </p:txBody>
      </p:sp>
    </p:spTree>
    <p:extLst>
      <p:ext uri="{BB962C8B-B14F-4D97-AF65-F5344CB8AC3E}">
        <p14:creationId xmlns:p14="http://schemas.microsoft.com/office/powerpoint/2010/main" val="2322408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EA59EB-7784-42A9-9CFF-9A39BA73302C}" type="slidenum">
              <a:rPr lang="en-GB" smtClean="0"/>
              <a:t>9</a:t>
            </a:fld>
            <a:endParaRPr lang="en-GB"/>
          </a:p>
        </p:txBody>
      </p:sp>
    </p:spTree>
    <p:extLst>
      <p:ext uri="{BB962C8B-B14F-4D97-AF65-F5344CB8AC3E}">
        <p14:creationId xmlns:p14="http://schemas.microsoft.com/office/powerpoint/2010/main" val="1635323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EA59EB-7784-42A9-9CFF-9A39BA73302C}" type="slidenum">
              <a:rPr lang="en-GB" smtClean="0"/>
              <a:t>11</a:t>
            </a:fld>
            <a:endParaRPr lang="en-GB"/>
          </a:p>
        </p:txBody>
      </p:sp>
    </p:spTree>
    <p:extLst>
      <p:ext uri="{BB962C8B-B14F-4D97-AF65-F5344CB8AC3E}">
        <p14:creationId xmlns:p14="http://schemas.microsoft.com/office/powerpoint/2010/main" val="565213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B611FF-38CE-4F4B-AAE8-A60623E48F3C}"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146982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B611FF-38CE-4F4B-AAE8-A60623E48F3C}"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2093254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B611FF-38CE-4F4B-AAE8-A60623E48F3C}"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310266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B611FF-38CE-4F4B-AAE8-A60623E48F3C}"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1306302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B611FF-38CE-4F4B-AAE8-A60623E48F3C}"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168506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B611FF-38CE-4F4B-AAE8-A60623E48F3C}"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3361316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B611FF-38CE-4F4B-AAE8-A60623E48F3C}" type="datetimeFigureOut">
              <a:rPr lang="en-GB" smtClean="0"/>
              <a:t>10/11/2017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171512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B611FF-38CE-4F4B-AAE8-A60623E48F3C}" type="datetimeFigureOut">
              <a:rPr lang="en-GB" smtClean="0"/>
              <a:t>10/11/2017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296743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611FF-38CE-4F4B-AAE8-A60623E48F3C}" type="datetimeFigureOut">
              <a:rPr lang="en-GB" smtClean="0"/>
              <a:t>10/11/2017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665420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611FF-38CE-4F4B-AAE8-A60623E48F3C}"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287700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611FF-38CE-4F4B-AAE8-A60623E48F3C}"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1927492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611FF-38CE-4F4B-AAE8-A60623E48F3C}" type="datetimeFigureOut">
              <a:rPr lang="en-GB" smtClean="0"/>
              <a:t>10/11/2017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4A848-72E9-412D-BB8E-25E7951817C6}" type="slidenum">
              <a:rPr lang="en-GB" smtClean="0"/>
              <a:t>‹#›</a:t>
            </a:fld>
            <a:endParaRPr lang="en-GB"/>
          </a:p>
        </p:txBody>
      </p:sp>
    </p:spTree>
    <p:extLst>
      <p:ext uri="{BB962C8B-B14F-4D97-AF65-F5344CB8AC3E}">
        <p14:creationId xmlns:p14="http://schemas.microsoft.com/office/powerpoint/2010/main" val="287645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8566"/>
            <a:ext cx="6067567" cy="5007382"/>
          </a:xfrm>
        </p:spPr>
        <p:txBody>
          <a:bodyPr/>
          <a:lstStyle/>
          <a:p>
            <a:pPr marL="514350" indent="-514350">
              <a:buAutoNum type="arabicPeriod"/>
            </a:pPr>
            <a:r>
              <a:rPr lang="en-GB" dirty="0" smtClean="0"/>
              <a:t>What is the name of the two ‘models’ used to describe enzyme action? </a:t>
            </a:r>
          </a:p>
          <a:p>
            <a:pPr marL="514350" indent="-514350">
              <a:buAutoNum type="arabicPeriod"/>
            </a:pPr>
            <a:r>
              <a:rPr lang="en-GB" dirty="0" smtClean="0"/>
              <a:t>Name the specific part of the enzyme that the substrate interacts with</a:t>
            </a:r>
          </a:p>
          <a:p>
            <a:pPr marL="514350" indent="-514350">
              <a:buAutoNum type="arabicPeriod"/>
            </a:pPr>
            <a:r>
              <a:rPr lang="en-GB" dirty="0" smtClean="0"/>
              <a:t>What is the term used to describe the relationship in shape between the enzyme and the substrate? </a:t>
            </a:r>
          </a:p>
          <a:p>
            <a:pPr marL="514350" indent="-514350">
              <a:buAutoNum type="arabicPeriod"/>
            </a:pPr>
            <a:r>
              <a:rPr lang="en-GB" dirty="0" smtClean="0"/>
              <a:t>What happens when an enzymes denature?</a:t>
            </a:r>
          </a:p>
          <a:p>
            <a:pPr marL="514350" indent="-514350">
              <a:buAutoNum type="arabicPeriod"/>
            </a:pPr>
            <a:endParaRPr lang="en-GB" dirty="0" smtClean="0"/>
          </a:p>
          <a:p>
            <a:pPr marL="514350" indent="-514350">
              <a:buAutoNum type="arabicPeriod"/>
            </a:pPr>
            <a:endParaRPr lang="en-GB" dirty="0" smtClean="0"/>
          </a:p>
          <a:p>
            <a:pPr marL="514350" indent="-514350">
              <a:buAutoNum type="arabicPeriod"/>
            </a:pPr>
            <a:endParaRPr lang="en-GB" dirty="0"/>
          </a:p>
        </p:txBody>
      </p:sp>
      <p:sp>
        <p:nvSpPr>
          <p:cNvPr id="4" name="Title 1"/>
          <p:cNvSpPr txBox="1">
            <a:spLocks/>
          </p:cNvSpPr>
          <p:nvPr/>
        </p:nvSpPr>
        <p:spPr>
          <a:xfrm>
            <a:off x="838199" y="195943"/>
            <a:ext cx="10515601" cy="767443"/>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Do Now </a:t>
            </a:r>
            <a:endParaRPr lang="en-GB" sz="4000" b="1" dirty="0">
              <a:latin typeface="Calibri" charset="0"/>
              <a:ea typeface="Calibri" charset="0"/>
              <a:cs typeface="Calibri" charset="0"/>
            </a:endParaRPr>
          </a:p>
        </p:txBody>
      </p:sp>
      <p:pic>
        <p:nvPicPr>
          <p:cNvPr id="1026" name="Picture 2" descr="Image result for enzy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5767" y="1742490"/>
            <a:ext cx="4568690" cy="3959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896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5900"/>
            <a:ext cx="10515600" cy="4691063"/>
          </a:xfrm>
        </p:spPr>
        <p:txBody>
          <a:bodyPr/>
          <a:lstStyle/>
          <a:p>
            <a:r>
              <a:rPr lang="en-GB" dirty="0" smtClean="0"/>
              <a:t>Use p. 102 to answer the following questions:</a:t>
            </a:r>
            <a:endParaRPr lang="en-GB" dirty="0"/>
          </a:p>
          <a:p>
            <a:pPr marL="0" indent="0" algn="ctr">
              <a:buNone/>
            </a:pPr>
            <a:r>
              <a:rPr lang="en-GB" b="1" dirty="0" smtClean="0"/>
              <a:t>Where in the body is there an example of extracellular enzymes at work?</a:t>
            </a:r>
          </a:p>
          <a:p>
            <a:pPr marL="0" indent="0" algn="ctr">
              <a:buNone/>
            </a:pPr>
            <a:endParaRPr lang="en-GB" b="1" dirty="0"/>
          </a:p>
          <a:p>
            <a:pPr marL="0" indent="0" algn="ctr">
              <a:buNone/>
            </a:pPr>
            <a:endParaRPr lang="en-GB" b="1" dirty="0" smtClean="0"/>
          </a:p>
          <a:p>
            <a:pPr marL="0" indent="0" algn="ctr">
              <a:buNone/>
            </a:pPr>
            <a:r>
              <a:rPr lang="en-GB" b="1" dirty="0" smtClean="0"/>
              <a:t>Are these enzymes catalysing anabolic or catabolic reactions? </a:t>
            </a:r>
          </a:p>
        </p:txBody>
      </p:sp>
      <p:sp>
        <p:nvSpPr>
          <p:cNvPr id="4"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Extracellular Enzymes: TASK</a:t>
            </a:r>
            <a:endParaRPr lang="en-GB" sz="4000" b="1" dirty="0">
              <a:latin typeface="Calibri" charset="0"/>
              <a:ea typeface="Calibri" charset="0"/>
              <a:cs typeface="Calibri" charset="0"/>
            </a:endParaRPr>
          </a:p>
        </p:txBody>
      </p:sp>
      <p:sp>
        <p:nvSpPr>
          <p:cNvPr id="6" name="TextBox 5"/>
          <p:cNvSpPr txBox="1"/>
          <p:nvPr/>
        </p:nvSpPr>
        <p:spPr>
          <a:xfrm>
            <a:off x="457200" y="2755103"/>
            <a:ext cx="11381013" cy="1200329"/>
          </a:xfrm>
          <a:prstGeom prst="rect">
            <a:avLst/>
          </a:prstGeom>
          <a:noFill/>
        </p:spPr>
        <p:txBody>
          <a:bodyPr wrap="square" rtlCol="0">
            <a:spAutoFit/>
          </a:bodyPr>
          <a:lstStyle/>
          <a:p>
            <a:r>
              <a:rPr lang="en-GB" sz="2400" dirty="0" smtClean="0">
                <a:solidFill>
                  <a:srgbClr val="FF0000"/>
                </a:solidFill>
              </a:rPr>
              <a:t>Amylase is produced in the salivary glands and acts in the mouth to digest starch into maltose. Trypsin is made in the pancreas, and acts in the lumen of the small intestine to digest proteins into peptides by hydrolysing peptide bonds </a:t>
            </a:r>
            <a:endParaRPr lang="en-GB" sz="2400" dirty="0">
              <a:solidFill>
                <a:srgbClr val="FF0000"/>
              </a:solidFill>
            </a:endParaRPr>
          </a:p>
        </p:txBody>
      </p:sp>
      <p:sp>
        <p:nvSpPr>
          <p:cNvPr id="7" name="TextBox 6"/>
          <p:cNvSpPr txBox="1"/>
          <p:nvPr/>
        </p:nvSpPr>
        <p:spPr>
          <a:xfrm>
            <a:off x="457200" y="4466033"/>
            <a:ext cx="11381013" cy="461665"/>
          </a:xfrm>
          <a:prstGeom prst="rect">
            <a:avLst/>
          </a:prstGeom>
          <a:noFill/>
        </p:spPr>
        <p:txBody>
          <a:bodyPr wrap="square" rtlCol="0">
            <a:spAutoFit/>
          </a:bodyPr>
          <a:lstStyle/>
          <a:p>
            <a:r>
              <a:rPr lang="en-GB" sz="2400" dirty="0" smtClean="0">
                <a:solidFill>
                  <a:srgbClr val="FF0000"/>
                </a:solidFill>
              </a:rPr>
              <a:t>Catabolic reactions </a:t>
            </a:r>
            <a:endParaRPr lang="en-GB" sz="2400" dirty="0">
              <a:solidFill>
                <a:srgbClr val="FF0000"/>
              </a:solidFill>
            </a:endParaRPr>
          </a:p>
        </p:txBody>
      </p:sp>
      <p:sp>
        <p:nvSpPr>
          <p:cNvPr id="8" name="TextBox 7"/>
          <p:cNvSpPr txBox="1"/>
          <p:nvPr/>
        </p:nvSpPr>
        <p:spPr>
          <a:xfrm>
            <a:off x="0" y="0"/>
            <a:ext cx="9188823" cy="400110"/>
          </a:xfrm>
          <a:prstGeom prst="rect">
            <a:avLst/>
          </a:prstGeom>
          <a:solidFill>
            <a:srgbClr val="FFFF00"/>
          </a:solidFill>
          <a:ln>
            <a:solidFill>
              <a:schemeClr val="tx1"/>
            </a:solidFill>
          </a:ln>
        </p:spPr>
        <p:txBody>
          <a:bodyPr wrap="square" rtlCol="0">
            <a:spAutoFit/>
          </a:bodyPr>
          <a:lstStyle/>
          <a:p>
            <a:r>
              <a:rPr lang="en-GB" sz="2000" dirty="0" smtClean="0"/>
              <a:t>SC: </a:t>
            </a:r>
            <a:r>
              <a:rPr lang="en-GB" sz="2000" dirty="0">
                <a:latin typeface="Calibri" panose="020F0502020204030204" pitchFamily="34" charset="0"/>
              </a:rPr>
              <a:t>I can give examples of where intracellular and extracellular enzyme reactions </a:t>
            </a:r>
            <a:r>
              <a:rPr lang="en-GB" sz="2000" dirty="0" smtClean="0">
                <a:latin typeface="Calibri" panose="020F0502020204030204" pitchFamily="34" charset="0"/>
              </a:rPr>
              <a:t>occur</a:t>
            </a:r>
            <a:endParaRPr lang="en-GB" sz="2000" dirty="0">
              <a:latin typeface="Calibri" panose="020F0502020204030204" pitchFamily="34" charset="0"/>
            </a:endParaRPr>
          </a:p>
        </p:txBody>
      </p:sp>
    </p:spTree>
    <p:extLst>
      <p:ext uri="{BB962C8B-B14F-4D97-AF65-F5344CB8AC3E}">
        <p14:creationId xmlns:p14="http://schemas.microsoft.com/office/powerpoint/2010/main" val="128830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8943"/>
            <a:ext cx="10515600" cy="4838020"/>
          </a:xfrm>
        </p:spPr>
        <p:txBody>
          <a:bodyPr/>
          <a:lstStyle/>
          <a:p>
            <a:pPr marL="0" indent="0">
              <a:buNone/>
            </a:pPr>
            <a:r>
              <a:rPr lang="en-GB" dirty="0" smtClean="0"/>
              <a:t>Without looking at your notes, answer the following question. </a:t>
            </a:r>
          </a:p>
          <a:p>
            <a:pPr marL="514350" indent="-514350">
              <a:buAutoNum type="alphaLcParenR"/>
            </a:pPr>
            <a:r>
              <a:rPr lang="en-GB" dirty="0" smtClean="0"/>
              <a:t>Using amylase as an example, describe how intracellular enzymes work in catabolic reactions</a:t>
            </a:r>
          </a:p>
          <a:p>
            <a:pPr marL="514350" indent="-514350">
              <a:buAutoNum type="alphaLcParenR"/>
            </a:pPr>
            <a:endParaRPr lang="en-GB" dirty="0"/>
          </a:p>
          <a:p>
            <a:pPr marL="514350" indent="-514350">
              <a:buAutoNum type="alphaLcParenR"/>
            </a:pPr>
            <a:endParaRPr lang="en-GB" dirty="0" smtClean="0"/>
          </a:p>
          <a:p>
            <a:pPr marL="514350" indent="-514350">
              <a:buAutoNum type="alphaLcParenR"/>
            </a:pPr>
            <a:r>
              <a:rPr lang="en-GB" dirty="0" smtClean="0"/>
              <a:t>Describe a test that you could use to confirm that the product of the above reaction is a reducing sugar</a:t>
            </a:r>
            <a:endParaRPr lang="en-GB" dirty="0"/>
          </a:p>
        </p:txBody>
      </p:sp>
      <p:sp>
        <p:nvSpPr>
          <p:cNvPr id="4"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Linking Content Plenary</a:t>
            </a:r>
            <a:endParaRPr lang="en-GB" sz="4000" b="1" dirty="0">
              <a:latin typeface="Calibri" charset="0"/>
              <a:ea typeface="Calibri" charset="0"/>
              <a:cs typeface="Calibri" charset="0"/>
            </a:endParaRPr>
          </a:p>
        </p:txBody>
      </p:sp>
      <p:sp>
        <p:nvSpPr>
          <p:cNvPr id="5" name="TextBox 4"/>
          <p:cNvSpPr txBox="1"/>
          <p:nvPr/>
        </p:nvSpPr>
        <p:spPr>
          <a:xfrm>
            <a:off x="1" y="0"/>
            <a:ext cx="6992470" cy="400110"/>
          </a:xfrm>
          <a:prstGeom prst="rect">
            <a:avLst/>
          </a:prstGeom>
          <a:solidFill>
            <a:srgbClr val="FFFF00"/>
          </a:solidFill>
          <a:ln>
            <a:solidFill>
              <a:schemeClr val="tx1"/>
            </a:solidFill>
          </a:ln>
        </p:spPr>
        <p:txBody>
          <a:bodyPr wrap="square" rtlCol="0">
            <a:spAutoFit/>
          </a:bodyPr>
          <a:lstStyle/>
          <a:p>
            <a:r>
              <a:rPr lang="en-GB" sz="2000" dirty="0" smtClean="0"/>
              <a:t>SC:</a:t>
            </a:r>
            <a:r>
              <a:rPr lang="en-GB" sz="2000" dirty="0">
                <a:latin typeface="Calibri" panose="020F0502020204030204" pitchFamily="34" charset="0"/>
              </a:rPr>
              <a:t>I can apply learning from different areas to answer questions </a:t>
            </a:r>
            <a:endParaRPr lang="en-GB" sz="2800" dirty="0">
              <a:latin typeface="Calibri" panose="020F0502020204030204" pitchFamily="34" charset="0"/>
            </a:endParaRPr>
          </a:p>
        </p:txBody>
      </p:sp>
    </p:spTree>
    <p:extLst>
      <p:ext uri="{BB962C8B-B14F-4D97-AF65-F5344CB8AC3E}">
        <p14:creationId xmlns:p14="http://schemas.microsoft.com/office/powerpoint/2010/main" val="77954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0" y="1678668"/>
            <a:ext cx="10515600" cy="4351338"/>
          </a:xfrm>
        </p:spPr>
        <p:txBody>
          <a:bodyPr>
            <a:normAutofit/>
          </a:bodyPr>
          <a:lstStyle/>
          <a:p>
            <a:pPr marL="0" indent="0">
              <a:buNone/>
            </a:pPr>
            <a:r>
              <a:rPr lang="en-GB" sz="3000" dirty="0" smtClean="0"/>
              <a:t>Use the textbook p. 103-104 to make notes on cofactors. Include:</a:t>
            </a:r>
          </a:p>
          <a:p>
            <a:r>
              <a:rPr lang="en-GB" sz="3000" dirty="0" smtClean="0"/>
              <a:t>Prosthetic groups – what protein have we studied in ‘Biological Molecules’ that contains a prosthetic group? </a:t>
            </a:r>
          </a:p>
          <a:p>
            <a:r>
              <a:rPr lang="en-GB" sz="3000" dirty="0" smtClean="0"/>
              <a:t>Co-substrates </a:t>
            </a:r>
          </a:p>
          <a:p>
            <a:r>
              <a:rPr lang="en-GB" sz="3000" dirty="0" smtClean="0"/>
              <a:t>Co-enzymes and vitamin examples </a:t>
            </a:r>
            <a:endParaRPr lang="en-GB" sz="3000" dirty="0"/>
          </a:p>
          <a:p>
            <a:pPr marL="0" indent="0">
              <a:buNone/>
            </a:pPr>
            <a:r>
              <a:rPr lang="en-GB" sz="3000" dirty="0" smtClean="0"/>
              <a:t>Answer the 5 questions in the box at the bottom of p. 104 and bring your answers with you on </a:t>
            </a:r>
            <a:r>
              <a:rPr lang="en-GB" sz="3000" b="1" dirty="0" smtClean="0"/>
              <a:t>Wednesday</a:t>
            </a:r>
            <a:r>
              <a:rPr lang="en-GB" sz="3000" dirty="0" smtClean="0"/>
              <a:t>. I will take these in to mark and give feedback on. </a:t>
            </a:r>
            <a:endParaRPr lang="en-GB" sz="3000" dirty="0"/>
          </a:p>
        </p:txBody>
      </p:sp>
      <p:sp>
        <p:nvSpPr>
          <p:cNvPr id="4"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HOMEWORK</a:t>
            </a:r>
            <a:endParaRPr lang="en-GB" sz="4000" b="1" dirty="0">
              <a:latin typeface="Calibri" charset="0"/>
              <a:ea typeface="Calibri" charset="0"/>
              <a:cs typeface="Calibri" charset="0"/>
            </a:endParaRPr>
          </a:p>
        </p:txBody>
      </p:sp>
    </p:spTree>
    <p:extLst>
      <p:ext uri="{BB962C8B-B14F-4D97-AF65-F5344CB8AC3E}">
        <p14:creationId xmlns:p14="http://schemas.microsoft.com/office/powerpoint/2010/main" val="2220006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56346"/>
            <a:ext cx="10515600" cy="4069602"/>
          </a:xfrm>
        </p:spPr>
        <p:txBody>
          <a:bodyPr/>
          <a:lstStyle/>
          <a:p>
            <a:pPr marL="0" indent="0">
              <a:buNone/>
            </a:pPr>
            <a:r>
              <a:rPr lang="en-GB" dirty="0" smtClean="0"/>
              <a:t>One form of pulmonary disease develops because enzymes are released by phagocytes entering the alveoli of the lungs. This enzyme action can break down the elastin in the lining of the bronchioles and the alveoli.  Use the example of elastin to explain the induced-fit hypothesis of enzyme action</a:t>
            </a:r>
            <a:endParaRPr lang="en-GB" dirty="0"/>
          </a:p>
        </p:txBody>
      </p:sp>
      <p:sp>
        <p:nvSpPr>
          <p:cNvPr id="4" name="Title 1"/>
          <p:cNvSpPr txBox="1">
            <a:spLocks/>
          </p:cNvSpPr>
          <p:nvPr/>
        </p:nvSpPr>
        <p:spPr>
          <a:xfrm>
            <a:off x="838199" y="195943"/>
            <a:ext cx="10515601" cy="767443"/>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Last week’s homework</a:t>
            </a:r>
            <a:endParaRPr lang="en-GB" sz="4000" b="1" dirty="0">
              <a:latin typeface="Calibri" charset="0"/>
              <a:ea typeface="Calibri" charset="0"/>
              <a:cs typeface="Calibri" charset="0"/>
            </a:endParaRPr>
          </a:p>
        </p:txBody>
      </p:sp>
    </p:spTree>
    <p:extLst>
      <p:ext uri="{BB962C8B-B14F-4D97-AF65-F5344CB8AC3E}">
        <p14:creationId xmlns:p14="http://schemas.microsoft.com/office/powerpoint/2010/main" val="1442855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728"/>
            <a:ext cx="10515600" cy="5740235"/>
          </a:xfrm>
        </p:spPr>
        <p:txBody>
          <a:bodyPr>
            <a:normAutofit/>
          </a:bodyPr>
          <a:lstStyle/>
          <a:p>
            <a:r>
              <a:rPr lang="en-GB" dirty="0"/>
              <a:t>elastin is substrate </a:t>
            </a:r>
          </a:p>
          <a:p>
            <a:r>
              <a:rPr lang="en-GB" dirty="0"/>
              <a:t>(elastin / substrate) binds to / fits into , active site ; </a:t>
            </a:r>
          </a:p>
          <a:p>
            <a:r>
              <a:rPr lang="en-GB" dirty="0"/>
              <a:t>active site / enzyme / elastase / substrate / elastin, shape changes</a:t>
            </a:r>
          </a:p>
          <a:p>
            <a:r>
              <a:rPr lang="en-GB" dirty="0"/>
              <a:t>idea of closer fit (between active site and substrate)</a:t>
            </a:r>
          </a:p>
          <a:p>
            <a:r>
              <a:rPr lang="en-GB" dirty="0"/>
              <a:t>more bonds form (between substrate and active site) </a:t>
            </a:r>
          </a:p>
          <a:p>
            <a:r>
              <a:rPr lang="en-GB" dirty="0"/>
              <a:t>forms enzyme-substrate-complex / ESC</a:t>
            </a:r>
          </a:p>
          <a:p>
            <a:r>
              <a:rPr lang="en-GB" dirty="0"/>
              <a:t>idea that (change in shape of active site) destabilises / weakens , bonds (in substrate) / substrate </a:t>
            </a:r>
          </a:p>
          <a:p>
            <a:r>
              <a:rPr lang="en-GB" dirty="0"/>
              <a:t>activation energy reduced </a:t>
            </a:r>
          </a:p>
          <a:p>
            <a:r>
              <a:rPr lang="en-GB" dirty="0"/>
              <a:t>idea of further shape change of, active site / enzyme, after products form </a:t>
            </a:r>
          </a:p>
          <a:p>
            <a:endParaRPr lang="en-GB" dirty="0"/>
          </a:p>
        </p:txBody>
      </p:sp>
    </p:spTree>
    <p:extLst>
      <p:ext uri="{BB962C8B-B14F-4D97-AF65-F5344CB8AC3E}">
        <p14:creationId xmlns:p14="http://schemas.microsoft.com/office/powerpoint/2010/main" val="410848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457200" y="457200"/>
            <a:ext cx="11201400" cy="762000"/>
          </a:xfr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a:noAutofit/>
          </a:bodyPr>
          <a:lstStyle/>
          <a:p>
            <a:r>
              <a:rPr lang="en-GB" sz="4000" b="1" dirty="0" smtClean="0">
                <a:latin typeface="Calibri" charset="0"/>
                <a:ea typeface="Calibri" charset="0"/>
                <a:cs typeface="Calibri" charset="0"/>
              </a:rPr>
              <a:t>Intracellular and Extracellular Enzymes</a:t>
            </a:r>
            <a:endParaRPr lang="en-GB" sz="4000" b="1" dirty="0">
              <a:latin typeface="Calibri" charset="0"/>
              <a:ea typeface="Calibri" charset="0"/>
              <a:cs typeface="Calibri" charset="0"/>
            </a:endParaRPr>
          </a:p>
        </p:txBody>
      </p:sp>
      <p:sp>
        <p:nvSpPr>
          <p:cNvPr id="5" name="Subtitle 2"/>
          <p:cNvSpPr>
            <a:spLocks noGrp="1"/>
          </p:cNvSpPr>
          <p:nvPr>
            <p:ph type="subTitle" idx="1"/>
          </p:nvPr>
        </p:nvSpPr>
        <p:spPr>
          <a:xfrm>
            <a:off x="838200" y="1676400"/>
            <a:ext cx="4876800" cy="4724400"/>
          </a:xfrm>
          <a:gradFill flip="none" rotWithShape="1">
            <a:gsLst>
              <a:gs pos="0">
                <a:srgbClr val="FF97DC"/>
              </a:gs>
              <a:gs pos="100000">
                <a:srgbClr val="99FF66">
                  <a:tint val="44500"/>
                  <a:satMod val="160000"/>
                </a:srgbClr>
              </a:gs>
              <a:gs pos="100000">
                <a:srgbClr val="99FF66">
                  <a:tint val="23500"/>
                  <a:satMod val="160000"/>
                </a:srgbClr>
              </a:gs>
            </a:gsLst>
            <a:lin ang="5400000" scaled="1"/>
            <a:tileRect/>
          </a:gradFill>
          <a:ln>
            <a:solidFill>
              <a:schemeClr val="tx1"/>
            </a:solidFill>
          </a:ln>
        </p:spPr>
        <p:txBody>
          <a:bodyPr>
            <a:normAutofit/>
          </a:bodyPr>
          <a:lstStyle/>
          <a:p>
            <a:r>
              <a:rPr lang="en-GB" sz="4000" u="sng" dirty="0">
                <a:solidFill>
                  <a:schemeClr val="tx1"/>
                </a:solidFill>
                <a:latin typeface="Calibri" panose="020F0502020204030204" pitchFamily="34" charset="0"/>
              </a:rPr>
              <a:t>Learning objective</a:t>
            </a:r>
          </a:p>
          <a:p>
            <a:pPr marL="342900" indent="-342900" algn="l">
              <a:buFont typeface="Arial" panose="020B0604020202020204" pitchFamily="34" charset="0"/>
              <a:buChar char="•"/>
            </a:pPr>
            <a:r>
              <a:rPr lang="en-GB" sz="3600" dirty="0" smtClean="0">
                <a:solidFill>
                  <a:schemeClr val="tx1"/>
                </a:solidFill>
                <a:latin typeface="Calibri" panose="020F0502020204030204" pitchFamily="34" charset="0"/>
              </a:rPr>
              <a:t>To recap GCSE learning of enzymes </a:t>
            </a:r>
          </a:p>
          <a:p>
            <a:pPr marL="342900" indent="-342900" algn="l">
              <a:buFont typeface="Arial" panose="020B0604020202020204" pitchFamily="34" charset="0"/>
              <a:buChar char="•"/>
            </a:pPr>
            <a:endParaRPr lang="en-GB" sz="2800" dirty="0"/>
          </a:p>
        </p:txBody>
      </p:sp>
      <p:sp>
        <p:nvSpPr>
          <p:cNvPr id="6" name="Subtitle 2"/>
          <p:cNvSpPr txBox="1">
            <a:spLocks/>
          </p:cNvSpPr>
          <p:nvPr/>
        </p:nvSpPr>
        <p:spPr>
          <a:xfrm>
            <a:off x="6477000" y="1684421"/>
            <a:ext cx="5433646" cy="4984939"/>
          </a:xfrm>
          <a:prstGeom prst="rect">
            <a:avLst/>
          </a:prstGeom>
          <a:solidFill>
            <a:srgbClr val="FFFF00"/>
          </a:solidFill>
          <a:ln>
            <a:solidFill>
              <a:schemeClr val="tx1"/>
            </a:solidFill>
          </a:ln>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3600" u="sng" dirty="0">
                <a:solidFill>
                  <a:schemeClr val="tx1"/>
                </a:solidFill>
                <a:latin typeface="Calibri" panose="020F0502020204030204" pitchFamily="34" charset="0"/>
              </a:rPr>
              <a:t>Success </a:t>
            </a:r>
            <a:r>
              <a:rPr lang="en-GB" sz="3600" u="sng" dirty="0" smtClean="0">
                <a:solidFill>
                  <a:schemeClr val="tx1"/>
                </a:solidFill>
                <a:latin typeface="Calibri" panose="020F0502020204030204" pitchFamily="34" charset="0"/>
              </a:rPr>
              <a:t>Criteria</a:t>
            </a:r>
          </a:p>
          <a:p>
            <a:pPr marL="571500" indent="-571500" algn="l">
              <a:buFont typeface="Arial" panose="020B0604020202020204" pitchFamily="34" charset="0"/>
              <a:buChar char="•"/>
            </a:pPr>
            <a:r>
              <a:rPr lang="en-GB" sz="2600" dirty="0" smtClean="0">
                <a:solidFill>
                  <a:schemeClr val="tx1"/>
                </a:solidFill>
                <a:latin typeface="Calibri" panose="020F0502020204030204" pitchFamily="34" charset="0"/>
              </a:rPr>
              <a:t>I can state that enzymes control both intracellular and extracellular reactions </a:t>
            </a:r>
          </a:p>
          <a:p>
            <a:pPr marL="571500" indent="-571500" algn="l">
              <a:buFont typeface="Arial" panose="020B0604020202020204" pitchFamily="34" charset="0"/>
              <a:buChar char="•"/>
            </a:pPr>
            <a:r>
              <a:rPr lang="en-GB" sz="2600" dirty="0" smtClean="0">
                <a:solidFill>
                  <a:schemeClr val="tx1"/>
                </a:solidFill>
                <a:latin typeface="Calibri" panose="020F0502020204030204" pitchFamily="34" charset="0"/>
              </a:rPr>
              <a:t>I can give examples of where intracellular and extracellular enzyme reactions occur</a:t>
            </a:r>
          </a:p>
          <a:p>
            <a:pPr marL="571500" indent="-571500" algn="l">
              <a:buFont typeface="Arial" panose="020B0604020202020204" pitchFamily="34" charset="0"/>
              <a:buChar char="•"/>
            </a:pPr>
            <a:r>
              <a:rPr lang="en-GB" sz="2600" dirty="0" smtClean="0">
                <a:solidFill>
                  <a:schemeClr val="tx1"/>
                </a:solidFill>
                <a:latin typeface="Calibri" panose="020F0502020204030204" pitchFamily="34" charset="0"/>
              </a:rPr>
              <a:t>I can describe what a metabolic pathway </a:t>
            </a:r>
            <a:r>
              <a:rPr lang="en-GB" sz="2600" dirty="0" smtClean="0">
                <a:solidFill>
                  <a:schemeClr val="tx1"/>
                </a:solidFill>
                <a:latin typeface="Calibri" panose="020F0502020204030204" pitchFamily="34" charset="0"/>
              </a:rPr>
              <a:t>is</a:t>
            </a:r>
          </a:p>
          <a:p>
            <a:pPr marL="571500" indent="-571500" algn="l">
              <a:buFont typeface="Arial" panose="020B0604020202020204" pitchFamily="34" charset="0"/>
              <a:buChar char="•"/>
            </a:pPr>
            <a:r>
              <a:rPr lang="en-GB" sz="2600" dirty="0" smtClean="0">
                <a:solidFill>
                  <a:schemeClr val="tx1"/>
                </a:solidFill>
                <a:latin typeface="Calibri" panose="020F0502020204030204" pitchFamily="34" charset="0"/>
              </a:rPr>
              <a:t>I can apply learning from different areas to answer questions </a:t>
            </a:r>
            <a:endParaRPr lang="en-GB" sz="3600" dirty="0">
              <a:solidFill>
                <a:schemeClr val="tx1"/>
              </a:solidFill>
              <a:latin typeface="Calibri" panose="020F0502020204030204" pitchFamily="34" charset="0"/>
            </a:endParaRPr>
          </a:p>
          <a:p>
            <a:pPr marL="457200" indent="-457200" algn="l">
              <a:buFont typeface="Arial" panose="020B0604020202020204" pitchFamily="34" charset="0"/>
              <a:buChar char="•"/>
            </a:pPr>
            <a:endParaRPr lang="en-GB"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458440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77108"/>
            <a:ext cx="6312877" cy="4699855"/>
          </a:xfrm>
        </p:spPr>
        <p:txBody>
          <a:bodyPr/>
          <a:lstStyle/>
          <a:p>
            <a:r>
              <a:rPr lang="en-GB" dirty="0" smtClean="0"/>
              <a:t>Enzymes can only catalyse very specific reactions </a:t>
            </a:r>
          </a:p>
          <a:p>
            <a:r>
              <a:rPr lang="en-GB" dirty="0" smtClean="0"/>
              <a:t>Substrates are very specific, meaning that enzymes may have to catalyse the reaction in a particular location. </a:t>
            </a:r>
          </a:p>
          <a:p>
            <a:endParaRPr lang="en-GB" dirty="0"/>
          </a:p>
          <a:p>
            <a:r>
              <a:rPr lang="en-GB" dirty="0" smtClean="0"/>
              <a:t>Enzymes are either </a:t>
            </a:r>
            <a:r>
              <a:rPr lang="en-GB" b="1" dirty="0" smtClean="0"/>
              <a:t>intracellular</a:t>
            </a:r>
            <a:r>
              <a:rPr lang="en-GB" dirty="0"/>
              <a:t> </a:t>
            </a:r>
            <a:r>
              <a:rPr lang="en-GB" dirty="0" smtClean="0"/>
              <a:t>(meaning___________________) or </a:t>
            </a:r>
            <a:r>
              <a:rPr lang="en-GB" b="1" dirty="0" smtClean="0"/>
              <a:t>extracellular</a:t>
            </a:r>
            <a:r>
              <a:rPr lang="en-GB" dirty="0" smtClean="0"/>
              <a:t> (meaning ___________________) </a:t>
            </a:r>
            <a:endParaRPr lang="en-GB" dirty="0"/>
          </a:p>
        </p:txBody>
      </p:sp>
      <p:sp>
        <p:nvSpPr>
          <p:cNvPr id="4" name="Title 1"/>
          <p:cNvSpPr txBox="1">
            <a:spLocks/>
          </p:cNvSpPr>
          <p:nvPr/>
        </p:nvSpPr>
        <p:spPr>
          <a:xfrm>
            <a:off x="510988" y="573513"/>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Location, Location, Location</a:t>
            </a:r>
            <a:endParaRPr lang="en-GB" sz="4000" b="1" dirty="0">
              <a:latin typeface="Calibri" charset="0"/>
              <a:ea typeface="Calibri" charset="0"/>
              <a:cs typeface="Calibri" charset="0"/>
            </a:endParaRPr>
          </a:p>
        </p:txBody>
      </p:sp>
      <p:pic>
        <p:nvPicPr>
          <p:cNvPr id="2050" name="Picture 2" descr="Image result for intracellular extracellul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8329" y="2067107"/>
            <a:ext cx="4915524" cy="299726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0"/>
            <a:ext cx="8641977" cy="400110"/>
          </a:xfrm>
          <a:prstGeom prst="rect">
            <a:avLst/>
          </a:prstGeom>
          <a:solidFill>
            <a:srgbClr val="FFFF00"/>
          </a:solidFill>
          <a:ln>
            <a:solidFill>
              <a:schemeClr val="tx1"/>
            </a:solidFill>
          </a:ln>
        </p:spPr>
        <p:txBody>
          <a:bodyPr wrap="square" rtlCol="0">
            <a:spAutoFit/>
          </a:bodyPr>
          <a:lstStyle/>
          <a:p>
            <a:r>
              <a:rPr lang="en-GB" sz="2000" dirty="0" smtClean="0"/>
              <a:t>SC: </a:t>
            </a:r>
            <a:r>
              <a:rPr lang="en-GB" sz="2000" dirty="0">
                <a:latin typeface="Calibri" panose="020F0502020204030204" pitchFamily="34" charset="0"/>
              </a:rPr>
              <a:t>I can state that enzymes control both intracellular and extracellular reactions </a:t>
            </a:r>
          </a:p>
        </p:txBody>
      </p:sp>
    </p:spTree>
    <p:extLst>
      <p:ext uri="{BB962C8B-B14F-4D97-AF65-F5344CB8AC3E}">
        <p14:creationId xmlns:p14="http://schemas.microsoft.com/office/powerpoint/2010/main" val="158340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3593"/>
            <a:ext cx="5685692" cy="5161329"/>
          </a:xfrm>
        </p:spPr>
        <p:txBody>
          <a:bodyPr>
            <a:normAutofit/>
          </a:bodyPr>
          <a:lstStyle/>
          <a:p>
            <a:r>
              <a:rPr lang="en-GB" dirty="0" smtClean="0"/>
              <a:t>These are reactions that take place within a cell – it could be in the cytoplasm, or within an individual organelle</a:t>
            </a:r>
          </a:p>
          <a:p>
            <a:r>
              <a:rPr lang="en-GB" dirty="0" smtClean="0"/>
              <a:t>E.g. </a:t>
            </a:r>
          </a:p>
          <a:p>
            <a:pPr lvl="1"/>
            <a:r>
              <a:rPr lang="en-GB" sz="2800" dirty="0" smtClean="0"/>
              <a:t>enzymes involved in aerobic respiration (</a:t>
            </a:r>
            <a:r>
              <a:rPr lang="en-GB" sz="2800" dirty="0" err="1" smtClean="0"/>
              <a:t>Kreb’s</a:t>
            </a:r>
            <a:r>
              <a:rPr lang="en-GB" sz="2800" dirty="0" smtClean="0"/>
              <a:t> cycle) – </a:t>
            </a:r>
            <a:r>
              <a:rPr lang="en-GB" sz="2800" b="1" dirty="0" smtClean="0"/>
              <a:t>which organelle would this occur in?</a:t>
            </a:r>
          </a:p>
          <a:p>
            <a:pPr lvl="1"/>
            <a:r>
              <a:rPr lang="en-GB" sz="2800" dirty="0" smtClean="0"/>
              <a:t>Enzymes that modify and process lipids – </a:t>
            </a:r>
            <a:r>
              <a:rPr lang="en-GB" sz="2800" b="1" dirty="0" smtClean="0"/>
              <a:t>which organelle would this occur in?</a:t>
            </a:r>
          </a:p>
          <a:p>
            <a:pPr marL="0" indent="0">
              <a:buNone/>
            </a:pPr>
            <a:endParaRPr lang="en-GB" dirty="0" smtClean="0"/>
          </a:p>
          <a:p>
            <a:pPr marL="0" indent="0">
              <a:buNone/>
            </a:pPr>
            <a:endParaRPr lang="en-GB" dirty="0" smtClean="0"/>
          </a:p>
          <a:p>
            <a:endParaRPr lang="en-GB" b="1" dirty="0"/>
          </a:p>
        </p:txBody>
      </p:sp>
      <p:sp>
        <p:nvSpPr>
          <p:cNvPr id="4"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Intracellular </a:t>
            </a:r>
            <a:r>
              <a:rPr lang="en-GB" sz="4000" b="1" dirty="0" smtClean="0">
                <a:latin typeface="Calibri" charset="0"/>
                <a:ea typeface="Calibri" charset="0"/>
                <a:cs typeface="Calibri" charset="0"/>
              </a:rPr>
              <a:t>Enzymes</a:t>
            </a:r>
            <a:endParaRPr lang="en-GB" sz="4000" b="1" dirty="0">
              <a:latin typeface="Calibri" charset="0"/>
              <a:ea typeface="Calibri" charset="0"/>
              <a:cs typeface="Calibri" charset="0"/>
            </a:endParaRPr>
          </a:p>
        </p:txBody>
      </p:sp>
      <p:pic>
        <p:nvPicPr>
          <p:cNvPr id="5" name="Picture 4" descr="a2-animal-cell.png"/>
          <p:cNvPicPr>
            <a:picLocks noChangeAspect="1"/>
          </p:cNvPicPr>
          <p:nvPr/>
        </p:nvPicPr>
        <p:blipFill>
          <a:blip r:embed="rId2" cstate="print"/>
          <a:stretch>
            <a:fillRect/>
          </a:stretch>
        </p:blipFill>
        <p:spPr>
          <a:xfrm>
            <a:off x="7577647" y="2179749"/>
            <a:ext cx="4080953" cy="3376989"/>
          </a:xfrm>
          <a:prstGeom prst="rect">
            <a:avLst/>
          </a:prstGeom>
        </p:spPr>
      </p:pic>
      <p:sp>
        <p:nvSpPr>
          <p:cNvPr id="6" name="TextBox 5"/>
          <p:cNvSpPr txBox="1"/>
          <p:nvPr/>
        </p:nvSpPr>
        <p:spPr>
          <a:xfrm>
            <a:off x="293077" y="6096044"/>
            <a:ext cx="11699630" cy="523220"/>
          </a:xfrm>
          <a:prstGeom prst="rect">
            <a:avLst/>
          </a:prstGeom>
          <a:noFill/>
        </p:spPr>
        <p:txBody>
          <a:bodyPr wrap="square" rtlCol="0">
            <a:spAutoFit/>
          </a:bodyPr>
          <a:lstStyle/>
          <a:p>
            <a:r>
              <a:rPr lang="en-GB" sz="2800" dirty="0" smtClean="0"/>
              <a:t>Some of these intracellular enzyme reactions take part in a </a:t>
            </a:r>
            <a:r>
              <a:rPr lang="en-GB" sz="2800" b="1" dirty="0" smtClean="0"/>
              <a:t>metabolic pathway</a:t>
            </a:r>
            <a:endParaRPr lang="en-GB" sz="2800" dirty="0"/>
          </a:p>
        </p:txBody>
      </p:sp>
      <p:sp>
        <p:nvSpPr>
          <p:cNvPr id="7" name="TextBox 6"/>
          <p:cNvSpPr txBox="1"/>
          <p:nvPr/>
        </p:nvSpPr>
        <p:spPr>
          <a:xfrm>
            <a:off x="5870331" y="4384937"/>
            <a:ext cx="2804746" cy="523220"/>
          </a:xfrm>
          <a:prstGeom prst="rect">
            <a:avLst/>
          </a:prstGeom>
          <a:solidFill>
            <a:schemeClr val="bg1"/>
          </a:solidFill>
        </p:spPr>
        <p:txBody>
          <a:bodyPr wrap="square" rtlCol="0">
            <a:spAutoFit/>
          </a:bodyPr>
          <a:lstStyle/>
          <a:p>
            <a:r>
              <a:rPr lang="en-GB" sz="2800" b="1" dirty="0" smtClean="0">
                <a:solidFill>
                  <a:srgbClr val="FF0000"/>
                </a:solidFill>
              </a:rPr>
              <a:t>MITOCHONDRIA</a:t>
            </a:r>
            <a:endParaRPr lang="en-GB" sz="2800" b="1" dirty="0">
              <a:solidFill>
                <a:srgbClr val="FF0000"/>
              </a:solidFill>
            </a:endParaRPr>
          </a:p>
        </p:txBody>
      </p:sp>
      <p:sp>
        <p:nvSpPr>
          <p:cNvPr id="8" name="TextBox 7"/>
          <p:cNvSpPr txBox="1"/>
          <p:nvPr/>
        </p:nvSpPr>
        <p:spPr>
          <a:xfrm>
            <a:off x="5870331" y="5388431"/>
            <a:ext cx="2804746" cy="523220"/>
          </a:xfrm>
          <a:prstGeom prst="rect">
            <a:avLst/>
          </a:prstGeom>
          <a:solidFill>
            <a:schemeClr val="bg1"/>
          </a:solidFill>
        </p:spPr>
        <p:txBody>
          <a:bodyPr wrap="square" rtlCol="0">
            <a:spAutoFit/>
          </a:bodyPr>
          <a:lstStyle/>
          <a:p>
            <a:r>
              <a:rPr lang="en-GB" sz="2800" b="1" dirty="0" smtClean="0">
                <a:solidFill>
                  <a:srgbClr val="FF0000"/>
                </a:solidFill>
              </a:rPr>
              <a:t>SMOOTH ER</a:t>
            </a:r>
            <a:endParaRPr lang="en-GB" sz="2800" b="1" dirty="0">
              <a:solidFill>
                <a:srgbClr val="FF0000"/>
              </a:solidFill>
            </a:endParaRPr>
          </a:p>
        </p:txBody>
      </p:sp>
      <p:sp>
        <p:nvSpPr>
          <p:cNvPr id="9" name="TextBox 8"/>
          <p:cNvSpPr txBox="1"/>
          <p:nvPr/>
        </p:nvSpPr>
        <p:spPr>
          <a:xfrm>
            <a:off x="0" y="0"/>
            <a:ext cx="8641977" cy="400110"/>
          </a:xfrm>
          <a:prstGeom prst="rect">
            <a:avLst/>
          </a:prstGeom>
          <a:solidFill>
            <a:srgbClr val="FFFF00"/>
          </a:solidFill>
          <a:ln>
            <a:solidFill>
              <a:schemeClr val="tx1"/>
            </a:solidFill>
          </a:ln>
        </p:spPr>
        <p:txBody>
          <a:bodyPr wrap="square" rtlCol="0">
            <a:spAutoFit/>
          </a:bodyPr>
          <a:lstStyle/>
          <a:p>
            <a:r>
              <a:rPr lang="en-GB" sz="2000" dirty="0" smtClean="0"/>
              <a:t>SC: </a:t>
            </a:r>
            <a:r>
              <a:rPr lang="en-GB" sz="2000" dirty="0">
                <a:latin typeface="Calibri" panose="020F0502020204030204" pitchFamily="34" charset="0"/>
              </a:rPr>
              <a:t>I can state that enzymes control both intracellular and extracellular reactions </a:t>
            </a:r>
          </a:p>
        </p:txBody>
      </p:sp>
    </p:spTree>
    <p:extLst>
      <p:ext uri="{BB962C8B-B14F-4D97-AF65-F5344CB8AC3E}">
        <p14:creationId xmlns:p14="http://schemas.microsoft.com/office/powerpoint/2010/main" val="342731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3662"/>
            <a:ext cx="10515600" cy="4723301"/>
          </a:xfrm>
        </p:spPr>
        <p:txBody>
          <a:bodyPr/>
          <a:lstStyle/>
          <a:p>
            <a:r>
              <a:rPr lang="en-GB" dirty="0" smtClean="0"/>
              <a:t>Enzyme action provides an explanation for how the substrate is converted into the product </a:t>
            </a:r>
          </a:p>
          <a:p>
            <a:r>
              <a:rPr lang="en-GB" dirty="0" smtClean="0"/>
              <a:t>However, the final product is rarely formed by the action of a single enzyme…</a:t>
            </a:r>
          </a:p>
          <a:p>
            <a:endParaRPr lang="en-GB" dirty="0"/>
          </a:p>
          <a:p>
            <a:endParaRPr lang="en-GB" dirty="0" smtClean="0"/>
          </a:p>
          <a:p>
            <a:endParaRPr lang="en-GB" dirty="0"/>
          </a:p>
          <a:p>
            <a:endParaRPr lang="en-GB" dirty="0" smtClean="0"/>
          </a:p>
          <a:p>
            <a:r>
              <a:rPr lang="en-GB" dirty="0" smtClean="0"/>
              <a:t>In order to get the final product, the substrate(s) must go through a </a:t>
            </a:r>
            <a:r>
              <a:rPr lang="en-GB" b="1" dirty="0" smtClean="0"/>
              <a:t>metabolic pathway </a:t>
            </a:r>
            <a:r>
              <a:rPr lang="en-GB" dirty="0" smtClean="0"/>
              <a:t>that involves a number of different enzymes. </a:t>
            </a:r>
            <a:endParaRPr lang="en-GB" dirty="0"/>
          </a:p>
        </p:txBody>
      </p:sp>
      <p:sp>
        <p:nvSpPr>
          <p:cNvPr id="4"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Metabolic Pathways</a:t>
            </a:r>
            <a:endParaRPr lang="en-GB" sz="4000" b="1" dirty="0">
              <a:latin typeface="Calibri" charset="0"/>
              <a:ea typeface="Calibri" charset="0"/>
              <a:cs typeface="Calibri" charset="0"/>
            </a:endParaRPr>
          </a:p>
        </p:txBody>
      </p:sp>
      <p:grpSp>
        <p:nvGrpSpPr>
          <p:cNvPr id="12" name="Group 11"/>
          <p:cNvGrpSpPr/>
          <p:nvPr/>
        </p:nvGrpSpPr>
        <p:grpSpPr>
          <a:xfrm>
            <a:off x="2562600" y="3363671"/>
            <a:ext cx="6120680" cy="1665476"/>
            <a:chOff x="2562600" y="3363671"/>
            <a:chExt cx="6120680" cy="1665476"/>
          </a:xfrm>
        </p:grpSpPr>
        <p:sp>
          <p:nvSpPr>
            <p:cNvPr id="5" name="Isosceles Triangle 4"/>
            <p:cNvSpPr/>
            <p:nvPr/>
          </p:nvSpPr>
          <p:spPr>
            <a:xfrm>
              <a:off x="2778624" y="3435679"/>
              <a:ext cx="1368152" cy="115212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62600" y="4659815"/>
              <a:ext cx="1800200" cy="369332"/>
            </a:xfrm>
            <a:prstGeom prst="rect">
              <a:avLst/>
            </a:prstGeom>
            <a:noFill/>
          </p:spPr>
          <p:txBody>
            <a:bodyPr wrap="square" rtlCol="0">
              <a:spAutoFit/>
            </a:bodyPr>
            <a:lstStyle/>
            <a:p>
              <a:pPr algn="ctr"/>
              <a:r>
                <a:rPr lang="en-GB" dirty="0" smtClean="0"/>
                <a:t>substrate</a:t>
              </a:r>
              <a:endParaRPr lang="en-GB" dirty="0"/>
            </a:p>
          </p:txBody>
        </p:sp>
        <p:sp>
          <p:nvSpPr>
            <p:cNvPr id="7" name="Right Arrow 6"/>
            <p:cNvSpPr/>
            <p:nvPr/>
          </p:nvSpPr>
          <p:spPr>
            <a:xfrm>
              <a:off x="4506816" y="3795719"/>
              <a:ext cx="2088232" cy="216024"/>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8" name="Isosceles Triangle 7"/>
            <p:cNvSpPr/>
            <p:nvPr/>
          </p:nvSpPr>
          <p:spPr>
            <a:xfrm>
              <a:off x="7675168" y="3363671"/>
              <a:ext cx="360040" cy="36004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9" name="Trapezoid 8"/>
            <p:cNvSpPr/>
            <p:nvPr/>
          </p:nvSpPr>
          <p:spPr>
            <a:xfrm>
              <a:off x="7171112" y="4155759"/>
              <a:ext cx="1296144" cy="432048"/>
            </a:xfrm>
            <a:prstGeom prst="trapezoid">
              <a:avLst>
                <a:gd name="adj" fmla="val 52756"/>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0" name="TextBox 9"/>
            <p:cNvSpPr txBox="1"/>
            <p:nvPr/>
          </p:nvSpPr>
          <p:spPr>
            <a:xfrm>
              <a:off x="6883080" y="4659815"/>
              <a:ext cx="1800200" cy="369332"/>
            </a:xfrm>
            <a:prstGeom prst="rect">
              <a:avLst/>
            </a:prstGeom>
            <a:noFill/>
          </p:spPr>
          <p:txBody>
            <a:bodyPr wrap="square" rtlCol="0">
              <a:spAutoFit/>
            </a:bodyPr>
            <a:lstStyle/>
            <a:p>
              <a:pPr algn="ctr"/>
              <a:r>
                <a:rPr lang="en-GB" dirty="0" smtClean="0"/>
                <a:t>products</a:t>
              </a:r>
              <a:endParaRPr lang="en-GB" dirty="0"/>
            </a:p>
          </p:txBody>
        </p:sp>
        <p:sp>
          <p:nvSpPr>
            <p:cNvPr id="11" name="Trapezoid 10"/>
            <p:cNvSpPr/>
            <p:nvPr/>
          </p:nvSpPr>
          <p:spPr>
            <a:xfrm>
              <a:off x="7459144" y="3795719"/>
              <a:ext cx="720080" cy="288032"/>
            </a:xfrm>
            <a:prstGeom prst="trapezoid">
              <a:avLst>
                <a:gd name="adj" fmla="val 5275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sp>
        <p:nvSpPr>
          <p:cNvPr id="13" name="TextBox 12"/>
          <p:cNvSpPr txBox="1"/>
          <p:nvPr/>
        </p:nvSpPr>
        <p:spPr>
          <a:xfrm>
            <a:off x="1" y="0"/>
            <a:ext cx="5002306" cy="400110"/>
          </a:xfrm>
          <a:prstGeom prst="rect">
            <a:avLst/>
          </a:prstGeom>
          <a:solidFill>
            <a:srgbClr val="FFFF00"/>
          </a:solidFill>
          <a:ln>
            <a:solidFill>
              <a:schemeClr val="tx1"/>
            </a:solidFill>
          </a:ln>
        </p:spPr>
        <p:txBody>
          <a:bodyPr wrap="square" rtlCol="0">
            <a:spAutoFit/>
          </a:bodyPr>
          <a:lstStyle/>
          <a:p>
            <a:r>
              <a:rPr lang="en-GB" sz="2000" dirty="0" smtClean="0"/>
              <a:t>SC: </a:t>
            </a:r>
            <a:r>
              <a:rPr lang="en-GB" sz="2000" dirty="0">
                <a:latin typeface="Calibri" panose="020F0502020204030204" pitchFamily="34" charset="0"/>
              </a:rPr>
              <a:t>I can describe what a metabolic pathway </a:t>
            </a:r>
            <a:r>
              <a:rPr lang="en-GB" sz="2000" dirty="0" smtClean="0">
                <a:latin typeface="Calibri" panose="020F0502020204030204" pitchFamily="34" charset="0"/>
              </a:rPr>
              <a:t>is</a:t>
            </a:r>
            <a:endParaRPr lang="en-GB" sz="2000" dirty="0">
              <a:latin typeface="Calibri" panose="020F0502020204030204" pitchFamily="34" charset="0"/>
            </a:endParaRPr>
          </a:p>
        </p:txBody>
      </p:sp>
    </p:spTree>
    <p:extLst>
      <p:ext uri="{BB962C8B-B14F-4D97-AF65-F5344CB8AC3E}">
        <p14:creationId xmlns:p14="http://schemas.microsoft.com/office/powerpoint/2010/main" val="1561754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3431704" y="1700808"/>
            <a:ext cx="1368152" cy="115212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Isosceles Triangle 4"/>
          <p:cNvSpPr/>
          <p:nvPr/>
        </p:nvSpPr>
        <p:spPr>
          <a:xfrm>
            <a:off x="8400256" y="2276872"/>
            <a:ext cx="504056" cy="432048"/>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6" name="Isosceles Triangle 5"/>
          <p:cNvSpPr/>
          <p:nvPr/>
        </p:nvSpPr>
        <p:spPr>
          <a:xfrm>
            <a:off x="6168008" y="404664"/>
            <a:ext cx="1368152" cy="1152128"/>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Trapezoid 6"/>
          <p:cNvSpPr/>
          <p:nvPr/>
        </p:nvSpPr>
        <p:spPr>
          <a:xfrm>
            <a:off x="7968208" y="2780928"/>
            <a:ext cx="1368152" cy="720080"/>
          </a:xfrm>
          <a:prstGeom prst="trapezoid">
            <a:avLst>
              <a:gd name="adj" fmla="val 5275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8" name="Isosceles Triangle 7"/>
          <p:cNvSpPr/>
          <p:nvPr/>
        </p:nvSpPr>
        <p:spPr>
          <a:xfrm>
            <a:off x="6960096" y="4653136"/>
            <a:ext cx="360040" cy="36004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9" name="Trapezoid 8"/>
          <p:cNvSpPr/>
          <p:nvPr/>
        </p:nvSpPr>
        <p:spPr>
          <a:xfrm>
            <a:off x="6456040" y="5445224"/>
            <a:ext cx="1368152" cy="432048"/>
          </a:xfrm>
          <a:prstGeom prst="trapezoid">
            <a:avLst>
              <a:gd name="adj" fmla="val 52756"/>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0" name="Trapezoid 9"/>
          <p:cNvSpPr/>
          <p:nvPr/>
        </p:nvSpPr>
        <p:spPr>
          <a:xfrm>
            <a:off x="6744072" y="5085184"/>
            <a:ext cx="792088" cy="288032"/>
          </a:xfrm>
          <a:prstGeom prst="trapezoid">
            <a:avLst>
              <a:gd name="adj" fmla="val 5275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1" name="TextBox 10"/>
          <p:cNvSpPr txBox="1"/>
          <p:nvPr/>
        </p:nvSpPr>
        <p:spPr>
          <a:xfrm>
            <a:off x="3215680" y="2924944"/>
            <a:ext cx="1800200" cy="369332"/>
          </a:xfrm>
          <a:prstGeom prst="rect">
            <a:avLst/>
          </a:prstGeom>
          <a:noFill/>
        </p:spPr>
        <p:txBody>
          <a:bodyPr wrap="square" rtlCol="0">
            <a:spAutoFit/>
          </a:bodyPr>
          <a:lstStyle/>
          <a:p>
            <a:pPr algn="ctr"/>
            <a:r>
              <a:rPr lang="en-GB" dirty="0"/>
              <a:t>substrate 1</a:t>
            </a:r>
          </a:p>
        </p:txBody>
      </p:sp>
      <p:sp>
        <p:nvSpPr>
          <p:cNvPr id="12" name="TextBox 11"/>
          <p:cNvSpPr txBox="1"/>
          <p:nvPr/>
        </p:nvSpPr>
        <p:spPr>
          <a:xfrm>
            <a:off x="5951984" y="1700808"/>
            <a:ext cx="1800200" cy="369332"/>
          </a:xfrm>
          <a:prstGeom prst="rect">
            <a:avLst/>
          </a:prstGeom>
          <a:noFill/>
        </p:spPr>
        <p:txBody>
          <a:bodyPr wrap="square" rtlCol="0">
            <a:spAutoFit/>
          </a:bodyPr>
          <a:lstStyle/>
          <a:p>
            <a:pPr algn="ctr"/>
            <a:r>
              <a:rPr lang="en-GB" dirty="0"/>
              <a:t>substrate 2</a:t>
            </a:r>
          </a:p>
        </p:txBody>
      </p:sp>
      <p:sp>
        <p:nvSpPr>
          <p:cNvPr id="13" name="TextBox 12"/>
          <p:cNvSpPr txBox="1"/>
          <p:nvPr/>
        </p:nvSpPr>
        <p:spPr>
          <a:xfrm>
            <a:off x="7752184" y="3573016"/>
            <a:ext cx="1800200" cy="369332"/>
          </a:xfrm>
          <a:prstGeom prst="rect">
            <a:avLst/>
          </a:prstGeom>
          <a:noFill/>
        </p:spPr>
        <p:txBody>
          <a:bodyPr wrap="square" rtlCol="0">
            <a:spAutoFit/>
          </a:bodyPr>
          <a:lstStyle/>
          <a:p>
            <a:pPr algn="ctr"/>
            <a:r>
              <a:rPr lang="en-GB" dirty="0"/>
              <a:t>substrate 3</a:t>
            </a:r>
          </a:p>
        </p:txBody>
      </p:sp>
      <p:sp>
        <p:nvSpPr>
          <p:cNvPr id="14" name="TextBox 13"/>
          <p:cNvSpPr txBox="1"/>
          <p:nvPr/>
        </p:nvSpPr>
        <p:spPr>
          <a:xfrm>
            <a:off x="6240016" y="5949281"/>
            <a:ext cx="1800200" cy="646331"/>
          </a:xfrm>
          <a:prstGeom prst="rect">
            <a:avLst/>
          </a:prstGeom>
          <a:noFill/>
        </p:spPr>
        <p:txBody>
          <a:bodyPr wrap="square" rtlCol="0">
            <a:spAutoFit/>
          </a:bodyPr>
          <a:lstStyle/>
          <a:p>
            <a:pPr algn="ctr"/>
            <a:r>
              <a:rPr lang="en-GB" dirty="0"/>
              <a:t>product molecules</a:t>
            </a:r>
          </a:p>
        </p:txBody>
      </p:sp>
      <p:sp>
        <p:nvSpPr>
          <p:cNvPr id="16" name="Bent Arrow 15"/>
          <p:cNvSpPr/>
          <p:nvPr/>
        </p:nvSpPr>
        <p:spPr>
          <a:xfrm>
            <a:off x="4151784" y="476672"/>
            <a:ext cx="2016224" cy="1008112"/>
          </a:xfrm>
          <a:prstGeom prst="bentArrow">
            <a:avLst>
              <a:gd name="adj1" fmla="val 7435"/>
              <a:gd name="adj2" fmla="val 22770"/>
              <a:gd name="adj3" fmla="val 25000"/>
              <a:gd name="adj4" fmla="val 7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sp>
        <p:nvSpPr>
          <p:cNvPr id="17" name="Bent Arrow 16"/>
          <p:cNvSpPr/>
          <p:nvPr/>
        </p:nvSpPr>
        <p:spPr>
          <a:xfrm rot="5400000">
            <a:off x="7896200" y="1052736"/>
            <a:ext cx="1008112" cy="1008112"/>
          </a:xfrm>
          <a:prstGeom prst="bentArrow">
            <a:avLst>
              <a:gd name="adj1" fmla="val 7435"/>
              <a:gd name="adj2" fmla="val 22770"/>
              <a:gd name="adj3" fmla="val 25000"/>
              <a:gd name="adj4" fmla="val 7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sp>
        <p:nvSpPr>
          <p:cNvPr id="18" name="Bent Arrow 17"/>
          <p:cNvSpPr/>
          <p:nvPr/>
        </p:nvSpPr>
        <p:spPr>
          <a:xfrm rot="10800000">
            <a:off x="7752184" y="4149080"/>
            <a:ext cx="1008112" cy="1152128"/>
          </a:xfrm>
          <a:prstGeom prst="bentArrow">
            <a:avLst>
              <a:gd name="adj1" fmla="val 7435"/>
              <a:gd name="adj2" fmla="val 22770"/>
              <a:gd name="adj3" fmla="val 25000"/>
              <a:gd name="adj4" fmla="val 7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sp>
        <p:nvSpPr>
          <p:cNvPr id="19" name="TextBox 18"/>
          <p:cNvSpPr txBox="1"/>
          <p:nvPr/>
        </p:nvSpPr>
        <p:spPr>
          <a:xfrm>
            <a:off x="4007768" y="260648"/>
            <a:ext cx="1728192" cy="369332"/>
          </a:xfrm>
          <a:prstGeom prst="rect">
            <a:avLst/>
          </a:prstGeom>
          <a:noFill/>
        </p:spPr>
        <p:txBody>
          <a:bodyPr wrap="square" rtlCol="0">
            <a:spAutoFit/>
          </a:bodyPr>
          <a:lstStyle/>
          <a:p>
            <a:pPr algn="ctr"/>
            <a:r>
              <a:rPr lang="en-GB" dirty="0">
                <a:solidFill>
                  <a:srgbClr val="FF0000"/>
                </a:solidFill>
              </a:rPr>
              <a:t>enzyme 1</a:t>
            </a:r>
          </a:p>
        </p:txBody>
      </p:sp>
      <p:sp>
        <p:nvSpPr>
          <p:cNvPr id="20" name="TextBox 19"/>
          <p:cNvSpPr txBox="1"/>
          <p:nvPr/>
        </p:nvSpPr>
        <p:spPr>
          <a:xfrm>
            <a:off x="8256240" y="755412"/>
            <a:ext cx="1080120" cy="369332"/>
          </a:xfrm>
          <a:prstGeom prst="rect">
            <a:avLst/>
          </a:prstGeom>
          <a:noFill/>
        </p:spPr>
        <p:txBody>
          <a:bodyPr wrap="square" rtlCol="0">
            <a:spAutoFit/>
          </a:bodyPr>
          <a:lstStyle/>
          <a:p>
            <a:pPr algn="ctr"/>
            <a:r>
              <a:rPr lang="en-GB" dirty="0">
                <a:solidFill>
                  <a:srgbClr val="FF0000"/>
                </a:solidFill>
              </a:rPr>
              <a:t>enzyme 2</a:t>
            </a:r>
          </a:p>
        </p:txBody>
      </p:sp>
      <p:sp>
        <p:nvSpPr>
          <p:cNvPr id="21" name="TextBox 20"/>
          <p:cNvSpPr txBox="1"/>
          <p:nvPr/>
        </p:nvSpPr>
        <p:spPr>
          <a:xfrm>
            <a:off x="8400256" y="4797152"/>
            <a:ext cx="1152128" cy="369332"/>
          </a:xfrm>
          <a:prstGeom prst="rect">
            <a:avLst/>
          </a:prstGeom>
          <a:noFill/>
        </p:spPr>
        <p:txBody>
          <a:bodyPr wrap="square" rtlCol="0">
            <a:spAutoFit/>
          </a:bodyPr>
          <a:lstStyle/>
          <a:p>
            <a:pPr algn="ctr"/>
            <a:r>
              <a:rPr lang="en-GB" dirty="0">
                <a:solidFill>
                  <a:srgbClr val="FF0000"/>
                </a:solidFill>
              </a:rPr>
              <a:t>enzyme 3</a:t>
            </a:r>
          </a:p>
        </p:txBody>
      </p:sp>
      <p:sp>
        <p:nvSpPr>
          <p:cNvPr id="22" name="Content Placeholder 2"/>
          <p:cNvSpPr txBox="1">
            <a:spLocks/>
          </p:cNvSpPr>
          <p:nvPr/>
        </p:nvSpPr>
        <p:spPr>
          <a:xfrm>
            <a:off x="1703512" y="3717032"/>
            <a:ext cx="4464496" cy="2880320"/>
          </a:xfrm>
          <a:prstGeom prst="rect">
            <a:avLst/>
          </a:prstGeom>
        </p:spPr>
        <p:txBody>
          <a:bodyPr vert="horz">
            <a:normAutofit/>
          </a:bodyPr>
          <a:lstStyle/>
          <a:p>
            <a:pPr algn="ctr">
              <a:spcBef>
                <a:spcPts val="600"/>
              </a:spcBef>
              <a:buClr>
                <a:schemeClr val="tx2"/>
              </a:buClr>
              <a:buSzPct val="73000"/>
              <a:defRPr/>
            </a:pPr>
            <a:r>
              <a:rPr lang="en-GB" sz="2400" dirty="0"/>
              <a:t>The diagram shows a metabolic pathway involving 3 enzymes.</a:t>
            </a:r>
          </a:p>
          <a:p>
            <a:pPr algn="ctr">
              <a:spcBef>
                <a:spcPts val="600"/>
              </a:spcBef>
              <a:buClr>
                <a:schemeClr val="tx2"/>
              </a:buClr>
              <a:buSzPct val="73000"/>
              <a:defRPr/>
            </a:pPr>
            <a:endParaRPr lang="en-GB" sz="2400" dirty="0"/>
          </a:p>
          <a:p>
            <a:pPr algn="ctr">
              <a:spcBef>
                <a:spcPts val="600"/>
              </a:spcBef>
              <a:buClr>
                <a:schemeClr val="tx2"/>
              </a:buClr>
              <a:buSzPct val="73000"/>
              <a:defRPr/>
            </a:pPr>
            <a:r>
              <a:rPr lang="en-GB" sz="2400" dirty="0"/>
              <a:t>What would happen if the DNA coding for enzyme 2 mutated?</a:t>
            </a:r>
          </a:p>
          <a:p>
            <a:pPr marL="0" lvl="1" algn="ctr">
              <a:spcBef>
                <a:spcPts val="600"/>
              </a:spcBef>
              <a:buClr>
                <a:schemeClr val="tx2"/>
              </a:buClr>
              <a:buSzPct val="73000"/>
              <a:buFont typeface="Arial" pitchFamily="34" charset="0"/>
              <a:buChar char="•"/>
            </a:pPr>
            <a:endParaRPr lang="en-GB" sz="2000" dirty="0"/>
          </a:p>
        </p:txBody>
      </p:sp>
      <p:sp>
        <p:nvSpPr>
          <p:cNvPr id="2" name="TextBox 1"/>
          <p:cNvSpPr txBox="1"/>
          <p:nvPr/>
        </p:nvSpPr>
        <p:spPr>
          <a:xfrm>
            <a:off x="304800" y="476672"/>
            <a:ext cx="3126904" cy="2677656"/>
          </a:xfrm>
          <a:prstGeom prst="rect">
            <a:avLst/>
          </a:prstGeom>
          <a:noFill/>
        </p:spPr>
        <p:txBody>
          <a:bodyPr wrap="square" rtlCol="0">
            <a:spAutoFit/>
          </a:bodyPr>
          <a:lstStyle/>
          <a:p>
            <a:r>
              <a:rPr lang="en-GB" sz="2400" dirty="0" smtClean="0">
                <a:solidFill>
                  <a:srgbClr val="FF0000"/>
                </a:solidFill>
              </a:rPr>
              <a:t>The shape of enzyme 2’s active site may no longer be complementary to the shape of the substrate 2, and the pathway would stop</a:t>
            </a:r>
            <a:endParaRPr lang="en-GB" sz="2400" dirty="0">
              <a:solidFill>
                <a:srgbClr val="FF0000"/>
              </a:solidFill>
            </a:endParaRPr>
          </a:p>
        </p:txBody>
      </p:sp>
      <p:pic>
        <p:nvPicPr>
          <p:cNvPr id="23" name="Picture 2" descr="Image result for OR A-Level Biology metabolic pathway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47" y="56692"/>
            <a:ext cx="10870667" cy="6649225"/>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1" y="0"/>
            <a:ext cx="5002306" cy="400110"/>
          </a:xfrm>
          <a:prstGeom prst="rect">
            <a:avLst/>
          </a:prstGeom>
          <a:solidFill>
            <a:srgbClr val="FFFF00"/>
          </a:solidFill>
          <a:ln>
            <a:solidFill>
              <a:schemeClr val="tx1"/>
            </a:solidFill>
          </a:ln>
        </p:spPr>
        <p:txBody>
          <a:bodyPr wrap="square" rtlCol="0">
            <a:spAutoFit/>
          </a:bodyPr>
          <a:lstStyle/>
          <a:p>
            <a:r>
              <a:rPr lang="en-GB" sz="2000" dirty="0" smtClean="0"/>
              <a:t>SC: </a:t>
            </a:r>
            <a:r>
              <a:rPr lang="en-GB" sz="2000" dirty="0">
                <a:latin typeface="Calibri" panose="020F0502020204030204" pitchFamily="34" charset="0"/>
              </a:rPr>
              <a:t>I can describe what a metabolic pathway </a:t>
            </a:r>
            <a:r>
              <a:rPr lang="en-GB" sz="2000" dirty="0" smtClean="0">
                <a:latin typeface="Calibri" panose="020F0502020204030204" pitchFamily="34" charset="0"/>
              </a:rPr>
              <a:t>is</a:t>
            </a:r>
            <a:endParaRPr lang="en-GB" sz="2000" dirty="0">
              <a:latin typeface="Calibri" panose="020F0502020204030204" pitchFamily="34" charset="0"/>
            </a:endParaRPr>
          </a:p>
        </p:txBody>
      </p:sp>
    </p:spTree>
    <p:extLst>
      <p:ext uri="{BB962C8B-B14F-4D97-AF65-F5344CB8AC3E}">
        <p14:creationId xmlns:p14="http://schemas.microsoft.com/office/powerpoint/2010/main" val="333510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500"/>
                                        <p:tgtEl>
                                          <p:spTgt spid="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500"/>
                                        <p:tgtEl>
                                          <p:spTgt spid="1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500"/>
                                        <p:tgtEl>
                                          <p:spTgt spid="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2">
                                            <p:txEl>
                                              <p:pRg st="2" end="2"/>
                                            </p:txEl>
                                          </p:spTgt>
                                        </p:tgtEl>
                                        <p:attrNameLst>
                                          <p:attrName>style.visibility</p:attrName>
                                        </p:attrNameLst>
                                      </p:cBhvr>
                                      <p:to>
                                        <p:strVal val="visible"/>
                                      </p:to>
                                    </p:set>
                                    <p:animEffect transition="in" filter="fade">
                                      <p:cBhvr>
                                        <p:cTn id="72" dur="500"/>
                                        <p:tgtEl>
                                          <p:spTgt spid="22">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6" grpId="0" animBg="1"/>
      <p:bldP spid="17" grpId="0" animBg="1"/>
      <p:bldP spid="18" grpId="0" animBg="1"/>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45771"/>
            <a:ext cx="6875203" cy="4957763"/>
          </a:xfrm>
        </p:spPr>
        <p:txBody>
          <a:bodyPr/>
          <a:lstStyle/>
          <a:p>
            <a:r>
              <a:rPr lang="en-GB" dirty="0" smtClean="0"/>
              <a:t>Oxygen is essential for cells to function – </a:t>
            </a:r>
            <a:r>
              <a:rPr lang="en-GB" b="1" dirty="0" smtClean="0"/>
              <a:t>why?</a:t>
            </a:r>
            <a:endParaRPr lang="en-GB" dirty="0" smtClean="0"/>
          </a:p>
          <a:p>
            <a:r>
              <a:rPr lang="en-GB" dirty="0" smtClean="0"/>
              <a:t>However, it may form reactive compounds like hydrogen peroxide (H</a:t>
            </a:r>
            <a:r>
              <a:rPr lang="en-GB" baseline="-25000" dirty="0" smtClean="0"/>
              <a:t>2</a:t>
            </a:r>
            <a:r>
              <a:rPr lang="en-GB" dirty="0" smtClean="0"/>
              <a:t>O</a:t>
            </a:r>
            <a:r>
              <a:rPr lang="en-GB" baseline="-25000" dirty="0" smtClean="0"/>
              <a:t>2</a:t>
            </a:r>
            <a:r>
              <a:rPr lang="en-GB" dirty="0" smtClean="0"/>
              <a:t>), which may damage the cell </a:t>
            </a:r>
          </a:p>
          <a:p>
            <a:r>
              <a:rPr lang="en-GB" dirty="0" smtClean="0"/>
              <a:t>Cell’s therefore contain the </a:t>
            </a:r>
            <a:r>
              <a:rPr lang="en-GB" dirty="0" smtClean="0"/>
              <a:t>enzyme </a:t>
            </a:r>
            <a:r>
              <a:rPr lang="en-GB" dirty="0" smtClean="0"/>
              <a:t>catalase, which breaks down H</a:t>
            </a:r>
            <a:r>
              <a:rPr lang="en-GB" baseline="-25000" dirty="0" smtClean="0"/>
              <a:t>2</a:t>
            </a:r>
            <a:r>
              <a:rPr lang="en-GB" dirty="0" smtClean="0"/>
              <a:t>O</a:t>
            </a:r>
            <a:r>
              <a:rPr lang="en-GB" baseline="-25000" dirty="0" smtClean="0"/>
              <a:t>2</a:t>
            </a:r>
            <a:r>
              <a:rPr lang="en-GB" dirty="0" smtClean="0"/>
              <a:t> inti H</a:t>
            </a:r>
            <a:r>
              <a:rPr lang="en-GB" baseline="-25000" dirty="0" smtClean="0"/>
              <a:t>2</a:t>
            </a:r>
            <a:r>
              <a:rPr lang="en-GB" dirty="0" smtClean="0"/>
              <a:t>O</a:t>
            </a:r>
            <a:r>
              <a:rPr lang="en-GB" baseline="-25000" dirty="0" smtClean="0"/>
              <a:t> </a:t>
            </a:r>
            <a:r>
              <a:rPr lang="en-GB" dirty="0" smtClean="0"/>
              <a:t> + </a:t>
            </a:r>
            <a:r>
              <a:rPr lang="en-GB" dirty="0" smtClean="0"/>
              <a:t>O</a:t>
            </a:r>
            <a:r>
              <a:rPr lang="en-GB" baseline="-25000" dirty="0" smtClean="0"/>
              <a:t>2</a:t>
            </a:r>
          </a:p>
          <a:p>
            <a:r>
              <a:rPr lang="en-GB" dirty="0" smtClean="0"/>
              <a:t>Catalase is present in abundance in the liver, and is a quaternary protein</a:t>
            </a:r>
            <a:endParaRPr lang="en-GB" dirty="0"/>
          </a:p>
        </p:txBody>
      </p:sp>
      <p:sp>
        <p:nvSpPr>
          <p:cNvPr id="5"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Example of intracellular enzymes </a:t>
            </a:r>
            <a:endParaRPr lang="en-GB" sz="4000" b="1" dirty="0">
              <a:latin typeface="Calibri" charset="0"/>
              <a:ea typeface="Calibri" charset="0"/>
              <a:cs typeface="Calibri" charset="0"/>
            </a:endParaRPr>
          </a:p>
        </p:txBody>
      </p:sp>
      <p:pic>
        <p:nvPicPr>
          <p:cNvPr id="4" name="Picture 3" descr="beakers.gif"/>
          <p:cNvPicPr>
            <a:picLocks noChangeAspect="1"/>
          </p:cNvPicPr>
          <p:nvPr/>
        </p:nvPicPr>
        <p:blipFill>
          <a:blip r:embed="rId3" cstate="print"/>
          <a:stretch>
            <a:fillRect/>
          </a:stretch>
        </p:blipFill>
        <p:spPr>
          <a:xfrm>
            <a:off x="7332403" y="2208921"/>
            <a:ext cx="3280294" cy="2466206"/>
          </a:xfrm>
          <a:prstGeom prst="rect">
            <a:avLst/>
          </a:prstGeom>
        </p:spPr>
      </p:pic>
      <p:sp>
        <p:nvSpPr>
          <p:cNvPr id="6" name="TextBox 5"/>
          <p:cNvSpPr txBox="1"/>
          <p:nvPr/>
        </p:nvSpPr>
        <p:spPr>
          <a:xfrm>
            <a:off x="0" y="0"/>
            <a:ext cx="9188823" cy="400110"/>
          </a:xfrm>
          <a:prstGeom prst="rect">
            <a:avLst/>
          </a:prstGeom>
          <a:solidFill>
            <a:srgbClr val="FFFF00"/>
          </a:solidFill>
          <a:ln>
            <a:solidFill>
              <a:schemeClr val="tx1"/>
            </a:solidFill>
          </a:ln>
        </p:spPr>
        <p:txBody>
          <a:bodyPr wrap="square" rtlCol="0">
            <a:spAutoFit/>
          </a:bodyPr>
          <a:lstStyle/>
          <a:p>
            <a:r>
              <a:rPr lang="en-GB" sz="2000" dirty="0" smtClean="0"/>
              <a:t>SC: </a:t>
            </a:r>
            <a:r>
              <a:rPr lang="en-GB" sz="2000" dirty="0">
                <a:latin typeface="Calibri" panose="020F0502020204030204" pitchFamily="34" charset="0"/>
              </a:rPr>
              <a:t>I can give examples of where intracellular and extracellular enzyme reactions </a:t>
            </a:r>
            <a:r>
              <a:rPr lang="en-GB" sz="2000" dirty="0" smtClean="0">
                <a:latin typeface="Calibri" panose="020F0502020204030204" pitchFamily="34" charset="0"/>
              </a:rPr>
              <a:t>occur</a:t>
            </a:r>
            <a:endParaRPr lang="en-GB" sz="2000" dirty="0">
              <a:latin typeface="Calibri" panose="020F0502020204030204" pitchFamily="34" charset="0"/>
            </a:endParaRPr>
          </a:p>
        </p:txBody>
      </p:sp>
    </p:spTree>
    <p:extLst>
      <p:ext uri="{BB962C8B-B14F-4D97-AF65-F5344CB8AC3E}">
        <p14:creationId xmlns:p14="http://schemas.microsoft.com/office/powerpoint/2010/main" val="1360844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884</Words>
  <Application>Microsoft Office PowerPoint</Application>
  <PresentationFormat>Widescreen</PresentationFormat>
  <Paragraphs>97</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Intracellular and Extracellular Enzymes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 Starter Quiz</dc:title>
  <dc:creator>Harriet Galpin</dc:creator>
  <cp:lastModifiedBy>Harriet Galpin</cp:lastModifiedBy>
  <cp:revision>24</cp:revision>
  <dcterms:created xsi:type="dcterms:W3CDTF">2017-10-26T10:55:30Z</dcterms:created>
  <dcterms:modified xsi:type="dcterms:W3CDTF">2017-11-10T08:02:19Z</dcterms:modified>
</cp:coreProperties>
</file>