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activeX/activeX2.xml" ContentType="application/vnd.ms-office.activeX+xml"/>
  <Override PartName="/ppt/notesSlides/notesSlide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activeX/activeX3.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activeX/activeX6.xml" ContentType="application/vnd.ms-office.activeX+xml"/>
  <Override PartName="/ppt/notesSlides/notesSlide9.xml" ContentType="application/vnd.openxmlformats-officedocument.presentationml.notesSlide+xml"/>
  <Override PartName="/ppt/activeX/activeX7.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5" r:id="rId3"/>
    <p:sldId id="275" r:id="rId4"/>
    <p:sldId id="270" r:id="rId5"/>
    <p:sldId id="276" r:id="rId6"/>
    <p:sldId id="271" r:id="rId7"/>
    <p:sldId id="278" r:id="rId8"/>
    <p:sldId id="279" r:id="rId9"/>
    <p:sldId id="280" r:id="rId10"/>
    <p:sldId id="282" r:id="rId11"/>
    <p:sldId id="283" r:id="rId12"/>
    <p:sldId id="285" r:id="rId13"/>
    <p:sldId id="286" r:id="rId14"/>
    <p:sldId id="287" r:id="rId15"/>
    <p:sldId id="288" r:id="rId16"/>
    <p:sldId id="289" r:id="rId17"/>
    <p:sldId id="291" r:id="rId18"/>
    <p:sldId id="292" r:id="rId19"/>
    <p:sldId id="293" r:id="rId20"/>
    <p:sldId id="296" r:id="rId21"/>
    <p:sldId id="297" r:id="rId22"/>
    <p:sldId id="298" r:id="rId23"/>
    <p:sldId id="30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4201C-F13B-4720-8FA8-351898531833}" type="datetimeFigureOut">
              <a:rPr lang="en-GB" smtClean="0"/>
              <a:pPr/>
              <a:t>03/05/2016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6D35F-D10F-40C8-A06A-128C6D2263FA}" type="slidenum">
              <a:rPr lang="en-GB" smtClean="0"/>
              <a:pPr/>
              <a:t>‹#›</a:t>
            </a:fld>
            <a:endParaRPr lang="en-GB"/>
          </a:p>
        </p:txBody>
      </p:sp>
    </p:spTree>
    <p:extLst>
      <p:ext uri="{BB962C8B-B14F-4D97-AF65-F5344CB8AC3E}">
        <p14:creationId xmlns:p14="http://schemas.microsoft.com/office/powerpoint/2010/main" val="375096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FD95C4D-ADAA-4197-AE0C-F19E7A8662E3}" type="slidenum">
              <a:rPr lang="en-GB"/>
              <a:pPr/>
              <a:t>3</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61538" name="Rectangle 2"/>
          <p:cNvSpPr>
            <a:spLocks noGrp="1" noRot="1" noChangeAspect="1" noChangeArrowheads="1" noTextEdit="1"/>
          </p:cNvSpPr>
          <p:nvPr>
            <p:ph type="sldImg"/>
          </p:nvPr>
        </p:nvSpPr>
        <p:spPr>
          <a:ln/>
        </p:spPr>
      </p:sp>
      <p:sp>
        <p:nvSpPr>
          <p:cNvPr id="961539"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71891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DE1DAFC-A6EB-4F4D-B29E-0C350582B4B2}" type="slidenum">
              <a:rPr lang="en-GB"/>
              <a:pPr/>
              <a:t>20</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90210" name="Rectangle 2"/>
          <p:cNvSpPr>
            <a:spLocks noGrp="1" noRot="1" noChangeAspect="1" noChangeArrowheads="1" noTextEdit="1"/>
          </p:cNvSpPr>
          <p:nvPr>
            <p:ph type="sldImg"/>
          </p:nvPr>
        </p:nvSpPr>
        <p:spPr>
          <a:ln/>
        </p:spPr>
      </p:sp>
      <p:sp>
        <p:nvSpPr>
          <p:cNvPr id="990211" name="Rectangle 3"/>
          <p:cNvSpPr>
            <a:spLocks noGrp="1" noChangeArrowheads="1"/>
          </p:cNvSpPr>
          <p:nvPr>
            <p:ph type="body" idx="1"/>
          </p:nvPr>
        </p:nvSpPr>
        <p:spPr>
          <a:xfrm>
            <a:off x="898949" y="4689515"/>
            <a:ext cx="4944216" cy="4442698"/>
          </a:xfrm>
        </p:spPr>
        <p:txBody>
          <a:bodyPr/>
          <a:lstStyle/>
          <a:p>
            <a:r>
              <a:rPr lang="en-GB" b="1"/>
              <a:t>Teacher notes</a:t>
            </a:r>
          </a:p>
          <a:p>
            <a:r>
              <a:rPr lang="en-GB"/>
              <a:t>End-product inhibition is an example of negative feedback.</a:t>
            </a:r>
          </a:p>
        </p:txBody>
      </p:sp>
    </p:spTree>
    <p:extLst>
      <p:ext uri="{BB962C8B-B14F-4D97-AF65-F5344CB8AC3E}">
        <p14:creationId xmlns:p14="http://schemas.microsoft.com/office/powerpoint/2010/main" val="329548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EBBB5AB-8923-4661-AB6D-27DA808E276A}" type="slidenum">
              <a:rPr lang="en-GB"/>
              <a:pPr/>
              <a:t>21</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94306" name="Rectangle 2"/>
          <p:cNvSpPr>
            <a:spLocks noGrp="1" noRot="1" noChangeAspect="1" noChangeArrowheads="1" noTextEdit="1"/>
          </p:cNvSpPr>
          <p:nvPr>
            <p:ph type="sldImg"/>
          </p:nvPr>
        </p:nvSpPr>
        <p:spPr>
          <a:ln/>
        </p:spPr>
      </p:sp>
      <p:sp>
        <p:nvSpPr>
          <p:cNvPr id="994307" name="Rectangle 3"/>
          <p:cNvSpPr>
            <a:spLocks noGrp="1" noChangeArrowheads="1"/>
          </p:cNvSpPr>
          <p:nvPr>
            <p:ph type="body" idx="1"/>
          </p:nvPr>
        </p:nvSpPr>
        <p:spPr>
          <a:xfrm>
            <a:off x="898949" y="4689515"/>
            <a:ext cx="4944216" cy="4442698"/>
          </a:xfrm>
        </p:spPr>
        <p:txBody>
          <a:bodyPr/>
          <a:lstStyle/>
          <a:p>
            <a:r>
              <a:rPr lang="en-GB" b="1"/>
              <a:t>Photo credit: </a:t>
            </a:r>
            <a:r>
              <a:rPr lang="en-GB"/>
              <a:t>Dr Paddy Ryan </a:t>
            </a:r>
            <a:r>
              <a:rPr lang="en-GB" b="1"/>
              <a:t>/ </a:t>
            </a:r>
            <a:r>
              <a:rPr lang="en-GB"/>
              <a:t>Ryan Photographic</a:t>
            </a:r>
          </a:p>
          <a:p>
            <a:r>
              <a:rPr lang="en-GB"/>
              <a:t>A green mamba (</a:t>
            </a:r>
            <a:r>
              <a:rPr lang="en-GB" i="1"/>
              <a:t>Dendroaspis angusticeps</a:t>
            </a:r>
            <a:r>
              <a:rPr lang="en-GB"/>
              <a:t>), whose venom contains fasciculin, a potent inhibitor of acetylcholinesterase. www.ryanphotographic.com</a:t>
            </a:r>
          </a:p>
          <a:p>
            <a:endParaRPr lang="en-GB"/>
          </a:p>
          <a:p>
            <a:r>
              <a:rPr lang="en-GB" b="1"/>
              <a:t>Teacher notes</a:t>
            </a:r>
          </a:p>
          <a:p>
            <a:pPr>
              <a:buFontTx/>
              <a:buChar char="•"/>
            </a:pPr>
            <a:r>
              <a:rPr lang="en-GB"/>
              <a:t>Toxin: a poisonous substance produced by a living organism. Many toxins are not enzyme inhibitors but work by interfering with cell receptors and ion channels.</a:t>
            </a:r>
          </a:p>
          <a:p>
            <a:pPr>
              <a:buFontTx/>
              <a:buChar char="•"/>
            </a:pPr>
            <a:r>
              <a:rPr lang="en-GB"/>
              <a:t>Venom: a toxin produced by an animal that is injected into its prey to cause paralysis and/or death. Used as a defence mechanism or for predation. Venom can contain many different types of toxin.</a:t>
            </a:r>
          </a:p>
          <a:p>
            <a:pPr>
              <a:buFontTx/>
              <a:buChar char="•"/>
            </a:pPr>
            <a:r>
              <a:rPr lang="en-GB"/>
              <a:t>Poisonous organism: an organism that is harmful if eaten or touched (distinct from a venomous organism).</a:t>
            </a:r>
          </a:p>
          <a:p>
            <a:endParaRPr lang="en-GB"/>
          </a:p>
          <a:p>
            <a:r>
              <a:rPr lang="en-GB"/>
              <a:t>Glycoalkaloids are acetycholinesterases produced by some members of the Solanaceae family of flowering plants (includes the deadly nightshade, potatoes and tomatoes).</a:t>
            </a:r>
          </a:p>
          <a:p>
            <a:endParaRPr lang="en-GB"/>
          </a:p>
        </p:txBody>
      </p:sp>
    </p:spTree>
    <p:extLst>
      <p:ext uri="{BB962C8B-B14F-4D97-AF65-F5344CB8AC3E}">
        <p14:creationId xmlns:p14="http://schemas.microsoft.com/office/powerpoint/2010/main" val="164334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EBBB5AB-8923-4661-AB6D-27DA808E276A}" type="slidenum">
              <a:rPr lang="en-GB"/>
              <a:pPr/>
              <a:t>22</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94306" name="Rectangle 2"/>
          <p:cNvSpPr>
            <a:spLocks noGrp="1" noRot="1" noChangeAspect="1" noChangeArrowheads="1" noTextEdit="1"/>
          </p:cNvSpPr>
          <p:nvPr>
            <p:ph type="sldImg"/>
          </p:nvPr>
        </p:nvSpPr>
        <p:spPr>
          <a:ln/>
        </p:spPr>
      </p:sp>
      <p:sp>
        <p:nvSpPr>
          <p:cNvPr id="994307" name="Rectangle 3"/>
          <p:cNvSpPr>
            <a:spLocks noGrp="1" noChangeArrowheads="1"/>
          </p:cNvSpPr>
          <p:nvPr>
            <p:ph type="body" idx="1"/>
          </p:nvPr>
        </p:nvSpPr>
        <p:spPr>
          <a:xfrm>
            <a:off x="898949" y="4689515"/>
            <a:ext cx="4944216" cy="4442698"/>
          </a:xfrm>
        </p:spPr>
        <p:txBody>
          <a:bodyPr/>
          <a:lstStyle/>
          <a:p>
            <a:r>
              <a:rPr lang="en-GB" b="1"/>
              <a:t>Photo credit: </a:t>
            </a:r>
            <a:r>
              <a:rPr lang="en-GB"/>
              <a:t>Dr Paddy Ryan </a:t>
            </a:r>
            <a:r>
              <a:rPr lang="en-GB" b="1"/>
              <a:t>/ </a:t>
            </a:r>
            <a:r>
              <a:rPr lang="en-GB"/>
              <a:t>Ryan Photographic</a:t>
            </a:r>
          </a:p>
          <a:p>
            <a:r>
              <a:rPr lang="en-GB"/>
              <a:t>A green mamba (</a:t>
            </a:r>
            <a:r>
              <a:rPr lang="en-GB" i="1"/>
              <a:t>Dendroaspis angusticeps</a:t>
            </a:r>
            <a:r>
              <a:rPr lang="en-GB"/>
              <a:t>), whose venom contains fasciculin, a potent inhibitor of acetylcholinesterase. www.ryanphotographic.com</a:t>
            </a:r>
          </a:p>
          <a:p>
            <a:endParaRPr lang="en-GB"/>
          </a:p>
          <a:p>
            <a:r>
              <a:rPr lang="en-GB" b="1"/>
              <a:t>Teacher notes</a:t>
            </a:r>
          </a:p>
          <a:p>
            <a:pPr>
              <a:buFontTx/>
              <a:buChar char="•"/>
            </a:pPr>
            <a:r>
              <a:rPr lang="en-GB"/>
              <a:t>Toxin: a poisonous substance produced by a living organism. Many toxins are not enzyme inhibitors but work by interfering with cell receptors and ion channels.</a:t>
            </a:r>
          </a:p>
          <a:p>
            <a:pPr>
              <a:buFontTx/>
              <a:buChar char="•"/>
            </a:pPr>
            <a:r>
              <a:rPr lang="en-GB"/>
              <a:t>Venom: a toxin produced by an animal that is injected into its prey to cause paralysis and/or death. Used as a defence mechanism or for predation. Venom can contain many different types of toxin.</a:t>
            </a:r>
          </a:p>
          <a:p>
            <a:pPr>
              <a:buFontTx/>
              <a:buChar char="•"/>
            </a:pPr>
            <a:r>
              <a:rPr lang="en-GB"/>
              <a:t>Poisonous organism: an organism that is harmful if eaten or touched (distinct from a venomous organism).</a:t>
            </a:r>
          </a:p>
          <a:p>
            <a:endParaRPr lang="en-GB"/>
          </a:p>
          <a:p>
            <a:r>
              <a:rPr lang="en-GB"/>
              <a:t>Glycoalkaloids are acetycholinesterases produced by some members of the Solanaceae family of flowering plants (includes the deadly nightshade, potatoes and tomatoes).</a:t>
            </a:r>
          </a:p>
          <a:p>
            <a:endParaRPr lang="en-GB"/>
          </a:p>
        </p:txBody>
      </p:sp>
    </p:spTree>
    <p:extLst>
      <p:ext uri="{BB962C8B-B14F-4D97-AF65-F5344CB8AC3E}">
        <p14:creationId xmlns:p14="http://schemas.microsoft.com/office/powerpoint/2010/main" val="308636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3FE11C1-B165-4A4B-ADF9-2A9B2C890B73}" type="slidenum">
              <a:rPr lang="en-GB"/>
              <a:pPr/>
              <a:t>5</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63586" name="Rectangle 2"/>
          <p:cNvSpPr>
            <a:spLocks noGrp="1" noRot="1" noChangeAspect="1" noChangeArrowheads="1" noTextEdit="1"/>
          </p:cNvSpPr>
          <p:nvPr>
            <p:ph type="sldImg"/>
          </p:nvPr>
        </p:nvSpPr>
        <p:spPr>
          <a:ln/>
        </p:spPr>
      </p:sp>
      <p:sp>
        <p:nvSpPr>
          <p:cNvPr id="963587" name="Rectangle 3"/>
          <p:cNvSpPr>
            <a:spLocks noGrp="1" noChangeArrowheads="1"/>
          </p:cNvSpPr>
          <p:nvPr>
            <p:ph type="body" idx="1"/>
          </p:nvPr>
        </p:nvSpPr>
        <p:spPr>
          <a:xfrm>
            <a:off x="914400" y="4343400"/>
            <a:ext cx="5029200" cy="4114800"/>
          </a:xfrm>
        </p:spPr>
        <p:txBody>
          <a:bodyPr/>
          <a:lstStyle/>
          <a:p>
            <a:r>
              <a:rPr lang="en-GB" b="1"/>
              <a:t>Teacher notes</a:t>
            </a:r>
          </a:p>
          <a:p>
            <a:r>
              <a:rPr lang="en-GB"/>
              <a:t>This reaction involves the breakdown of a single substrate molecule into two product molecules, so it is an example of a catabolic reaction.</a:t>
            </a:r>
          </a:p>
        </p:txBody>
      </p:sp>
    </p:spTree>
    <p:extLst>
      <p:ext uri="{BB962C8B-B14F-4D97-AF65-F5344CB8AC3E}">
        <p14:creationId xmlns:p14="http://schemas.microsoft.com/office/powerpoint/2010/main" val="61510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AE0E0B1-B278-4F05-8205-FECF1DDEBFC7}"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a:xfrm>
            <a:off x="914400" y="4343400"/>
            <a:ext cx="5029200" cy="4114800"/>
          </a:xfrm>
        </p:spPr>
        <p:txBody>
          <a:bodyPr/>
          <a:lstStyle/>
          <a:p>
            <a:r>
              <a:rPr lang="en-GB" b="1"/>
              <a:t>Teacher notes</a:t>
            </a:r>
          </a:p>
          <a:p>
            <a:r>
              <a:rPr lang="en-GB"/>
              <a:t>As the enzyme and substrate bind, it is possible that bonds in the substrate become stretched or strained, stabilizing the transition state of the substrate, which lowers the activation energy and enables bonds to be broken more easily.</a:t>
            </a:r>
          </a:p>
          <a:p>
            <a:endParaRPr lang="en-GB"/>
          </a:p>
          <a:p>
            <a:r>
              <a:rPr lang="en-GB"/>
              <a:t>This reaction involves the breakdown of a single substrate molecule into two product molecules, so it is an example of a catabolic reaction.</a:t>
            </a:r>
          </a:p>
          <a:p>
            <a:endParaRPr lang="en-GB" b="1"/>
          </a:p>
        </p:txBody>
      </p:sp>
    </p:spTree>
    <p:extLst>
      <p:ext uri="{BB962C8B-B14F-4D97-AF65-F5344CB8AC3E}">
        <p14:creationId xmlns:p14="http://schemas.microsoft.com/office/powerpoint/2010/main" val="57820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could show a simple </a:t>
            </a:r>
            <a:r>
              <a:rPr lang="en-GB" dirty="0" err="1" smtClean="0"/>
              <a:t>catalase</a:t>
            </a:r>
            <a:r>
              <a:rPr lang="en-GB" baseline="0" dirty="0" smtClean="0"/>
              <a:t> demo here:</a:t>
            </a:r>
          </a:p>
          <a:p>
            <a:r>
              <a:rPr lang="en-GB" baseline="0" dirty="0" err="1" smtClean="0"/>
              <a:t>Eg</a:t>
            </a:r>
            <a:r>
              <a:rPr lang="en-GB" baseline="0" dirty="0" smtClean="0"/>
              <a:t>: liver &amp; hydrogen peroxide</a:t>
            </a:r>
          </a:p>
        </p:txBody>
      </p:sp>
      <p:sp>
        <p:nvSpPr>
          <p:cNvPr id="4" name="Slide Number Placeholder 3"/>
          <p:cNvSpPr>
            <a:spLocks noGrp="1"/>
          </p:cNvSpPr>
          <p:nvPr>
            <p:ph type="sldNum" sz="quarter" idx="10"/>
          </p:nvPr>
        </p:nvSpPr>
        <p:spPr/>
        <p:txBody>
          <a:bodyPr/>
          <a:lstStyle/>
          <a:p>
            <a:fld id="{2E66D35F-D10F-40C8-A06A-128C6D2263FA}" type="slidenum">
              <a:rPr lang="en-GB" smtClean="0"/>
              <a:pPr/>
              <a:t>11</a:t>
            </a:fld>
            <a:endParaRPr lang="en-GB"/>
          </a:p>
        </p:txBody>
      </p:sp>
    </p:spTree>
    <p:extLst>
      <p:ext uri="{BB962C8B-B14F-4D97-AF65-F5344CB8AC3E}">
        <p14:creationId xmlns:p14="http://schemas.microsoft.com/office/powerpoint/2010/main" val="100332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2E66D35F-D10F-40C8-A06A-128C6D2263FA}" type="slidenum">
              <a:rPr lang="en-GB" smtClean="0"/>
              <a:pPr/>
              <a:t>13</a:t>
            </a:fld>
            <a:endParaRPr lang="en-GB"/>
          </a:p>
        </p:txBody>
      </p:sp>
    </p:spTree>
    <p:extLst>
      <p:ext uri="{BB962C8B-B14F-4D97-AF65-F5344CB8AC3E}">
        <p14:creationId xmlns:p14="http://schemas.microsoft.com/office/powerpoint/2010/main" val="43048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Implication: need to be recycled or need a source of more.</a:t>
            </a:r>
          </a:p>
        </p:txBody>
      </p:sp>
      <p:sp>
        <p:nvSpPr>
          <p:cNvPr id="4" name="Slide Number Placeholder 3"/>
          <p:cNvSpPr>
            <a:spLocks noGrp="1"/>
          </p:cNvSpPr>
          <p:nvPr>
            <p:ph type="sldNum" sz="quarter" idx="10"/>
          </p:nvPr>
        </p:nvSpPr>
        <p:spPr/>
        <p:txBody>
          <a:bodyPr/>
          <a:lstStyle/>
          <a:p>
            <a:fld id="{2E66D35F-D10F-40C8-A06A-128C6D2263FA}" type="slidenum">
              <a:rPr lang="en-GB" smtClean="0"/>
              <a:pPr/>
              <a:t>15</a:t>
            </a:fld>
            <a:endParaRPr lang="en-GB"/>
          </a:p>
        </p:txBody>
      </p:sp>
    </p:spTree>
    <p:extLst>
      <p:ext uri="{BB962C8B-B14F-4D97-AF65-F5344CB8AC3E}">
        <p14:creationId xmlns:p14="http://schemas.microsoft.com/office/powerpoint/2010/main" val="257019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499D7D7-A7FD-49ED-B2BF-6FE5EE1F0672}" type="slidenum">
              <a:rPr lang="en-GB"/>
              <a:pPr/>
              <a:t>16</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r>
              <a:rPr lang="en-GB" b="1"/>
              <a:t>Teacher notes</a:t>
            </a:r>
          </a:p>
          <a:p>
            <a:r>
              <a:rPr lang="en-GB"/>
              <a:t>Students could be asked if they can deduce the equation for calculating the Q</a:t>
            </a:r>
            <a:r>
              <a:rPr lang="en-GB" baseline="-25000"/>
              <a:t>10</a:t>
            </a:r>
            <a:r>
              <a:rPr lang="en-GB"/>
              <a:t> of this reaction based on the data from this graph.</a:t>
            </a:r>
          </a:p>
          <a:p>
            <a:endParaRPr lang="en-GB"/>
          </a:p>
          <a:p>
            <a:r>
              <a:rPr lang="en-GB"/>
              <a:t>Q</a:t>
            </a:r>
            <a:r>
              <a:rPr lang="en-GB" baseline="-25000"/>
              <a:t>10</a:t>
            </a:r>
            <a:r>
              <a:rPr lang="en-GB"/>
              <a:t> = rate of reaction at </a:t>
            </a:r>
            <a:r>
              <a:rPr lang="en-GB" i="1"/>
              <a:t>x</a:t>
            </a:r>
            <a:r>
              <a:rPr lang="en-GB"/>
              <a:t> + 10 </a:t>
            </a:r>
            <a:r>
              <a:rPr lang="en-US">
                <a:cs typeface="Arial" charset="0"/>
              </a:rPr>
              <a:t>°</a:t>
            </a:r>
            <a:r>
              <a:rPr lang="en-GB"/>
              <a:t>C / rate of reaction at </a:t>
            </a:r>
            <a:r>
              <a:rPr lang="en-GB" i="1"/>
              <a:t>x</a:t>
            </a:r>
            <a:r>
              <a:rPr lang="en-GB"/>
              <a:t> </a:t>
            </a:r>
            <a:r>
              <a:rPr lang="en-US">
                <a:cs typeface="Arial" charset="0"/>
              </a:rPr>
              <a:t>°</a:t>
            </a:r>
            <a:r>
              <a:rPr lang="en-GB"/>
              <a:t>C</a:t>
            </a:r>
          </a:p>
        </p:txBody>
      </p:sp>
    </p:spTree>
    <p:extLst>
      <p:ext uri="{BB962C8B-B14F-4D97-AF65-F5344CB8AC3E}">
        <p14:creationId xmlns:p14="http://schemas.microsoft.com/office/powerpoint/2010/main" val="262674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AD12C92-1534-4362-BC86-8637EA1CC419}" type="slidenum">
              <a:rPr lang="en-GB"/>
              <a:pPr/>
              <a:t>17</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83952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D0CBBCD-5AD8-4F2C-9506-08293F5CDEEF}" type="slidenum">
              <a:rPr lang="en-GB"/>
              <a:pPr/>
              <a:t>18</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73826" name="Rectangle 2"/>
          <p:cNvSpPr>
            <a:spLocks noGrp="1" noRot="1" noChangeAspect="1" noChangeArrowheads="1" noTextEdit="1"/>
          </p:cNvSpPr>
          <p:nvPr>
            <p:ph type="sldImg"/>
          </p:nvPr>
        </p:nvSpPr>
        <p:spPr>
          <a:ln/>
        </p:spPr>
      </p:sp>
      <p:sp>
        <p:nvSpPr>
          <p:cNvPr id="973827"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442501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4DF6914-AA6F-4C40-A1F4-57504F9FEC9E}" type="datetimeFigureOut">
              <a:rPr lang="en-GB" smtClean="0"/>
              <a:pPr/>
              <a:t>03/05/2016</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2EAA0C4-383A-4A06-A52A-B36A6B339F6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DF6914-AA6F-4C40-A1F4-57504F9FEC9E}" type="datetimeFigureOut">
              <a:rPr lang="en-GB" smtClean="0"/>
              <a:pPr/>
              <a:t>03/05/2016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2EAA0C4-383A-4A06-A52A-B36A6B339F6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4DF6914-AA6F-4C40-A1F4-57504F9FEC9E}" type="datetimeFigureOut">
              <a:rPr lang="en-GB" smtClean="0"/>
              <a:pPr/>
              <a:t>03/05/2016</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2EAA0C4-383A-4A06-A52A-B36A6B339F6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DF6914-AA6F-4C40-A1F4-57504F9FEC9E}" type="datetimeFigureOut">
              <a:rPr lang="en-GB" smtClean="0"/>
              <a:pPr/>
              <a:t>03/05/2016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2EAA0C4-383A-4A06-A52A-B36A6B339F6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4DF6914-AA6F-4C40-A1F4-57504F9FEC9E}" type="datetimeFigureOut">
              <a:rPr lang="en-GB" smtClean="0"/>
              <a:pPr/>
              <a:t>03/05/2016</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2EAA0C4-383A-4A06-A52A-B36A6B339F6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DF6914-AA6F-4C40-A1F4-57504F9FEC9E}" type="datetimeFigureOut">
              <a:rPr lang="en-GB" smtClean="0"/>
              <a:pPr/>
              <a:t>03/05/2016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2EAA0C4-383A-4A06-A52A-B36A6B339F6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DF6914-AA6F-4C40-A1F4-57504F9FEC9E}" type="datetimeFigureOut">
              <a:rPr lang="en-GB" smtClean="0"/>
              <a:pPr/>
              <a:t>03/05/2016</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22EAA0C4-383A-4A06-A52A-B36A6B339F6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4DF6914-AA6F-4C40-A1F4-57504F9FEC9E}" type="datetimeFigureOut">
              <a:rPr lang="en-GB" smtClean="0"/>
              <a:pPr/>
              <a:t>03/05/2016</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22EAA0C4-383A-4A06-A52A-B36A6B339F6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4DF6914-AA6F-4C40-A1F4-57504F9FEC9E}" type="datetimeFigureOut">
              <a:rPr lang="en-GB" smtClean="0"/>
              <a:pPr/>
              <a:t>03/05/2016</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22EAA0C4-383A-4A06-A52A-B36A6B339F6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DF6914-AA6F-4C40-A1F4-57504F9FEC9E}" type="datetimeFigureOut">
              <a:rPr lang="en-GB" smtClean="0"/>
              <a:pPr/>
              <a:t>03/05/2016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2EAA0C4-383A-4A06-A52A-B36A6B339F6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4DF6914-AA6F-4C40-A1F4-57504F9FEC9E}" type="datetimeFigureOut">
              <a:rPr lang="en-GB" smtClean="0"/>
              <a:pPr/>
              <a:t>03/05/2016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2EAA0C4-383A-4A06-A52A-B36A6B339F64}"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4DF6914-AA6F-4C40-A1F4-57504F9FEC9E}" type="datetimeFigureOut">
              <a:rPr lang="en-GB" smtClean="0"/>
              <a:pPr/>
              <a:t>03/05/2016</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2EAA0C4-383A-4A06-A52A-B36A6B339F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image" Target="../media/image21.jpeg"/><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5.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image" Target="../media/image23.jpeg"/><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6.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image" Target="../media/image25.jpeg"/><Relationship Id="rId4"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7.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5.emf"/><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3.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image" Target="../media/image14.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Enzymes</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907704" y="1700808"/>
            <a:ext cx="1368152" cy="1152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a:off x="6876256" y="2276872"/>
            <a:ext cx="504056" cy="432048"/>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Isosceles Triangle 5"/>
          <p:cNvSpPr/>
          <p:nvPr/>
        </p:nvSpPr>
        <p:spPr>
          <a:xfrm>
            <a:off x="4644008" y="404664"/>
            <a:ext cx="1368152" cy="115212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rapezoid 6"/>
          <p:cNvSpPr/>
          <p:nvPr/>
        </p:nvSpPr>
        <p:spPr>
          <a:xfrm>
            <a:off x="6444208" y="2780928"/>
            <a:ext cx="1368152" cy="720080"/>
          </a:xfrm>
          <a:prstGeom prst="trapezoid">
            <a:avLst>
              <a:gd name="adj" fmla="val 5275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Isosceles Triangle 7"/>
          <p:cNvSpPr/>
          <p:nvPr/>
        </p:nvSpPr>
        <p:spPr>
          <a:xfrm>
            <a:off x="5436096" y="4653136"/>
            <a:ext cx="360040" cy="36004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Trapezoid 8"/>
          <p:cNvSpPr/>
          <p:nvPr/>
        </p:nvSpPr>
        <p:spPr>
          <a:xfrm>
            <a:off x="4932040" y="5445224"/>
            <a:ext cx="1368152" cy="432048"/>
          </a:xfrm>
          <a:prstGeom prst="trapezoid">
            <a:avLst>
              <a:gd name="adj" fmla="val 5275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Trapezoid 9"/>
          <p:cNvSpPr/>
          <p:nvPr/>
        </p:nvSpPr>
        <p:spPr>
          <a:xfrm>
            <a:off x="5220072" y="5085184"/>
            <a:ext cx="792088" cy="288032"/>
          </a:xfrm>
          <a:prstGeom prst="trapezoid">
            <a:avLst>
              <a:gd name="adj" fmla="val 5275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extBox 10"/>
          <p:cNvSpPr txBox="1"/>
          <p:nvPr/>
        </p:nvSpPr>
        <p:spPr>
          <a:xfrm>
            <a:off x="1691680" y="2924944"/>
            <a:ext cx="1800200" cy="369332"/>
          </a:xfrm>
          <a:prstGeom prst="rect">
            <a:avLst/>
          </a:prstGeom>
          <a:noFill/>
        </p:spPr>
        <p:txBody>
          <a:bodyPr wrap="square" rtlCol="0">
            <a:spAutoFit/>
          </a:bodyPr>
          <a:lstStyle/>
          <a:p>
            <a:pPr algn="ctr"/>
            <a:r>
              <a:rPr lang="en-GB" dirty="0" smtClean="0"/>
              <a:t>substrate 1</a:t>
            </a:r>
            <a:endParaRPr lang="en-GB" dirty="0"/>
          </a:p>
        </p:txBody>
      </p:sp>
      <p:sp>
        <p:nvSpPr>
          <p:cNvPr id="12" name="TextBox 11"/>
          <p:cNvSpPr txBox="1"/>
          <p:nvPr/>
        </p:nvSpPr>
        <p:spPr>
          <a:xfrm>
            <a:off x="4427984" y="1700808"/>
            <a:ext cx="1800200" cy="369332"/>
          </a:xfrm>
          <a:prstGeom prst="rect">
            <a:avLst/>
          </a:prstGeom>
          <a:noFill/>
        </p:spPr>
        <p:txBody>
          <a:bodyPr wrap="square" rtlCol="0">
            <a:spAutoFit/>
          </a:bodyPr>
          <a:lstStyle/>
          <a:p>
            <a:pPr algn="ctr"/>
            <a:r>
              <a:rPr lang="en-GB" dirty="0" smtClean="0"/>
              <a:t>substrate 2</a:t>
            </a:r>
            <a:endParaRPr lang="en-GB" dirty="0"/>
          </a:p>
        </p:txBody>
      </p:sp>
      <p:sp>
        <p:nvSpPr>
          <p:cNvPr id="13" name="TextBox 12"/>
          <p:cNvSpPr txBox="1"/>
          <p:nvPr/>
        </p:nvSpPr>
        <p:spPr>
          <a:xfrm>
            <a:off x="6228184" y="3573016"/>
            <a:ext cx="1800200" cy="369332"/>
          </a:xfrm>
          <a:prstGeom prst="rect">
            <a:avLst/>
          </a:prstGeom>
          <a:noFill/>
        </p:spPr>
        <p:txBody>
          <a:bodyPr wrap="square" rtlCol="0">
            <a:spAutoFit/>
          </a:bodyPr>
          <a:lstStyle/>
          <a:p>
            <a:pPr algn="ctr"/>
            <a:r>
              <a:rPr lang="en-GB" dirty="0" smtClean="0"/>
              <a:t>substrate 3</a:t>
            </a:r>
            <a:endParaRPr lang="en-GB" dirty="0"/>
          </a:p>
        </p:txBody>
      </p:sp>
      <p:sp>
        <p:nvSpPr>
          <p:cNvPr id="14" name="TextBox 13"/>
          <p:cNvSpPr txBox="1"/>
          <p:nvPr/>
        </p:nvSpPr>
        <p:spPr>
          <a:xfrm>
            <a:off x="4716016" y="5949280"/>
            <a:ext cx="1800200" cy="646331"/>
          </a:xfrm>
          <a:prstGeom prst="rect">
            <a:avLst/>
          </a:prstGeom>
          <a:noFill/>
        </p:spPr>
        <p:txBody>
          <a:bodyPr wrap="square" rtlCol="0">
            <a:spAutoFit/>
          </a:bodyPr>
          <a:lstStyle/>
          <a:p>
            <a:pPr algn="ctr"/>
            <a:r>
              <a:rPr lang="en-GB" dirty="0" smtClean="0"/>
              <a:t>product molecules</a:t>
            </a:r>
            <a:endParaRPr lang="en-GB" dirty="0"/>
          </a:p>
        </p:txBody>
      </p:sp>
      <p:sp>
        <p:nvSpPr>
          <p:cNvPr id="16" name="Bent Arrow 15"/>
          <p:cNvSpPr/>
          <p:nvPr/>
        </p:nvSpPr>
        <p:spPr>
          <a:xfrm>
            <a:off x="2627784" y="476672"/>
            <a:ext cx="2016224" cy="1008112"/>
          </a:xfrm>
          <a:prstGeom prst="bentArrow">
            <a:avLst>
              <a:gd name="adj1" fmla="val 7435"/>
              <a:gd name="adj2" fmla="val 22770"/>
              <a:gd name="adj3" fmla="val 25000"/>
              <a:gd name="adj4" fmla="val 7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5400000">
            <a:off x="6372200" y="1052736"/>
            <a:ext cx="1008112" cy="1008112"/>
          </a:xfrm>
          <a:prstGeom prst="bentArrow">
            <a:avLst>
              <a:gd name="adj1" fmla="val 7435"/>
              <a:gd name="adj2" fmla="val 22770"/>
              <a:gd name="adj3" fmla="val 25000"/>
              <a:gd name="adj4" fmla="val 7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10800000">
            <a:off x="6228184" y="4149080"/>
            <a:ext cx="1008112" cy="1152128"/>
          </a:xfrm>
          <a:prstGeom prst="bentArrow">
            <a:avLst>
              <a:gd name="adj1" fmla="val 7435"/>
              <a:gd name="adj2" fmla="val 22770"/>
              <a:gd name="adj3" fmla="val 25000"/>
              <a:gd name="adj4" fmla="val 7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9" name="TextBox 18"/>
          <p:cNvSpPr txBox="1"/>
          <p:nvPr/>
        </p:nvSpPr>
        <p:spPr>
          <a:xfrm>
            <a:off x="2483768" y="260648"/>
            <a:ext cx="1728192" cy="369332"/>
          </a:xfrm>
          <a:prstGeom prst="rect">
            <a:avLst/>
          </a:prstGeom>
          <a:noFill/>
        </p:spPr>
        <p:txBody>
          <a:bodyPr wrap="square" rtlCol="0">
            <a:spAutoFit/>
          </a:bodyPr>
          <a:lstStyle/>
          <a:p>
            <a:pPr algn="ctr"/>
            <a:r>
              <a:rPr lang="en-GB" dirty="0" smtClean="0">
                <a:solidFill>
                  <a:srgbClr val="FF0000"/>
                </a:solidFill>
              </a:rPr>
              <a:t>enzyme 1</a:t>
            </a:r>
            <a:endParaRPr lang="en-GB" dirty="0">
              <a:solidFill>
                <a:srgbClr val="FF0000"/>
              </a:solidFill>
            </a:endParaRPr>
          </a:p>
        </p:txBody>
      </p:sp>
      <p:sp>
        <p:nvSpPr>
          <p:cNvPr id="20" name="TextBox 19"/>
          <p:cNvSpPr txBox="1"/>
          <p:nvPr/>
        </p:nvSpPr>
        <p:spPr>
          <a:xfrm>
            <a:off x="6732240" y="755412"/>
            <a:ext cx="1080120" cy="646331"/>
          </a:xfrm>
          <a:prstGeom prst="rect">
            <a:avLst/>
          </a:prstGeom>
          <a:noFill/>
        </p:spPr>
        <p:txBody>
          <a:bodyPr wrap="square" rtlCol="0">
            <a:spAutoFit/>
          </a:bodyPr>
          <a:lstStyle/>
          <a:p>
            <a:pPr algn="ctr"/>
            <a:r>
              <a:rPr lang="en-GB" dirty="0" smtClean="0">
                <a:solidFill>
                  <a:srgbClr val="FF0000"/>
                </a:solidFill>
              </a:rPr>
              <a:t>enzyme 2</a:t>
            </a:r>
            <a:endParaRPr lang="en-GB" dirty="0">
              <a:solidFill>
                <a:srgbClr val="FF0000"/>
              </a:solidFill>
            </a:endParaRPr>
          </a:p>
        </p:txBody>
      </p:sp>
      <p:sp>
        <p:nvSpPr>
          <p:cNvPr id="21" name="TextBox 20"/>
          <p:cNvSpPr txBox="1"/>
          <p:nvPr/>
        </p:nvSpPr>
        <p:spPr>
          <a:xfrm>
            <a:off x="6876256" y="4797152"/>
            <a:ext cx="1152128" cy="646331"/>
          </a:xfrm>
          <a:prstGeom prst="rect">
            <a:avLst/>
          </a:prstGeom>
          <a:noFill/>
        </p:spPr>
        <p:txBody>
          <a:bodyPr wrap="square" rtlCol="0">
            <a:spAutoFit/>
          </a:bodyPr>
          <a:lstStyle/>
          <a:p>
            <a:pPr algn="ctr"/>
            <a:r>
              <a:rPr lang="en-GB" dirty="0" smtClean="0">
                <a:solidFill>
                  <a:srgbClr val="FF0000"/>
                </a:solidFill>
              </a:rPr>
              <a:t>enzyme 3</a:t>
            </a:r>
            <a:endParaRPr lang="en-GB" dirty="0">
              <a:solidFill>
                <a:srgbClr val="FF0000"/>
              </a:solidFill>
            </a:endParaRPr>
          </a:p>
        </p:txBody>
      </p:sp>
      <p:sp>
        <p:nvSpPr>
          <p:cNvPr id="22" name="Content Placeholder 2"/>
          <p:cNvSpPr txBox="1">
            <a:spLocks/>
          </p:cNvSpPr>
          <p:nvPr/>
        </p:nvSpPr>
        <p:spPr>
          <a:xfrm>
            <a:off x="179512" y="3717032"/>
            <a:ext cx="4464496" cy="2880320"/>
          </a:xfrm>
          <a:prstGeom prst="rect">
            <a:avLst/>
          </a:prstGeom>
        </p:spPr>
        <p:txBody>
          <a:bodyPr vert="horz">
            <a:normAutofit/>
          </a:bodyPr>
          <a:lstStyle/>
          <a:p>
            <a:pPr marR="0" lvl="0" algn="ctr" defTabSz="914400" rtl="0" eaLnBrk="1" fontAlgn="auto" latinLnBrk="0" hangingPunct="1">
              <a:lnSpc>
                <a:spcPct val="100000"/>
              </a:lnSpc>
              <a:spcBef>
                <a:spcPts val="600"/>
              </a:spcBef>
              <a:spcAft>
                <a:spcPts val="0"/>
              </a:spcAft>
              <a:buClr>
                <a:schemeClr val="tx2"/>
              </a:buClr>
              <a:buSzPct val="73000"/>
              <a:tabLst/>
              <a:defRPr/>
            </a:pPr>
            <a:r>
              <a:rPr lang="en-GB" sz="2400" dirty="0" smtClean="0"/>
              <a:t>The diagram shows a metabolic pathway involving 3 enzymes.</a:t>
            </a:r>
          </a:p>
          <a:p>
            <a:pPr marR="0" lvl="0" algn="ctr" defTabSz="914400" rtl="0" eaLnBrk="1" fontAlgn="auto" latinLnBrk="0" hangingPunct="1">
              <a:lnSpc>
                <a:spcPct val="100000"/>
              </a:lnSpc>
              <a:spcBef>
                <a:spcPts val="600"/>
              </a:spcBef>
              <a:spcAft>
                <a:spcPts val="0"/>
              </a:spcAft>
              <a:buClr>
                <a:schemeClr val="tx2"/>
              </a:buClr>
              <a:buSzPct val="73000"/>
              <a:tabLst/>
              <a:defRPr/>
            </a:pPr>
            <a:endParaRPr lang="en-GB" sz="2400" dirty="0" smtClean="0"/>
          </a:p>
          <a:p>
            <a:pPr marR="0" lvl="0" algn="ctr" defTabSz="914400" rtl="0" eaLnBrk="1" fontAlgn="auto" latinLnBrk="0" hangingPunct="1">
              <a:lnSpc>
                <a:spcPct val="100000"/>
              </a:lnSpc>
              <a:spcBef>
                <a:spcPts val="600"/>
              </a:spcBef>
              <a:spcAft>
                <a:spcPts val="0"/>
              </a:spcAft>
              <a:buClr>
                <a:schemeClr val="tx2"/>
              </a:buClr>
              <a:buSzPct val="73000"/>
              <a:tabLst/>
              <a:defRPr/>
            </a:pPr>
            <a:r>
              <a:rPr lang="en-GB" sz="2400" dirty="0" smtClean="0"/>
              <a:t>What would happen if the DNA coding for enzyme 2 mutated?</a:t>
            </a:r>
          </a:p>
          <a:p>
            <a:pPr marL="0" lvl="1" algn="ctr">
              <a:spcBef>
                <a:spcPts val="600"/>
              </a:spcBef>
              <a:buClr>
                <a:schemeClr val="tx2"/>
              </a:buClr>
              <a:buSzPct val="73000"/>
              <a:buFont typeface="Arial" pitchFamily="34" charset="0"/>
              <a:buChar char="•"/>
            </a:pPr>
            <a:endParaRPr lang="en-GB" sz="2000" dirty="0"/>
          </a:p>
        </p:txBody>
      </p:sp>
      <p:sp>
        <p:nvSpPr>
          <p:cNvPr id="2" name="TextBox 1"/>
          <p:cNvSpPr txBox="1"/>
          <p:nvPr/>
        </p:nvSpPr>
        <p:spPr>
          <a:xfrm>
            <a:off x="179512" y="260648"/>
            <a:ext cx="2016224" cy="954107"/>
          </a:xfrm>
          <a:prstGeom prst="rect">
            <a:avLst/>
          </a:prstGeom>
          <a:noFill/>
        </p:spPr>
        <p:txBody>
          <a:bodyPr wrap="square" rtlCol="0">
            <a:spAutoFit/>
          </a:bodyPr>
          <a:lstStyle/>
          <a:p>
            <a:r>
              <a:rPr lang="en-GB" sz="2800" b="1" dirty="0" smtClean="0"/>
              <a:t>Metabolic pathways</a:t>
            </a:r>
            <a:endParaRPr lang="en-GB" sz="2800" b="1" dirty="0"/>
          </a:p>
        </p:txBody>
      </p:sp>
    </p:spTree>
    <p:extLst>
      <p:ext uri="{BB962C8B-B14F-4D97-AF65-F5344CB8AC3E}">
        <p14:creationId xmlns:p14="http://schemas.microsoft.com/office/powerpoint/2010/main" val="3115915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239000" cy="444664"/>
          </a:xfrm>
        </p:spPr>
        <p:txBody>
          <a:bodyPr>
            <a:normAutofit fontScale="90000"/>
          </a:bodyPr>
          <a:lstStyle/>
          <a:p>
            <a:r>
              <a:rPr lang="en-GB" dirty="0" smtClean="0"/>
              <a:t>Intracellular enzyme example:</a:t>
            </a:r>
            <a:endParaRPr lang="en-GB" dirty="0"/>
          </a:p>
        </p:txBody>
      </p:sp>
      <p:sp>
        <p:nvSpPr>
          <p:cNvPr id="3" name="Content Placeholder 2"/>
          <p:cNvSpPr>
            <a:spLocks noGrp="1"/>
          </p:cNvSpPr>
          <p:nvPr>
            <p:ph idx="1"/>
          </p:nvPr>
        </p:nvSpPr>
        <p:spPr>
          <a:xfrm>
            <a:off x="179512" y="692696"/>
            <a:ext cx="7776864" cy="5976664"/>
          </a:xfrm>
        </p:spPr>
        <p:txBody>
          <a:bodyPr>
            <a:normAutofit/>
          </a:bodyPr>
          <a:lstStyle/>
          <a:p>
            <a:r>
              <a:rPr lang="en-GB" sz="2000" dirty="0" smtClean="0"/>
              <a:t>Oxygen is essential for cells to function. </a:t>
            </a:r>
            <a:r>
              <a:rPr lang="en-GB" sz="2000" i="1" dirty="0" smtClean="0">
                <a:solidFill>
                  <a:srgbClr val="FF0000"/>
                </a:solidFill>
              </a:rPr>
              <a:t>(Why?)</a:t>
            </a:r>
          </a:p>
          <a:p>
            <a:r>
              <a:rPr lang="en-GB" sz="2000" dirty="0" smtClean="0"/>
              <a:t>However, it may form reactive compounds like </a:t>
            </a:r>
            <a:r>
              <a:rPr lang="en-GB" sz="2000" b="1" dirty="0" smtClean="0"/>
              <a:t>hydrogen peroxide </a:t>
            </a:r>
            <a:r>
              <a:rPr lang="en-GB" sz="2000" dirty="0" smtClean="0"/>
              <a:t>(H</a:t>
            </a:r>
            <a:r>
              <a:rPr lang="en-GB" sz="2000" baseline="-25000" dirty="0" smtClean="0"/>
              <a:t>2</a:t>
            </a:r>
            <a:r>
              <a:rPr lang="en-GB" sz="2000" dirty="0" smtClean="0"/>
              <a:t>O</a:t>
            </a:r>
            <a:r>
              <a:rPr lang="en-GB" sz="2000" baseline="-25000" dirty="0" smtClean="0"/>
              <a:t>2</a:t>
            </a:r>
            <a:r>
              <a:rPr lang="en-GB" sz="2000" dirty="0" smtClean="0"/>
              <a:t>), a potentially harmful </a:t>
            </a:r>
            <a:r>
              <a:rPr lang="en-GB" sz="2000" dirty="0" err="1" smtClean="0"/>
              <a:t>byproduct</a:t>
            </a:r>
            <a:r>
              <a:rPr lang="en-GB" sz="2000" dirty="0" smtClean="0"/>
              <a:t> of many metabolic reactions, which may damage the cell.</a:t>
            </a:r>
          </a:p>
          <a:p>
            <a:endParaRPr lang="en-GB" sz="2000" dirty="0" smtClean="0"/>
          </a:p>
          <a:p>
            <a:r>
              <a:rPr lang="en-GB" sz="2000" dirty="0" smtClean="0"/>
              <a:t>The cells of most living things contain the enzyme </a:t>
            </a:r>
            <a:r>
              <a:rPr lang="en-GB" sz="2000" b="1" dirty="0" err="1" smtClean="0"/>
              <a:t>catalase</a:t>
            </a:r>
            <a:r>
              <a:rPr lang="en-GB" sz="2000" dirty="0" smtClean="0"/>
              <a:t>, which breaks down H</a:t>
            </a:r>
            <a:r>
              <a:rPr lang="en-GB" sz="2000" baseline="-25000" dirty="0" smtClean="0"/>
              <a:t>2</a:t>
            </a:r>
            <a:r>
              <a:rPr lang="en-GB" sz="2000" dirty="0" smtClean="0"/>
              <a:t>O</a:t>
            </a:r>
            <a:r>
              <a:rPr lang="en-GB" sz="2000" baseline="-25000" dirty="0" smtClean="0"/>
              <a:t>2</a:t>
            </a:r>
            <a:r>
              <a:rPr lang="en-GB" sz="2000" dirty="0" smtClean="0"/>
              <a:t>.</a:t>
            </a:r>
          </a:p>
          <a:p>
            <a:endParaRPr lang="en-GB" sz="2000" dirty="0" smtClean="0"/>
          </a:p>
          <a:p>
            <a:r>
              <a:rPr lang="en-GB" sz="2000" dirty="0" err="1" smtClean="0"/>
              <a:t>Catalase</a:t>
            </a:r>
            <a:r>
              <a:rPr lang="en-GB" sz="2000" dirty="0" smtClean="0"/>
              <a:t> is fast-acting and is present in the liver and white blood cells in large amounts. </a:t>
            </a:r>
            <a:r>
              <a:rPr lang="en-GB" sz="2000" dirty="0" smtClean="0">
                <a:solidFill>
                  <a:srgbClr val="FF0000"/>
                </a:solidFill>
              </a:rPr>
              <a:t>(</a:t>
            </a:r>
            <a:r>
              <a:rPr lang="en-GB" sz="2000" i="1" dirty="0" smtClean="0">
                <a:solidFill>
                  <a:srgbClr val="FF0000"/>
                </a:solidFill>
              </a:rPr>
              <a:t>Why?)</a:t>
            </a:r>
          </a:p>
          <a:p>
            <a:endParaRPr lang="en-GB" sz="2000" dirty="0" smtClean="0"/>
          </a:p>
        </p:txBody>
      </p:sp>
      <p:sp>
        <p:nvSpPr>
          <p:cNvPr id="57346" name="AutoShape 2" descr="https://d2gne97vdumgn3.cloudfront.net/api/file/XbGsY6HnQgueHW3GKb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 name="Picture 11" descr="beakers.gif"/>
          <p:cNvPicPr>
            <a:picLocks noChangeAspect="1"/>
          </p:cNvPicPr>
          <p:nvPr/>
        </p:nvPicPr>
        <p:blipFill>
          <a:blip r:embed="rId3" cstate="print"/>
          <a:stretch>
            <a:fillRect/>
          </a:stretch>
        </p:blipFill>
        <p:spPr>
          <a:xfrm>
            <a:off x="4748090" y="4005064"/>
            <a:ext cx="3280294" cy="2466206"/>
          </a:xfrm>
          <a:prstGeom prst="rect">
            <a:avLst/>
          </a:prstGeom>
        </p:spPr>
      </p:pic>
      <p:sp>
        <p:nvSpPr>
          <p:cNvPr id="13" name="Content Placeholder 2"/>
          <p:cNvSpPr txBox="1">
            <a:spLocks/>
          </p:cNvSpPr>
          <p:nvPr/>
        </p:nvSpPr>
        <p:spPr>
          <a:xfrm>
            <a:off x="179512" y="4077072"/>
            <a:ext cx="4392488" cy="2592288"/>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It</a:t>
            </a:r>
            <a:r>
              <a:rPr kumimoji="0" lang="en-GB" sz="2000" b="0" i="0" u="none" strike="noStrike" kern="1200" cap="none" spc="0" normalizeH="0" noProof="0" dirty="0" smtClean="0">
                <a:ln>
                  <a:noFill/>
                </a:ln>
                <a:solidFill>
                  <a:schemeClr val="tx1"/>
                </a:solidFill>
                <a:effectLst/>
                <a:uLnTx/>
                <a:uFillTx/>
                <a:latin typeface="+mn-lt"/>
                <a:ea typeface="+mn-ea"/>
                <a:cs typeface="+mn-cs"/>
              </a:rPr>
              <a:t> is a quaternary protein.</a:t>
            </a: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r>
              <a:rPr lang="en-GB" sz="2000" baseline="0" dirty="0" smtClean="0"/>
              <a:t>	</a:t>
            </a:r>
            <a:r>
              <a:rPr lang="en-GB" sz="2000" baseline="0" dirty="0" smtClean="0">
                <a:solidFill>
                  <a:srgbClr val="FF0000"/>
                </a:solidFill>
              </a:rPr>
              <a:t>What</a:t>
            </a:r>
            <a:r>
              <a:rPr lang="en-GB" sz="2000" dirty="0" smtClean="0">
                <a:solidFill>
                  <a:srgbClr val="FF0000"/>
                </a:solidFill>
              </a:rPr>
              <a:t> does this mean?</a:t>
            </a:r>
          </a:p>
          <a:p>
            <a:pPr marL="274320" indent="-274320">
              <a:spcBef>
                <a:spcPts val="600"/>
              </a:spcBef>
              <a:buClr>
                <a:schemeClr val="tx2"/>
              </a:buClr>
              <a:buSzPct val="73000"/>
              <a:buFont typeface="Wingdings" pitchFamily="2" charset="2"/>
              <a:buChar char="Ø"/>
            </a:pPr>
            <a:endParaRPr lang="en-GB" sz="2000" dirty="0" smtClean="0"/>
          </a:p>
          <a:p>
            <a:pPr marL="274320" indent="-274320">
              <a:spcBef>
                <a:spcPts val="600"/>
              </a:spcBef>
              <a:buClr>
                <a:schemeClr val="tx2"/>
              </a:buClr>
              <a:buSzPct val="73000"/>
              <a:buFont typeface="Wingdings" pitchFamily="2" charset="2"/>
              <a:buChar char="Ø"/>
            </a:pPr>
            <a:r>
              <a:rPr lang="en-GB" sz="2000" dirty="0" smtClean="0"/>
              <a:t>It contains a </a:t>
            </a:r>
            <a:r>
              <a:rPr lang="en-GB" sz="2000" b="1" dirty="0" smtClean="0">
                <a:solidFill>
                  <a:srgbClr val="FF0000"/>
                </a:solidFill>
              </a:rPr>
              <a:t>prosthetic group</a:t>
            </a:r>
            <a:r>
              <a:rPr lang="en-GB" sz="2000" dirty="0" smtClean="0">
                <a:solidFill>
                  <a:srgbClr val="FF0000"/>
                </a:solidFill>
              </a:rPr>
              <a:t> (</a:t>
            </a:r>
            <a:r>
              <a:rPr lang="en-GB" sz="2000" dirty="0" err="1" smtClean="0">
                <a:solidFill>
                  <a:srgbClr val="FF0000"/>
                </a:solidFill>
              </a:rPr>
              <a:t>haem</a:t>
            </a:r>
            <a:r>
              <a:rPr lang="en-GB" sz="2000" dirty="0" smtClean="0">
                <a:solidFill>
                  <a:srgbClr val="FF0000"/>
                </a:solidFill>
              </a:rPr>
              <a:t>)</a:t>
            </a:r>
            <a:r>
              <a:rPr lang="en-GB" sz="2000" dirty="0" smtClean="0"/>
              <a:t>.</a:t>
            </a:r>
          </a:p>
          <a:p>
            <a:pPr marL="731520" lvl="1" indent="-274320">
              <a:spcBef>
                <a:spcPts val="600"/>
              </a:spcBef>
              <a:buClr>
                <a:schemeClr val="tx2"/>
              </a:buClr>
              <a:buSzPct val="73000"/>
              <a:buFont typeface="Wingdings" pitchFamily="2" charset="2"/>
              <a:buChar char="Ø"/>
            </a:pPr>
            <a:r>
              <a:rPr lang="en-GB" sz="2000" dirty="0" smtClean="0"/>
              <a:t>More on this later...</a:t>
            </a: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sz="2000" b="0" i="0" u="none" strike="noStrike" kern="1200" cap="none" spc="0" normalizeH="0" baseline="0" noProof="0" dirty="0" smtClean="0">
              <a:ln>
                <a:noFill/>
              </a:ln>
              <a:solidFill>
                <a:srgbClr val="FF0000"/>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08207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Extracellular enzymes</a:t>
            </a:r>
            <a:endParaRPr lang="en-GB" dirty="0"/>
          </a:p>
        </p:txBody>
      </p:sp>
      <p:sp>
        <p:nvSpPr>
          <p:cNvPr id="3" name="Content Placeholder 2"/>
          <p:cNvSpPr>
            <a:spLocks noGrp="1"/>
          </p:cNvSpPr>
          <p:nvPr>
            <p:ph idx="1"/>
          </p:nvPr>
        </p:nvSpPr>
        <p:spPr>
          <a:xfrm>
            <a:off x="457200" y="1609416"/>
            <a:ext cx="7859216" cy="4846320"/>
          </a:xfrm>
        </p:spPr>
        <p:txBody>
          <a:bodyPr/>
          <a:lstStyle/>
          <a:p>
            <a:r>
              <a:rPr lang="en-GB" dirty="0" smtClean="0"/>
              <a:t>Extracellular enzymes are secreted from cells.</a:t>
            </a:r>
          </a:p>
          <a:p>
            <a:endParaRPr lang="en-GB" dirty="0" smtClean="0"/>
          </a:p>
          <a:p>
            <a:pPr>
              <a:buNone/>
            </a:pPr>
            <a:r>
              <a:rPr lang="en-GB" b="1" u="sng" dirty="0" smtClean="0"/>
              <a:t>Amylase</a:t>
            </a:r>
            <a:r>
              <a:rPr lang="en-GB" dirty="0" smtClean="0"/>
              <a:t> – produced by salivary glands (mouth) and in pancreas (digestion in lumen)</a:t>
            </a:r>
          </a:p>
          <a:p>
            <a:r>
              <a:rPr lang="en-GB" dirty="0" smtClean="0"/>
              <a:t>polysaccharide starch </a:t>
            </a:r>
            <a:r>
              <a:rPr lang="en-GB" dirty="0" smtClean="0">
                <a:sym typeface="Wingdings" pitchFamily="2" charset="2"/>
              </a:rPr>
              <a:t> disaccharide maltose</a:t>
            </a:r>
          </a:p>
          <a:p>
            <a:endParaRPr lang="en-GB" dirty="0" smtClean="0">
              <a:sym typeface="Wingdings" pitchFamily="2" charset="2"/>
            </a:endParaRPr>
          </a:p>
          <a:p>
            <a:pPr>
              <a:buNone/>
            </a:pPr>
            <a:r>
              <a:rPr lang="en-GB" b="1" u="sng" dirty="0" err="1" smtClean="0">
                <a:sym typeface="Wingdings" pitchFamily="2" charset="2"/>
              </a:rPr>
              <a:t>Trypsin</a:t>
            </a:r>
            <a:r>
              <a:rPr lang="en-GB" dirty="0" smtClean="0">
                <a:sym typeface="Wingdings" pitchFamily="2" charset="2"/>
              </a:rPr>
              <a:t> – made in pancreas (digestion in lumen)</a:t>
            </a:r>
          </a:p>
          <a:p>
            <a:r>
              <a:rPr lang="en-GB" dirty="0" smtClean="0">
                <a:sym typeface="Wingdings" pitchFamily="2" charset="2"/>
              </a:rPr>
              <a:t>Protein  smaller polypeptides by hydrolysing peptide bonds</a:t>
            </a:r>
            <a:endParaRPr lang="en-GB" dirty="0"/>
          </a:p>
        </p:txBody>
      </p:sp>
    </p:spTree>
    <p:extLst>
      <p:ext uri="{BB962C8B-B14F-4D97-AF65-F5344CB8AC3E}">
        <p14:creationId xmlns:p14="http://schemas.microsoft.com/office/powerpoint/2010/main" val="226598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239000" cy="444664"/>
          </a:xfrm>
        </p:spPr>
        <p:txBody>
          <a:bodyPr>
            <a:normAutofit fontScale="90000"/>
          </a:bodyPr>
          <a:lstStyle/>
          <a:p>
            <a:r>
              <a:rPr lang="en-GB" dirty="0" smtClean="0"/>
              <a:t>Cofactors</a:t>
            </a:r>
            <a:endParaRPr lang="en-GB" dirty="0"/>
          </a:p>
        </p:txBody>
      </p:sp>
      <p:sp>
        <p:nvSpPr>
          <p:cNvPr id="3" name="Content Placeholder 2"/>
          <p:cNvSpPr>
            <a:spLocks noGrp="1"/>
          </p:cNvSpPr>
          <p:nvPr>
            <p:ph idx="1"/>
          </p:nvPr>
        </p:nvSpPr>
        <p:spPr>
          <a:xfrm>
            <a:off x="179512" y="692696"/>
            <a:ext cx="8208912" cy="5976664"/>
          </a:xfrm>
        </p:spPr>
        <p:txBody>
          <a:bodyPr>
            <a:normAutofit/>
          </a:bodyPr>
          <a:lstStyle/>
          <a:p>
            <a:r>
              <a:rPr lang="en-GB" sz="2000" dirty="0" smtClean="0"/>
              <a:t>Some enzymes can only work if another small, </a:t>
            </a:r>
            <a:r>
              <a:rPr lang="en-GB" sz="2000" b="1" i="1" dirty="0" smtClean="0"/>
              <a:t>non-protein</a:t>
            </a:r>
            <a:r>
              <a:rPr lang="en-GB" sz="2000" dirty="0" smtClean="0"/>
              <a:t> molecule is </a:t>
            </a:r>
            <a:r>
              <a:rPr lang="en-GB" sz="2000" b="1" dirty="0" smtClean="0"/>
              <a:t>attached</a:t>
            </a:r>
            <a:r>
              <a:rPr lang="en-GB" sz="2000" dirty="0" smtClean="0"/>
              <a:t> to them (non permanent).</a:t>
            </a: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r>
              <a:rPr lang="en-GB" sz="2000" dirty="0" smtClean="0"/>
              <a:t>The presence of cofactors such as certain </a:t>
            </a:r>
            <a:r>
              <a:rPr lang="en-GB" sz="2000" b="1" i="1" dirty="0" smtClean="0"/>
              <a:t>ions</a:t>
            </a:r>
            <a:r>
              <a:rPr lang="en-GB" sz="2000" dirty="0" smtClean="0"/>
              <a:t> may help the formation of the </a:t>
            </a:r>
            <a:r>
              <a:rPr lang="en-GB" sz="2000" b="1" dirty="0" smtClean="0"/>
              <a:t>enzyme-substrate complex</a:t>
            </a:r>
            <a:r>
              <a:rPr lang="en-GB" sz="2000" dirty="0" smtClean="0"/>
              <a:t>.</a:t>
            </a:r>
          </a:p>
          <a:p>
            <a:r>
              <a:rPr lang="en-GB" sz="2000" dirty="0" smtClean="0"/>
              <a:t>Some cofactors are </a:t>
            </a:r>
            <a:r>
              <a:rPr lang="en-GB" sz="2000" b="1" dirty="0" smtClean="0"/>
              <a:t>free</a:t>
            </a:r>
            <a:r>
              <a:rPr lang="en-GB" sz="2000" dirty="0" smtClean="0"/>
              <a:t> and can even join with the substrate to make the correct, complementary shape required </a:t>
            </a:r>
            <a:r>
              <a:rPr lang="en-GB" sz="2000" b="1" dirty="0" smtClean="0"/>
              <a:t>(</a:t>
            </a:r>
            <a:r>
              <a:rPr lang="en-GB" sz="2000" b="1" dirty="0" smtClean="0">
                <a:solidFill>
                  <a:srgbClr val="FF0000"/>
                </a:solidFill>
              </a:rPr>
              <a:t>co-substrates</a:t>
            </a:r>
            <a:r>
              <a:rPr lang="en-GB" sz="2000" b="1" dirty="0" smtClean="0"/>
              <a:t>)</a:t>
            </a:r>
            <a:r>
              <a:rPr lang="en-GB" sz="2000" dirty="0" smtClean="0"/>
              <a:t>.</a:t>
            </a:r>
          </a:p>
          <a:p>
            <a:r>
              <a:rPr lang="en-GB" sz="2000" dirty="0" smtClean="0"/>
              <a:t>Some cofactors change the </a:t>
            </a:r>
            <a:r>
              <a:rPr lang="en-GB" sz="2000" dirty="0" smtClean="0">
                <a:solidFill>
                  <a:srgbClr val="FF0000"/>
                </a:solidFill>
              </a:rPr>
              <a:t>charge distribution </a:t>
            </a:r>
            <a:r>
              <a:rPr lang="en-GB" sz="2000" dirty="0" smtClean="0"/>
              <a:t>on the surface of the substrate or enzyme and make the temporary bonds in the    ES-complex easier to form.</a:t>
            </a:r>
          </a:p>
          <a:p>
            <a:pPr>
              <a:buNone/>
            </a:pPr>
            <a:r>
              <a:rPr lang="en-GB" sz="2000" dirty="0" smtClean="0"/>
              <a:t>e.g. Amylase will only digest starch in the presence of chloride ions</a:t>
            </a: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dirty="0" smtClean="0"/>
          </a:p>
        </p:txBody>
      </p:sp>
      <p:sp>
        <p:nvSpPr>
          <p:cNvPr id="57346" name="AutoShape 2" descr="https://d2gne97vdumgn3.cloudfront.net/api/file/XbGsY6HnQgueHW3GKb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2466" name="AutoShape 2" descr="https://adapaproject.org/images/biobook_images/co-enzyme_cofacto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p:nvGrpSpPr>
        <p:grpSpPr>
          <a:xfrm>
            <a:off x="1619672" y="1628800"/>
            <a:ext cx="5112568" cy="1377356"/>
            <a:chOff x="1331640" y="1979636"/>
            <a:chExt cx="5898996" cy="1890704"/>
          </a:xfrm>
        </p:grpSpPr>
        <p:sp>
          <p:nvSpPr>
            <p:cNvPr id="9" name="Freeform 8"/>
            <p:cNvSpPr/>
            <p:nvPr/>
          </p:nvSpPr>
          <p:spPr>
            <a:xfrm>
              <a:off x="2240811" y="1979636"/>
              <a:ext cx="2712791" cy="1809404"/>
            </a:xfrm>
            <a:custGeom>
              <a:avLst/>
              <a:gdLst>
                <a:gd name="connsiteX0" fmla="*/ 180109 w 3566160"/>
                <a:gd name="connsiteY0" fmla="*/ 764771 h 1809404"/>
                <a:gd name="connsiteX1" fmla="*/ 1144385 w 3566160"/>
                <a:gd name="connsiteY1" fmla="*/ 282633 h 1809404"/>
                <a:gd name="connsiteX2" fmla="*/ 2441171 w 3566160"/>
                <a:gd name="connsiteY2" fmla="*/ 199505 h 1809404"/>
                <a:gd name="connsiteX3" fmla="*/ 3322320 w 3566160"/>
                <a:gd name="connsiteY3" fmla="*/ 33251 h 1809404"/>
                <a:gd name="connsiteX4" fmla="*/ 3521825 w 3566160"/>
                <a:gd name="connsiteY4" fmla="*/ 399011 h 1809404"/>
                <a:gd name="connsiteX5" fmla="*/ 3056312 w 3566160"/>
                <a:gd name="connsiteY5" fmla="*/ 748145 h 1809404"/>
                <a:gd name="connsiteX6" fmla="*/ 3006436 w 3566160"/>
                <a:gd name="connsiteY6" fmla="*/ 1064029 h 1809404"/>
                <a:gd name="connsiteX7" fmla="*/ 3222567 w 3566160"/>
                <a:gd name="connsiteY7" fmla="*/ 1463040 h 1809404"/>
                <a:gd name="connsiteX8" fmla="*/ 3172691 w 3566160"/>
                <a:gd name="connsiteY8" fmla="*/ 1745673 h 1809404"/>
                <a:gd name="connsiteX9" fmla="*/ 2291542 w 3566160"/>
                <a:gd name="connsiteY9" fmla="*/ 1795549 h 1809404"/>
                <a:gd name="connsiteX10" fmla="*/ 1343891 w 3566160"/>
                <a:gd name="connsiteY10" fmla="*/ 1662545 h 1809404"/>
                <a:gd name="connsiteX11" fmla="*/ 1077883 w 3566160"/>
                <a:gd name="connsiteY11" fmla="*/ 1413163 h 1809404"/>
                <a:gd name="connsiteX12" fmla="*/ 1077883 w 3566160"/>
                <a:gd name="connsiteY12" fmla="*/ 1246909 h 1809404"/>
                <a:gd name="connsiteX13" fmla="*/ 911629 w 3566160"/>
                <a:gd name="connsiteY13" fmla="*/ 1113905 h 1809404"/>
                <a:gd name="connsiteX14" fmla="*/ 712123 w 3566160"/>
                <a:gd name="connsiteY14" fmla="*/ 1197033 h 1809404"/>
                <a:gd name="connsiteX15" fmla="*/ 695498 w 3566160"/>
                <a:gd name="connsiteY15" fmla="*/ 1363287 h 1809404"/>
                <a:gd name="connsiteX16" fmla="*/ 362989 w 3566160"/>
                <a:gd name="connsiteY16" fmla="*/ 1396538 h 1809404"/>
                <a:gd name="connsiteX17" fmla="*/ 96982 w 3566160"/>
                <a:gd name="connsiteY17" fmla="*/ 1097280 h 1809404"/>
                <a:gd name="connsiteX18" fmla="*/ 63731 w 3566160"/>
                <a:gd name="connsiteY18" fmla="*/ 897774 h 1809404"/>
                <a:gd name="connsiteX19" fmla="*/ 180109 w 3566160"/>
                <a:gd name="connsiteY19" fmla="*/ 764771 h 180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6160" h="1809404">
                  <a:moveTo>
                    <a:pt x="180109" y="764771"/>
                  </a:moveTo>
                  <a:cubicBezTo>
                    <a:pt x="360218" y="662248"/>
                    <a:pt x="767541" y="376844"/>
                    <a:pt x="1144385" y="282633"/>
                  </a:cubicBezTo>
                  <a:cubicBezTo>
                    <a:pt x="1521229" y="188422"/>
                    <a:pt x="2078182" y="241069"/>
                    <a:pt x="2441171" y="199505"/>
                  </a:cubicBezTo>
                  <a:cubicBezTo>
                    <a:pt x="2804160" y="157941"/>
                    <a:pt x="3142211" y="0"/>
                    <a:pt x="3322320" y="33251"/>
                  </a:cubicBezTo>
                  <a:cubicBezTo>
                    <a:pt x="3502429" y="66502"/>
                    <a:pt x="3566160" y="279862"/>
                    <a:pt x="3521825" y="399011"/>
                  </a:cubicBezTo>
                  <a:cubicBezTo>
                    <a:pt x="3477490" y="518160"/>
                    <a:pt x="3142210" y="637309"/>
                    <a:pt x="3056312" y="748145"/>
                  </a:cubicBezTo>
                  <a:cubicBezTo>
                    <a:pt x="2970414" y="858981"/>
                    <a:pt x="2978727" y="944880"/>
                    <a:pt x="3006436" y="1064029"/>
                  </a:cubicBezTo>
                  <a:cubicBezTo>
                    <a:pt x="3034145" y="1183178"/>
                    <a:pt x="3194858" y="1349433"/>
                    <a:pt x="3222567" y="1463040"/>
                  </a:cubicBezTo>
                  <a:cubicBezTo>
                    <a:pt x="3250276" y="1576647"/>
                    <a:pt x="3327862" y="1690255"/>
                    <a:pt x="3172691" y="1745673"/>
                  </a:cubicBezTo>
                  <a:cubicBezTo>
                    <a:pt x="3017520" y="1801091"/>
                    <a:pt x="2596342" y="1809404"/>
                    <a:pt x="2291542" y="1795549"/>
                  </a:cubicBezTo>
                  <a:cubicBezTo>
                    <a:pt x="1986742" y="1781694"/>
                    <a:pt x="1546167" y="1726276"/>
                    <a:pt x="1343891" y="1662545"/>
                  </a:cubicBezTo>
                  <a:cubicBezTo>
                    <a:pt x="1141615" y="1598814"/>
                    <a:pt x="1122218" y="1482436"/>
                    <a:pt x="1077883" y="1413163"/>
                  </a:cubicBezTo>
                  <a:cubicBezTo>
                    <a:pt x="1033548" y="1343890"/>
                    <a:pt x="1105592" y="1296785"/>
                    <a:pt x="1077883" y="1246909"/>
                  </a:cubicBezTo>
                  <a:cubicBezTo>
                    <a:pt x="1050174" y="1197033"/>
                    <a:pt x="972589" y="1122218"/>
                    <a:pt x="911629" y="1113905"/>
                  </a:cubicBezTo>
                  <a:cubicBezTo>
                    <a:pt x="850669" y="1105592"/>
                    <a:pt x="748145" y="1155469"/>
                    <a:pt x="712123" y="1197033"/>
                  </a:cubicBezTo>
                  <a:cubicBezTo>
                    <a:pt x="676101" y="1238597"/>
                    <a:pt x="753687" y="1330036"/>
                    <a:pt x="695498" y="1363287"/>
                  </a:cubicBezTo>
                  <a:cubicBezTo>
                    <a:pt x="637309" y="1396538"/>
                    <a:pt x="462742" y="1440872"/>
                    <a:pt x="362989" y="1396538"/>
                  </a:cubicBezTo>
                  <a:cubicBezTo>
                    <a:pt x="263236" y="1352204"/>
                    <a:pt x="146858" y="1180407"/>
                    <a:pt x="96982" y="1097280"/>
                  </a:cubicBezTo>
                  <a:cubicBezTo>
                    <a:pt x="47106" y="1014153"/>
                    <a:pt x="49877" y="953192"/>
                    <a:pt x="63731" y="897774"/>
                  </a:cubicBezTo>
                  <a:cubicBezTo>
                    <a:pt x="77586" y="842356"/>
                    <a:pt x="0" y="867295"/>
                    <a:pt x="180109" y="76477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881594" y="2577230"/>
              <a:ext cx="1202574" cy="847898"/>
            </a:xfrm>
            <a:custGeom>
              <a:avLst/>
              <a:gdLst>
                <a:gd name="connsiteX0" fmla="*/ 349134 w 1202574"/>
                <a:gd name="connsiteY0" fmla="*/ 49876 h 847898"/>
                <a:gd name="connsiteX1" fmla="*/ 66501 w 1202574"/>
                <a:gd name="connsiteY1" fmla="*/ 315883 h 847898"/>
                <a:gd name="connsiteX2" fmla="*/ 49876 w 1202574"/>
                <a:gd name="connsiteY2" fmla="*/ 598516 h 847898"/>
                <a:gd name="connsiteX3" fmla="*/ 365759 w 1202574"/>
                <a:gd name="connsiteY3" fmla="*/ 748145 h 847898"/>
                <a:gd name="connsiteX4" fmla="*/ 714894 w 1202574"/>
                <a:gd name="connsiteY4" fmla="*/ 831272 h 847898"/>
                <a:gd name="connsiteX5" fmla="*/ 1130530 w 1202574"/>
                <a:gd name="connsiteY5" fmla="*/ 648392 h 847898"/>
                <a:gd name="connsiteX6" fmla="*/ 1147156 w 1202574"/>
                <a:gd name="connsiteY6" fmla="*/ 315883 h 847898"/>
                <a:gd name="connsiteX7" fmla="*/ 831272 w 1202574"/>
                <a:gd name="connsiteY7" fmla="*/ 49876 h 847898"/>
                <a:gd name="connsiteX8" fmla="*/ 581890 w 1202574"/>
                <a:gd name="connsiteY8" fmla="*/ 16625 h 847898"/>
                <a:gd name="connsiteX9" fmla="*/ 349134 w 1202574"/>
                <a:gd name="connsiteY9" fmla="*/ 49876 h 8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574" h="847898">
                  <a:moveTo>
                    <a:pt x="349134" y="49876"/>
                  </a:moveTo>
                  <a:cubicBezTo>
                    <a:pt x="263236" y="99752"/>
                    <a:pt x="116377" y="224443"/>
                    <a:pt x="66501" y="315883"/>
                  </a:cubicBezTo>
                  <a:cubicBezTo>
                    <a:pt x="16625" y="407323"/>
                    <a:pt x="0" y="526472"/>
                    <a:pt x="49876" y="598516"/>
                  </a:cubicBezTo>
                  <a:cubicBezTo>
                    <a:pt x="99752" y="670560"/>
                    <a:pt x="254923" y="709352"/>
                    <a:pt x="365759" y="748145"/>
                  </a:cubicBezTo>
                  <a:cubicBezTo>
                    <a:pt x="476595" y="786938"/>
                    <a:pt x="587432" y="847898"/>
                    <a:pt x="714894" y="831272"/>
                  </a:cubicBezTo>
                  <a:cubicBezTo>
                    <a:pt x="842356" y="814646"/>
                    <a:pt x="1058486" y="734290"/>
                    <a:pt x="1130530" y="648392"/>
                  </a:cubicBezTo>
                  <a:cubicBezTo>
                    <a:pt x="1202574" y="562494"/>
                    <a:pt x="1197032" y="415636"/>
                    <a:pt x="1147156" y="315883"/>
                  </a:cubicBezTo>
                  <a:cubicBezTo>
                    <a:pt x="1097280" y="216130"/>
                    <a:pt x="925483" y="99752"/>
                    <a:pt x="831272" y="49876"/>
                  </a:cubicBezTo>
                  <a:cubicBezTo>
                    <a:pt x="737061" y="0"/>
                    <a:pt x="659475" y="19396"/>
                    <a:pt x="581890" y="16625"/>
                  </a:cubicBezTo>
                  <a:cubicBezTo>
                    <a:pt x="504305" y="13854"/>
                    <a:pt x="435032" y="0"/>
                    <a:pt x="349134" y="49876"/>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Freeform 10"/>
            <p:cNvSpPr/>
            <p:nvPr/>
          </p:nvSpPr>
          <p:spPr>
            <a:xfrm>
              <a:off x="2793363" y="3081287"/>
              <a:ext cx="288032" cy="360040"/>
            </a:xfrm>
            <a:custGeom>
              <a:avLst/>
              <a:gdLst>
                <a:gd name="connsiteX0" fmla="*/ 127463 w 274321"/>
                <a:gd name="connsiteY0" fmla="*/ 11084 h 310343"/>
                <a:gd name="connsiteX1" fmla="*/ 11084 w 274321"/>
                <a:gd name="connsiteY1" fmla="*/ 127462 h 310343"/>
                <a:gd name="connsiteX2" fmla="*/ 60961 w 274321"/>
                <a:gd name="connsiteY2" fmla="*/ 293717 h 310343"/>
                <a:gd name="connsiteX3" fmla="*/ 243841 w 274321"/>
                <a:gd name="connsiteY3" fmla="*/ 227215 h 310343"/>
                <a:gd name="connsiteX4" fmla="*/ 243841 w 274321"/>
                <a:gd name="connsiteY4" fmla="*/ 60960 h 310343"/>
                <a:gd name="connsiteX5" fmla="*/ 127463 w 274321"/>
                <a:gd name="connsiteY5" fmla="*/ 11084 h 3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1" h="310343">
                  <a:moveTo>
                    <a:pt x="127463" y="11084"/>
                  </a:moveTo>
                  <a:cubicBezTo>
                    <a:pt x="88670" y="22168"/>
                    <a:pt x="22168" y="80357"/>
                    <a:pt x="11084" y="127462"/>
                  </a:cubicBezTo>
                  <a:cubicBezTo>
                    <a:pt x="0" y="174568"/>
                    <a:pt x="22168" y="277092"/>
                    <a:pt x="60961" y="293717"/>
                  </a:cubicBezTo>
                  <a:cubicBezTo>
                    <a:pt x="99754" y="310343"/>
                    <a:pt x="213361" y="266008"/>
                    <a:pt x="243841" y="227215"/>
                  </a:cubicBezTo>
                  <a:cubicBezTo>
                    <a:pt x="274321" y="188422"/>
                    <a:pt x="254925" y="96982"/>
                    <a:pt x="243841" y="60960"/>
                  </a:cubicBezTo>
                  <a:cubicBezTo>
                    <a:pt x="232757" y="24938"/>
                    <a:pt x="166256" y="0"/>
                    <a:pt x="127463" y="11084"/>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TextBox 13"/>
            <p:cNvSpPr txBox="1"/>
            <p:nvPr/>
          </p:nvSpPr>
          <p:spPr>
            <a:xfrm>
              <a:off x="1331640" y="3501008"/>
              <a:ext cx="1047082" cy="369332"/>
            </a:xfrm>
            <a:prstGeom prst="rect">
              <a:avLst/>
            </a:prstGeom>
            <a:noFill/>
          </p:spPr>
          <p:txBody>
            <a:bodyPr wrap="none" rtlCol="0">
              <a:spAutoFit/>
            </a:bodyPr>
            <a:lstStyle/>
            <a:p>
              <a:r>
                <a:rPr lang="en-GB" dirty="0" smtClean="0"/>
                <a:t>cofactor</a:t>
              </a:r>
              <a:endParaRPr lang="en-GB" dirty="0"/>
            </a:p>
          </p:txBody>
        </p:sp>
        <p:sp>
          <p:nvSpPr>
            <p:cNvPr id="15" name="TextBox 14"/>
            <p:cNvSpPr txBox="1"/>
            <p:nvPr/>
          </p:nvSpPr>
          <p:spPr>
            <a:xfrm>
              <a:off x="1747062" y="1979636"/>
              <a:ext cx="979755" cy="369332"/>
            </a:xfrm>
            <a:prstGeom prst="rect">
              <a:avLst/>
            </a:prstGeom>
            <a:noFill/>
          </p:spPr>
          <p:txBody>
            <a:bodyPr wrap="none" rtlCol="0">
              <a:spAutoFit/>
            </a:bodyPr>
            <a:lstStyle/>
            <a:p>
              <a:r>
                <a:rPr lang="en-GB" dirty="0" smtClean="0"/>
                <a:t>enzyme</a:t>
              </a:r>
              <a:endParaRPr lang="en-GB" dirty="0"/>
            </a:p>
          </p:txBody>
        </p:sp>
        <p:sp>
          <p:nvSpPr>
            <p:cNvPr id="16" name="TextBox 15"/>
            <p:cNvSpPr txBox="1"/>
            <p:nvPr/>
          </p:nvSpPr>
          <p:spPr>
            <a:xfrm>
              <a:off x="5220072" y="2060848"/>
              <a:ext cx="1263487" cy="369332"/>
            </a:xfrm>
            <a:prstGeom prst="rect">
              <a:avLst/>
            </a:prstGeom>
            <a:noFill/>
          </p:spPr>
          <p:txBody>
            <a:bodyPr wrap="none" rtlCol="0">
              <a:spAutoFit/>
            </a:bodyPr>
            <a:lstStyle/>
            <a:p>
              <a:r>
                <a:rPr lang="en-GB" dirty="0" smtClean="0"/>
                <a:t>active site</a:t>
              </a:r>
              <a:endParaRPr lang="en-GB" dirty="0"/>
            </a:p>
          </p:txBody>
        </p:sp>
        <p:sp>
          <p:nvSpPr>
            <p:cNvPr id="17" name="TextBox 16"/>
            <p:cNvSpPr txBox="1"/>
            <p:nvPr/>
          </p:nvSpPr>
          <p:spPr>
            <a:xfrm>
              <a:off x="6084168" y="2924944"/>
              <a:ext cx="1146468" cy="369332"/>
            </a:xfrm>
            <a:prstGeom prst="rect">
              <a:avLst/>
            </a:prstGeom>
            <a:noFill/>
          </p:spPr>
          <p:txBody>
            <a:bodyPr wrap="none" rtlCol="0">
              <a:spAutoFit/>
            </a:bodyPr>
            <a:lstStyle/>
            <a:p>
              <a:r>
                <a:rPr lang="en-GB" dirty="0" smtClean="0"/>
                <a:t>substrate</a:t>
              </a:r>
              <a:endParaRPr lang="en-GB" dirty="0"/>
            </a:p>
          </p:txBody>
        </p:sp>
        <p:cxnSp>
          <p:nvCxnSpPr>
            <p:cNvPr id="19" name="Straight Arrow Connector 18"/>
            <p:cNvCxnSpPr/>
            <p:nvPr/>
          </p:nvCxnSpPr>
          <p:spPr>
            <a:xfrm flipH="1">
              <a:off x="4572000" y="2420888"/>
              <a:ext cx="6480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411760" y="3494047"/>
              <a:ext cx="373603" cy="150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224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239000" cy="908720"/>
          </a:xfrm>
        </p:spPr>
        <p:txBody>
          <a:bodyPr/>
          <a:lstStyle/>
          <a:p>
            <a:r>
              <a:rPr lang="en-GB" dirty="0" smtClean="0"/>
              <a:t>Prosthetic groups</a:t>
            </a:r>
            <a:endParaRPr lang="en-GB" dirty="0"/>
          </a:p>
        </p:txBody>
      </p:sp>
      <p:sp>
        <p:nvSpPr>
          <p:cNvPr id="3" name="Content Placeholder 2"/>
          <p:cNvSpPr>
            <a:spLocks noGrp="1"/>
          </p:cNvSpPr>
          <p:nvPr>
            <p:ph idx="1"/>
          </p:nvPr>
        </p:nvSpPr>
        <p:spPr>
          <a:xfrm>
            <a:off x="457200" y="980728"/>
            <a:ext cx="6275040" cy="5475008"/>
          </a:xfrm>
        </p:spPr>
        <p:txBody>
          <a:bodyPr/>
          <a:lstStyle/>
          <a:p>
            <a:r>
              <a:rPr lang="en-GB" dirty="0" smtClean="0"/>
              <a:t>Carbonic anhydrase with zinc ion permanently bound to its active site.</a:t>
            </a:r>
          </a:p>
          <a:p>
            <a:r>
              <a:rPr lang="en-GB" dirty="0" smtClean="0"/>
              <a:t>Found in red blood cells</a:t>
            </a:r>
          </a:p>
          <a:p>
            <a:r>
              <a:rPr lang="en-GB" dirty="0" smtClean="0"/>
              <a:t>Catalyses conversion of carbon dioxide and water to carbonic acid, which then breaks down into protons and hydrogencarbonate ions.</a:t>
            </a:r>
          </a:p>
          <a:p>
            <a:r>
              <a:rPr lang="en-GB" dirty="0" smtClean="0"/>
              <a:t>Important for the removal of CO</a:t>
            </a:r>
            <a:r>
              <a:rPr lang="en-GB" baseline="-25000" dirty="0" smtClean="0"/>
              <a:t>2</a:t>
            </a:r>
            <a:r>
              <a:rPr lang="en-GB" dirty="0" smtClean="0"/>
              <a:t> from respiring tissues to the lungs</a:t>
            </a:r>
            <a:endParaRPr lang="en-GB" dirty="0"/>
          </a:p>
        </p:txBody>
      </p:sp>
      <p:pic>
        <p:nvPicPr>
          <p:cNvPr id="1026" name="Picture 2" descr="http://chemistry.umeche.maine.edu/CHY431/Basics/2cab.jpg"/>
          <p:cNvPicPr>
            <a:picLocks noChangeAspect="1" noChangeArrowheads="1"/>
          </p:cNvPicPr>
          <p:nvPr/>
        </p:nvPicPr>
        <p:blipFill>
          <a:blip r:embed="rId2" cstate="print"/>
          <a:srcRect/>
          <a:stretch>
            <a:fillRect/>
          </a:stretch>
        </p:blipFill>
        <p:spPr bwMode="auto">
          <a:xfrm>
            <a:off x="6372200" y="0"/>
            <a:ext cx="2771800" cy="2323421"/>
          </a:xfrm>
          <a:prstGeom prst="rect">
            <a:avLst/>
          </a:prstGeom>
          <a:noFill/>
        </p:spPr>
      </p:pic>
      <p:sp>
        <p:nvSpPr>
          <p:cNvPr id="1028" name="AutoShape 4" descr="Image result for carbonic anhydrase re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carbonic anhydrase re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2" name="Picture 8" descr="http://3.bp.blogspot.com/-xS65GlyTXLA/UqzA_bRZnsI/AAAAAAAAAzk/XBNalRZXkQg/s1600/carbonic+anhydrase.jpg"/>
          <p:cNvPicPr>
            <a:picLocks noChangeAspect="1" noChangeArrowheads="1"/>
          </p:cNvPicPr>
          <p:nvPr/>
        </p:nvPicPr>
        <p:blipFill>
          <a:blip r:embed="rId3" cstate="print"/>
          <a:srcRect/>
          <a:stretch>
            <a:fillRect/>
          </a:stretch>
        </p:blipFill>
        <p:spPr bwMode="auto">
          <a:xfrm>
            <a:off x="827585" y="5088763"/>
            <a:ext cx="6552728" cy="1769237"/>
          </a:xfrm>
          <a:prstGeom prst="rect">
            <a:avLst/>
          </a:prstGeom>
          <a:noFill/>
        </p:spPr>
      </p:pic>
    </p:spTree>
    <p:extLst>
      <p:ext uri="{BB962C8B-B14F-4D97-AF65-F5344CB8AC3E}">
        <p14:creationId xmlns:p14="http://schemas.microsoft.com/office/powerpoint/2010/main" val="32711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239000" cy="444664"/>
          </a:xfrm>
        </p:spPr>
        <p:txBody>
          <a:bodyPr>
            <a:normAutofit fontScale="90000"/>
          </a:bodyPr>
          <a:lstStyle/>
          <a:p>
            <a:r>
              <a:rPr lang="en-GB" dirty="0" smtClean="0"/>
              <a:t>Coenzymes</a:t>
            </a:r>
            <a:endParaRPr lang="en-GB" dirty="0"/>
          </a:p>
        </p:txBody>
      </p:sp>
      <p:sp>
        <p:nvSpPr>
          <p:cNvPr id="3" name="Content Placeholder 2"/>
          <p:cNvSpPr>
            <a:spLocks noGrp="1"/>
          </p:cNvSpPr>
          <p:nvPr>
            <p:ph idx="1"/>
          </p:nvPr>
        </p:nvSpPr>
        <p:spPr>
          <a:xfrm>
            <a:off x="179512" y="692696"/>
            <a:ext cx="7776864" cy="5976664"/>
          </a:xfrm>
        </p:spPr>
        <p:txBody>
          <a:bodyPr>
            <a:normAutofit/>
          </a:bodyPr>
          <a:lstStyle/>
          <a:p>
            <a:r>
              <a:rPr lang="en-GB" sz="2400" dirty="0" smtClean="0"/>
              <a:t>Along with cofactors and prosthetic groups, </a:t>
            </a:r>
            <a:r>
              <a:rPr lang="en-GB" sz="2400" b="1" dirty="0" smtClean="0"/>
              <a:t>coenzymes</a:t>
            </a:r>
            <a:r>
              <a:rPr lang="en-GB" sz="2400" dirty="0" smtClean="0"/>
              <a:t> are another small molecule that helps the enzyme-substrate complex form.</a:t>
            </a:r>
          </a:p>
          <a:p>
            <a:endParaRPr lang="en-GB" sz="2000" u="sng" dirty="0" smtClean="0"/>
          </a:p>
          <a:p>
            <a:r>
              <a:rPr lang="en-GB" sz="2000" u="sng" dirty="0" smtClean="0"/>
              <a:t>Coenzymes bind </a:t>
            </a:r>
            <a:r>
              <a:rPr lang="en-GB" sz="2000" b="1" u="sng" dirty="0" smtClean="0"/>
              <a:t>temporarily </a:t>
            </a:r>
            <a:r>
              <a:rPr lang="en-GB" sz="2000" u="sng" dirty="0" smtClean="0"/>
              <a:t>to the </a:t>
            </a:r>
            <a:r>
              <a:rPr lang="en-GB" sz="2000" i="1" u="sng" dirty="0" smtClean="0"/>
              <a:t>active site</a:t>
            </a:r>
            <a:r>
              <a:rPr lang="en-GB" sz="2000" u="sng" dirty="0" smtClean="0"/>
              <a:t> of enzymes</a:t>
            </a:r>
            <a:r>
              <a:rPr lang="en-GB" sz="2000" dirty="0" smtClean="0"/>
              <a:t>.</a:t>
            </a:r>
          </a:p>
          <a:p>
            <a:endParaRPr lang="en-GB" sz="2000" u="sng" dirty="0" smtClean="0"/>
          </a:p>
          <a:p>
            <a:endParaRPr lang="en-GB" sz="2000" u="sng" dirty="0" smtClean="0"/>
          </a:p>
          <a:p>
            <a:endParaRPr lang="en-GB" sz="2000" u="sng" dirty="0" smtClean="0"/>
          </a:p>
          <a:p>
            <a:endParaRPr lang="en-GB" sz="2000" u="sng" dirty="0" smtClean="0"/>
          </a:p>
          <a:p>
            <a:endParaRPr lang="en-GB" sz="2000" u="sng" dirty="0" smtClean="0"/>
          </a:p>
          <a:p>
            <a:endParaRPr lang="en-GB" sz="2000" u="sng" dirty="0" smtClean="0"/>
          </a:p>
          <a:p>
            <a:endParaRPr lang="en-GB" sz="2000" u="sng" dirty="0" smtClean="0"/>
          </a:p>
          <a:p>
            <a:r>
              <a:rPr lang="en-GB" sz="2400" dirty="0" smtClean="0"/>
              <a:t>Many vitamins act as coenzymes.</a:t>
            </a:r>
          </a:p>
          <a:p>
            <a:r>
              <a:rPr lang="en-GB" sz="2400" dirty="0" smtClean="0"/>
              <a:t>Vitamin C is a very important coenzyme.</a:t>
            </a:r>
          </a:p>
          <a:p>
            <a:endParaRPr lang="en-GB" sz="2000" u="sng" dirty="0" smtClean="0"/>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dirty="0" smtClean="0"/>
          </a:p>
        </p:txBody>
      </p:sp>
      <p:sp>
        <p:nvSpPr>
          <p:cNvPr id="57346" name="AutoShape 2" descr="https://d2gne97vdumgn3.cloudfront.net/api/file/XbGsY6HnQgueHW3GKb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2466" name="AutoShape 2" descr="https://adapaproject.org/images/biobook_images/co-enzyme_cofacto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7586" name="AutoShape 2" descr="https://biochemistry3rst.files.wordpress.com/2014/02/quaternary_haemoglobin.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7588" name="AutoShape 4" descr="https://biochemistry3rst.files.wordpress.com/2014/02/quaternary_haemoglobin.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9" descr="co-enzyme_cofactor.jpg"/>
          <p:cNvPicPr>
            <a:picLocks noChangeAspect="1"/>
          </p:cNvPicPr>
          <p:nvPr/>
        </p:nvPicPr>
        <p:blipFill>
          <a:blip r:embed="rId3" cstate="print"/>
          <a:stretch>
            <a:fillRect/>
          </a:stretch>
        </p:blipFill>
        <p:spPr>
          <a:xfrm>
            <a:off x="539552" y="2687935"/>
            <a:ext cx="4000500" cy="2181225"/>
          </a:xfrm>
          <a:prstGeom prst="rect">
            <a:avLst/>
          </a:prstGeom>
        </p:spPr>
      </p:pic>
      <p:sp>
        <p:nvSpPr>
          <p:cNvPr id="11" name="TextBox 10"/>
          <p:cNvSpPr txBox="1"/>
          <p:nvPr/>
        </p:nvSpPr>
        <p:spPr>
          <a:xfrm>
            <a:off x="4788024" y="2622391"/>
            <a:ext cx="3024336" cy="2246769"/>
          </a:xfrm>
          <a:prstGeom prst="rect">
            <a:avLst/>
          </a:prstGeom>
          <a:noFill/>
        </p:spPr>
        <p:txBody>
          <a:bodyPr wrap="square" rtlCol="0">
            <a:spAutoFit/>
          </a:bodyPr>
          <a:lstStyle/>
          <a:p>
            <a:pPr algn="ctr"/>
            <a:r>
              <a:rPr lang="en-GB" sz="2000" dirty="0" smtClean="0"/>
              <a:t>Unlike prosthetic groups and other cofactors, coenzymes are </a:t>
            </a:r>
            <a:r>
              <a:rPr lang="en-GB" sz="2000" b="1" dirty="0" smtClean="0"/>
              <a:t>changed in a reaction</a:t>
            </a:r>
            <a:r>
              <a:rPr lang="en-GB" sz="2000" dirty="0" smtClean="0"/>
              <a:t>.</a:t>
            </a:r>
          </a:p>
          <a:p>
            <a:pPr algn="ctr"/>
            <a:endParaRPr lang="en-GB" sz="2000" dirty="0" smtClean="0"/>
          </a:p>
          <a:p>
            <a:pPr algn="ctr"/>
            <a:r>
              <a:rPr lang="en-GB" sz="2000" dirty="0" smtClean="0">
                <a:solidFill>
                  <a:srgbClr val="FF0000"/>
                </a:solidFill>
              </a:rPr>
              <a:t>What’s the implication of this?</a:t>
            </a:r>
            <a:endParaRPr lang="en-GB" sz="2000" dirty="0">
              <a:solidFill>
                <a:srgbClr val="FF0000"/>
              </a:solidFill>
            </a:endParaRPr>
          </a:p>
        </p:txBody>
      </p:sp>
      <p:sp>
        <p:nvSpPr>
          <p:cNvPr id="12" name="Rounded Rectangle 11"/>
          <p:cNvSpPr/>
          <p:nvPr/>
        </p:nvSpPr>
        <p:spPr>
          <a:xfrm>
            <a:off x="4788024" y="4005064"/>
            <a:ext cx="352839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need to be recycled or need a source of more</a:t>
            </a:r>
            <a:endParaRPr lang="en-GB" dirty="0"/>
          </a:p>
        </p:txBody>
      </p:sp>
    </p:spTree>
    <p:extLst>
      <p:ext uri="{BB962C8B-B14F-4D97-AF65-F5344CB8AC3E}">
        <p14:creationId xmlns:p14="http://schemas.microsoft.com/office/powerpoint/2010/main" val="13893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212725" y="800100"/>
            <a:ext cx="8699500" cy="5308600"/>
            <a:chOff x="134" y="504"/>
            <a:chExt cx="5480" cy="3344"/>
          </a:xfrm>
        </p:grpSpPr>
        <p:pic>
          <p:nvPicPr>
            <p:cNvPr id="997389" name="S3_8_temp_animated_graph.swf" descr="3_8_temp_animated_graph"/>
            <p:cNvPicPr>
              <a:picLocks noChangeAspect="1" noChangeArrowheads="1"/>
            </p:cNvPicPr>
            <p:nvPr/>
          </p:nvPicPr>
          <p:blipFill>
            <a:blip r:embed="rId5"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24583"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75680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idx="4294967295"/>
          </p:nvPr>
        </p:nvSpPr>
        <p:spPr/>
        <p:txBody>
          <a:bodyPr/>
          <a:lstStyle/>
          <a:p>
            <a:r>
              <a:rPr lang="en-GB"/>
              <a:t>Effect of pH on enzymes</a:t>
            </a:r>
          </a:p>
        </p:txBody>
      </p:sp>
      <p:grpSp>
        <p:nvGrpSpPr>
          <p:cNvPr id="2" name="Group 14"/>
          <p:cNvGrpSpPr>
            <a:grpSpLocks/>
          </p:cNvGrpSpPr>
          <p:nvPr/>
        </p:nvGrpSpPr>
        <p:grpSpPr bwMode="auto">
          <a:xfrm>
            <a:off x="212725" y="800100"/>
            <a:ext cx="8699500" cy="5308600"/>
            <a:chOff x="134" y="504"/>
            <a:chExt cx="5480" cy="3344"/>
          </a:xfrm>
        </p:grpSpPr>
        <p:pic>
          <p:nvPicPr>
            <p:cNvPr id="976908" name="S3_9_pH_animated_graph.swf" descr="3_9_pH_animated_graph"/>
            <p:cNvPicPr>
              <a:picLocks noChangeAspect="1" noChangeArrowheads="1"/>
            </p:cNvPicPr>
            <p:nvPr/>
          </p:nvPicPr>
          <p:blipFill>
            <a:blip r:embed="rId5"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25607"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605560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12725" y="800100"/>
            <a:ext cx="8699500" cy="5308600"/>
            <a:chOff x="134" y="504"/>
            <a:chExt cx="5480" cy="3344"/>
          </a:xfrm>
        </p:grpSpPr>
        <p:pic>
          <p:nvPicPr>
            <p:cNvPr id="972818" name="S3_13_substrate_conc_graph.swf" descr="3_13_substrate_conc_graph"/>
            <p:cNvPicPr>
              <a:picLocks noChangeAspect="1" noChangeArrowheads="1"/>
            </p:cNvPicPr>
            <p:nvPr/>
          </p:nvPicPr>
          <p:blipFill>
            <a:blip r:embed="rId5"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26630"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060283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7653"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4"/>
                <a:srcRect/>
                <a:stretch>
                  <a:fillRect/>
                </a:stretch>
              </p:blipFill>
              <p:spPr bwMode="auto">
                <a:xfrm>
                  <a:off x="250825" y="836613"/>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88952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enzymes</a:t>
            </a:r>
            <a:endParaRPr lang="en-GB" dirty="0"/>
          </a:p>
        </p:txBody>
      </p:sp>
      <p:sp>
        <p:nvSpPr>
          <p:cNvPr id="3" name="Content Placeholder 2"/>
          <p:cNvSpPr>
            <a:spLocks noGrp="1"/>
          </p:cNvSpPr>
          <p:nvPr>
            <p:ph idx="1"/>
          </p:nvPr>
        </p:nvSpPr>
        <p:spPr/>
        <p:txBody>
          <a:bodyPr/>
          <a:lstStyle/>
          <a:p>
            <a:r>
              <a:rPr lang="en-GB" dirty="0" smtClean="0"/>
              <a:t>Enzymes are globular proteins with a specific tertiary structure.</a:t>
            </a:r>
          </a:p>
          <a:p>
            <a:r>
              <a:rPr lang="en-GB" dirty="0" smtClean="0"/>
              <a:t>Enzyme action may be intracellular or extracellular.</a:t>
            </a:r>
          </a:p>
          <a:p>
            <a:r>
              <a:rPr lang="en-GB" dirty="0" smtClean="0"/>
              <a:t>Enzymes are biological catalysts.</a:t>
            </a:r>
          </a:p>
          <a:p>
            <a:pPr lvl="1"/>
            <a:r>
              <a:rPr lang="en-GB" dirty="0" smtClean="0"/>
              <a:t>Enzymes catalyse metabolic reactions.</a:t>
            </a:r>
          </a:p>
          <a:p>
            <a:pPr lvl="1"/>
            <a:r>
              <a:rPr lang="en-GB" dirty="0" smtClean="0"/>
              <a:t>Enzymes lower activation energy required for the reaction to occur.</a:t>
            </a:r>
            <a:endParaRPr lang="en-GB" dirty="0"/>
          </a:p>
        </p:txBody>
      </p:sp>
      <p:pic>
        <p:nvPicPr>
          <p:cNvPr id="21506" name="Picture 2" descr="http://t1.gstatic.com/images?q=tbn:ANd9GcQeOTPrbXYNagv8gyuhw9PGfHxNvuVlxoqFnOmTLDjJnE86c8FI-w:https://upload.wikimedia.org/wikipedia/commons/a/ae/GLO1_Homo_sapiens_small_fast.gif"/>
          <p:cNvPicPr>
            <a:picLocks noChangeAspect="1" noChangeArrowheads="1"/>
          </p:cNvPicPr>
          <p:nvPr/>
        </p:nvPicPr>
        <p:blipFill>
          <a:blip r:embed="rId2" cstate="print"/>
          <a:srcRect/>
          <a:stretch>
            <a:fillRect/>
          </a:stretch>
        </p:blipFill>
        <p:spPr bwMode="auto">
          <a:xfrm>
            <a:off x="5652120" y="4653136"/>
            <a:ext cx="2286000" cy="1981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9193" name="Picture 9" descr="Image:ATP structure.svg"/>
          <p:cNvPicPr>
            <a:picLocks noChangeAspect="1" noChangeArrowheads="1"/>
          </p:cNvPicPr>
          <p:nvPr/>
        </p:nvPicPr>
        <p:blipFill>
          <a:blip r:embed="rId3" cstate="print"/>
          <a:srcRect/>
          <a:stretch>
            <a:fillRect/>
          </a:stretch>
        </p:blipFill>
        <p:spPr bwMode="auto">
          <a:xfrm>
            <a:off x="5010150" y="4424363"/>
            <a:ext cx="3384550" cy="1974850"/>
          </a:xfrm>
          <a:prstGeom prst="rect">
            <a:avLst/>
          </a:prstGeom>
          <a:noFill/>
        </p:spPr>
      </p:pic>
      <p:sp>
        <p:nvSpPr>
          <p:cNvPr id="989186" name="Rectangle 2"/>
          <p:cNvSpPr>
            <a:spLocks noGrp="1" noChangeArrowheads="1"/>
          </p:cNvSpPr>
          <p:nvPr>
            <p:ph type="title" idx="4294967295"/>
          </p:nvPr>
        </p:nvSpPr>
        <p:spPr>
          <a:xfrm>
            <a:off x="457200" y="320040"/>
            <a:ext cx="7239000" cy="444664"/>
          </a:xfrm>
        </p:spPr>
        <p:txBody>
          <a:bodyPr>
            <a:normAutofit fontScale="90000"/>
          </a:bodyPr>
          <a:lstStyle/>
          <a:p>
            <a:r>
              <a:rPr lang="en-GB" dirty="0"/>
              <a:t>End-product inhibition</a:t>
            </a:r>
          </a:p>
        </p:txBody>
      </p:sp>
      <p:sp>
        <p:nvSpPr>
          <p:cNvPr id="989187" name="Text Box 3"/>
          <p:cNvSpPr txBox="1">
            <a:spLocks noChangeArrowheads="1"/>
          </p:cNvSpPr>
          <p:nvPr/>
        </p:nvSpPr>
        <p:spPr bwMode="auto">
          <a:xfrm>
            <a:off x="563563" y="784225"/>
            <a:ext cx="8367712" cy="1200329"/>
          </a:xfrm>
          <a:prstGeom prst="rect">
            <a:avLst/>
          </a:prstGeom>
          <a:noFill/>
          <a:ln w="9525" algn="ctr">
            <a:noFill/>
            <a:miter lim="800000"/>
            <a:headEnd/>
            <a:tailEnd/>
          </a:ln>
          <a:effectLst/>
        </p:spPr>
        <p:txBody>
          <a:bodyPr wrap="square">
            <a:spAutoFit/>
          </a:bodyPr>
          <a:lstStyle/>
          <a:p>
            <a:r>
              <a:rPr lang="en-GB" sz="2400"/>
              <a:t>Enzyme inhibition is important in regulating </a:t>
            </a:r>
            <a:r>
              <a:rPr lang="en-GB" sz="2400" b="1">
                <a:solidFill>
                  <a:srgbClr val="10BC45"/>
                </a:solidFill>
              </a:rPr>
              <a:t>metabolic pathways</a:t>
            </a:r>
            <a:r>
              <a:rPr lang="en-GB" sz="2400"/>
              <a:t>. The final (end) product often acts as a regulator of the pathway in a process called </a:t>
            </a:r>
            <a:r>
              <a:rPr lang="en-GB" sz="2400" b="1">
                <a:solidFill>
                  <a:srgbClr val="10BC45"/>
                </a:solidFill>
              </a:rPr>
              <a:t>end-product inhibition</a:t>
            </a:r>
            <a:r>
              <a:rPr lang="en-GB" sz="2400"/>
              <a:t>.</a:t>
            </a:r>
          </a:p>
        </p:txBody>
      </p:sp>
      <p:sp>
        <p:nvSpPr>
          <p:cNvPr id="989190" name="Rectangle 6"/>
          <p:cNvSpPr>
            <a:spLocks noChangeArrowheads="1"/>
          </p:cNvSpPr>
          <p:nvPr/>
        </p:nvSpPr>
        <p:spPr bwMode="auto">
          <a:xfrm>
            <a:off x="604838" y="2257425"/>
            <a:ext cx="7624762" cy="1200329"/>
          </a:xfrm>
          <a:prstGeom prst="rect">
            <a:avLst/>
          </a:prstGeom>
          <a:noFill/>
          <a:ln w="9525" algn="ctr">
            <a:noFill/>
            <a:miter lim="800000"/>
            <a:headEnd/>
            <a:tailEnd/>
          </a:ln>
          <a:effectLst/>
        </p:spPr>
        <p:txBody>
          <a:bodyPr>
            <a:spAutoFit/>
          </a:bodyPr>
          <a:lstStyle/>
          <a:p>
            <a:pPr marL="355600" indent="-355600">
              <a:buClr>
                <a:srgbClr val="10BC45"/>
              </a:buClr>
              <a:buSzPct val="80000"/>
              <a:buFont typeface="Wingdings" pitchFamily="2" charset="2"/>
              <a:buChar char="l"/>
            </a:pPr>
            <a:r>
              <a:rPr lang="en-GB" sz="2400"/>
              <a:t>When the amount of end product is high, it binds non-competitively to an enzyme in the pathway, blocking further production of itself.</a:t>
            </a:r>
          </a:p>
        </p:txBody>
      </p:sp>
      <p:sp>
        <p:nvSpPr>
          <p:cNvPr id="989191" name="Rectangle 7"/>
          <p:cNvSpPr>
            <a:spLocks noChangeArrowheads="1"/>
          </p:cNvSpPr>
          <p:nvPr/>
        </p:nvSpPr>
        <p:spPr bwMode="auto">
          <a:xfrm>
            <a:off x="604838" y="3732213"/>
            <a:ext cx="7624762" cy="830997"/>
          </a:xfrm>
          <a:prstGeom prst="rect">
            <a:avLst/>
          </a:prstGeom>
          <a:noFill/>
          <a:ln w="9525" algn="ctr">
            <a:noFill/>
            <a:miter lim="800000"/>
            <a:headEnd/>
            <a:tailEnd/>
          </a:ln>
          <a:effectLst/>
        </p:spPr>
        <p:txBody>
          <a:bodyPr>
            <a:spAutoFit/>
          </a:bodyPr>
          <a:lstStyle/>
          <a:p>
            <a:pPr marL="355600" indent="-355600">
              <a:buClr>
                <a:srgbClr val="10BC45"/>
              </a:buClr>
              <a:buSzPct val="80000"/>
              <a:buFont typeface="Wingdings" pitchFamily="2" charset="2"/>
              <a:buChar char="l"/>
            </a:pPr>
            <a:r>
              <a:rPr lang="en-GB" sz="2400"/>
              <a:t>When the amount of end product falls, inhibition ends and the pathway restarts.</a:t>
            </a:r>
          </a:p>
        </p:txBody>
      </p:sp>
      <p:sp>
        <p:nvSpPr>
          <p:cNvPr id="989195" name="Rectangle 11"/>
          <p:cNvSpPr>
            <a:spLocks noChangeArrowheads="1"/>
          </p:cNvSpPr>
          <p:nvPr/>
        </p:nvSpPr>
        <p:spPr bwMode="auto">
          <a:xfrm>
            <a:off x="604838" y="4841875"/>
            <a:ext cx="4144962" cy="1200329"/>
          </a:xfrm>
          <a:prstGeom prst="rect">
            <a:avLst/>
          </a:prstGeom>
          <a:noFill/>
          <a:ln w="9525" algn="ctr">
            <a:noFill/>
            <a:miter lim="800000"/>
            <a:headEnd/>
            <a:tailEnd/>
          </a:ln>
          <a:effectLst/>
        </p:spPr>
        <p:txBody>
          <a:bodyPr>
            <a:spAutoFit/>
          </a:bodyPr>
          <a:lstStyle/>
          <a:p>
            <a:r>
              <a:rPr lang="en-GB" sz="2400"/>
              <a:t>The synthesis of ATP is regulated in this way, with ATP acting as the inhibitor.</a:t>
            </a:r>
          </a:p>
        </p:txBody>
      </p:sp>
    </p:spTree>
    <p:extLst>
      <p:ext uri="{BB962C8B-B14F-4D97-AF65-F5344CB8AC3E}">
        <p14:creationId xmlns:p14="http://schemas.microsoft.com/office/powerpoint/2010/main" val="38663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9190"/>
                                        </p:tgtEl>
                                        <p:attrNameLst>
                                          <p:attrName>style.visibility</p:attrName>
                                        </p:attrNameLst>
                                      </p:cBhvr>
                                      <p:to>
                                        <p:strVal val="visible"/>
                                      </p:to>
                                    </p:set>
                                    <p:animEffect transition="in" filter="dissolve">
                                      <p:cBhvr>
                                        <p:cTn id="7" dur="500"/>
                                        <p:tgtEl>
                                          <p:spTgt spid="9891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9191"/>
                                        </p:tgtEl>
                                        <p:attrNameLst>
                                          <p:attrName>style.visibility</p:attrName>
                                        </p:attrNameLst>
                                      </p:cBhvr>
                                      <p:to>
                                        <p:strVal val="visible"/>
                                      </p:to>
                                    </p:set>
                                    <p:animEffect transition="in" filter="dissolve">
                                      <p:cBhvr>
                                        <p:cTn id="12" dur="500"/>
                                        <p:tgtEl>
                                          <p:spTgt spid="9891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9195"/>
                                        </p:tgtEl>
                                        <p:attrNameLst>
                                          <p:attrName>style.visibility</p:attrName>
                                        </p:attrNameLst>
                                      </p:cBhvr>
                                      <p:to>
                                        <p:strVal val="visible"/>
                                      </p:to>
                                    </p:set>
                                    <p:animEffect transition="in" filter="dissolve">
                                      <p:cBhvr>
                                        <p:cTn id="17" dur="500"/>
                                        <p:tgtEl>
                                          <p:spTgt spid="98919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89193"/>
                                        </p:tgtEl>
                                        <p:attrNameLst>
                                          <p:attrName>style.visibility</p:attrName>
                                        </p:attrNameLst>
                                      </p:cBhvr>
                                      <p:to>
                                        <p:strVal val="visible"/>
                                      </p:to>
                                    </p:set>
                                    <p:animEffect transition="in" filter="wipe(left)">
                                      <p:cBhvr>
                                        <p:cTn id="21" dur="500"/>
                                        <p:tgtEl>
                                          <p:spTgt spid="989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90" grpId="0"/>
      <p:bldP spid="989191" grpId="0"/>
      <p:bldP spid="9891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idx="4294967295"/>
          </p:nvPr>
        </p:nvSpPr>
        <p:spPr>
          <a:xfrm>
            <a:off x="457200" y="320040"/>
            <a:ext cx="8075240" cy="516672"/>
          </a:xfrm>
        </p:spPr>
        <p:txBody>
          <a:bodyPr>
            <a:normAutofit/>
          </a:bodyPr>
          <a:lstStyle/>
          <a:p>
            <a:r>
              <a:rPr lang="en-GB" sz="3200" dirty="0" smtClean="0"/>
              <a:t>Metabolic poisons</a:t>
            </a:r>
            <a:endParaRPr lang="en-GB" sz="3200" dirty="0"/>
          </a:p>
        </p:txBody>
      </p:sp>
      <p:sp>
        <p:nvSpPr>
          <p:cNvPr id="993283" name="Text Box 3"/>
          <p:cNvSpPr txBox="1">
            <a:spLocks noChangeArrowheads="1"/>
          </p:cNvSpPr>
          <p:nvPr/>
        </p:nvSpPr>
        <p:spPr bwMode="auto">
          <a:xfrm>
            <a:off x="563563" y="784225"/>
            <a:ext cx="8583612" cy="457200"/>
          </a:xfrm>
          <a:prstGeom prst="rect">
            <a:avLst/>
          </a:prstGeom>
          <a:noFill/>
          <a:ln w="9525" algn="ctr">
            <a:noFill/>
            <a:miter lim="800000"/>
            <a:headEnd/>
            <a:tailEnd/>
          </a:ln>
          <a:effectLst/>
        </p:spPr>
        <p:txBody>
          <a:bodyPr>
            <a:spAutoFit/>
          </a:bodyPr>
          <a:lstStyle/>
          <a:p>
            <a:r>
              <a:rPr lang="en-GB" sz="2400" dirty="0"/>
              <a:t>Many natural poisons are enzyme inhibitors.</a:t>
            </a:r>
          </a:p>
        </p:txBody>
      </p:sp>
      <p:sp>
        <p:nvSpPr>
          <p:cNvPr id="993299" name="Rectangle 19"/>
          <p:cNvSpPr>
            <a:spLocks noChangeArrowheads="1"/>
          </p:cNvSpPr>
          <p:nvPr/>
        </p:nvSpPr>
        <p:spPr bwMode="auto">
          <a:xfrm>
            <a:off x="563563" y="1327150"/>
            <a:ext cx="3868737" cy="1569660"/>
          </a:xfrm>
          <a:prstGeom prst="rect">
            <a:avLst/>
          </a:prstGeom>
          <a:noFill/>
          <a:ln w="9525" algn="ctr">
            <a:noFill/>
            <a:miter lim="800000"/>
            <a:headEnd/>
            <a:tailEnd/>
          </a:ln>
          <a:effectLst/>
        </p:spPr>
        <p:txBody>
          <a:bodyPr>
            <a:spAutoFit/>
          </a:bodyPr>
          <a:lstStyle/>
          <a:p>
            <a:pPr marL="355600" indent="-355600">
              <a:buClr>
                <a:srgbClr val="10BC45"/>
              </a:buClr>
              <a:buSzPct val="80000"/>
              <a:buFont typeface="Wingdings" pitchFamily="2" charset="2"/>
              <a:buChar char="l"/>
            </a:pPr>
            <a:r>
              <a:rPr lang="en-GB" sz="2400" dirty="0" smtClean="0"/>
              <a:t>Many toxins exert their effects because they inhibit or </a:t>
            </a:r>
            <a:r>
              <a:rPr lang="en-GB" sz="2400" smtClean="0"/>
              <a:t>inactivate enzymes</a:t>
            </a:r>
            <a:endParaRPr lang="en-GB" sz="2400" dirty="0"/>
          </a:p>
        </p:txBody>
      </p:sp>
      <p:sp>
        <p:nvSpPr>
          <p:cNvPr id="993300" name="Rectangle 20"/>
          <p:cNvSpPr>
            <a:spLocks noChangeArrowheads="1"/>
          </p:cNvSpPr>
          <p:nvPr/>
        </p:nvSpPr>
        <p:spPr bwMode="auto">
          <a:xfrm>
            <a:off x="323528" y="2852936"/>
            <a:ext cx="4080445" cy="1569660"/>
          </a:xfrm>
          <a:prstGeom prst="rect">
            <a:avLst/>
          </a:prstGeom>
          <a:noFill/>
          <a:ln w="9525" algn="ctr">
            <a:noFill/>
            <a:miter lim="800000"/>
            <a:headEnd/>
            <a:tailEnd/>
          </a:ln>
          <a:effectLst/>
        </p:spPr>
        <p:txBody>
          <a:bodyPr wrap="square">
            <a:spAutoFit/>
          </a:bodyPr>
          <a:lstStyle/>
          <a:p>
            <a:pPr marL="355600" indent="-355600">
              <a:buClr>
                <a:srgbClr val="10BC45"/>
              </a:buClr>
              <a:buSzPct val="80000"/>
              <a:buFont typeface="Wingdings" pitchFamily="2" charset="2"/>
              <a:buChar char="l"/>
            </a:pPr>
            <a:r>
              <a:rPr lang="en-GB" sz="2400" dirty="0"/>
              <a:t>Cyanide is an irreversible inhibitor of an enzyme involved in </a:t>
            </a:r>
            <a:r>
              <a:rPr lang="en-GB" sz="2400" dirty="0" smtClean="0"/>
              <a:t>aerobic respiration. </a:t>
            </a:r>
            <a:endParaRPr lang="en-GB" sz="2400" dirty="0"/>
          </a:p>
        </p:txBody>
      </p:sp>
      <p:sp>
        <p:nvSpPr>
          <p:cNvPr id="8" name="Rectangle 20"/>
          <p:cNvSpPr>
            <a:spLocks noChangeArrowheads="1"/>
          </p:cNvSpPr>
          <p:nvPr/>
        </p:nvSpPr>
        <p:spPr bwMode="auto">
          <a:xfrm>
            <a:off x="611560" y="4509120"/>
            <a:ext cx="8064896" cy="1938992"/>
          </a:xfrm>
          <a:prstGeom prst="rect">
            <a:avLst/>
          </a:prstGeom>
          <a:noFill/>
          <a:ln w="9525" algn="ctr">
            <a:noFill/>
            <a:miter lim="800000"/>
            <a:headEnd/>
            <a:tailEnd/>
          </a:ln>
          <a:effectLst/>
        </p:spPr>
        <p:txBody>
          <a:bodyPr wrap="square">
            <a:spAutoFit/>
          </a:bodyPr>
          <a:lstStyle/>
          <a:p>
            <a:pPr marL="355600" indent="-355600">
              <a:buClr>
                <a:srgbClr val="10BC45"/>
              </a:buClr>
              <a:buSzPct val="80000"/>
              <a:buFont typeface="Wingdings" pitchFamily="2" charset="2"/>
              <a:buChar char="l"/>
            </a:pPr>
            <a:r>
              <a:rPr lang="en-GB" sz="2400" dirty="0"/>
              <a:t>Cyanide </a:t>
            </a:r>
            <a:r>
              <a:rPr lang="en-GB" sz="2400" dirty="0" smtClean="0"/>
              <a:t>binds to an enzyme found in mitochondria. This enzyme is involved in the final stages of respiration and it’s inhibition prevents the earlier stages from occurring and hence prevents </a:t>
            </a:r>
            <a:r>
              <a:rPr lang="en-GB" sz="2400" dirty="0"/>
              <a:t>cells from producing ATP. </a:t>
            </a:r>
          </a:p>
        </p:txBody>
      </p:sp>
      <p:sp>
        <p:nvSpPr>
          <p:cNvPr id="25602" name="AutoShape 2" descr="https://encrypted-tbn3.gstatic.com/images?q=tbn:ANd9GcSPZ_ff_LzE8Nv_qxmTA852tnMYI7ZGKQDsaUSVUy77HXYkSi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4" name="AutoShape 4" descr="https://encrypted-tbn3.gstatic.com/images?q=tbn:ANd9GcSPZ_ff_LzE8Nv_qxmTA852tnMYI7ZGKQDsaUSVUy77HXYkSi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6" name="AutoShape 6" descr="https://encrypted-tbn3.gstatic.com/images?q=tbn:ANd9GcSPZ_ff_LzE8Nv_qxmTA852tnMYI7ZGKQDsaUSVUy77HXYkSi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7" name="Picture 7"/>
          <p:cNvPicPr>
            <a:picLocks noChangeAspect="1" noChangeArrowheads="1"/>
          </p:cNvPicPr>
          <p:nvPr/>
        </p:nvPicPr>
        <p:blipFill>
          <a:blip r:embed="rId3" cstate="print"/>
          <a:srcRect/>
          <a:stretch>
            <a:fillRect/>
          </a:stretch>
        </p:blipFill>
        <p:spPr bwMode="auto">
          <a:xfrm>
            <a:off x="5292080" y="1268760"/>
            <a:ext cx="2514566" cy="3168353"/>
          </a:xfrm>
          <a:prstGeom prst="rect">
            <a:avLst/>
          </a:prstGeom>
          <a:noFill/>
          <a:ln w="9525">
            <a:noFill/>
            <a:miter lim="800000"/>
            <a:headEnd/>
            <a:tailEnd/>
          </a:ln>
        </p:spPr>
      </p:pic>
    </p:spTree>
    <p:extLst>
      <p:ext uri="{BB962C8B-B14F-4D97-AF65-F5344CB8AC3E}">
        <p14:creationId xmlns:p14="http://schemas.microsoft.com/office/powerpoint/2010/main" val="27927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299"/>
                                        </p:tgtEl>
                                        <p:attrNameLst>
                                          <p:attrName>style.visibility</p:attrName>
                                        </p:attrNameLst>
                                      </p:cBhvr>
                                      <p:to>
                                        <p:strVal val="visible"/>
                                      </p:to>
                                    </p:set>
                                    <p:animEffect transition="in" filter="dissolve">
                                      <p:cBhvr>
                                        <p:cTn id="7" dur="500"/>
                                        <p:tgtEl>
                                          <p:spTgt spid="9932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00"/>
                                        </p:tgtEl>
                                        <p:attrNameLst>
                                          <p:attrName>style.visibility</p:attrName>
                                        </p:attrNameLst>
                                      </p:cBhvr>
                                      <p:to>
                                        <p:strVal val="visible"/>
                                      </p:to>
                                    </p:set>
                                    <p:animEffect transition="in" filter="dissolve">
                                      <p:cBhvr>
                                        <p:cTn id="12" dur="500"/>
                                        <p:tgtEl>
                                          <p:spTgt spid="9933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9" grpId="0"/>
      <p:bldP spid="993300"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7" name="Picture 27" descr="green_mamba"/>
          <p:cNvPicPr>
            <a:picLocks noChangeAspect="1" noChangeArrowheads="1"/>
          </p:cNvPicPr>
          <p:nvPr/>
        </p:nvPicPr>
        <p:blipFill>
          <a:blip r:embed="rId3" cstate="print"/>
          <a:srcRect/>
          <a:stretch>
            <a:fillRect/>
          </a:stretch>
        </p:blipFill>
        <p:spPr bwMode="auto">
          <a:xfrm>
            <a:off x="4860032" y="1340768"/>
            <a:ext cx="3341762" cy="2227841"/>
          </a:xfrm>
          <a:prstGeom prst="rect">
            <a:avLst/>
          </a:prstGeom>
          <a:noFill/>
        </p:spPr>
      </p:pic>
      <p:sp>
        <p:nvSpPr>
          <p:cNvPr id="993282" name="Rectangle 2"/>
          <p:cNvSpPr>
            <a:spLocks noGrp="1" noChangeArrowheads="1"/>
          </p:cNvSpPr>
          <p:nvPr>
            <p:ph type="title" idx="4294967295"/>
          </p:nvPr>
        </p:nvSpPr>
        <p:spPr>
          <a:xfrm>
            <a:off x="457200" y="320040"/>
            <a:ext cx="8075240" cy="516672"/>
          </a:xfrm>
        </p:spPr>
        <p:txBody>
          <a:bodyPr>
            <a:normAutofit/>
          </a:bodyPr>
          <a:lstStyle/>
          <a:p>
            <a:r>
              <a:rPr lang="en-GB" sz="3200" dirty="0"/>
              <a:t>Uses of inhibitors: natural poisons</a:t>
            </a:r>
          </a:p>
        </p:txBody>
      </p:sp>
      <p:sp>
        <p:nvSpPr>
          <p:cNvPr id="993283" name="Text Box 3"/>
          <p:cNvSpPr txBox="1">
            <a:spLocks noChangeArrowheads="1"/>
          </p:cNvSpPr>
          <p:nvPr/>
        </p:nvSpPr>
        <p:spPr bwMode="auto">
          <a:xfrm>
            <a:off x="563563" y="784225"/>
            <a:ext cx="8583612" cy="457200"/>
          </a:xfrm>
          <a:prstGeom prst="rect">
            <a:avLst/>
          </a:prstGeom>
          <a:noFill/>
          <a:ln w="9525" algn="ctr">
            <a:noFill/>
            <a:miter lim="800000"/>
            <a:headEnd/>
            <a:tailEnd/>
          </a:ln>
          <a:effectLst/>
        </p:spPr>
        <p:txBody>
          <a:bodyPr>
            <a:spAutoFit/>
          </a:bodyPr>
          <a:lstStyle/>
          <a:p>
            <a:r>
              <a:rPr lang="en-GB" sz="2400" dirty="0"/>
              <a:t>Many natural poisons are enzyme inhibitors.</a:t>
            </a:r>
          </a:p>
        </p:txBody>
      </p:sp>
      <p:sp>
        <p:nvSpPr>
          <p:cNvPr id="993297" name="Rectangle 17"/>
          <p:cNvSpPr>
            <a:spLocks noChangeArrowheads="1"/>
          </p:cNvSpPr>
          <p:nvPr/>
        </p:nvSpPr>
        <p:spPr bwMode="auto">
          <a:xfrm>
            <a:off x="582613" y="3573016"/>
            <a:ext cx="7517779" cy="1446550"/>
          </a:xfrm>
          <a:prstGeom prst="rect">
            <a:avLst/>
          </a:prstGeom>
          <a:noFill/>
          <a:ln w="9525" algn="ctr">
            <a:noFill/>
            <a:miter lim="800000"/>
            <a:headEnd/>
            <a:tailEnd/>
          </a:ln>
          <a:effectLst/>
        </p:spPr>
        <p:txBody>
          <a:bodyPr wrap="square">
            <a:spAutoFit/>
          </a:bodyPr>
          <a:lstStyle/>
          <a:p>
            <a:pPr marL="355600" indent="-355600">
              <a:buClr>
                <a:srgbClr val="10BC45"/>
              </a:buClr>
              <a:buSzPct val="80000"/>
              <a:buFont typeface="Wingdings" pitchFamily="2" charset="2"/>
              <a:buChar char="l"/>
            </a:pPr>
            <a:r>
              <a:rPr lang="en-GB" sz="2200" dirty="0" err="1" smtClean="0"/>
              <a:t>Acetylcholinesterase</a:t>
            </a:r>
            <a:r>
              <a:rPr lang="en-GB" sz="2200" dirty="0" smtClean="0"/>
              <a:t> breaks down acetylcholine a neurotransmitter. If acetylcholine is not broken down it stays attached to receptors on the muscle membrane and keeps the muscle contracted.</a:t>
            </a:r>
            <a:endParaRPr lang="en-GB" sz="2200" dirty="0"/>
          </a:p>
        </p:txBody>
      </p:sp>
      <p:sp>
        <p:nvSpPr>
          <p:cNvPr id="993299" name="Rectangle 19"/>
          <p:cNvSpPr>
            <a:spLocks noChangeArrowheads="1"/>
          </p:cNvSpPr>
          <p:nvPr/>
        </p:nvSpPr>
        <p:spPr bwMode="auto">
          <a:xfrm>
            <a:off x="563563" y="1327150"/>
            <a:ext cx="3868737" cy="2123658"/>
          </a:xfrm>
          <a:prstGeom prst="rect">
            <a:avLst/>
          </a:prstGeom>
          <a:noFill/>
          <a:ln w="9525" algn="ctr">
            <a:noFill/>
            <a:miter lim="800000"/>
            <a:headEnd/>
            <a:tailEnd/>
          </a:ln>
          <a:effectLst/>
        </p:spPr>
        <p:txBody>
          <a:bodyPr>
            <a:spAutoFit/>
          </a:bodyPr>
          <a:lstStyle/>
          <a:p>
            <a:pPr marL="355600" indent="-355600">
              <a:buClr>
                <a:srgbClr val="10BC45"/>
              </a:buClr>
              <a:buSzPct val="80000"/>
              <a:buFont typeface="Wingdings" pitchFamily="2" charset="2"/>
              <a:buChar char="l"/>
            </a:pPr>
            <a:r>
              <a:rPr lang="en-GB" sz="2200" dirty="0"/>
              <a:t>Inhibitors in toxins/venom can irreversibly block enzymes such as </a:t>
            </a:r>
            <a:r>
              <a:rPr lang="en-GB" sz="2200" dirty="0" err="1"/>
              <a:t>acetylcholinesterase</a:t>
            </a:r>
            <a:r>
              <a:rPr lang="en-GB" sz="2200" dirty="0"/>
              <a:t>, causing paralysis and death. </a:t>
            </a:r>
          </a:p>
        </p:txBody>
      </p:sp>
      <p:sp>
        <p:nvSpPr>
          <p:cNvPr id="993300" name="Rectangle 20"/>
          <p:cNvSpPr>
            <a:spLocks noChangeArrowheads="1"/>
          </p:cNvSpPr>
          <p:nvPr/>
        </p:nvSpPr>
        <p:spPr bwMode="auto">
          <a:xfrm>
            <a:off x="582613" y="5085184"/>
            <a:ext cx="7589787" cy="1107996"/>
          </a:xfrm>
          <a:prstGeom prst="rect">
            <a:avLst/>
          </a:prstGeom>
          <a:noFill/>
          <a:ln w="9525" algn="ctr">
            <a:noFill/>
            <a:miter lim="800000"/>
            <a:headEnd/>
            <a:tailEnd/>
          </a:ln>
          <a:effectLst/>
        </p:spPr>
        <p:txBody>
          <a:bodyPr wrap="square">
            <a:spAutoFit/>
          </a:bodyPr>
          <a:lstStyle/>
          <a:p>
            <a:pPr marL="355600" indent="-355600">
              <a:buClr>
                <a:srgbClr val="10BC45"/>
              </a:buClr>
              <a:buSzPct val="80000"/>
              <a:buFont typeface="Wingdings" pitchFamily="2" charset="2"/>
              <a:buChar char="l"/>
            </a:pPr>
            <a:r>
              <a:rPr lang="en-GB" sz="2200" dirty="0" smtClean="0"/>
              <a:t>This causes paralysis, if the muscles involved in breathing are affected, then the victim dies of suffocation</a:t>
            </a:r>
            <a:endParaRPr lang="en-GB" sz="2200" dirty="0"/>
          </a:p>
        </p:txBody>
      </p:sp>
    </p:spTree>
    <p:extLst>
      <p:ext uri="{BB962C8B-B14F-4D97-AF65-F5344CB8AC3E}">
        <p14:creationId xmlns:p14="http://schemas.microsoft.com/office/powerpoint/2010/main" val="5274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299"/>
                                        </p:tgtEl>
                                        <p:attrNameLst>
                                          <p:attrName>style.visibility</p:attrName>
                                        </p:attrNameLst>
                                      </p:cBhvr>
                                      <p:to>
                                        <p:strVal val="visible"/>
                                      </p:to>
                                    </p:set>
                                    <p:animEffect transition="in" filter="dissolve">
                                      <p:cBhvr>
                                        <p:cTn id="7" dur="500"/>
                                        <p:tgtEl>
                                          <p:spTgt spid="99329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93307"/>
                                        </p:tgtEl>
                                        <p:attrNameLst>
                                          <p:attrName>style.visibility</p:attrName>
                                        </p:attrNameLst>
                                      </p:cBhvr>
                                      <p:to>
                                        <p:strVal val="visible"/>
                                      </p:to>
                                    </p:set>
                                    <p:animEffect transition="in" filter="wipe(left)">
                                      <p:cBhvr>
                                        <p:cTn id="11" dur="500"/>
                                        <p:tgtEl>
                                          <p:spTgt spid="99330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93297"/>
                                        </p:tgtEl>
                                        <p:attrNameLst>
                                          <p:attrName>style.visibility</p:attrName>
                                        </p:attrNameLst>
                                      </p:cBhvr>
                                      <p:to>
                                        <p:strVal val="visible"/>
                                      </p:to>
                                    </p:set>
                                    <p:animEffect transition="in" filter="dissolve">
                                      <p:cBhvr>
                                        <p:cTn id="16" dur="500"/>
                                        <p:tgtEl>
                                          <p:spTgt spid="99329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93300"/>
                                        </p:tgtEl>
                                        <p:attrNameLst>
                                          <p:attrName>style.visibility</p:attrName>
                                        </p:attrNameLst>
                                      </p:cBhvr>
                                      <p:to>
                                        <p:strVal val="visible"/>
                                      </p:to>
                                    </p:set>
                                    <p:animEffect transition="in" filter="dissolve">
                                      <p:cBhvr>
                                        <p:cTn id="21" dur="500"/>
                                        <p:tgtEl>
                                          <p:spTgt spid="99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7" grpId="0"/>
      <p:bldP spid="993299" grpId="0"/>
      <p:bldP spid="993300"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60432" cy="620688"/>
          </a:xfrm>
        </p:spPr>
        <p:txBody>
          <a:bodyPr>
            <a:normAutofit/>
          </a:bodyPr>
          <a:lstStyle/>
          <a:p>
            <a:r>
              <a:rPr lang="en-GB" sz="2800" dirty="0" smtClean="0"/>
              <a:t>Medicinal drugs acting by enzyme inhibition</a:t>
            </a:r>
            <a:endParaRPr lang="en-GB" sz="2800" dirty="0"/>
          </a:p>
        </p:txBody>
      </p:sp>
      <p:sp>
        <p:nvSpPr>
          <p:cNvPr id="3" name="Content Placeholder 2"/>
          <p:cNvSpPr>
            <a:spLocks noGrp="1"/>
          </p:cNvSpPr>
          <p:nvPr>
            <p:ph idx="1"/>
          </p:nvPr>
        </p:nvSpPr>
        <p:spPr>
          <a:xfrm>
            <a:off x="457200" y="834312"/>
            <a:ext cx="7239000" cy="5619024"/>
          </a:xfrm>
        </p:spPr>
        <p:txBody>
          <a:bodyPr>
            <a:normAutofit/>
          </a:bodyPr>
          <a:lstStyle/>
          <a:p>
            <a:r>
              <a:rPr lang="en-GB" sz="2400" dirty="0" smtClean="0">
                <a:solidFill>
                  <a:srgbClr val="FF0000"/>
                </a:solidFill>
              </a:rPr>
              <a:t>Aspirin</a:t>
            </a:r>
            <a:r>
              <a:rPr lang="en-GB" sz="2400" dirty="0" smtClean="0"/>
              <a:t> – prevents the formation of </a:t>
            </a:r>
            <a:r>
              <a:rPr lang="en-GB" sz="2400" dirty="0" err="1" smtClean="0"/>
              <a:t>prostaglindins</a:t>
            </a:r>
            <a:r>
              <a:rPr lang="en-GB" sz="2400" dirty="0" smtClean="0"/>
              <a:t> (cell-signalling molecules produces when tissues are infected or  damaged). Prostaglandins make nerve cells more sensitive to pain and increase swelling during inflammation.</a:t>
            </a:r>
          </a:p>
          <a:p>
            <a:pPr>
              <a:buNone/>
            </a:pPr>
            <a:r>
              <a:rPr lang="en-GB" sz="2400" dirty="0" smtClean="0"/>
              <a:t>              - also reduces the risk of blood clots</a:t>
            </a:r>
          </a:p>
          <a:p>
            <a:r>
              <a:rPr lang="en-GB" sz="2400" dirty="0" smtClean="0">
                <a:solidFill>
                  <a:srgbClr val="FF0000"/>
                </a:solidFill>
              </a:rPr>
              <a:t>ATPase inhibitors </a:t>
            </a:r>
            <a:r>
              <a:rPr lang="en-GB" sz="2400" dirty="0" smtClean="0"/>
              <a:t>– used to treat heart failure or abnormal heart beat. </a:t>
            </a:r>
            <a:r>
              <a:rPr lang="en-GB" sz="2400" dirty="0" err="1" smtClean="0"/>
              <a:t>Eg</a:t>
            </a:r>
            <a:r>
              <a:rPr lang="en-GB" sz="2400" dirty="0" smtClean="0"/>
              <a:t> foxgloves contain digitalis a chemical that inhibits the sodium-potassium pump in the cell membranes of heart muscle cells and allows more calcium ions to enter. Calcium ions increase muscle contractions and strengthens heart beat.</a:t>
            </a:r>
          </a:p>
          <a:p>
            <a:endParaRPr lang="en-GB" sz="2400" dirty="0"/>
          </a:p>
        </p:txBody>
      </p:sp>
    </p:spTree>
    <p:extLst>
      <p:ext uri="{BB962C8B-B14F-4D97-AF65-F5344CB8AC3E}">
        <p14:creationId xmlns:p14="http://schemas.microsoft.com/office/powerpoint/2010/main" val="238652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60432" cy="620688"/>
          </a:xfrm>
        </p:spPr>
        <p:txBody>
          <a:bodyPr>
            <a:normAutofit/>
          </a:bodyPr>
          <a:lstStyle/>
          <a:p>
            <a:r>
              <a:rPr lang="en-GB" sz="2800" dirty="0" smtClean="0"/>
              <a:t>Medicinal drugs acting by enzyme inhibition</a:t>
            </a:r>
            <a:endParaRPr lang="en-GB" sz="2800" dirty="0"/>
          </a:p>
        </p:txBody>
      </p:sp>
      <p:sp>
        <p:nvSpPr>
          <p:cNvPr id="3" name="Content Placeholder 2"/>
          <p:cNvSpPr>
            <a:spLocks noGrp="1"/>
          </p:cNvSpPr>
          <p:nvPr>
            <p:ph idx="1"/>
          </p:nvPr>
        </p:nvSpPr>
        <p:spPr>
          <a:xfrm>
            <a:off x="457200" y="834312"/>
            <a:ext cx="7239000" cy="5619024"/>
          </a:xfrm>
        </p:spPr>
        <p:txBody>
          <a:bodyPr>
            <a:normAutofit/>
          </a:bodyPr>
          <a:lstStyle/>
          <a:p>
            <a:r>
              <a:rPr lang="en-GB" sz="2400" dirty="0" smtClean="0">
                <a:solidFill>
                  <a:srgbClr val="FF0000"/>
                </a:solidFill>
              </a:rPr>
              <a:t>ACE inhibitors </a:t>
            </a:r>
            <a:r>
              <a:rPr lang="en-GB" sz="2400" dirty="0" smtClean="0"/>
              <a:t>– ACE (</a:t>
            </a:r>
            <a:r>
              <a:rPr lang="en-GB" sz="2400" dirty="0" err="1" smtClean="0"/>
              <a:t>angiotensin</a:t>
            </a:r>
            <a:r>
              <a:rPr lang="en-GB" sz="2400" dirty="0" smtClean="0"/>
              <a:t> converting enzymes) normally increase blood pressure. Ace inhibitors are used to lower BP, treat heart failure and minimise risk of second heart attack.</a:t>
            </a:r>
          </a:p>
          <a:p>
            <a:r>
              <a:rPr lang="en-GB" sz="2400" dirty="0" smtClean="0">
                <a:solidFill>
                  <a:srgbClr val="FF0000"/>
                </a:solidFill>
              </a:rPr>
              <a:t>Protease inhibitors </a:t>
            </a:r>
            <a:r>
              <a:rPr lang="en-GB" sz="2400" dirty="0" smtClean="0"/>
              <a:t>– used to treat viral infections. They prevent the replication of virus particles within host cells by inhibiting (competitive inhibition) protease enzymes so the viral coats cannot be made.</a:t>
            </a:r>
          </a:p>
          <a:p>
            <a:r>
              <a:rPr lang="en-GB" sz="2400" dirty="0" smtClean="0">
                <a:solidFill>
                  <a:srgbClr val="FF0000"/>
                </a:solidFill>
              </a:rPr>
              <a:t>Nucleoside reverse transcriptase inhibitors </a:t>
            </a:r>
            <a:r>
              <a:rPr lang="en-GB" sz="2400" dirty="0" smtClean="0"/>
              <a:t>– inhibit enzymes involved in making DNA using the viral RNA as a template.</a:t>
            </a:r>
            <a:endParaRPr lang="en-GB" sz="2400" dirty="0"/>
          </a:p>
        </p:txBody>
      </p:sp>
    </p:spTree>
    <p:extLst>
      <p:ext uri="{BB962C8B-B14F-4D97-AF65-F5344CB8AC3E}">
        <p14:creationId xmlns:p14="http://schemas.microsoft.com/office/powerpoint/2010/main" val="16323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212725" y="800100"/>
            <a:ext cx="8699500" cy="5308600"/>
            <a:chOff x="134" y="504"/>
            <a:chExt cx="5480" cy="3344"/>
          </a:xfrm>
        </p:grpSpPr>
        <p:pic>
          <p:nvPicPr>
            <p:cNvPr id="960526" name="S3_6_Ea_animated_graph.swf" descr="3_6_Ea_animated_graph"/>
            <p:cNvPicPr>
              <a:picLocks noChangeAspect="1" noChangeArrowheads="1"/>
            </p:cNvPicPr>
            <p:nvPr/>
          </p:nvPicPr>
          <p:blipFill>
            <a:blip r:embed="rId5"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21514"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29059" y="116632"/>
            <a:ext cx="5891213" cy="701675"/>
          </a:xfrm>
          <a:prstGeom prst="rect">
            <a:avLst/>
          </a:prstGeom>
          <a:solidFill>
            <a:srgbClr val="FFFF00"/>
          </a:solidFill>
          <a:ln w="9525">
            <a:noFill/>
            <a:miter lim="800000"/>
            <a:headEnd/>
            <a:tailEnd/>
          </a:ln>
          <a:effectLst/>
        </p:spPr>
        <p:txBody>
          <a:bodyPr wrap="none">
            <a:spAutoFit/>
          </a:bodyPr>
          <a:lstStyle/>
          <a:p>
            <a:r>
              <a:rPr lang="en-GB" sz="4000" dirty="0">
                <a:solidFill>
                  <a:srgbClr val="A50021"/>
                </a:solidFill>
              </a:rPr>
              <a:t>The Lock And Key Model</a:t>
            </a:r>
            <a:r>
              <a:rPr lang="en-GB" sz="2000" dirty="0">
                <a:solidFill>
                  <a:srgbClr val="A50021"/>
                </a:solidFill>
              </a:rPr>
              <a:t> </a:t>
            </a:r>
          </a:p>
        </p:txBody>
      </p:sp>
      <p:sp>
        <p:nvSpPr>
          <p:cNvPr id="30723" name="Text Box 3"/>
          <p:cNvSpPr txBox="1">
            <a:spLocks noChangeArrowheads="1"/>
          </p:cNvSpPr>
          <p:nvPr/>
        </p:nvSpPr>
        <p:spPr bwMode="auto">
          <a:xfrm>
            <a:off x="179512" y="914400"/>
            <a:ext cx="8064896" cy="646331"/>
          </a:xfrm>
          <a:prstGeom prst="rect">
            <a:avLst/>
          </a:prstGeom>
          <a:noFill/>
          <a:ln w="9525">
            <a:noFill/>
            <a:miter lim="800000"/>
            <a:headEnd/>
            <a:tailEnd/>
          </a:ln>
          <a:effectLst/>
        </p:spPr>
        <p:txBody>
          <a:bodyPr wrap="square">
            <a:spAutoFit/>
          </a:bodyPr>
          <a:lstStyle/>
          <a:p>
            <a:r>
              <a:rPr lang="en-GB" dirty="0">
                <a:solidFill>
                  <a:srgbClr val="000066"/>
                </a:solidFill>
              </a:rPr>
              <a:t>In an enzyme - catalysed reaction, the </a:t>
            </a:r>
            <a:r>
              <a:rPr lang="en-GB" dirty="0">
                <a:solidFill>
                  <a:srgbClr val="A50021"/>
                </a:solidFill>
              </a:rPr>
              <a:t>enzyme</a:t>
            </a:r>
            <a:r>
              <a:rPr lang="en-GB" dirty="0">
                <a:solidFill>
                  <a:srgbClr val="000066"/>
                </a:solidFill>
              </a:rPr>
              <a:t> </a:t>
            </a:r>
            <a:r>
              <a:rPr lang="en-GB" dirty="0" smtClean="0">
                <a:solidFill>
                  <a:srgbClr val="000066"/>
                </a:solidFill>
              </a:rPr>
              <a:t>binds to </a:t>
            </a:r>
            <a:r>
              <a:rPr lang="en-GB" dirty="0">
                <a:solidFill>
                  <a:srgbClr val="000066"/>
                </a:solidFill>
              </a:rPr>
              <a:t>the </a:t>
            </a:r>
            <a:r>
              <a:rPr lang="en-GB" dirty="0">
                <a:solidFill>
                  <a:srgbClr val="A50021"/>
                </a:solidFill>
              </a:rPr>
              <a:t>substrate</a:t>
            </a:r>
            <a:r>
              <a:rPr lang="en-GB" dirty="0">
                <a:solidFill>
                  <a:srgbClr val="000066"/>
                </a:solidFill>
              </a:rPr>
              <a:t> to form </a:t>
            </a:r>
            <a:r>
              <a:rPr lang="en-GB" dirty="0" smtClean="0">
                <a:solidFill>
                  <a:srgbClr val="000066"/>
                </a:solidFill>
              </a:rPr>
              <a:t>an </a:t>
            </a:r>
            <a:r>
              <a:rPr lang="en-GB" b="1" u="sng" dirty="0" smtClean="0">
                <a:solidFill>
                  <a:srgbClr val="000066"/>
                </a:solidFill>
              </a:rPr>
              <a:t>enzyme-substrate complex</a:t>
            </a:r>
            <a:r>
              <a:rPr lang="en-GB" dirty="0" smtClean="0">
                <a:solidFill>
                  <a:srgbClr val="000066"/>
                </a:solidFill>
              </a:rPr>
              <a:t>.</a:t>
            </a:r>
            <a:endParaRPr lang="en-GB" sz="1800" dirty="0">
              <a:solidFill>
                <a:srgbClr val="000066"/>
              </a:solidFill>
            </a:endParaRPr>
          </a:p>
        </p:txBody>
      </p:sp>
      <p:graphicFrame>
        <p:nvGraphicFramePr>
          <p:cNvPr id="42056" name="Object 1096"/>
          <p:cNvGraphicFramePr>
            <a:graphicFrameLocks noChangeAspect="1"/>
          </p:cNvGraphicFramePr>
          <p:nvPr/>
        </p:nvGraphicFramePr>
        <p:xfrm>
          <a:off x="1828800" y="1966913"/>
          <a:ext cx="519113" cy="838200"/>
        </p:xfrm>
        <a:graphic>
          <a:graphicData uri="http://schemas.openxmlformats.org/presentationml/2006/ole">
            <mc:AlternateContent xmlns:mc="http://schemas.openxmlformats.org/markup-compatibility/2006">
              <mc:Choice xmlns:v="urn:schemas-microsoft-com:vml" Requires="v">
                <p:oleObj spid="_x0000_s1062" name="CorelDRAW" r:id="rId3" imgW="826560" imgH="1331640" progId="">
                  <p:embed/>
                </p:oleObj>
              </mc:Choice>
              <mc:Fallback>
                <p:oleObj name="CorelDRAW" r:id="rId3" imgW="826560" imgH="1331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66913"/>
                        <a:ext cx="5191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57" name="Object 1097"/>
          <p:cNvGraphicFramePr>
            <a:graphicFrameLocks noChangeAspect="1"/>
          </p:cNvGraphicFramePr>
          <p:nvPr/>
        </p:nvGraphicFramePr>
        <p:xfrm>
          <a:off x="1828800" y="3581400"/>
          <a:ext cx="519113" cy="838200"/>
        </p:xfrm>
        <a:graphic>
          <a:graphicData uri="http://schemas.openxmlformats.org/presentationml/2006/ole">
            <mc:AlternateContent xmlns:mc="http://schemas.openxmlformats.org/markup-compatibility/2006">
              <mc:Choice xmlns:v="urn:schemas-microsoft-com:vml" Requires="v">
                <p:oleObj spid="_x0000_s1063" name="CorelDRAW" r:id="rId5" imgW="826560" imgH="1331640" progId="">
                  <p:embed/>
                </p:oleObj>
              </mc:Choice>
              <mc:Fallback>
                <p:oleObj name="CorelDRAW" r:id="rId5" imgW="826560" imgH="13316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81400"/>
                        <a:ext cx="5191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58" name="Object 1098"/>
          <p:cNvGraphicFramePr>
            <a:graphicFrameLocks noChangeAspect="1"/>
          </p:cNvGraphicFramePr>
          <p:nvPr/>
        </p:nvGraphicFramePr>
        <p:xfrm>
          <a:off x="1943100" y="3752850"/>
          <a:ext cx="719138" cy="485775"/>
        </p:xfrm>
        <a:graphic>
          <a:graphicData uri="http://schemas.openxmlformats.org/presentationml/2006/ole">
            <mc:AlternateContent xmlns:mc="http://schemas.openxmlformats.org/markup-compatibility/2006">
              <mc:Choice xmlns:v="urn:schemas-microsoft-com:vml" Requires="v">
                <p:oleObj spid="_x0000_s1064" name="CorelDRAW" r:id="rId6" imgW="1144080" imgH="756000" progId="">
                  <p:embed/>
                </p:oleObj>
              </mc:Choice>
              <mc:Fallback>
                <p:oleObj name="CorelDRAW" r:id="rId6" imgW="1144080" imgH="7560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3752850"/>
                        <a:ext cx="71913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Text Box 15"/>
          <p:cNvSpPr txBox="1">
            <a:spLocks noChangeArrowheads="1"/>
          </p:cNvSpPr>
          <p:nvPr/>
        </p:nvSpPr>
        <p:spPr bwMode="auto">
          <a:xfrm>
            <a:off x="4191000" y="1981200"/>
            <a:ext cx="4248150" cy="822325"/>
          </a:xfrm>
          <a:prstGeom prst="rect">
            <a:avLst/>
          </a:prstGeom>
          <a:noFill/>
          <a:ln w="9525">
            <a:noFill/>
            <a:miter lim="800000"/>
            <a:headEnd/>
            <a:tailEnd/>
          </a:ln>
          <a:effectLst/>
        </p:spPr>
        <p:txBody>
          <a:bodyPr wrap="none">
            <a:spAutoFit/>
          </a:bodyPr>
          <a:lstStyle/>
          <a:p>
            <a:r>
              <a:rPr lang="en-GB" dirty="0">
                <a:solidFill>
                  <a:srgbClr val="A50021"/>
                </a:solidFill>
              </a:rPr>
              <a:t>An enzyme - substrate complex</a:t>
            </a:r>
          </a:p>
          <a:p>
            <a:r>
              <a:rPr lang="en-GB" dirty="0">
                <a:solidFill>
                  <a:srgbClr val="A50021"/>
                </a:solidFill>
              </a:rPr>
              <a:t>forms</a:t>
            </a:r>
          </a:p>
        </p:txBody>
      </p:sp>
      <p:grpSp>
        <p:nvGrpSpPr>
          <p:cNvPr id="2" name="Group 30"/>
          <p:cNvGrpSpPr>
            <a:grpSpLocks/>
          </p:cNvGrpSpPr>
          <p:nvPr/>
        </p:nvGrpSpPr>
        <p:grpSpPr bwMode="auto">
          <a:xfrm>
            <a:off x="5081588" y="3743325"/>
            <a:ext cx="858837" cy="488950"/>
            <a:chOff x="3201" y="2358"/>
            <a:chExt cx="541" cy="308"/>
          </a:xfrm>
        </p:grpSpPr>
        <p:sp>
          <p:nvSpPr>
            <p:cNvPr id="30739" name="Rectangle 19"/>
            <p:cNvSpPr>
              <a:spLocks noChangeArrowheads="1"/>
            </p:cNvSpPr>
            <p:nvPr/>
          </p:nvSpPr>
          <p:spPr bwMode="auto">
            <a:xfrm>
              <a:off x="3201" y="2378"/>
              <a:ext cx="164" cy="91"/>
            </a:xfrm>
            <a:prstGeom prst="rect">
              <a:avLst/>
            </a:prstGeom>
            <a:solidFill>
              <a:srgbClr val="FF0000"/>
            </a:solidFill>
            <a:ln w="9525">
              <a:noFill/>
              <a:miter lim="800000"/>
              <a:headEnd/>
              <a:tailEnd/>
            </a:ln>
            <a:effectLst/>
          </p:spPr>
          <p:txBody>
            <a:bodyPr wrap="none" anchor="ctr"/>
            <a:lstStyle/>
            <a:p>
              <a:endParaRPr lang="en-GB"/>
            </a:p>
          </p:txBody>
        </p:sp>
        <p:sp>
          <p:nvSpPr>
            <p:cNvPr id="30740" name="Rectangle 20"/>
            <p:cNvSpPr>
              <a:spLocks noChangeArrowheads="1"/>
            </p:cNvSpPr>
            <p:nvPr/>
          </p:nvSpPr>
          <p:spPr bwMode="auto">
            <a:xfrm>
              <a:off x="3204" y="2575"/>
              <a:ext cx="164" cy="91"/>
            </a:xfrm>
            <a:prstGeom prst="rect">
              <a:avLst/>
            </a:prstGeom>
            <a:solidFill>
              <a:srgbClr val="FF0000"/>
            </a:solidFill>
            <a:ln w="9525">
              <a:noFill/>
              <a:miter lim="800000"/>
              <a:headEnd/>
              <a:tailEnd/>
            </a:ln>
            <a:effectLst/>
          </p:spPr>
          <p:txBody>
            <a:bodyPr wrap="none" anchor="ctr"/>
            <a:lstStyle/>
            <a:p>
              <a:endParaRPr lang="en-GB"/>
            </a:p>
          </p:txBody>
        </p:sp>
        <p:sp>
          <p:nvSpPr>
            <p:cNvPr id="30741" name="Rectangle 21"/>
            <p:cNvSpPr>
              <a:spLocks noChangeArrowheads="1"/>
            </p:cNvSpPr>
            <p:nvPr/>
          </p:nvSpPr>
          <p:spPr bwMode="auto">
            <a:xfrm>
              <a:off x="3466" y="2358"/>
              <a:ext cx="276" cy="296"/>
            </a:xfrm>
            <a:prstGeom prst="rect">
              <a:avLst/>
            </a:prstGeom>
            <a:solidFill>
              <a:srgbClr val="FF66FF"/>
            </a:solidFill>
            <a:ln w="9525">
              <a:noFill/>
              <a:miter lim="800000"/>
              <a:headEnd/>
              <a:tailEnd/>
            </a:ln>
            <a:effectLst/>
          </p:spPr>
          <p:txBody>
            <a:bodyPr wrap="none" anchor="ctr"/>
            <a:lstStyle/>
            <a:p>
              <a:endParaRPr lang="en-GB"/>
            </a:p>
          </p:txBody>
        </p:sp>
      </p:grpSp>
      <p:grpSp>
        <p:nvGrpSpPr>
          <p:cNvPr id="3" name="Group 42"/>
          <p:cNvGrpSpPr>
            <a:grpSpLocks/>
          </p:cNvGrpSpPr>
          <p:nvPr/>
        </p:nvGrpSpPr>
        <p:grpSpPr bwMode="auto">
          <a:xfrm>
            <a:off x="723900" y="3752850"/>
            <a:ext cx="2452688" cy="2667000"/>
            <a:chOff x="456" y="2364"/>
            <a:chExt cx="1545" cy="1680"/>
          </a:xfrm>
        </p:grpSpPr>
        <p:grpSp>
          <p:nvGrpSpPr>
            <p:cNvPr id="4" name="Group 17"/>
            <p:cNvGrpSpPr>
              <a:grpSpLocks/>
            </p:cNvGrpSpPr>
            <p:nvPr/>
          </p:nvGrpSpPr>
          <p:grpSpPr bwMode="auto">
            <a:xfrm>
              <a:off x="1208" y="2364"/>
              <a:ext cx="464" cy="314"/>
              <a:chOff x="1900" y="2400"/>
              <a:chExt cx="440" cy="286"/>
            </a:xfrm>
          </p:grpSpPr>
          <p:sp>
            <p:nvSpPr>
              <p:cNvPr id="30732" name="Rectangle 12"/>
              <p:cNvSpPr>
                <a:spLocks noChangeArrowheads="1"/>
              </p:cNvSpPr>
              <p:nvPr/>
            </p:nvSpPr>
            <p:spPr bwMode="auto">
              <a:xfrm>
                <a:off x="1900" y="2402"/>
                <a:ext cx="164" cy="88"/>
              </a:xfrm>
              <a:prstGeom prst="rect">
                <a:avLst/>
              </a:prstGeom>
              <a:solidFill>
                <a:srgbClr val="FF0000"/>
              </a:solidFill>
              <a:ln w="9525">
                <a:noFill/>
                <a:miter lim="800000"/>
                <a:headEnd/>
                <a:tailEnd/>
              </a:ln>
              <a:effectLst/>
            </p:spPr>
            <p:txBody>
              <a:bodyPr wrap="none" anchor="ctr"/>
              <a:lstStyle/>
              <a:p>
                <a:endParaRPr lang="en-GB"/>
              </a:p>
            </p:txBody>
          </p:sp>
          <p:sp>
            <p:nvSpPr>
              <p:cNvPr id="30733" name="Rectangle 13"/>
              <p:cNvSpPr>
                <a:spLocks noChangeArrowheads="1"/>
              </p:cNvSpPr>
              <p:nvPr/>
            </p:nvSpPr>
            <p:spPr bwMode="auto">
              <a:xfrm>
                <a:off x="1902" y="2592"/>
                <a:ext cx="164" cy="88"/>
              </a:xfrm>
              <a:prstGeom prst="rect">
                <a:avLst/>
              </a:prstGeom>
              <a:solidFill>
                <a:srgbClr val="FF0000"/>
              </a:solidFill>
              <a:ln w="9525">
                <a:noFill/>
                <a:miter lim="800000"/>
                <a:headEnd/>
                <a:tailEnd/>
              </a:ln>
              <a:effectLst/>
            </p:spPr>
            <p:txBody>
              <a:bodyPr wrap="none" anchor="ctr"/>
              <a:lstStyle/>
              <a:p>
                <a:endParaRPr lang="en-GB"/>
              </a:p>
            </p:txBody>
          </p:sp>
          <p:sp>
            <p:nvSpPr>
              <p:cNvPr id="30734" name="Rectangle 14"/>
              <p:cNvSpPr>
                <a:spLocks noChangeArrowheads="1"/>
              </p:cNvSpPr>
              <p:nvPr/>
            </p:nvSpPr>
            <p:spPr bwMode="auto">
              <a:xfrm>
                <a:off x="2064" y="2400"/>
                <a:ext cx="276" cy="286"/>
              </a:xfrm>
              <a:prstGeom prst="rect">
                <a:avLst/>
              </a:prstGeom>
              <a:solidFill>
                <a:srgbClr val="FF66FF"/>
              </a:solidFill>
              <a:ln w="9525">
                <a:noFill/>
                <a:miter lim="800000"/>
                <a:headEnd/>
                <a:tailEnd/>
              </a:ln>
              <a:effectLst/>
            </p:spPr>
            <p:txBody>
              <a:bodyPr wrap="none" anchor="ctr"/>
              <a:lstStyle/>
              <a:p>
                <a:endParaRPr lang="en-GB"/>
              </a:p>
            </p:txBody>
          </p:sp>
        </p:grpSp>
        <p:grpSp>
          <p:nvGrpSpPr>
            <p:cNvPr id="5" name="Group 31"/>
            <p:cNvGrpSpPr>
              <a:grpSpLocks/>
            </p:cNvGrpSpPr>
            <p:nvPr/>
          </p:nvGrpSpPr>
          <p:grpSpPr bwMode="auto">
            <a:xfrm>
              <a:off x="456" y="2788"/>
              <a:ext cx="1545" cy="1256"/>
              <a:chOff x="461" y="2736"/>
              <a:chExt cx="1545" cy="1256"/>
            </a:xfrm>
          </p:grpSpPr>
          <p:sp>
            <p:nvSpPr>
              <p:cNvPr id="30743" name="Text Box 23"/>
              <p:cNvSpPr txBox="1">
                <a:spLocks noChangeArrowheads="1"/>
              </p:cNvSpPr>
              <p:nvPr/>
            </p:nvSpPr>
            <p:spPr bwMode="auto">
              <a:xfrm>
                <a:off x="461" y="2954"/>
                <a:ext cx="1545" cy="1038"/>
              </a:xfrm>
              <a:prstGeom prst="rect">
                <a:avLst/>
              </a:prstGeom>
              <a:noFill/>
              <a:ln w="9525">
                <a:noFill/>
                <a:miter lim="800000"/>
                <a:headEnd/>
                <a:tailEnd/>
              </a:ln>
              <a:effectLst/>
            </p:spPr>
            <p:txBody>
              <a:bodyPr wrap="none">
                <a:spAutoFit/>
              </a:bodyPr>
              <a:lstStyle/>
              <a:p>
                <a:pPr>
                  <a:lnSpc>
                    <a:spcPct val="85000"/>
                  </a:lnSpc>
                </a:pPr>
                <a:r>
                  <a:rPr lang="en-GB">
                    <a:solidFill>
                      <a:srgbClr val="A50021"/>
                    </a:solidFill>
                  </a:rPr>
                  <a:t>A reaction</a:t>
                </a:r>
              </a:p>
              <a:p>
                <a:pPr>
                  <a:lnSpc>
                    <a:spcPct val="85000"/>
                  </a:lnSpc>
                </a:pPr>
                <a:r>
                  <a:rPr lang="en-GB">
                    <a:solidFill>
                      <a:srgbClr val="A50021"/>
                    </a:solidFill>
                  </a:rPr>
                  <a:t>occurs</a:t>
                </a:r>
              </a:p>
              <a:p>
                <a:pPr>
                  <a:lnSpc>
                    <a:spcPct val="85000"/>
                  </a:lnSpc>
                </a:pPr>
                <a:r>
                  <a:rPr lang="en-GB">
                    <a:solidFill>
                      <a:srgbClr val="A50021"/>
                    </a:solidFill>
                  </a:rPr>
                  <a:t>forming an</a:t>
                </a:r>
              </a:p>
              <a:p>
                <a:pPr>
                  <a:lnSpc>
                    <a:spcPct val="85000"/>
                  </a:lnSpc>
                </a:pPr>
                <a:r>
                  <a:rPr lang="en-GB">
                    <a:solidFill>
                      <a:srgbClr val="A50021"/>
                    </a:solidFill>
                  </a:rPr>
                  <a:t>enzyme - product</a:t>
                </a:r>
              </a:p>
              <a:p>
                <a:pPr>
                  <a:lnSpc>
                    <a:spcPct val="85000"/>
                  </a:lnSpc>
                </a:pPr>
                <a:r>
                  <a:rPr lang="en-GB">
                    <a:solidFill>
                      <a:srgbClr val="A50021"/>
                    </a:solidFill>
                  </a:rPr>
                  <a:t>complex</a:t>
                </a:r>
              </a:p>
            </p:txBody>
          </p:sp>
          <p:sp>
            <p:nvSpPr>
              <p:cNvPr id="30745" name="Line 25"/>
              <p:cNvSpPr>
                <a:spLocks noChangeShapeType="1"/>
              </p:cNvSpPr>
              <p:nvPr/>
            </p:nvSpPr>
            <p:spPr bwMode="auto">
              <a:xfrm flipV="1">
                <a:off x="1248" y="2736"/>
                <a:ext cx="0" cy="240"/>
              </a:xfrm>
              <a:prstGeom prst="line">
                <a:avLst/>
              </a:prstGeom>
              <a:noFill/>
              <a:ln w="28575">
                <a:solidFill>
                  <a:schemeClr val="accent2"/>
                </a:solidFill>
                <a:round/>
                <a:headEnd type="oval" w="med" len="med"/>
                <a:tailEnd type="triangle" w="med" len="med"/>
              </a:ln>
              <a:effectLst/>
            </p:spPr>
            <p:txBody>
              <a:bodyPr wrap="none" anchor="ctr"/>
              <a:lstStyle/>
              <a:p>
                <a:endParaRPr lang="en-GB"/>
              </a:p>
            </p:txBody>
          </p:sp>
        </p:grpSp>
      </p:grpSp>
      <p:sp>
        <p:nvSpPr>
          <p:cNvPr id="30746" name="Text Box 26"/>
          <p:cNvSpPr txBox="1">
            <a:spLocks noChangeArrowheads="1"/>
          </p:cNvSpPr>
          <p:nvPr/>
        </p:nvSpPr>
        <p:spPr bwMode="auto">
          <a:xfrm>
            <a:off x="6096000" y="3581400"/>
            <a:ext cx="2309813" cy="1025525"/>
          </a:xfrm>
          <a:prstGeom prst="rect">
            <a:avLst/>
          </a:prstGeom>
          <a:noFill/>
          <a:ln w="9525">
            <a:noFill/>
            <a:miter lim="800000"/>
            <a:headEnd/>
            <a:tailEnd/>
          </a:ln>
          <a:effectLst/>
        </p:spPr>
        <p:txBody>
          <a:bodyPr wrap="none">
            <a:spAutoFit/>
          </a:bodyPr>
          <a:lstStyle/>
          <a:p>
            <a:pPr>
              <a:lnSpc>
                <a:spcPct val="85000"/>
              </a:lnSpc>
            </a:pPr>
            <a:r>
              <a:rPr lang="en-GB">
                <a:solidFill>
                  <a:srgbClr val="000066"/>
                </a:solidFill>
              </a:rPr>
              <a:t>Products diffuse</a:t>
            </a:r>
          </a:p>
          <a:p>
            <a:pPr>
              <a:lnSpc>
                <a:spcPct val="85000"/>
              </a:lnSpc>
            </a:pPr>
            <a:r>
              <a:rPr lang="en-GB">
                <a:solidFill>
                  <a:srgbClr val="000066"/>
                </a:solidFill>
              </a:rPr>
              <a:t>away from the</a:t>
            </a:r>
          </a:p>
          <a:p>
            <a:pPr>
              <a:lnSpc>
                <a:spcPct val="85000"/>
              </a:lnSpc>
            </a:pPr>
            <a:r>
              <a:rPr lang="en-GB">
                <a:solidFill>
                  <a:srgbClr val="000066"/>
                </a:solidFill>
              </a:rPr>
              <a:t>active site</a:t>
            </a:r>
          </a:p>
        </p:txBody>
      </p:sp>
      <p:sp>
        <p:nvSpPr>
          <p:cNvPr id="30747" name="AutoShape 27"/>
          <p:cNvSpPr>
            <a:spLocks noChangeArrowheads="1"/>
          </p:cNvSpPr>
          <p:nvPr/>
        </p:nvSpPr>
        <p:spPr bwMode="auto">
          <a:xfrm>
            <a:off x="3352800" y="3657600"/>
            <a:ext cx="12954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CC00"/>
          </a:solidFill>
          <a:ln w="9525">
            <a:noFill/>
            <a:miter lim="800000"/>
            <a:headEnd/>
            <a:tailEnd/>
          </a:ln>
          <a:effectLst/>
        </p:spPr>
        <p:txBody>
          <a:bodyPr wrap="none" anchor="ctr"/>
          <a:lstStyle/>
          <a:p>
            <a:endParaRPr lang="en-GB"/>
          </a:p>
        </p:txBody>
      </p:sp>
      <p:sp>
        <p:nvSpPr>
          <p:cNvPr id="30748" name="Text Box 28"/>
          <p:cNvSpPr txBox="1">
            <a:spLocks noChangeArrowheads="1"/>
          </p:cNvSpPr>
          <p:nvPr/>
        </p:nvSpPr>
        <p:spPr bwMode="auto">
          <a:xfrm>
            <a:off x="304800" y="1981200"/>
            <a:ext cx="1333500" cy="822325"/>
          </a:xfrm>
          <a:prstGeom prst="rect">
            <a:avLst/>
          </a:prstGeom>
          <a:noFill/>
          <a:ln w="9525">
            <a:noFill/>
            <a:miter lim="800000"/>
            <a:headEnd/>
            <a:tailEnd/>
          </a:ln>
          <a:effectLst/>
        </p:spPr>
        <p:txBody>
          <a:bodyPr wrap="none">
            <a:spAutoFit/>
          </a:bodyPr>
          <a:lstStyle/>
          <a:p>
            <a:r>
              <a:rPr lang="en-GB">
                <a:solidFill>
                  <a:srgbClr val="A50021"/>
                </a:solidFill>
              </a:rPr>
              <a:t>Enzyme</a:t>
            </a:r>
          </a:p>
          <a:p>
            <a:r>
              <a:rPr lang="en-GB">
                <a:solidFill>
                  <a:srgbClr val="A50021"/>
                </a:solidFill>
              </a:rPr>
              <a:t>molecule</a:t>
            </a:r>
          </a:p>
        </p:txBody>
      </p:sp>
      <p:sp>
        <p:nvSpPr>
          <p:cNvPr id="30749" name="Line 29"/>
          <p:cNvSpPr>
            <a:spLocks noChangeShapeType="1"/>
          </p:cNvSpPr>
          <p:nvPr/>
        </p:nvSpPr>
        <p:spPr bwMode="auto">
          <a:xfrm>
            <a:off x="1524000" y="2362200"/>
            <a:ext cx="457200" cy="0"/>
          </a:xfrm>
          <a:prstGeom prst="line">
            <a:avLst/>
          </a:prstGeom>
          <a:noFill/>
          <a:ln w="28575">
            <a:solidFill>
              <a:srgbClr val="A50021"/>
            </a:solidFill>
            <a:round/>
            <a:headEnd type="oval" w="med" len="med"/>
            <a:tailEnd type="triangle" w="med" len="med"/>
          </a:ln>
          <a:effectLst/>
        </p:spPr>
        <p:txBody>
          <a:bodyPr wrap="none" anchor="ctr"/>
          <a:lstStyle/>
          <a:p>
            <a:endParaRPr lang="en-GB"/>
          </a:p>
        </p:txBody>
      </p:sp>
      <p:grpSp>
        <p:nvGrpSpPr>
          <p:cNvPr id="6" name="Group 35"/>
          <p:cNvGrpSpPr>
            <a:grpSpLocks/>
          </p:cNvGrpSpPr>
          <p:nvPr/>
        </p:nvGrpSpPr>
        <p:grpSpPr bwMode="auto">
          <a:xfrm>
            <a:off x="3200400" y="4800601"/>
            <a:ext cx="3100671" cy="1754708"/>
            <a:chOff x="2016" y="2880"/>
            <a:chExt cx="2400" cy="1325"/>
          </a:xfrm>
        </p:grpSpPr>
        <p:sp>
          <p:nvSpPr>
            <p:cNvPr id="30754" name="Rectangle 34"/>
            <p:cNvSpPr>
              <a:spLocks noChangeArrowheads="1"/>
            </p:cNvSpPr>
            <p:nvPr/>
          </p:nvSpPr>
          <p:spPr bwMode="auto">
            <a:xfrm>
              <a:off x="2016" y="2880"/>
              <a:ext cx="2400" cy="1248"/>
            </a:xfrm>
            <a:prstGeom prst="rect">
              <a:avLst/>
            </a:prstGeom>
            <a:solidFill>
              <a:schemeClr val="hlink"/>
            </a:solidFill>
            <a:ln w="9525">
              <a:noFill/>
              <a:miter lim="800000"/>
              <a:headEnd/>
              <a:tailEnd/>
            </a:ln>
            <a:effectLst/>
          </p:spPr>
          <p:txBody>
            <a:bodyPr wrap="none" anchor="ctr"/>
            <a:lstStyle/>
            <a:p>
              <a:endParaRPr lang="en-GB"/>
            </a:p>
          </p:txBody>
        </p:sp>
        <p:sp>
          <p:nvSpPr>
            <p:cNvPr id="30753" name="Text Box 33"/>
            <p:cNvSpPr txBox="1">
              <a:spLocks noChangeArrowheads="1"/>
            </p:cNvSpPr>
            <p:nvPr/>
          </p:nvSpPr>
          <p:spPr bwMode="auto">
            <a:xfrm>
              <a:off x="2016" y="2880"/>
              <a:ext cx="2400" cy="1325"/>
            </a:xfrm>
            <a:prstGeom prst="rect">
              <a:avLst/>
            </a:prstGeom>
            <a:noFill/>
            <a:ln w="9525">
              <a:noFill/>
              <a:miter lim="800000"/>
              <a:headEnd/>
              <a:tailEnd/>
            </a:ln>
            <a:effectLst/>
          </p:spPr>
          <p:txBody>
            <a:bodyPr wrap="square">
              <a:spAutoFit/>
            </a:bodyPr>
            <a:lstStyle/>
            <a:p>
              <a:r>
                <a:rPr lang="en-GB" dirty="0"/>
                <a:t>The lock and key theory states that an enzyme will only catalyse a reaction if the substrate has a </a:t>
              </a:r>
              <a:r>
                <a:rPr lang="en-GB" b="1" dirty="0"/>
                <a:t>complementary</a:t>
              </a:r>
              <a:r>
                <a:rPr lang="en-GB" dirty="0"/>
                <a:t> shape to its active site. </a:t>
              </a:r>
            </a:p>
          </p:txBody>
        </p:sp>
      </p:grpSp>
      <p:graphicFrame>
        <p:nvGraphicFramePr>
          <p:cNvPr id="42059" name="Object 1099"/>
          <p:cNvGraphicFramePr>
            <a:graphicFrameLocks noChangeAspect="1"/>
          </p:cNvGraphicFramePr>
          <p:nvPr/>
        </p:nvGraphicFramePr>
        <p:xfrm>
          <a:off x="7175500" y="4692650"/>
          <a:ext cx="1828800" cy="1535113"/>
        </p:xfrm>
        <a:graphic>
          <a:graphicData uri="http://schemas.openxmlformats.org/presentationml/2006/ole">
            <mc:AlternateContent xmlns:mc="http://schemas.openxmlformats.org/markup-compatibility/2006">
              <mc:Choice xmlns:v="urn:schemas-microsoft-com:vml" Requires="v">
                <p:oleObj spid="_x0000_s1065" name="CorelDRAW" r:id="rId8" imgW="2518200" imgH="2112480" progId="">
                  <p:embed/>
                </p:oleObj>
              </mc:Choice>
              <mc:Fallback>
                <p:oleObj name="CorelDRAW" r:id="rId8" imgW="2518200" imgH="211248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5500" y="4692650"/>
                        <a:ext cx="1828800"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37"/>
          <p:cNvGrpSpPr>
            <a:grpSpLocks/>
          </p:cNvGrpSpPr>
          <p:nvPr/>
        </p:nvGrpSpPr>
        <p:grpSpPr bwMode="auto">
          <a:xfrm>
            <a:off x="1943100" y="2124075"/>
            <a:ext cx="747713" cy="511175"/>
            <a:chOff x="1242" y="1340"/>
            <a:chExt cx="471" cy="322"/>
          </a:xfrm>
        </p:grpSpPr>
        <p:graphicFrame>
          <p:nvGraphicFramePr>
            <p:cNvPr id="42061" name="Object 1101"/>
            <p:cNvGraphicFramePr>
              <a:graphicFrameLocks noChangeAspect="1"/>
            </p:cNvGraphicFramePr>
            <p:nvPr/>
          </p:nvGraphicFramePr>
          <p:xfrm>
            <a:off x="1242" y="1344"/>
            <a:ext cx="471" cy="318"/>
          </p:xfrm>
          <a:graphic>
            <a:graphicData uri="http://schemas.openxmlformats.org/presentationml/2006/ole">
              <mc:AlternateContent xmlns:mc="http://schemas.openxmlformats.org/markup-compatibility/2006">
                <mc:Choice xmlns:v="urn:schemas-microsoft-com:vml" Requires="v">
                  <p:oleObj spid="_x0000_s1066" name="CorelDRAW" r:id="rId10" imgW="1144080" imgH="756000" progId="">
                    <p:embed/>
                  </p:oleObj>
                </mc:Choice>
                <mc:Fallback>
                  <p:oleObj name="CorelDRAW" r:id="rId10" imgW="1144080" imgH="75600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2" y="1344"/>
                          <a:ext cx="471"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6" name="Text Box 36"/>
            <p:cNvSpPr txBox="1">
              <a:spLocks noChangeArrowheads="1"/>
            </p:cNvSpPr>
            <p:nvPr/>
          </p:nvSpPr>
          <p:spPr bwMode="auto">
            <a:xfrm>
              <a:off x="1413" y="1340"/>
              <a:ext cx="223" cy="288"/>
            </a:xfrm>
            <a:prstGeom prst="rect">
              <a:avLst/>
            </a:prstGeom>
            <a:noFill/>
            <a:ln w="9525">
              <a:noFill/>
              <a:miter lim="800000"/>
              <a:headEnd/>
              <a:tailEnd/>
            </a:ln>
            <a:effectLst/>
          </p:spPr>
          <p:txBody>
            <a:bodyPr wrap="none">
              <a:spAutoFit/>
            </a:bodyPr>
            <a:lstStyle/>
            <a:p>
              <a:r>
                <a:rPr lang="en-GB"/>
                <a:t>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linds(vertic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056"/>
                                        </p:tgtEl>
                                        <p:attrNameLst>
                                          <p:attrName>style.visibility</p:attrName>
                                        </p:attrNameLst>
                                      </p:cBhvr>
                                      <p:to>
                                        <p:strVal val="visible"/>
                                      </p:to>
                                    </p:set>
                                    <p:animEffect transition="in" filter="dissolve">
                                      <p:cBhvr>
                                        <p:cTn id="12" dur="500"/>
                                        <p:tgtEl>
                                          <p:spTgt spid="420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0748"/>
                                        </p:tgtEl>
                                        <p:attrNameLst>
                                          <p:attrName>style.visibility</p:attrName>
                                        </p:attrNameLst>
                                      </p:cBhvr>
                                      <p:to>
                                        <p:strVal val="visible"/>
                                      </p:to>
                                    </p:set>
                                    <p:animEffect transition="in" filter="blinds(vertical)">
                                      <p:cBhvr>
                                        <p:cTn id="17" dur="500"/>
                                        <p:tgtEl>
                                          <p:spTgt spid="3074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0749"/>
                                        </p:tgtEl>
                                        <p:attrNameLst>
                                          <p:attrName>style.visibility</p:attrName>
                                        </p:attrNameLst>
                                      </p:cBhvr>
                                      <p:to>
                                        <p:strVal val="visible"/>
                                      </p:to>
                                    </p:set>
                                    <p:animEffect transition="in" filter="wipe(left)">
                                      <p:cBhvr>
                                        <p:cTn id="21" dur="500"/>
                                        <p:tgtEl>
                                          <p:spTgt spid="30749"/>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0" fill="hold"/>
                                        <p:tgtEl>
                                          <p:spTgt spid="7"/>
                                        </p:tgtEl>
                                        <p:attrNameLst>
                                          <p:attrName>ppt_x</p:attrName>
                                        </p:attrNameLst>
                                      </p:cBhvr>
                                      <p:tavLst>
                                        <p:tav tm="0">
                                          <p:val>
                                            <p:strVal val="1+#ppt_w/2"/>
                                          </p:val>
                                        </p:tav>
                                        <p:tav tm="100000">
                                          <p:val>
                                            <p:strVal val="#ppt_x"/>
                                          </p:val>
                                        </p:tav>
                                      </p:tavLst>
                                    </p:anim>
                                    <p:anim calcmode="lin" valueType="num">
                                      <p:cBhvr additive="base">
                                        <p:cTn id="27" dur="5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30735"/>
                                        </p:tgtEl>
                                        <p:attrNameLst>
                                          <p:attrName>style.visibility</p:attrName>
                                        </p:attrNameLst>
                                      </p:cBhvr>
                                      <p:to>
                                        <p:strVal val="visible"/>
                                      </p:to>
                                    </p:set>
                                    <p:animEffect transition="in" filter="blinds(vertical)">
                                      <p:cBhvr>
                                        <p:cTn id="32" dur="500"/>
                                        <p:tgtEl>
                                          <p:spTgt spid="30735"/>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42057"/>
                                        </p:tgtEl>
                                        <p:attrNameLst>
                                          <p:attrName>style.visibility</p:attrName>
                                        </p:attrNameLst>
                                      </p:cBhvr>
                                      <p:to>
                                        <p:strVal val="visible"/>
                                      </p:to>
                                    </p:set>
                                    <p:animEffect transition="in" filter="dissolve">
                                      <p:cBhvr>
                                        <p:cTn id="36" dur="500"/>
                                        <p:tgtEl>
                                          <p:spTgt spid="42057"/>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42058"/>
                                        </p:tgtEl>
                                        <p:attrNameLst>
                                          <p:attrName>style.visibility</p:attrName>
                                        </p:attrNameLst>
                                      </p:cBhvr>
                                      <p:to>
                                        <p:strVal val="visible"/>
                                      </p:to>
                                    </p:set>
                                    <p:animEffect transition="in" filter="dissolve">
                                      <p:cBhvr>
                                        <p:cTn id="40" dur="500"/>
                                        <p:tgtEl>
                                          <p:spTgt spid="42058"/>
                                        </p:tgtEl>
                                      </p:cBhvr>
                                    </p:animEffect>
                                  </p:childTnLst>
                                  <p:subTnLst>
                                    <p:set>
                                      <p:cBhvr override="childStyle">
                                        <p:cTn dur="1" fill="hold" display="0" masterRel="nextClick" afterEffect="1"/>
                                        <p:tgtEl>
                                          <p:spTgt spid="42058"/>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0747"/>
                                        </p:tgtEl>
                                        <p:attrNameLst>
                                          <p:attrName>style.visibility</p:attrName>
                                        </p:attrNameLst>
                                      </p:cBhvr>
                                      <p:to>
                                        <p:strVal val="visible"/>
                                      </p:to>
                                    </p:set>
                                    <p:animEffect transition="in" filter="wipe(left)">
                                      <p:cBhvr>
                                        <p:cTn id="50" dur="500"/>
                                        <p:tgtEl>
                                          <p:spTgt spid="30747"/>
                                        </p:tgtEl>
                                      </p:cBhvr>
                                    </p:animEffect>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childTnLst>
                          </p:cTn>
                        </p:par>
                        <p:par>
                          <p:cTn id="55" fill="hold">
                            <p:stCondLst>
                              <p:cond delay="1000"/>
                            </p:stCondLst>
                            <p:childTnLst>
                              <p:par>
                                <p:cTn id="56" presetID="3" presetClass="entr" presetSubtype="5" fill="hold" grpId="0" nodeType="afterEffect">
                                  <p:stCondLst>
                                    <p:cond delay="0"/>
                                  </p:stCondLst>
                                  <p:childTnLst>
                                    <p:set>
                                      <p:cBhvr>
                                        <p:cTn id="57" dur="1" fill="hold">
                                          <p:stCondLst>
                                            <p:cond delay="0"/>
                                          </p:stCondLst>
                                        </p:cTn>
                                        <p:tgtEl>
                                          <p:spTgt spid="30746"/>
                                        </p:tgtEl>
                                        <p:attrNameLst>
                                          <p:attrName>style.visibility</p:attrName>
                                        </p:attrNameLst>
                                      </p:cBhvr>
                                      <p:to>
                                        <p:strVal val="visible"/>
                                      </p:to>
                                    </p:set>
                                    <p:animEffect transition="in" filter="blinds(vertical)">
                                      <p:cBhvr>
                                        <p:cTn id="58" dur="500"/>
                                        <p:tgtEl>
                                          <p:spTgt spid="3074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dissolv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42059"/>
                                        </p:tgtEl>
                                        <p:attrNameLst>
                                          <p:attrName>style.visibility</p:attrName>
                                        </p:attrNameLst>
                                      </p:cBhvr>
                                      <p:to>
                                        <p:strVal val="visible"/>
                                      </p:to>
                                    </p:set>
                                    <p:animEffect transition="in" filter="dissolve">
                                      <p:cBhvr>
                                        <p:cTn id="68" dur="500"/>
                                        <p:tgtEl>
                                          <p:spTgt spid="4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35" grpId="0" autoUpdateAnimBg="0"/>
      <p:bldP spid="30746" grpId="0" autoUpdateAnimBg="0"/>
      <p:bldP spid="30747" grpId="0" animBg="1"/>
      <p:bldP spid="30748" grpId="0" autoUpdateAnimBg="0"/>
      <p:bldP spid="3074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12725" y="800100"/>
            <a:ext cx="8699500" cy="5308600"/>
            <a:chOff x="134" y="504"/>
            <a:chExt cx="5480" cy="3344"/>
          </a:xfrm>
        </p:grpSpPr>
        <p:pic>
          <p:nvPicPr>
            <p:cNvPr id="962572" name="S3_1_lock_key_animation.swf" descr="3_1_lock_key_animation"/>
            <p:cNvPicPr>
              <a:picLocks noChangeAspect="1" noChangeArrowheads="1"/>
            </p:cNvPicPr>
            <p:nvPr/>
          </p:nvPicPr>
          <p:blipFill>
            <a:blip r:embed="rId5"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22537"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50"/>
          <p:cNvSpPr>
            <a:spLocks noChangeArrowheads="1"/>
          </p:cNvSpPr>
          <p:nvPr/>
        </p:nvSpPr>
        <p:spPr bwMode="auto">
          <a:xfrm>
            <a:off x="1475656" y="188640"/>
            <a:ext cx="5194300" cy="701675"/>
          </a:xfrm>
          <a:prstGeom prst="rect">
            <a:avLst/>
          </a:prstGeom>
          <a:solidFill>
            <a:srgbClr val="FFFF00"/>
          </a:solidFill>
          <a:ln w="9525">
            <a:noFill/>
            <a:miter lim="800000"/>
            <a:headEnd/>
            <a:tailEnd/>
          </a:ln>
          <a:effectLst/>
        </p:spPr>
        <p:txBody>
          <a:bodyPr wrap="none">
            <a:spAutoFit/>
          </a:bodyPr>
          <a:lstStyle/>
          <a:p>
            <a:r>
              <a:rPr lang="en-GB" sz="4000" dirty="0">
                <a:solidFill>
                  <a:srgbClr val="A50021"/>
                </a:solidFill>
              </a:rPr>
              <a:t>The Induced Fit Model</a:t>
            </a:r>
          </a:p>
        </p:txBody>
      </p:sp>
      <p:sp>
        <p:nvSpPr>
          <p:cNvPr id="31747" name="Text Box 2051"/>
          <p:cNvSpPr txBox="1">
            <a:spLocks noChangeArrowheads="1"/>
          </p:cNvSpPr>
          <p:nvPr/>
        </p:nvSpPr>
        <p:spPr bwMode="auto">
          <a:xfrm>
            <a:off x="415925" y="1143000"/>
            <a:ext cx="6797054" cy="646331"/>
          </a:xfrm>
          <a:prstGeom prst="rect">
            <a:avLst/>
          </a:prstGeom>
          <a:noFill/>
          <a:ln w="9525">
            <a:noFill/>
            <a:miter lim="800000"/>
            <a:headEnd/>
            <a:tailEnd/>
          </a:ln>
          <a:effectLst/>
        </p:spPr>
        <p:txBody>
          <a:bodyPr wrap="none">
            <a:spAutoFit/>
          </a:bodyPr>
          <a:lstStyle/>
          <a:p>
            <a:r>
              <a:rPr lang="en-GB" dirty="0">
                <a:solidFill>
                  <a:srgbClr val="000066"/>
                </a:solidFill>
              </a:rPr>
              <a:t>This model takes into account the fact that proteins (enzymes) </a:t>
            </a:r>
          </a:p>
          <a:p>
            <a:r>
              <a:rPr lang="en-GB" dirty="0">
                <a:solidFill>
                  <a:srgbClr val="000066"/>
                </a:solidFill>
              </a:rPr>
              <a:t>have some three-dimensional </a:t>
            </a:r>
            <a:r>
              <a:rPr lang="en-GB" dirty="0" smtClean="0">
                <a:solidFill>
                  <a:srgbClr val="000066"/>
                </a:solidFill>
              </a:rPr>
              <a:t>flexibility.</a:t>
            </a:r>
            <a:endParaRPr lang="en-GB" dirty="0">
              <a:solidFill>
                <a:srgbClr val="000066"/>
              </a:solidFill>
            </a:endParaRPr>
          </a:p>
        </p:txBody>
      </p:sp>
      <p:grpSp>
        <p:nvGrpSpPr>
          <p:cNvPr id="2" name="Group 2058"/>
          <p:cNvGrpSpPr>
            <a:grpSpLocks/>
          </p:cNvGrpSpPr>
          <p:nvPr/>
        </p:nvGrpSpPr>
        <p:grpSpPr bwMode="auto">
          <a:xfrm>
            <a:off x="1358900" y="2778125"/>
            <a:ext cx="1563688" cy="935038"/>
            <a:chOff x="864" y="1546"/>
            <a:chExt cx="985" cy="589"/>
          </a:xfrm>
        </p:grpSpPr>
        <p:graphicFrame>
          <p:nvGraphicFramePr>
            <p:cNvPr id="31749" name="Object 2053"/>
            <p:cNvGraphicFramePr>
              <a:graphicFrameLocks noChangeAspect="1"/>
            </p:cNvGraphicFramePr>
            <p:nvPr/>
          </p:nvGraphicFramePr>
          <p:xfrm>
            <a:off x="874" y="1546"/>
            <a:ext cx="975" cy="589"/>
          </p:xfrm>
          <a:graphic>
            <a:graphicData uri="http://schemas.openxmlformats.org/presentationml/2006/ole">
              <mc:AlternateContent xmlns:mc="http://schemas.openxmlformats.org/markup-compatibility/2006">
                <mc:Choice xmlns:v="urn:schemas-microsoft-com:vml" Requires="v">
                  <p:oleObj spid="_x0000_s2072" name="CorelDRAW" r:id="rId3" imgW="1542600" imgH="931320" progId="">
                    <p:embed/>
                  </p:oleObj>
                </mc:Choice>
                <mc:Fallback>
                  <p:oleObj name="CorelDRAW" r:id="rId3" imgW="1542600" imgH="93132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 y="1546"/>
                          <a:ext cx="975"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3" name="Text Box 2057"/>
            <p:cNvSpPr txBox="1">
              <a:spLocks noChangeArrowheads="1"/>
            </p:cNvSpPr>
            <p:nvPr/>
          </p:nvSpPr>
          <p:spPr bwMode="auto">
            <a:xfrm>
              <a:off x="864" y="1680"/>
              <a:ext cx="972" cy="231"/>
            </a:xfrm>
            <a:prstGeom prst="rect">
              <a:avLst/>
            </a:prstGeom>
            <a:noFill/>
            <a:ln w="9525">
              <a:noFill/>
              <a:miter lim="800000"/>
              <a:headEnd/>
              <a:tailEnd/>
            </a:ln>
            <a:effectLst/>
          </p:spPr>
          <p:txBody>
            <a:bodyPr wrap="none">
              <a:spAutoFit/>
            </a:bodyPr>
            <a:lstStyle/>
            <a:p>
              <a:r>
                <a:rPr lang="en-GB" sz="1800"/>
                <a:t>SUBSTRATE</a:t>
              </a:r>
              <a:endParaRPr lang="en-GB"/>
            </a:p>
          </p:txBody>
        </p:sp>
      </p:grpSp>
      <p:sp>
        <p:nvSpPr>
          <p:cNvPr id="31756" name="Text Box 2060"/>
          <p:cNvSpPr txBox="1">
            <a:spLocks noChangeArrowheads="1"/>
          </p:cNvSpPr>
          <p:nvPr/>
        </p:nvSpPr>
        <p:spPr bwMode="auto">
          <a:xfrm>
            <a:off x="3810000" y="2286000"/>
            <a:ext cx="4097338" cy="822325"/>
          </a:xfrm>
          <a:prstGeom prst="rect">
            <a:avLst/>
          </a:prstGeom>
          <a:noFill/>
          <a:ln w="9525">
            <a:noFill/>
            <a:miter lim="800000"/>
            <a:headEnd/>
            <a:tailEnd/>
          </a:ln>
          <a:effectLst/>
        </p:spPr>
        <p:txBody>
          <a:bodyPr wrap="none">
            <a:spAutoFit/>
          </a:bodyPr>
          <a:lstStyle/>
          <a:p>
            <a:r>
              <a:rPr lang="en-GB">
                <a:solidFill>
                  <a:srgbClr val="A50021"/>
                </a:solidFill>
              </a:rPr>
              <a:t>Substrate binds to the enzyme</a:t>
            </a:r>
          </a:p>
          <a:p>
            <a:r>
              <a:rPr lang="en-GB">
                <a:solidFill>
                  <a:srgbClr val="A50021"/>
                </a:solidFill>
              </a:rPr>
              <a:t>at the active site</a:t>
            </a:r>
          </a:p>
        </p:txBody>
      </p:sp>
      <p:graphicFrame>
        <p:nvGraphicFramePr>
          <p:cNvPr id="31758" name="Object 2062"/>
          <p:cNvGraphicFramePr>
            <a:graphicFrameLocks noChangeAspect="1"/>
          </p:cNvGraphicFramePr>
          <p:nvPr/>
        </p:nvGraphicFramePr>
        <p:xfrm>
          <a:off x="804863" y="3503613"/>
          <a:ext cx="2701925" cy="1944687"/>
        </p:xfrm>
        <a:graphic>
          <a:graphicData uri="http://schemas.openxmlformats.org/presentationml/2006/ole">
            <mc:AlternateContent xmlns:mc="http://schemas.openxmlformats.org/markup-compatibility/2006">
              <mc:Choice xmlns:v="urn:schemas-microsoft-com:vml" Requires="v">
                <p:oleObj spid="_x0000_s2073" name="CorelDRAW" r:id="rId5" imgW="2692800" imgH="1934640" progId="">
                  <p:embed/>
                </p:oleObj>
              </mc:Choice>
              <mc:Fallback>
                <p:oleObj name="CorelDRAW" r:id="rId5" imgW="2692800" imgH="19346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863" y="3503613"/>
                        <a:ext cx="270192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9" name="Object 2063"/>
          <p:cNvGraphicFramePr>
            <a:graphicFrameLocks noChangeAspect="1"/>
          </p:cNvGraphicFramePr>
          <p:nvPr/>
        </p:nvGraphicFramePr>
        <p:xfrm>
          <a:off x="793750" y="3003550"/>
          <a:ext cx="2720975" cy="2452688"/>
        </p:xfrm>
        <a:graphic>
          <a:graphicData uri="http://schemas.openxmlformats.org/presentationml/2006/ole">
            <mc:AlternateContent xmlns:mc="http://schemas.openxmlformats.org/markup-compatibility/2006">
              <mc:Choice xmlns:v="urn:schemas-microsoft-com:vml" Requires="v">
                <p:oleObj spid="_x0000_s2074" name="CorelDRAW" r:id="rId7" imgW="2698920" imgH="2434320" progId="">
                  <p:embed/>
                </p:oleObj>
              </mc:Choice>
              <mc:Fallback>
                <p:oleObj name="CorelDRAW" r:id="rId7" imgW="2698920" imgH="243432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750" y="3003550"/>
                        <a:ext cx="2720975"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60" name="Text Box 2064"/>
          <p:cNvSpPr txBox="1">
            <a:spLocks noChangeArrowheads="1"/>
          </p:cNvSpPr>
          <p:nvPr/>
        </p:nvSpPr>
        <p:spPr bwMode="auto">
          <a:xfrm>
            <a:off x="3886200" y="3124200"/>
            <a:ext cx="4027488" cy="1917700"/>
          </a:xfrm>
          <a:prstGeom prst="rect">
            <a:avLst/>
          </a:prstGeom>
          <a:noFill/>
          <a:ln w="9525">
            <a:noFill/>
            <a:miter lim="800000"/>
            <a:headEnd/>
            <a:tailEnd/>
          </a:ln>
          <a:effectLst/>
        </p:spPr>
        <p:txBody>
          <a:bodyPr wrap="none">
            <a:spAutoFit/>
          </a:bodyPr>
          <a:lstStyle/>
          <a:p>
            <a:r>
              <a:rPr lang="en-GB">
                <a:solidFill>
                  <a:srgbClr val="A50021"/>
                </a:solidFill>
              </a:rPr>
              <a:t>Binding of the substrate</a:t>
            </a:r>
          </a:p>
          <a:p>
            <a:r>
              <a:rPr lang="en-GB">
                <a:solidFill>
                  <a:srgbClr val="A50021"/>
                </a:solidFill>
              </a:rPr>
              <a:t>induces the enzyme to change</a:t>
            </a:r>
          </a:p>
          <a:p>
            <a:r>
              <a:rPr lang="en-GB">
                <a:solidFill>
                  <a:srgbClr val="A50021"/>
                </a:solidFill>
              </a:rPr>
              <a:t>shape such that there is an</a:t>
            </a:r>
          </a:p>
          <a:p>
            <a:r>
              <a:rPr lang="en-GB">
                <a:solidFill>
                  <a:srgbClr val="000066"/>
                </a:solidFill>
              </a:rPr>
              <a:t>exact fit</a:t>
            </a:r>
            <a:r>
              <a:rPr lang="en-GB">
                <a:solidFill>
                  <a:srgbClr val="A50021"/>
                </a:solidFill>
              </a:rPr>
              <a:t> once the substrate</a:t>
            </a:r>
          </a:p>
          <a:p>
            <a:r>
              <a:rPr lang="en-GB">
                <a:solidFill>
                  <a:srgbClr val="A50021"/>
                </a:solidFill>
              </a:rPr>
              <a:t>has bound</a:t>
            </a:r>
          </a:p>
        </p:txBody>
      </p:sp>
      <p:sp>
        <p:nvSpPr>
          <p:cNvPr id="31761" name="AutoShape 2065"/>
          <p:cNvSpPr>
            <a:spLocks noChangeArrowheads="1"/>
          </p:cNvSpPr>
          <p:nvPr/>
        </p:nvSpPr>
        <p:spPr bwMode="auto">
          <a:xfrm flipH="1">
            <a:off x="3657600" y="4648200"/>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00"/>
          </a:solidFill>
          <a:ln w="9525">
            <a:noFill/>
            <a:miter lim="800000"/>
            <a:headEnd/>
            <a:tailEnd/>
          </a:ln>
          <a:effectLst/>
        </p:spPr>
        <p:txBody>
          <a:bodyPr wrap="none" anchor="ctr"/>
          <a:lstStyle/>
          <a:p>
            <a:endParaRPr lang="en-GB"/>
          </a:p>
        </p:txBody>
      </p:sp>
      <p:sp>
        <p:nvSpPr>
          <p:cNvPr id="31762" name="Text Box 2066"/>
          <p:cNvSpPr txBox="1">
            <a:spLocks noChangeArrowheads="1"/>
          </p:cNvSpPr>
          <p:nvPr/>
        </p:nvSpPr>
        <p:spPr bwMode="auto">
          <a:xfrm>
            <a:off x="914400" y="5562600"/>
            <a:ext cx="2492375" cy="457200"/>
          </a:xfrm>
          <a:prstGeom prst="rect">
            <a:avLst/>
          </a:prstGeom>
          <a:noFill/>
          <a:ln w="9525">
            <a:noFill/>
            <a:miter lim="800000"/>
            <a:headEnd/>
            <a:tailEnd/>
          </a:ln>
          <a:effectLst/>
        </p:spPr>
        <p:txBody>
          <a:bodyPr wrap="none">
            <a:spAutoFit/>
          </a:bodyPr>
          <a:lstStyle/>
          <a:p>
            <a:r>
              <a:rPr lang="en-GB">
                <a:solidFill>
                  <a:srgbClr val="000066"/>
                </a:solidFill>
              </a:rPr>
              <a:t>Enzyme Molecule</a:t>
            </a:r>
          </a:p>
        </p:txBody>
      </p:sp>
      <p:grpSp>
        <p:nvGrpSpPr>
          <p:cNvPr id="3" name="Group 2069"/>
          <p:cNvGrpSpPr>
            <a:grpSpLocks/>
          </p:cNvGrpSpPr>
          <p:nvPr/>
        </p:nvGrpSpPr>
        <p:grpSpPr bwMode="auto">
          <a:xfrm>
            <a:off x="3480449" y="5226052"/>
            <a:ext cx="4685812" cy="1875356"/>
            <a:chOff x="2208" y="3388"/>
            <a:chExt cx="3524" cy="931"/>
          </a:xfrm>
        </p:grpSpPr>
        <p:sp>
          <p:nvSpPr>
            <p:cNvPr id="31764" name="Rectangle 2068"/>
            <p:cNvSpPr>
              <a:spLocks noChangeArrowheads="1"/>
            </p:cNvSpPr>
            <p:nvPr/>
          </p:nvSpPr>
          <p:spPr bwMode="auto">
            <a:xfrm>
              <a:off x="2208" y="3408"/>
              <a:ext cx="3312" cy="768"/>
            </a:xfrm>
            <a:prstGeom prst="rect">
              <a:avLst/>
            </a:prstGeom>
            <a:solidFill>
              <a:schemeClr val="hlink"/>
            </a:solidFill>
            <a:ln w="9525">
              <a:noFill/>
              <a:miter lim="800000"/>
              <a:headEnd/>
              <a:tailEnd/>
            </a:ln>
            <a:effectLst/>
          </p:spPr>
          <p:txBody>
            <a:bodyPr wrap="none" anchor="ctr"/>
            <a:lstStyle/>
            <a:p>
              <a:endParaRPr lang="en-GB"/>
            </a:p>
          </p:txBody>
        </p:sp>
        <p:sp>
          <p:nvSpPr>
            <p:cNvPr id="31763" name="Text Box 2067"/>
            <p:cNvSpPr txBox="1">
              <a:spLocks noChangeArrowheads="1"/>
            </p:cNvSpPr>
            <p:nvPr/>
          </p:nvSpPr>
          <p:spPr bwMode="auto">
            <a:xfrm>
              <a:off x="2324" y="3388"/>
              <a:ext cx="3408" cy="931"/>
            </a:xfrm>
            <a:prstGeom prst="rect">
              <a:avLst/>
            </a:prstGeom>
            <a:noFill/>
            <a:ln w="9525">
              <a:noFill/>
              <a:miter lim="800000"/>
              <a:headEnd/>
              <a:tailEnd/>
            </a:ln>
            <a:effectLst/>
          </p:spPr>
          <p:txBody>
            <a:bodyPr wrap="square">
              <a:spAutoFit/>
            </a:bodyPr>
            <a:lstStyle/>
            <a:p>
              <a:r>
                <a:rPr lang="en-GB" dirty="0"/>
                <a:t>It states that the shape of active sites are </a:t>
              </a:r>
              <a:r>
                <a:rPr lang="en-GB" b="1" dirty="0"/>
                <a:t>not exactly complementary</a:t>
              </a:r>
              <a:r>
                <a:rPr lang="en-GB" dirty="0"/>
                <a:t>, but </a:t>
              </a:r>
              <a:r>
                <a:rPr lang="en-GB" b="1" dirty="0"/>
                <a:t>change shape</a:t>
              </a:r>
              <a:r>
                <a:rPr lang="en-GB" dirty="0"/>
                <a:t> in the presence of a </a:t>
              </a:r>
              <a:r>
                <a:rPr lang="en-GB" b="1" dirty="0"/>
                <a:t>specific </a:t>
              </a:r>
              <a:r>
                <a:rPr lang="en-GB" dirty="0"/>
                <a:t>substrate to </a:t>
              </a:r>
              <a:r>
                <a:rPr lang="en-GB" b="1" dirty="0"/>
                <a:t>become complementary</a:t>
              </a:r>
              <a:r>
                <a:rPr lang="en-GB" dirty="0"/>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1758"/>
                                        </p:tgtEl>
                                        <p:attrNameLst>
                                          <p:attrName>style.visibility</p:attrName>
                                        </p:attrNameLst>
                                      </p:cBhvr>
                                      <p:to>
                                        <p:strVal val="visible"/>
                                      </p:to>
                                    </p:set>
                                    <p:anim calcmode="lin" valueType="num">
                                      <p:cBhvr additive="base">
                                        <p:cTn id="12" dur="5000" fill="hold"/>
                                        <p:tgtEl>
                                          <p:spTgt spid="31758"/>
                                        </p:tgtEl>
                                        <p:attrNameLst>
                                          <p:attrName>ppt_x</p:attrName>
                                        </p:attrNameLst>
                                      </p:cBhvr>
                                      <p:tavLst>
                                        <p:tav tm="0">
                                          <p:val>
                                            <p:strVal val="#ppt_x"/>
                                          </p:val>
                                        </p:tav>
                                        <p:tav tm="100000">
                                          <p:val>
                                            <p:strVal val="#ppt_x"/>
                                          </p:val>
                                        </p:tav>
                                      </p:tavLst>
                                    </p:anim>
                                    <p:anim calcmode="lin" valueType="num">
                                      <p:cBhvr additive="base">
                                        <p:cTn id="13" dur="5000" fill="hold"/>
                                        <p:tgtEl>
                                          <p:spTgt spid="31758"/>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2" presetClass="entr" presetSubtype="8" fill="hold" grpId="0" nodeType="afterEffect">
                                  <p:stCondLst>
                                    <p:cond delay="1000"/>
                                  </p:stCondLst>
                                  <p:childTnLst>
                                    <p:set>
                                      <p:cBhvr>
                                        <p:cTn id="16" dur="1" fill="hold">
                                          <p:stCondLst>
                                            <p:cond delay="0"/>
                                          </p:stCondLst>
                                        </p:cTn>
                                        <p:tgtEl>
                                          <p:spTgt spid="31762"/>
                                        </p:tgtEl>
                                        <p:attrNameLst>
                                          <p:attrName>style.visibility</p:attrName>
                                        </p:attrNameLst>
                                      </p:cBhvr>
                                      <p:to>
                                        <p:strVal val="visible"/>
                                      </p:to>
                                    </p:set>
                                    <p:animEffect transition="in" filter="wipe(left)">
                                      <p:cBhvr>
                                        <p:cTn id="17" dur="500"/>
                                        <p:tgtEl>
                                          <p:spTgt spid="31762"/>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0" fill="hold"/>
                                        <p:tgtEl>
                                          <p:spTgt spid="2"/>
                                        </p:tgtEl>
                                        <p:attrNameLst>
                                          <p:attrName>ppt_x</p:attrName>
                                        </p:attrNameLst>
                                      </p:cBhvr>
                                      <p:tavLst>
                                        <p:tav tm="0">
                                          <p:val>
                                            <p:strVal val="#ppt_x"/>
                                          </p:val>
                                        </p:tav>
                                        <p:tav tm="100000">
                                          <p:val>
                                            <p:strVal val="#ppt_x"/>
                                          </p:val>
                                        </p:tav>
                                      </p:tavLst>
                                    </p:anim>
                                    <p:anim calcmode="lin" valueType="num">
                                      <p:cBhvr additive="base">
                                        <p:cTn id="23"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31756"/>
                                        </p:tgtEl>
                                        <p:attrNameLst>
                                          <p:attrName>style.visibility</p:attrName>
                                        </p:attrNameLst>
                                      </p:cBhvr>
                                      <p:to>
                                        <p:strVal val="visible"/>
                                      </p:to>
                                    </p:set>
                                    <p:animEffect transition="in" filter="blinds(vertical)">
                                      <p:cBhvr>
                                        <p:cTn id="28" dur="500"/>
                                        <p:tgtEl>
                                          <p:spTgt spid="3175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31760"/>
                                        </p:tgtEl>
                                        <p:attrNameLst>
                                          <p:attrName>style.visibility</p:attrName>
                                        </p:attrNameLst>
                                      </p:cBhvr>
                                      <p:to>
                                        <p:strVal val="visible"/>
                                      </p:to>
                                    </p:set>
                                    <p:animEffect transition="in" filter="blinds(vertical)">
                                      <p:cBhvr>
                                        <p:cTn id="33" dur="500"/>
                                        <p:tgtEl>
                                          <p:spTgt spid="3176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1761"/>
                                        </p:tgtEl>
                                        <p:attrNameLst>
                                          <p:attrName>style.visibility</p:attrName>
                                        </p:attrNameLst>
                                      </p:cBhvr>
                                      <p:to>
                                        <p:strVal val="visible"/>
                                      </p:to>
                                    </p:set>
                                    <p:animEffect transition="in" filter="wipe(right)">
                                      <p:cBhvr>
                                        <p:cTn id="38" dur="500"/>
                                        <p:tgtEl>
                                          <p:spTgt spid="31761"/>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31759"/>
                                        </p:tgtEl>
                                        <p:attrNameLst>
                                          <p:attrName>style.visibility</p:attrName>
                                        </p:attrNameLst>
                                      </p:cBhvr>
                                      <p:to>
                                        <p:strVal val="visible"/>
                                      </p:to>
                                    </p:set>
                                    <p:animEffect transition="in" filter="wipe(down)">
                                      <p:cBhvr>
                                        <p:cTn id="42" dur="500"/>
                                        <p:tgtEl>
                                          <p:spTgt spid="3175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56" grpId="0" autoUpdateAnimBg="0"/>
      <p:bldP spid="31760" grpId="0" autoUpdateAnimBg="0"/>
      <p:bldP spid="31761" grpId="0" animBg="1"/>
      <p:bldP spid="3176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12725" y="800100"/>
            <a:ext cx="8699500" cy="5308600"/>
            <a:chOff x="134" y="504"/>
            <a:chExt cx="5480" cy="3344"/>
          </a:xfrm>
        </p:grpSpPr>
        <p:pic>
          <p:nvPicPr>
            <p:cNvPr id="1022988" name="S3_2_induced_fit_animation.swf" descr="3_2_induced_fit_animation"/>
            <p:cNvPicPr>
              <a:picLocks noChangeAspect="1" noChangeArrowheads="1"/>
            </p:cNvPicPr>
            <p:nvPr/>
          </p:nvPicPr>
          <p:blipFill>
            <a:blip r:embed="rId5"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23561"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239000" cy="444664"/>
          </a:xfrm>
        </p:spPr>
        <p:txBody>
          <a:bodyPr>
            <a:normAutofit fontScale="90000"/>
          </a:bodyPr>
          <a:lstStyle/>
          <a:p>
            <a:r>
              <a:rPr lang="en-GB" dirty="0" smtClean="0"/>
              <a:t>Intracellular enzymes</a:t>
            </a:r>
            <a:endParaRPr lang="en-GB" dirty="0"/>
          </a:p>
        </p:txBody>
      </p:sp>
      <p:sp>
        <p:nvSpPr>
          <p:cNvPr id="3" name="Content Placeholder 2"/>
          <p:cNvSpPr>
            <a:spLocks noGrp="1"/>
          </p:cNvSpPr>
          <p:nvPr>
            <p:ph idx="1"/>
          </p:nvPr>
        </p:nvSpPr>
        <p:spPr>
          <a:xfrm>
            <a:off x="179512" y="692696"/>
            <a:ext cx="7776864" cy="1944216"/>
          </a:xfrm>
        </p:spPr>
        <p:txBody>
          <a:bodyPr>
            <a:normAutofit/>
          </a:bodyPr>
          <a:lstStyle/>
          <a:p>
            <a:r>
              <a:rPr lang="en-GB" sz="2400" dirty="0" smtClean="0"/>
              <a:t>These are enzymes that catalyse reactions within the confines of a cell.</a:t>
            </a:r>
          </a:p>
          <a:p>
            <a:r>
              <a:rPr lang="en-GB" sz="2400" dirty="0" smtClean="0"/>
              <a:t>This may be in the cytoplasm, or within individual organelles. </a:t>
            </a:r>
            <a:endParaRPr lang="en-GB" sz="2400" dirty="0"/>
          </a:p>
        </p:txBody>
      </p:sp>
      <p:sp>
        <p:nvSpPr>
          <p:cNvPr id="46082" name="AutoShape 2" descr="https://coturnix.files.wordpress.com/2010/08/a2-animal-cel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a2-animal-cell.png"/>
          <p:cNvPicPr>
            <a:picLocks noChangeAspect="1"/>
          </p:cNvPicPr>
          <p:nvPr/>
        </p:nvPicPr>
        <p:blipFill>
          <a:blip r:embed="rId2" cstate="print"/>
          <a:stretch>
            <a:fillRect/>
          </a:stretch>
        </p:blipFill>
        <p:spPr>
          <a:xfrm>
            <a:off x="5148064" y="2132856"/>
            <a:ext cx="3810000" cy="3152775"/>
          </a:xfrm>
          <a:prstGeom prst="rect">
            <a:avLst/>
          </a:prstGeom>
        </p:spPr>
      </p:pic>
      <p:sp>
        <p:nvSpPr>
          <p:cNvPr id="6" name="Content Placeholder 2"/>
          <p:cNvSpPr txBox="1">
            <a:spLocks/>
          </p:cNvSpPr>
          <p:nvPr/>
        </p:nvSpPr>
        <p:spPr>
          <a:xfrm>
            <a:off x="179512" y="2276872"/>
            <a:ext cx="4752528" cy="432048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GB" sz="2400" b="0" i="0" u="none" strike="noStrike" kern="1200" cap="none" spc="0" normalizeH="0" baseline="0" noProof="0" dirty="0" smtClean="0">
              <a:ln>
                <a:noFill/>
              </a:ln>
              <a:solidFill>
                <a:srgbClr val="0070C0"/>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GB" sz="2400" dirty="0" smtClean="0"/>
              <a:t>Examples include:</a:t>
            </a:r>
          </a:p>
          <a:p>
            <a:pPr marL="731520" lvl="1" indent="-274320">
              <a:spcBef>
                <a:spcPts val="600"/>
              </a:spcBef>
              <a:buClr>
                <a:schemeClr val="tx2"/>
              </a:buClr>
              <a:buSzPct val="73000"/>
              <a:buFont typeface="Arial" pitchFamily="34" charset="0"/>
              <a:buChar char="•"/>
            </a:pPr>
            <a:r>
              <a:rPr kumimoji="0" lang="en-GB" sz="2000" b="0" i="0" u="none" strike="noStrike" kern="1200" cap="none" spc="0" normalizeH="0" baseline="0" noProof="0" dirty="0" smtClean="0">
                <a:ln>
                  <a:noFill/>
                </a:ln>
                <a:effectLst/>
                <a:uLnTx/>
                <a:uFillTx/>
                <a:latin typeface="+mn-lt"/>
                <a:ea typeface="+mn-ea"/>
                <a:cs typeface="+mn-cs"/>
              </a:rPr>
              <a:t>Enzymes</a:t>
            </a:r>
            <a:r>
              <a:rPr kumimoji="0" lang="en-GB" sz="2000" b="0" i="0" u="none" strike="noStrike" kern="1200" cap="none" spc="0" normalizeH="0" noProof="0" dirty="0" smtClean="0">
                <a:ln>
                  <a:noFill/>
                </a:ln>
                <a:effectLst/>
                <a:uLnTx/>
                <a:uFillTx/>
                <a:latin typeface="+mn-lt"/>
                <a:ea typeface="+mn-ea"/>
                <a:cs typeface="+mn-cs"/>
              </a:rPr>
              <a:t> involved in aerobic respiration (</a:t>
            </a:r>
            <a:r>
              <a:rPr kumimoji="0" lang="en-GB" sz="2000" b="0" i="0" u="none" strike="noStrike" kern="1200" cap="none" spc="0" normalizeH="0" noProof="0" dirty="0" err="1" smtClean="0">
                <a:ln>
                  <a:noFill/>
                </a:ln>
                <a:effectLst/>
                <a:uLnTx/>
                <a:uFillTx/>
                <a:latin typeface="+mn-lt"/>
                <a:ea typeface="+mn-ea"/>
                <a:cs typeface="+mn-cs"/>
              </a:rPr>
              <a:t>Kreb’s</a:t>
            </a:r>
            <a:r>
              <a:rPr kumimoji="0" lang="en-GB" sz="2000" b="0" i="0" u="none" strike="noStrike" kern="1200" cap="none" spc="0" normalizeH="0" noProof="0" dirty="0" smtClean="0">
                <a:ln>
                  <a:noFill/>
                </a:ln>
                <a:effectLst/>
                <a:uLnTx/>
                <a:uFillTx/>
                <a:latin typeface="+mn-lt"/>
                <a:ea typeface="+mn-ea"/>
                <a:cs typeface="+mn-cs"/>
              </a:rPr>
              <a:t> cycle).</a:t>
            </a:r>
          </a:p>
          <a:p>
            <a:pPr marL="731520" lvl="1" indent="-274320">
              <a:spcBef>
                <a:spcPts val="600"/>
              </a:spcBef>
              <a:buClr>
                <a:schemeClr val="tx2"/>
              </a:buClr>
              <a:buSzPct val="73000"/>
            </a:pPr>
            <a:r>
              <a:rPr lang="en-GB" sz="2000" noProof="0" dirty="0" smtClean="0"/>
              <a:t>	</a:t>
            </a:r>
            <a:r>
              <a:rPr lang="en-GB" sz="2000" noProof="0" dirty="0" smtClean="0">
                <a:solidFill>
                  <a:srgbClr val="FF0000"/>
                </a:solidFill>
              </a:rPr>
              <a:t>Which organelle would this be in?</a:t>
            </a:r>
          </a:p>
          <a:p>
            <a:pPr marL="731520" lvl="1" indent="-274320">
              <a:spcBef>
                <a:spcPts val="600"/>
              </a:spcBef>
              <a:buClr>
                <a:schemeClr val="tx2"/>
              </a:buClr>
              <a:buSzPct val="73000"/>
              <a:buFont typeface="Arial" pitchFamily="34" charset="0"/>
              <a:buChar char="•"/>
            </a:pPr>
            <a:r>
              <a:rPr lang="en-GB" sz="2000" dirty="0" smtClean="0"/>
              <a:t>Enzymes that modify and process lipids.</a:t>
            </a:r>
          </a:p>
          <a:p>
            <a:pPr marL="731520" lvl="1" indent="-274320">
              <a:spcBef>
                <a:spcPts val="600"/>
              </a:spcBef>
              <a:buClr>
                <a:schemeClr val="tx2"/>
              </a:buClr>
              <a:buSzPct val="73000"/>
            </a:pPr>
            <a:r>
              <a:rPr lang="en-GB" sz="2000" dirty="0" smtClean="0"/>
              <a:t>	</a:t>
            </a:r>
            <a:r>
              <a:rPr lang="en-GB" sz="2000" dirty="0" smtClean="0">
                <a:solidFill>
                  <a:srgbClr val="FF0000"/>
                </a:solidFill>
              </a:rPr>
              <a:t>Which organelle would this be in?</a:t>
            </a:r>
          </a:p>
          <a:p>
            <a:pPr marL="731520" lvl="1" indent="-274320">
              <a:spcBef>
                <a:spcPts val="600"/>
              </a:spcBef>
              <a:buClr>
                <a:schemeClr val="tx2"/>
              </a:buClr>
              <a:buSzPct val="73000"/>
            </a:pPr>
            <a:endParaRPr lang="en-GB" sz="2000" dirty="0"/>
          </a:p>
        </p:txBody>
      </p:sp>
      <p:sp>
        <p:nvSpPr>
          <p:cNvPr id="7" name="Content Placeholder 2"/>
          <p:cNvSpPr txBox="1">
            <a:spLocks/>
          </p:cNvSpPr>
          <p:nvPr/>
        </p:nvSpPr>
        <p:spPr>
          <a:xfrm>
            <a:off x="179512" y="5661248"/>
            <a:ext cx="7776864" cy="86409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There may be thousands</a:t>
            </a:r>
            <a:r>
              <a:rPr kumimoji="0" lang="en-GB" sz="2400" b="0" i="0" u="none" strike="noStrike" kern="1200" cap="none" spc="0" normalizeH="0" noProof="0" dirty="0" smtClean="0">
                <a:ln>
                  <a:noFill/>
                </a:ln>
                <a:solidFill>
                  <a:schemeClr val="tx1"/>
                </a:solidFill>
                <a:effectLst/>
                <a:uLnTx/>
                <a:uFillTx/>
                <a:latin typeface="+mn-lt"/>
                <a:ea typeface="+mn-ea"/>
                <a:cs typeface="+mn-cs"/>
              </a:rPr>
              <a:t> of metabolic reactions occurring in a cell at any moment.</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ounded Rectangle 7"/>
          <p:cNvSpPr/>
          <p:nvPr/>
        </p:nvSpPr>
        <p:spPr>
          <a:xfrm>
            <a:off x="755576" y="3861048"/>
            <a:ext cx="41764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Mitochondria</a:t>
            </a:r>
            <a:endParaRPr lang="en-GB" dirty="0"/>
          </a:p>
        </p:txBody>
      </p:sp>
      <p:sp>
        <p:nvSpPr>
          <p:cNvPr id="9" name="Rounded Rectangle 8"/>
          <p:cNvSpPr/>
          <p:nvPr/>
        </p:nvSpPr>
        <p:spPr>
          <a:xfrm>
            <a:off x="971600" y="4941168"/>
            <a:ext cx="41764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Smooth endoplasmic </a:t>
            </a:r>
            <a:r>
              <a:rPr lang="en-GB" dirty="0" err="1" smtClean="0"/>
              <a:t>recticulum</a:t>
            </a:r>
            <a:endParaRPr lang="en-GB" dirty="0"/>
          </a:p>
        </p:txBody>
      </p:sp>
    </p:spTree>
    <p:extLst>
      <p:ext uri="{BB962C8B-B14F-4D97-AF65-F5344CB8AC3E}">
        <p14:creationId xmlns:p14="http://schemas.microsoft.com/office/powerpoint/2010/main" val="34939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Metabolism </a:t>
            </a:r>
          </a:p>
        </p:txBody>
      </p:sp>
      <p:sp>
        <p:nvSpPr>
          <p:cNvPr id="3" name="Content Placeholder 2"/>
          <p:cNvSpPr>
            <a:spLocks noGrp="1"/>
          </p:cNvSpPr>
          <p:nvPr>
            <p:ph idx="1"/>
          </p:nvPr>
        </p:nvSpPr>
        <p:spPr/>
        <p:txBody>
          <a:bodyPr/>
          <a:lstStyle/>
          <a:p>
            <a:r>
              <a:rPr lang="en-GB" dirty="0" smtClean="0"/>
              <a:t>All the reactions that take place in an organism are known as </a:t>
            </a:r>
            <a:r>
              <a:rPr lang="en-GB" dirty="0" smtClean="0">
                <a:solidFill>
                  <a:srgbClr val="FF0000"/>
                </a:solidFill>
              </a:rPr>
              <a:t>metabolism</a:t>
            </a:r>
          </a:p>
          <a:p>
            <a:endParaRPr lang="en-GB" dirty="0" smtClean="0"/>
          </a:p>
          <a:p>
            <a:r>
              <a:rPr lang="en-GB" dirty="0" smtClean="0">
                <a:solidFill>
                  <a:srgbClr val="FF0000"/>
                </a:solidFill>
              </a:rPr>
              <a:t>Anabolic</a:t>
            </a:r>
            <a:r>
              <a:rPr lang="en-GB" dirty="0" smtClean="0"/>
              <a:t> – metabolic reactions that build large molecules</a:t>
            </a:r>
          </a:p>
          <a:p>
            <a:endParaRPr lang="en-GB" dirty="0" smtClean="0"/>
          </a:p>
          <a:p>
            <a:r>
              <a:rPr lang="en-GB" dirty="0" smtClean="0">
                <a:solidFill>
                  <a:srgbClr val="FF0000"/>
                </a:solidFill>
              </a:rPr>
              <a:t>Catabolic</a:t>
            </a:r>
            <a:r>
              <a:rPr lang="en-GB" dirty="0" smtClean="0"/>
              <a:t> -  metabolic reactions that break large molecules into smaller ones</a:t>
            </a:r>
          </a:p>
          <a:p>
            <a:endParaRPr lang="en-GB" dirty="0" smtClean="0"/>
          </a:p>
        </p:txBody>
      </p:sp>
    </p:spTree>
    <p:extLst>
      <p:ext uri="{BB962C8B-B14F-4D97-AF65-F5344CB8AC3E}">
        <p14:creationId xmlns:p14="http://schemas.microsoft.com/office/powerpoint/2010/main" val="75837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1360</TotalTime>
  <Words>1610</Words>
  <Application>Microsoft Office PowerPoint</Application>
  <PresentationFormat>On-screen Show (4:3)</PresentationFormat>
  <Paragraphs>224</Paragraphs>
  <Slides>24</Slides>
  <Notes>12</Notes>
  <HiddenSlides>5</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Trebuchet MS</vt:lpstr>
      <vt:lpstr>Wingdings</vt:lpstr>
      <vt:lpstr>Wingdings 2</vt:lpstr>
      <vt:lpstr>Opulent</vt:lpstr>
      <vt:lpstr>CorelDRAW</vt:lpstr>
      <vt:lpstr>Enzymes</vt:lpstr>
      <vt:lpstr>Intro to enzymes</vt:lpstr>
      <vt:lpstr>PowerPoint Presentation</vt:lpstr>
      <vt:lpstr>PowerPoint Presentation</vt:lpstr>
      <vt:lpstr>PowerPoint Presentation</vt:lpstr>
      <vt:lpstr>PowerPoint Presentation</vt:lpstr>
      <vt:lpstr>PowerPoint Presentation</vt:lpstr>
      <vt:lpstr>Intracellular enzymes</vt:lpstr>
      <vt:lpstr>Metabolism </vt:lpstr>
      <vt:lpstr>PowerPoint Presentation</vt:lpstr>
      <vt:lpstr>Intracellular enzyme example:</vt:lpstr>
      <vt:lpstr>Extracellular enzymes</vt:lpstr>
      <vt:lpstr>Cofactors</vt:lpstr>
      <vt:lpstr>Prosthetic groups</vt:lpstr>
      <vt:lpstr>Coenzymes</vt:lpstr>
      <vt:lpstr>PowerPoint Presentation</vt:lpstr>
      <vt:lpstr>Effect of pH on enzymes</vt:lpstr>
      <vt:lpstr>PowerPoint Presentation</vt:lpstr>
      <vt:lpstr>PowerPoint Presentation</vt:lpstr>
      <vt:lpstr>End-product inhibition</vt:lpstr>
      <vt:lpstr>Metabolic poisons</vt:lpstr>
      <vt:lpstr>Uses of inhibitors: natural poisons</vt:lpstr>
      <vt:lpstr>Medicinal drugs acting by enzyme inhibition</vt:lpstr>
      <vt:lpstr>Medicinal drugs acting by enzyme inhibition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dc:title>
  <dc:creator>lwilson</dc:creator>
  <cp:lastModifiedBy>Helen Hawke</cp:lastModifiedBy>
  <cp:revision>30</cp:revision>
  <dcterms:created xsi:type="dcterms:W3CDTF">2013-07-05T09:19:45Z</dcterms:created>
  <dcterms:modified xsi:type="dcterms:W3CDTF">2016-05-03T09:57:18Z</dcterms:modified>
</cp:coreProperties>
</file>