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81" r:id="rId3"/>
    <p:sldId id="273" r:id="rId4"/>
    <p:sldId id="265" r:id="rId5"/>
    <p:sldId id="263" r:id="rId6"/>
    <p:sldId id="270" r:id="rId7"/>
    <p:sldId id="277" r:id="rId8"/>
    <p:sldId id="271" r:id="rId9"/>
    <p:sldId id="279" r:id="rId10"/>
    <p:sldId id="264" r:id="rId11"/>
    <p:sldId id="280" r:id="rId12"/>
    <p:sldId id="282" r:id="rId13"/>
    <p:sldId id="260" r:id="rId14"/>
    <p:sldId id="261" r:id="rId15"/>
    <p:sldId id="262" r:id="rId16"/>
    <p:sldId id="25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64201C-F13B-4720-8FA8-351898531833}" type="datetimeFigureOut">
              <a:rPr lang="en-GB" smtClean="0"/>
              <a:pPr/>
              <a:t>07/12/2016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66D35F-D10F-40C8-A06A-128C6D2263FA}" type="slidenum">
              <a:rPr lang="en-GB" smtClean="0"/>
              <a:pPr/>
              <a:t>‹#›</a:t>
            </a:fld>
            <a:endParaRPr lang="en-GB"/>
          </a:p>
        </p:txBody>
      </p:sp>
    </p:spTree>
    <p:extLst>
      <p:ext uri="{BB962C8B-B14F-4D97-AF65-F5344CB8AC3E}">
        <p14:creationId xmlns:p14="http://schemas.microsoft.com/office/powerpoint/2010/main" val="2261513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4DF6914-AA6F-4C40-A1F4-57504F9FEC9E}" type="datetimeFigureOut">
              <a:rPr lang="en-GB" smtClean="0"/>
              <a:pPr/>
              <a:t>07/12/2016</a:t>
            </a:fld>
            <a:endParaRPr lang="en-GB"/>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GB"/>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2EAA0C4-383A-4A06-A52A-B36A6B339F64}"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DF6914-AA6F-4C40-A1F4-57504F9FEC9E}" type="datetimeFigureOut">
              <a:rPr lang="en-GB" smtClean="0"/>
              <a:pPr/>
              <a:t>07/12/2016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2EAA0C4-383A-4A06-A52A-B36A6B339F6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74DF6914-AA6F-4C40-A1F4-57504F9FEC9E}" type="datetimeFigureOut">
              <a:rPr lang="en-GB" smtClean="0"/>
              <a:pPr/>
              <a:t>07/12/2016</a:t>
            </a:fld>
            <a:endParaRPr lang="en-GB"/>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GB"/>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2EAA0C4-383A-4A06-A52A-B36A6B339F6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DF6914-AA6F-4C40-A1F4-57504F9FEC9E}" type="datetimeFigureOut">
              <a:rPr lang="en-GB" smtClean="0"/>
              <a:pPr/>
              <a:t>07/12/2016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2EAA0C4-383A-4A06-A52A-B36A6B339F6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4DF6914-AA6F-4C40-A1F4-57504F9FEC9E}" type="datetimeFigureOut">
              <a:rPr lang="en-GB" smtClean="0"/>
              <a:pPr/>
              <a:t>07/12/2016</a:t>
            </a:fld>
            <a:endParaRPr lang="en-GB"/>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GB"/>
          </a:p>
        </p:txBody>
      </p:sp>
      <p:sp>
        <p:nvSpPr>
          <p:cNvPr id="6" name="Slide Number Placeholder 5"/>
          <p:cNvSpPr>
            <a:spLocks noGrp="1"/>
          </p:cNvSpPr>
          <p:nvPr>
            <p:ph type="sldNum" sz="quarter" idx="12"/>
          </p:nvPr>
        </p:nvSpPr>
        <p:spPr>
          <a:xfrm>
            <a:off x="6733952" y="6555112"/>
            <a:ext cx="588336" cy="228600"/>
          </a:xfrm>
        </p:spPr>
        <p:txBody>
          <a:bodyPr/>
          <a:lstStyle>
            <a:extLst/>
          </a:lstStyle>
          <a:p>
            <a:fld id="{22EAA0C4-383A-4A06-A52A-B36A6B339F64}"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4DF6914-AA6F-4C40-A1F4-57504F9FEC9E}" type="datetimeFigureOut">
              <a:rPr lang="en-GB" smtClean="0"/>
              <a:pPr/>
              <a:t>07/12/2016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22EAA0C4-383A-4A06-A52A-B36A6B339F6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4DF6914-AA6F-4C40-A1F4-57504F9FEC9E}" type="datetimeFigureOut">
              <a:rPr lang="en-GB" smtClean="0"/>
              <a:pPr/>
              <a:t>07/12/2016</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22EAA0C4-383A-4A06-A52A-B36A6B339F6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4DF6914-AA6F-4C40-A1F4-57504F9FEC9E}" type="datetimeFigureOut">
              <a:rPr lang="en-GB" smtClean="0"/>
              <a:pPr/>
              <a:t>07/12/2016</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22EAA0C4-383A-4A06-A52A-B36A6B339F6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4DF6914-AA6F-4C40-A1F4-57504F9FEC9E}" type="datetimeFigureOut">
              <a:rPr lang="en-GB" smtClean="0"/>
              <a:pPr/>
              <a:t>07/12/2016</a:t>
            </a:fld>
            <a:endParaRPr lang="en-GB"/>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a:p>
        </p:txBody>
      </p:sp>
      <p:sp>
        <p:nvSpPr>
          <p:cNvPr id="4" name="Slide Number Placeholder 3"/>
          <p:cNvSpPr>
            <a:spLocks noGrp="1"/>
          </p:cNvSpPr>
          <p:nvPr>
            <p:ph type="sldNum" sz="quarter" idx="12"/>
          </p:nvPr>
        </p:nvSpPr>
        <p:spPr/>
        <p:txBody>
          <a:bodyPr/>
          <a:lstStyle>
            <a:extLst/>
          </a:lstStyle>
          <a:p>
            <a:fld id="{22EAA0C4-383A-4A06-A52A-B36A6B339F6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4DF6914-AA6F-4C40-A1F4-57504F9FEC9E}" type="datetimeFigureOut">
              <a:rPr lang="en-GB" smtClean="0"/>
              <a:pPr/>
              <a:t>07/12/2016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22EAA0C4-383A-4A06-A52A-B36A6B339F6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74DF6914-AA6F-4C40-A1F4-57504F9FEC9E}" type="datetimeFigureOut">
              <a:rPr lang="en-GB" smtClean="0"/>
              <a:pPr/>
              <a:t>07/12/2016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22EAA0C4-383A-4A06-A52A-B36A6B339F64}" type="slidenum">
              <a:rPr lang="en-GB" smtClean="0"/>
              <a:pPr/>
              <a:t>‹#›</a:t>
            </a:fld>
            <a:endParaRPr lang="en-GB"/>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4DF6914-AA6F-4C40-A1F4-57504F9FEC9E}" type="datetimeFigureOut">
              <a:rPr lang="en-GB" smtClean="0"/>
              <a:pPr/>
              <a:t>07/12/2016</a:t>
            </a:fld>
            <a:endParaRPr lang="en-GB"/>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2EAA0C4-383A-4A06-A52A-B36A6B339F6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oleObject" Target="../embeddings/oleObject2.bin"/><Relationship Id="rId7" Type="http://schemas.openxmlformats.org/officeDocument/2006/relationships/image" Target="../media/image6.e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10" Type="http://schemas.openxmlformats.org/officeDocument/2006/relationships/oleObject" Target="../embeddings/oleObject6.bin"/><Relationship Id="rId4" Type="http://schemas.openxmlformats.org/officeDocument/2006/relationships/image" Target="../media/image5.emf"/><Relationship Id="rId9" Type="http://schemas.openxmlformats.org/officeDocument/2006/relationships/image" Target="../media/image7.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9.emf"/><Relationship Id="rId5" Type="http://schemas.openxmlformats.org/officeDocument/2006/relationships/oleObject" Target="../embeddings/oleObject8.bin"/><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Enzymes</a:t>
            </a:r>
            <a:endParaRPr lang="en-GB" dirty="0"/>
          </a:p>
        </p:txBody>
      </p:sp>
      <p:sp>
        <p:nvSpPr>
          <p:cNvPr id="3" name="Subtitle 2"/>
          <p:cNvSpPr>
            <a:spLocks noGrp="1"/>
          </p:cNvSpPr>
          <p:nvPr>
            <p:ph type="subTitle" idx="1"/>
          </p:nvPr>
        </p:nvSpPr>
        <p:spPr/>
        <p:txBody>
          <a:bodyPr/>
          <a:lstStyle/>
          <a:p>
            <a:r>
              <a:rPr lang="en-GB" dirty="0" smtClean="0"/>
              <a:t>Lesson 1</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a:xfrm>
            <a:off x="457200" y="1609416"/>
            <a:ext cx="7239000" cy="1531552"/>
          </a:xfrm>
        </p:spPr>
        <p:txBody>
          <a:bodyPr/>
          <a:lstStyle/>
          <a:p>
            <a:r>
              <a:rPr lang="en-GB" dirty="0" smtClean="0"/>
              <a:t>Read page 127 in the text book</a:t>
            </a:r>
          </a:p>
          <a:p>
            <a:r>
              <a:rPr lang="en-GB" dirty="0" smtClean="0"/>
              <a:t>Create a comparison table for lock and key and induced fit hypothesis</a:t>
            </a:r>
            <a:endParaRPr lang="en-GB" dirty="0"/>
          </a:p>
        </p:txBody>
      </p:sp>
      <p:graphicFrame>
        <p:nvGraphicFramePr>
          <p:cNvPr id="4" name="Table 3"/>
          <p:cNvGraphicFramePr>
            <a:graphicFrameLocks noGrp="1"/>
          </p:cNvGraphicFramePr>
          <p:nvPr/>
        </p:nvGraphicFramePr>
        <p:xfrm>
          <a:off x="1115616" y="3573016"/>
          <a:ext cx="6096000" cy="265684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GB" dirty="0" smtClean="0"/>
                        <a:t>Lock and Key Model</a:t>
                      </a:r>
                      <a:endParaRPr lang="en-GB" dirty="0"/>
                    </a:p>
                  </a:txBody>
                  <a:tcPr/>
                </a:tc>
                <a:tc>
                  <a:txBody>
                    <a:bodyPr/>
                    <a:lstStyle/>
                    <a:p>
                      <a:r>
                        <a:rPr lang="en-GB" dirty="0" smtClean="0"/>
                        <a:t>Induced Fit Hypothesis</a:t>
                      </a:r>
                      <a:endParaRPr lang="en-GB" dirty="0"/>
                    </a:p>
                  </a:txBody>
                  <a:tcPr/>
                </a:tc>
              </a:tr>
              <a:tr h="370840">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c>
                  <a:txBody>
                    <a:bodyPr/>
                    <a:lstStyle/>
                    <a:p>
                      <a:endParaRPr lang="en-GB" dirty="0"/>
                    </a:p>
                  </a:txBody>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Question</a:t>
            </a:r>
            <a:endParaRPr lang="en-GB" dirty="0"/>
          </a:p>
        </p:txBody>
      </p:sp>
      <p:sp>
        <p:nvSpPr>
          <p:cNvPr id="3" name="Content Placeholder 2"/>
          <p:cNvSpPr>
            <a:spLocks noGrp="1"/>
          </p:cNvSpPr>
          <p:nvPr>
            <p:ph idx="1"/>
          </p:nvPr>
        </p:nvSpPr>
        <p:spPr/>
        <p:txBody>
          <a:bodyPr>
            <a:normAutofit/>
          </a:bodyPr>
          <a:lstStyle/>
          <a:p>
            <a:r>
              <a:rPr lang="en-GB" dirty="0" smtClean="0"/>
              <a:t>Complete the exam question in class, or as homework.</a:t>
            </a:r>
          </a:p>
          <a:p>
            <a:pPr>
              <a:buNone/>
            </a:pPr>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435280" cy="6123080"/>
          </a:xfrm>
          <a:solidFill>
            <a:schemeClr val="bg1"/>
          </a:solidFill>
        </p:spPr>
        <p:txBody>
          <a:bodyPr>
            <a:normAutofit fontScale="70000" lnSpcReduction="20000"/>
          </a:bodyPr>
          <a:lstStyle/>
          <a:p>
            <a:pPr marL="0" indent="0">
              <a:buNone/>
            </a:pPr>
            <a:r>
              <a:rPr lang="en-GB" dirty="0"/>
              <a:t>(a)	active site correctly labelled;	</a:t>
            </a:r>
            <a:r>
              <a:rPr lang="en-GB" dirty="0" smtClean="0"/>
              <a:t>			        1</a:t>
            </a:r>
            <a:endParaRPr lang="en-GB" dirty="0"/>
          </a:p>
          <a:p>
            <a:pPr marL="0" indent="0">
              <a:buNone/>
            </a:pPr>
            <a:r>
              <a:rPr lang="en-GB" dirty="0"/>
              <a:t>(b)	</a:t>
            </a:r>
            <a:r>
              <a:rPr lang="en-GB" b="1" dirty="0"/>
              <a:t>C</a:t>
            </a:r>
            <a:r>
              <a:rPr lang="en-GB" dirty="0"/>
              <a:t>;	</a:t>
            </a:r>
            <a:r>
              <a:rPr lang="en-GB" dirty="0" smtClean="0"/>
              <a:t>						        1</a:t>
            </a:r>
            <a:endParaRPr lang="en-GB" dirty="0"/>
          </a:p>
          <a:p>
            <a:pPr marL="0" indent="0">
              <a:buNone/>
            </a:pPr>
            <a:r>
              <a:rPr lang="en-GB" dirty="0"/>
              <a:t> </a:t>
            </a:r>
          </a:p>
          <a:p>
            <a:pPr marL="514350" indent="-514350">
              <a:buAutoNum type="alphaLcParenBoth" startAt="3"/>
            </a:pPr>
            <a:r>
              <a:rPr lang="en-GB" u="sng" dirty="0" smtClean="0"/>
              <a:t>shape</a:t>
            </a:r>
            <a:r>
              <a:rPr lang="en-GB" dirty="0" smtClean="0"/>
              <a:t> </a:t>
            </a:r>
            <a:r>
              <a:rPr lang="en-GB" dirty="0"/>
              <a:t>of active site;</a:t>
            </a:r>
            <a:r>
              <a:rPr lang="en-GB" b="1" dirty="0"/>
              <a:t/>
            </a:r>
            <a:br>
              <a:rPr lang="en-GB" b="1" dirty="0"/>
            </a:br>
            <a:r>
              <a:rPr lang="en-GB" b="1" dirty="0" smtClean="0"/>
              <a:t>	</a:t>
            </a:r>
            <a:r>
              <a:rPr lang="en-GB" u="sng" dirty="0" smtClean="0"/>
              <a:t>complementary</a:t>
            </a:r>
            <a:r>
              <a:rPr lang="en-GB" dirty="0" smtClean="0"/>
              <a:t>;</a:t>
            </a:r>
            <a:endParaRPr lang="en-GB" b="1" dirty="0"/>
          </a:p>
          <a:p>
            <a:pPr marL="0" indent="0">
              <a:buNone/>
            </a:pPr>
            <a:r>
              <a:rPr lang="en-GB" dirty="0" smtClean="0"/>
              <a:t>correct </a:t>
            </a:r>
            <a:r>
              <a:rPr lang="en-GB" dirty="0"/>
              <a:t>shape / correct molecule / correct substrate / </a:t>
            </a:r>
            <a:r>
              <a:rPr lang="en-GB" b="1" dirty="0"/>
              <a:t>C</a:t>
            </a:r>
            <a:r>
              <a:rPr lang="en-GB" dirty="0"/>
              <a:t>, will,</a:t>
            </a:r>
            <a:r>
              <a:rPr lang="en-GB" b="1" dirty="0"/>
              <a:t> </a:t>
            </a:r>
            <a:r>
              <a:rPr lang="en-GB" dirty="0"/>
              <a:t>fit /</a:t>
            </a:r>
            <a:br>
              <a:rPr lang="en-GB" dirty="0"/>
            </a:br>
            <a:r>
              <a:rPr lang="en-GB" dirty="0"/>
              <a:t>form ESC</a:t>
            </a:r>
            <a:r>
              <a:rPr lang="en-GB" dirty="0" smtClean="0"/>
              <a:t>;	</a:t>
            </a:r>
          </a:p>
          <a:p>
            <a:pPr marL="0" indent="0">
              <a:buNone/>
            </a:pPr>
            <a:r>
              <a:rPr lang="en-GB" b="1" dirty="0"/>
              <a:t/>
            </a:r>
            <a:br>
              <a:rPr lang="en-GB" b="1" dirty="0"/>
            </a:br>
            <a:r>
              <a:rPr lang="en-GB" dirty="0"/>
              <a:t>any other shape / any other molecule / any other substrate /</a:t>
            </a:r>
            <a:br>
              <a:rPr lang="en-GB" dirty="0"/>
            </a:br>
            <a:r>
              <a:rPr lang="en-GB" b="1" dirty="0"/>
              <a:t>A</a:t>
            </a:r>
            <a:r>
              <a:rPr lang="en-GB" dirty="0"/>
              <a:t> / </a:t>
            </a:r>
            <a:r>
              <a:rPr lang="en-GB" b="1" dirty="0"/>
              <a:t>B</a:t>
            </a:r>
            <a:r>
              <a:rPr lang="en-GB" dirty="0"/>
              <a:t> / </a:t>
            </a:r>
            <a:r>
              <a:rPr lang="en-GB" b="1" dirty="0"/>
              <a:t>D</a:t>
            </a:r>
            <a:r>
              <a:rPr lang="en-GB" dirty="0"/>
              <a:t> / </a:t>
            </a:r>
            <a:r>
              <a:rPr lang="en-GB" b="1" dirty="0"/>
              <a:t>E</a:t>
            </a:r>
            <a:r>
              <a:rPr lang="en-GB" dirty="0"/>
              <a:t>, will not</a:t>
            </a:r>
            <a:r>
              <a:rPr lang="en-GB" dirty="0" smtClean="0"/>
              <a:t>;</a:t>
            </a:r>
          </a:p>
          <a:p>
            <a:pPr marL="0" indent="0">
              <a:buNone/>
            </a:pPr>
            <a:r>
              <a:rPr lang="en-GB" b="1" dirty="0"/>
              <a:t/>
            </a:r>
            <a:br>
              <a:rPr lang="en-GB" b="1" dirty="0"/>
            </a:br>
            <a:r>
              <a:rPr lang="en-GB" i="1" dirty="0"/>
              <a:t>award 2 marks if candidate writes ‘</a:t>
            </a:r>
            <a:r>
              <a:rPr lang="en-GB" i="1" u="sng" dirty="0"/>
              <a:t>only</a:t>
            </a:r>
            <a:r>
              <a:rPr lang="en-GB" i="1" dirty="0"/>
              <a:t> correct …..’</a:t>
            </a:r>
            <a:r>
              <a:rPr lang="en-GB" dirty="0"/>
              <a:t>)	</a:t>
            </a:r>
            <a:r>
              <a:rPr lang="en-GB" dirty="0" smtClean="0"/>
              <a:t>                 3 </a:t>
            </a:r>
            <a:r>
              <a:rPr lang="en-GB" dirty="0"/>
              <a:t>max</a:t>
            </a:r>
          </a:p>
          <a:p>
            <a:pPr marL="0" indent="0">
              <a:buNone/>
            </a:pPr>
            <a:r>
              <a:rPr lang="en-GB" dirty="0"/>
              <a:t> </a:t>
            </a:r>
          </a:p>
          <a:p>
            <a:pPr marL="0" indent="0">
              <a:buNone/>
            </a:pPr>
            <a:r>
              <a:rPr lang="en-GB" dirty="0"/>
              <a:t>(d)	</a:t>
            </a:r>
            <a:r>
              <a:rPr lang="en-GB" i="1" dirty="0"/>
              <a:t>look for points relating to the </a:t>
            </a:r>
            <a:r>
              <a:rPr lang="en-GB" i="1" u="sng" dirty="0"/>
              <a:t>substrate</a:t>
            </a:r>
            <a:r>
              <a:rPr lang="en-GB" i="1" dirty="0"/>
              <a:t> changing shape</a:t>
            </a:r>
            <a:br>
              <a:rPr lang="en-GB" i="1" dirty="0"/>
            </a:br>
            <a:r>
              <a:rPr lang="en-GB" i="1" dirty="0"/>
              <a:t>ignore refs to enzyme changing shape</a:t>
            </a:r>
            <a:endParaRPr lang="en-GB" dirty="0"/>
          </a:p>
          <a:p>
            <a:pPr marL="0" indent="0">
              <a:buNone/>
            </a:pPr>
            <a:r>
              <a:rPr lang="en-GB" dirty="0" smtClean="0"/>
              <a:t>puts </a:t>
            </a:r>
            <a:r>
              <a:rPr lang="en-GB" dirty="0"/>
              <a:t>strain on the bonds in the substrate / bonds break more easily</a:t>
            </a:r>
            <a:r>
              <a:rPr lang="en-GB" dirty="0" smtClean="0"/>
              <a:t>;</a:t>
            </a:r>
          </a:p>
          <a:p>
            <a:pPr marL="0" indent="0">
              <a:buNone/>
            </a:pPr>
            <a:r>
              <a:rPr lang="en-GB" b="1" dirty="0"/>
              <a:t/>
            </a:r>
            <a:br>
              <a:rPr lang="en-GB" b="1" dirty="0"/>
            </a:br>
            <a:r>
              <a:rPr lang="en-GB" b="1" dirty="0"/>
              <a:t>A</a:t>
            </a:r>
            <a:r>
              <a:rPr lang="en-GB" dirty="0"/>
              <a:t> weakens </a:t>
            </a:r>
            <a:r>
              <a:rPr lang="en-GB" dirty="0" smtClean="0"/>
              <a:t>bonds</a:t>
            </a:r>
            <a:r>
              <a:rPr lang="en-GB" dirty="0"/>
              <a:t>	lowers activation energy</a:t>
            </a:r>
            <a:r>
              <a:rPr lang="en-GB" dirty="0" smtClean="0"/>
              <a:t>;</a:t>
            </a:r>
          </a:p>
          <a:p>
            <a:pPr marL="0" indent="0" algn="r">
              <a:buNone/>
            </a:pPr>
            <a:r>
              <a:rPr lang="en-GB" b="1" dirty="0"/>
              <a:t/>
            </a:r>
            <a:br>
              <a:rPr lang="en-GB" b="1" dirty="0"/>
            </a:br>
            <a:r>
              <a:rPr lang="en-GB" dirty="0" smtClean="0"/>
              <a:t>1 </a:t>
            </a:r>
            <a:r>
              <a:rPr lang="en-GB" dirty="0"/>
              <a:t>max</a:t>
            </a:r>
          </a:p>
          <a:p>
            <a:pPr marL="0" indent="0" algn="r">
              <a:buNone/>
            </a:pPr>
            <a:r>
              <a:rPr lang="en-GB" dirty="0"/>
              <a:t>[6]</a:t>
            </a:r>
          </a:p>
          <a:p>
            <a:pPr marL="0" indent="0">
              <a:buNone/>
            </a:pPr>
            <a:endParaRPr lang="en-GB" dirty="0"/>
          </a:p>
        </p:txBody>
      </p:sp>
    </p:spTree>
    <p:extLst>
      <p:ext uri="{BB962C8B-B14F-4D97-AF65-F5344CB8AC3E}">
        <p14:creationId xmlns:p14="http://schemas.microsoft.com/office/powerpoint/2010/main" val="516985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Plenary</a:t>
            </a:r>
            <a:endParaRPr lang="en-GB" dirty="0"/>
          </a:p>
        </p:txBody>
      </p:sp>
      <p:sp>
        <p:nvSpPr>
          <p:cNvPr id="3" name="Content Placeholder 2"/>
          <p:cNvSpPr>
            <a:spLocks noGrp="1"/>
          </p:cNvSpPr>
          <p:nvPr>
            <p:ph idx="1"/>
          </p:nvPr>
        </p:nvSpPr>
        <p:spPr/>
        <p:txBody>
          <a:bodyPr>
            <a:normAutofit/>
          </a:bodyPr>
          <a:lstStyle/>
          <a:p>
            <a:pPr marL="0" indent="0">
              <a:buNone/>
            </a:pPr>
            <a:r>
              <a:rPr lang="en-GB" sz="2000" dirty="0" smtClean="0"/>
              <a:t>One form of pulmonary disease develops because enzymes are released by phagocytes entering the alveoli of the lungs. This enzyme action can break down the elastin in the lining of the bronchioles and alveoli. </a:t>
            </a:r>
            <a:endParaRPr lang="en-GB" sz="2000" dirty="0"/>
          </a:p>
          <a:p>
            <a:pPr marL="0" indent="0">
              <a:buNone/>
            </a:pPr>
            <a:endParaRPr lang="en-GB" sz="2000" dirty="0" smtClean="0"/>
          </a:p>
          <a:p>
            <a:pPr marL="0" indent="0">
              <a:buNone/>
            </a:pPr>
            <a:r>
              <a:rPr lang="en-GB" sz="2000" dirty="0" smtClean="0"/>
              <a:t>Use the example of </a:t>
            </a:r>
            <a:r>
              <a:rPr lang="en-GB" sz="2000" dirty="0" err="1" smtClean="0"/>
              <a:t>elastin</a:t>
            </a:r>
            <a:r>
              <a:rPr lang="en-GB" sz="2000" dirty="0" smtClean="0"/>
              <a:t> breakdown to explain the induced-fit hypothesis of enzyme action [5]</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Plenary </a:t>
            </a:r>
            <a:r>
              <a:rPr lang="en-GB" dirty="0" err="1" smtClean="0"/>
              <a:t>Markscheme</a:t>
            </a:r>
            <a:endParaRPr lang="en-GB" dirty="0"/>
          </a:p>
        </p:txBody>
      </p:sp>
      <p:sp>
        <p:nvSpPr>
          <p:cNvPr id="3" name="Content Placeholder 2"/>
          <p:cNvSpPr>
            <a:spLocks noGrp="1"/>
          </p:cNvSpPr>
          <p:nvPr>
            <p:ph idx="1"/>
          </p:nvPr>
        </p:nvSpPr>
        <p:spPr/>
        <p:txBody>
          <a:bodyPr>
            <a:normAutofit fontScale="92500" lnSpcReduction="20000"/>
          </a:bodyPr>
          <a:lstStyle/>
          <a:p>
            <a:r>
              <a:rPr lang="en-GB" dirty="0" err="1" smtClean="0"/>
              <a:t>elastin</a:t>
            </a:r>
            <a:r>
              <a:rPr lang="en-GB" dirty="0" smtClean="0"/>
              <a:t> is substrate </a:t>
            </a:r>
          </a:p>
          <a:p>
            <a:r>
              <a:rPr lang="en-GB" dirty="0" smtClean="0"/>
              <a:t>(</a:t>
            </a:r>
            <a:r>
              <a:rPr lang="en-GB" dirty="0" err="1" smtClean="0"/>
              <a:t>elastin</a:t>
            </a:r>
            <a:r>
              <a:rPr lang="en-GB" dirty="0" smtClean="0"/>
              <a:t> / substrate) binds to / fits into , active site ; </a:t>
            </a:r>
          </a:p>
          <a:p>
            <a:r>
              <a:rPr lang="en-GB" dirty="0" smtClean="0"/>
              <a:t>active site / enzyme / </a:t>
            </a:r>
            <a:r>
              <a:rPr lang="en-GB" dirty="0" err="1" smtClean="0"/>
              <a:t>elastase</a:t>
            </a:r>
            <a:r>
              <a:rPr lang="en-GB" dirty="0" smtClean="0"/>
              <a:t> / substrate / </a:t>
            </a:r>
            <a:r>
              <a:rPr lang="en-GB" dirty="0" err="1" smtClean="0"/>
              <a:t>elastin</a:t>
            </a:r>
            <a:r>
              <a:rPr lang="en-GB" dirty="0" smtClean="0"/>
              <a:t>, shape changes</a:t>
            </a:r>
          </a:p>
          <a:p>
            <a:r>
              <a:rPr lang="en-GB" dirty="0" smtClean="0"/>
              <a:t>idea of closer fit (between active site and substrate)</a:t>
            </a:r>
          </a:p>
          <a:p>
            <a:r>
              <a:rPr lang="en-GB" dirty="0" smtClean="0"/>
              <a:t>more bonds form (between substrate and active site) </a:t>
            </a:r>
          </a:p>
          <a:p>
            <a:r>
              <a:rPr lang="en-GB" dirty="0" smtClean="0"/>
              <a:t>forms enzyme-substrate-complex / ESC</a:t>
            </a:r>
          </a:p>
          <a:p>
            <a:r>
              <a:rPr lang="en-GB" dirty="0" smtClean="0"/>
              <a:t>idea that (change in shape of active site) destabilises / weakens , bonds (in substrate) / substrate </a:t>
            </a:r>
          </a:p>
          <a:p>
            <a:r>
              <a:rPr lang="en-GB" dirty="0" smtClean="0"/>
              <a:t>activation energy reduced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Homework</a:t>
            </a:r>
            <a:endParaRPr lang="en-GB" dirty="0"/>
          </a:p>
        </p:txBody>
      </p:sp>
      <p:sp>
        <p:nvSpPr>
          <p:cNvPr id="3" name="Content Placeholder 2"/>
          <p:cNvSpPr>
            <a:spLocks noGrp="1"/>
          </p:cNvSpPr>
          <p:nvPr>
            <p:ph idx="1"/>
          </p:nvPr>
        </p:nvSpPr>
        <p:spPr/>
        <p:txBody>
          <a:bodyPr/>
          <a:lstStyle/>
          <a:p>
            <a:r>
              <a:rPr lang="en-GB" dirty="0" smtClean="0"/>
              <a:t>Make a glossary of </a:t>
            </a:r>
            <a:r>
              <a:rPr lang="en-GB" smtClean="0"/>
              <a:t>key enzyme terms.</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Success Criteria</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State that enzymes are globular proteins with a specific tertiary structure</a:t>
            </a:r>
          </a:p>
          <a:p>
            <a:r>
              <a:rPr lang="en-GB" dirty="0" smtClean="0"/>
              <a:t>State that enzymes catalyse metabolic reactions</a:t>
            </a:r>
          </a:p>
          <a:p>
            <a:r>
              <a:rPr lang="en-GB" dirty="0" smtClean="0"/>
              <a:t>State that enzyme action may be extracellular or intracellular</a:t>
            </a:r>
          </a:p>
          <a:p>
            <a:r>
              <a:rPr lang="en-GB" dirty="0" smtClean="0"/>
              <a:t>State that enzymes catalyse metabolic reactions</a:t>
            </a:r>
          </a:p>
          <a:p>
            <a:r>
              <a:rPr lang="en-GB" dirty="0" smtClean="0"/>
              <a:t>Describe the mechanism of enzyme action</a:t>
            </a:r>
          </a:p>
          <a:p>
            <a:r>
              <a:rPr lang="en-GB" dirty="0" smtClean="0"/>
              <a:t>Explain what is meant by enzyme-substrate complex and enzyme-product complex</a:t>
            </a:r>
          </a:p>
          <a:p>
            <a:r>
              <a:rPr lang="en-GB" dirty="0" smtClean="0"/>
              <a:t>Describe how enzymes lower activation energy</a:t>
            </a:r>
          </a:p>
          <a:p>
            <a:r>
              <a:rPr lang="en-GB" dirty="0" smtClean="0"/>
              <a:t>Explain the importance of coenzymes and cofactors in enzyme controlled reactions</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Success criteria</a:t>
            </a:r>
            <a:endParaRPr lang="en-GB" dirty="0"/>
          </a:p>
        </p:txBody>
      </p:sp>
      <p:sp>
        <p:nvSpPr>
          <p:cNvPr id="3" name="Content Placeholder 2"/>
          <p:cNvSpPr>
            <a:spLocks noGrp="1"/>
          </p:cNvSpPr>
          <p:nvPr>
            <p:ph idx="1"/>
          </p:nvPr>
        </p:nvSpPr>
        <p:spPr/>
        <p:txBody>
          <a:bodyPr>
            <a:normAutofit lnSpcReduction="10000"/>
          </a:bodyPr>
          <a:lstStyle/>
          <a:p>
            <a:pPr>
              <a:buNone/>
            </a:pPr>
            <a:r>
              <a:rPr lang="en-GB" dirty="0" smtClean="0"/>
              <a:t>The role of enzymes in catalysing reactions that affect metabolism at a cellular and whole organism level	</a:t>
            </a:r>
          </a:p>
          <a:p>
            <a:r>
              <a:rPr lang="en-GB" dirty="0" smtClean="0"/>
              <a:t>To include the idea that enzymes affect both structure and function.	</a:t>
            </a:r>
          </a:p>
          <a:p>
            <a:endParaRPr lang="en-GB" dirty="0" smtClean="0"/>
          </a:p>
          <a:p>
            <a:pPr>
              <a:buNone/>
            </a:pPr>
            <a:r>
              <a:rPr lang="en-GB" dirty="0" smtClean="0"/>
              <a:t>The mechanism of enzyme action	</a:t>
            </a:r>
          </a:p>
          <a:p>
            <a:r>
              <a:rPr lang="en-GB" dirty="0" smtClean="0"/>
              <a:t>To include the tertiary structure, specificity, active site, lock and key hypothesis, induced-fit hypothesis, enzyme-substrate complex, enzyme-product complex, product formation and lowering of activation energy.	</a:t>
            </a:r>
          </a:p>
          <a:p>
            <a:pPr>
              <a:buNone/>
            </a:pPr>
            <a:endParaRPr lang="en-GB" b="1" dirty="0" smtClean="0"/>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3"/>
          <p:cNvSpPr>
            <a:spLocks noGrp="1" noChangeArrowheads="1"/>
          </p:cNvSpPr>
          <p:nvPr>
            <p:ph type="body" sz="half" idx="4294967295"/>
          </p:nvPr>
        </p:nvSpPr>
        <p:spPr>
          <a:xfrm>
            <a:off x="442913" y="1850504"/>
            <a:ext cx="3810000" cy="4530824"/>
          </a:xfrm>
          <a:solidFill>
            <a:schemeClr val="hlink"/>
          </a:solidFill>
        </p:spPr>
        <p:txBody>
          <a:bodyPr>
            <a:normAutofit/>
          </a:bodyPr>
          <a:lstStyle/>
          <a:p>
            <a:r>
              <a:rPr lang="en-GB" sz="2200" b="1" dirty="0" smtClean="0">
                <a:solidFill>
                  <a:srgbClr val="A50021"/>
                </a:solidFill>
              </a:rPr>
              <a:t>They </a:t>
            </a:r>
            <a:r>
              <a:rPr lang="en-GB" sz="2200" b="1" dirty="0">
                <a:solidFill>
                  <a:srgbClr val="A50021"/>
                </a:solidFill>
              </a:rPr>
              <a:t>are sensitive to temperature changes being denatured at high temperatures</a:t>
            </a:r>
          </a:p>
          <a:p>
            <a:r>
              <a:rPr lang="en-GB" sz="2200" b="1" dirty="0">
                <a:solidFill>
                  <a:srgbClr val="000066"/>
                </a:solidFill>
              </a:rPr>
              <a:t>They are sensitive to pH</a:t>
            </a:r>
          </a:p>
          <a:p>
            <a:r>
              <a:rPr lang="en-GB" sz="2200" b="1" dirty="0">
                <a:solidFill>
                  <a:srgbClr val="A50021"/>
                </a:solidFill>
              </a:rPr>
              <a:t>They are generally specific in the reactions they catalyse</a:t>
            </a:r>
          </a:p>
          <a:p>
            <a:r>
              <a:rPr lang="en-GB" sz="2200" b="1" dirty="0">
                <a:solidFill>
                  <a:srgbClr val="000066"/>
                </a:solidFill>
              </a:rPr>
              <a:t>Enzymes possess an active site within which chemical reactions take place</a:t>
            </a:r>
            <a:endParaRPr lang="en-GB" sz="2000" b="1" dirty="0">
              <a:solidFill>
                <a:srgbClr val="000066"/>
              </a:solidFill>
            </a:endParaRPr>
          </a:p>
          <a:p>
            <a:endParaRPr lang="en-GB" sz="2800" dirty="0">
              <a:solidFill>
                <a:srgbClr val="000066"/>
              </a:solidFill>
            </a:endParaRPr>
          </a:p>
        </p:txBody>
      </p:sp>
      <p:graphicFrame>
        <p:nvGraphicFramePr>
          <p:cNvPr id="6151" name="Object 7"/>
          <p:cNvGraphicFramePr>
            <a:graphicFrameLocks noChangeAspect="1"/>
          </p:cNvGraphicFramePr>
          <p:nvPr/>
        </p:nvGraphicFramePr>
        <p:xfrm>
          <a:off x="4624388" y="1889125"/>
          <a:ext cx="2959100" cy="3352800"/>
        </p:xfrm>
        <a:graphic>
          <a:graphicData uri="http://schemas.openxmlformats.org/presentationml/2006/ole">
            <mc:AlternateContent xmlns:mc="http://schemas.openxmlformats.org/markup-compatibility/2006">
              <mc:Choice xmlns:v="urn:schemas-microsoft-com:vml" Requires="v">
                <p:oleObj spid="_x0000_s4103" name="CorelDRAW" r:id="rId3" imgW="3468960" imgH="3921840" progId="">
                  <p:embed/>
                </p:oleObj>
              </mc:Choice>
              <mc:Fallback>
                <p:oleObj name="CorelDRAW" r:id="rId3" imgW="3468960" imgH="392184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4388" y="1889125"/>
                        <a:ext cx="2959100"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15"/>
          <p:cNvGrpSpPr>
            <a:grpSpLocks/>
          </p:cNvGrpSpPr>
          <p:nvPr/>
        </p:nvGrpSpPr>
        <p:grpSpPr bwMode="auto">
          <a:xfrm>
            <a:off x="6012608" y="974725"/>
            <a:ext cx="2519363" cy="1552575"/>
            <a:chOff x="3916" y="614"/>
            <a:chExt cx="1587" cy="978"/>
          </a:xfrm>
        </p:grpSpPr>
        <p:sp>
          <p:nvSpPr>
            <p:cNvPr id="6153" name="Line 9"/>
            <p:cNvSpPr>
              <a:spLocks noChangeShapeType="1"/>
            </p:cNvSpPr>
            <p:nvPr/>
          </p:nvSpPr>
          <p:spPr bwMode="auto">
            <a:xfrm flipH="1">
              <a:off x="3916" y="1046"/>
              <a:ext cx="437" cy="388"/>
            </a:xfrm>
            <a:prstGeom prst="line">
              <a:avLst/>
            </a:prstGeom>
            <a:noFill/>
            <a:ln w="28575">
              <a:solidFill>
                <a:schemeClr val="tx1"/>
              </a:solidFill>
              <a:round/>
              <a:headEnd/>
              <a:tailEnd type="triangle" w="med" len="med"/>
            </a:ln>
            <a:effectLst/>
          </p:spPr>
          <p:txBody>
            <a:bodyPr wrap="none" anchor="ctr"/>
            <a:lstStyle/>
            <a:p>
              <a:endParaRPr lang="en-GB"/>
            </a:p>
          </p:txBody>
        </p:sp>
        <p:sp>
          <p:nvSpPr>
            <p:cNvPr id="6155" name="Text Box 11"/>
            <p:cNvSpPr txBox="1">
              <a:spLocks noChangeArrowheads="1"/>
            </p:cNvSpPr>
            <p:nvPr/>
          </p:nvSpPr>
          <p:spPr bwMode="auto">
            <a:xfrm>
              <a:off x="4335" y="614"/>
              <a:ext cx="1168" cy="978"/>
            </a:xfrm>
            <a:prstGeom prst="rect">
              <a:avLst/>
            </a:prstGeom>
            <a:noFill/>
            <a:ln w="9525">
              <a:noFill/>
              <a:miter lim="800000"/>
              <a:headEnd/>
              <a:tailEnd/>
            </a:ln>
            <a:effectLst/>
          </p:spPr>
          <p:txBody>
            <a:bodyPr wrap="none">
              <a:spAutoFit/>
            </a:bodyPr>
            <a:lstStyle/>
            <a:p>
              <a:pPr algn="l"/>
              <a:r>
                <a:rPr lang="en-GB">
                  <a:solidFill>
                    <a:srgbClr val="000066"/>
                  </a:solidFill>
                </a:rPr>
                <a:t>Substrate</a:t>
              </a:r>
            </a:p>
            <a:p>
              <a:pPr algn="l"/>
              <a:r>
                <a:rPr lang="en-GB">
                  <a:solidFill>
                    <a:srgbClr val="000066"/>
                  </a:solidFill>
                </a:rPr>
                <a:t>molecule in</a:t>
              </a:r>
            </a:p>
            <a:p>
              <a:pPr algn="l"/>
              <a:r>
                <a:rPr lang="en-GB">
                  <a:solidFill>
                    <a:srgbClr val="000066"/>
                  </a:solidFill>
                </a:rPr>
                <a:t>the ACTIVE</a:t>
              </a:r>
            </a:p>
            <a:p>
              <a:pPr algn="l"/>
              <a:r>
                <a:rPr lang="en-GB">
                  <a:solidFill>
                    <a:srgbClr val="000066"/>
                  </a:solidFill>
                </a:rPr>
                <a:t>SITE</a:t>
              </a:r>
              <a:endParaRPr lang="en-GB" b="0">
                <a:solidFill>
                  <a:srgbClr val="000066"/>
                </a:solidFill>
              </a:endParaRPr>
            </a:p>
          </p:txBody>
        </p:sp>
      </p:grpSp>
      <p:grpSp>
        <p:nvGrpSpPr>
          <p:cNvPr id="3" name="Group 14"/>
          <p:cNvGrpSpPr>
            <a:grpSpLocks/>
          </p:cNvGrpSpPr>
          <p:nvPr/>
        </p:nvGrpSpPr>
        <p:grpSpPr bwMode="auto">
          <a:xfrm>
            <a:off x="4776788" y="4251325"/>
            <a:ext cx="2459037" cy="1828800"/>
            <a:chOff x="3009" y="2678"/>
            <a:chExt cx="1549" cy="1152"/>
          </a:xfrm>
        </p:grpSpPr>
        <p:sp>
          <p:nvSpPr>
            <p:cNvPr id="6154" name="Line 10"/>
            <p:cNvSpPr>
              <a:spLocks noChangeShapeType="1"/>
            </p:cNvSpPr>
            <p:nvPr/>
          </p:nvSpPr>
          <p:spPr bwMode="auto">
            <a:xfrm flipV="1">
              <a:off x="3681" y="2678"/>
              <a:ext cx="0" cy="864"/>
            </a:xfrm>
            <a:prstGeom prst="line">
              <a:avLst/>
            </a:prstGeom>
            <a:noFill/>
            <a:ln w="28575">
              <a:solidFill>
                <a:schemeClr val="tx1"/>
              </a:solidFill>
              <a:round/>
              <a:headEnd/>
              <a:tailEnd type="triangle" w="med" len="med"/>
            </a:ln>
            <a:effectLst/>
          </p:spPr>
          <p:txBody>
            <a:bodyPr wrap="none" anchor="ctr"/>
            <a:lstStyle/>
            <a:p>
              <a:endParaRPr lang="en-GB"/>
            </a:p>
          </p:txBody>
        </p:sp>
        <p:sp>
          <p:nvSpPr>
            <p:cNvPr id="6156" name="Text Box 12"/>
            <p:cNvSpPr txBox="1">
              <a:spLocks noChangeArrowheads="1"/>
            </p:cNvSpPr>
            <p:nvPr/>
          </p:nvSpPr>
          <p:spPr bwMode="auto">
            <a:xfrm>
              <a:off x="3009" y="3542"/>
              <a:ext cx="1549" cy="288"/>
            </a:xfrm>
            <a:prstGeom prst="rect">
              <a:avLst/>
            </a:prstGeom>
            <a:noFill/>
            <a:ln w="9525">
              <a:noFill/>
              <a:miter lim="800000"/>
              <a:headEnd/>
              <a:tailEnd/>
            </a:ln>
            <a:effectLst/>
          </p:spPr>
          <p:txBody>
            <a:bodyPr wrap="none">
              <a:spAutoFit/>
            </a:bodyPr>
            <a:lstStyle/>
            <a:p>
              <a:pPr algn="l"/>
              <a:r>
                <a:rPr lang="en-GB">
                  <a:solidFill>
                    <a:srgbClr val="A50021"/>
                  </a:solidFill>
                </a:rPr>
                <a:t>Enzyme molecule</a:t>
              </a:r>
              <a:endParaRPr lang="en-GB" b="0">
                <a:solidFill>
                  <a:srgbClr val="A50021"/>
                </a:solidFill>
              </a:endParaRPr>
            </a:p>
          </p:txBody>
        </p:sp>
      </p:grpSp>
      <p:sp>
        <p:nvSpPr>
          <p:cNvPr id="11" name="TextBox 10"/>
          <p:cNvSpPr txBox="1"/>
          <p:nvPr/>
        </p:nvSpPr>
        <p:spPr>
          <a:xfrm>
            <a:off x="395536" y="188640"/>
            <a:ext cx="5976664" cy="954107"/>
          </a:xfrm>
          <a:prstGeom prst="rect">
            <a:avLst/>
          </a:prstGeom>
          <a:noFill/>
        </p:spPr>
        <p:txBody>
          <a:bodyPr wrap="square" rtlCol="0">
            <a:spAutoFit/>
          </a:bodyPr>
          <a:lstStyle/>
          <a:p>
            <a:r>
              <a:rPr lang="en-GB" sz="2800" b="1" dirty="0" smtClean="0"/>
              <a:t>Enzyme characteristics you might remember from GCSE level...</a:t>
            </a:r>
            <a:endParaRPr lang="en-GB" sz="28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20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20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fade">
                                      <p:cBhvr>
                                        <p:cTn id="17" dur="20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fade">
                                      <p:cBhvr>
                                        <p:cTn id="22" dur="20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 to enzymes</a:t>
            </a:r>
            <a:endParaRPr lang="en-GB" dirty="0"/>
          </a:p>
        </p:txBody>
      </p:sp>
      <p:sp>
        <p:nvSpPr>
          <p:cNvPr id="3" name="Content Placeholder 2"/>
          <p:cNvSpPr>
            <a:spLocks noGrp="1"/>
          </p:cNvSpPr>
          <p:nvPr>
            <p:ph idx="1"/>
          </p:nvPr>
        </p:nvSpPr>
        <p:spPr/>
        <p:txBody>
          <a:bodyPr/>
          <a:lstStyle/>
          <a:p>
            <a:r>
              <a:rPr lang="en-GB" dirty="0" smtClean="0"/>
              <a:t>Enzymes are globular proteins with a specific tertiary structure.</a:t>
            </a:r>
          </a:p>
          <a:p>
            <a:r>
              <a:rPr lang="en-GB" dirty="0" smtClean="0"/>
              <a:t>Enzyme action may be intracellular or extracellular.</a:t>
            </a:r>
          </a:p>
          <a:p>
            <a:r>
              <a:rPr lang="en-GB" dirty="0" smtClean="0"/>
              <a:t>Enzymes are biological catalysts.</a:t>
            </a:r>
          </a:p>
          <a:p>
            <a:pPr lvl="1"/>
            <a:r>
              <a:rPr lang="en-GB" dirty="0" smtClean="0"/>
              <a:t>Enzymes catalyse metabolic reactions.</a:t>
            </a:r>
          </a:p>
          <a:p>
            <a:pPr lvl="1"/>
            <a:r>
              <a:rPr lang="en-GB" dirty="0" smtClean="0"/>
              <a:t>Enzymes lower activation energy required for the reaction to occur.</a:t>
            </a:r>
            <a:endParaRPr lang="en-GB" dirty="0"/>
          </a:p>
        </p:txBody>
      </p:sp>
      <p:pic>
        <p:nvPicPr>
          <p:cNvPr id="21506" name="Picture 2" descr="http://t1.gstatic.com/images?q=tbn:ANd9GcQeOTPrbXYNagv8gyuhw9PGfHxNvuVlxoqFnOmTLDjJnE86c8FI-w:https://upload.wikimedia.org/wikipedia/commons/a/ae/GLO1_Homo_sapiens_small_fast.gif"/>
          <p:cNvPicPr>
            <a:picLocks noChangeAspect="1" noChangeArrowheads="1"/>
          </p:cNvPicPr>
          <p:nvPr/>
        </p:nvPicPr>
        <p:blipFill>
          <a:blip r:embed="rId2" cstate="print"/>
          <a:srcRect/>
          <a:stretch>
            <a:fillRect/>
          </a:stretch>
        </p:blipFill>
        <p:spPr bwMode="auto">
          <a:xfrm>
            <a:off x="5652120" y="4653136"/>
            <a:ext cx="2286000" cy="19812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GCSE Recap</a:t>
            </a:r>
            <a:endParaRPr lang="en-GB" dirty="0"/>
          </a:p>
        </p:txBody>
      </p:sp>
      <p:sp>
        <p:nvSpPr>
          <p:cNvPr id="3" name="Content Placeholder 2"/>
          <p:cNvSpPr>
            <a:spLocks noGrp="1"/>
          </p:cNvSpPr>
          <p:nvPr>
            <p:ph idx="1"/>
          </p:nvPr>
        </p:nvSpPr>
        <p:spPr/>
        <p:txBody>
          <a:bodyPr/>
          <a:lstStyle/>
          <a:p>
            <a:r>
              <a:rPr lang="en-GB" dirty="0" smtClean="0"/>
              <a:t>Use the </a:t>
            </a:r>
            <a:r>
              <a:rPr lang="en-GB" dirty="0" err="1" smtClean="0"/>
              <a:t>plasticene</a:t>
            </a:r>
            <a:r>
              <a:rPr lang="en-GB" dirty="0" smtClean="0"/>
              <a:t> to model the lock and key model of enzyme action</a:t>
            </a:r>
            <a:endParaRPr lang="en-GB" dirty="0"/>
          </a:p>
        </p:txBody>
      </p:sp>
      <p:pic>
        <p:nvPicPr>
          <p:cNvPr id="20482" name="Picture 2" descr="http://t0.gstatic.com/images?q=tbn:ANd9GcT5s_BqZqY4JFM3vdq7AlFRsDzkgTTWGJL43x7LZqZC768Aq1yU0A:https://upload.wikimedia.org/wikipedia/commons/thumb/2/24/Induced_fit_diagram.svg/450px-Induced_fit_diagram.svg.png"/>
          <p:cNvPicPr>
            <a:picLocks noChangeAspect="1" noChangeArrowheads="1"/>
          </p:cNvPicPr>
          <p:nvPr/>
        </p:nvPicPr>
        <p:blipFill>
          <a:blip r:embed="rId2" cstate="print"/>
          <a:srcRect/>
          <a:stretch>
            <a:fillRect/>
          </a:stretch>
        </p:blipFill>
        <p:spPr bwMode="auto">
          <a:xfrm>
            <a:off x="467544" y="2996952"/>
            <a:ext cx="7297103" cy="2845669"/>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blinds(horizontal)">
                                      <p:cBhvr>
                                        <p:cTn id="7" dur="500"/>
                                        <p:tgtEl>
                                          <p:spTgt spid="2048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0482"/>
                                        </p:tgtEl>
                                        <p:attrNameLst>
                                          <p:attrName>style.visibility</p:attrName>
                                        </p:attrNameLst>
                                      </p:cBhvr>
                                      <p:to>
                                        <p:strVal val="visible"/>
                                      </p:to>
                                    </p:set>
                                    <p:animEffect transition="in" filter="checkerboard(across)">
                                      <p:cBhvr>
                                        <p:cTn id="12" dur="5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129059" y="116632"/>
            <a:ext cx="5891213" cy="701675"/>
          </a:xfrm>
          <a:prstGeom prst="rect">
            <a:avLst/>
          </a:prstGeom>
          <a:solidFill>
            <a:srgbClr val="FFFF00"/>
          </a:solidFill>
          <a:ln w="9525">
            <a:noFill/>
            <a:miter lim="800000"/>
            <a:headEnd/>
            <a:tailEnd/>
          </a:ln>
          <a:effectLst/>
        </p:spPr>
        <p:txBody>
          <a:bodyPr wrap="none">
            <a:spAutoFit/>
          </a:bodyPr>
          <a:lstStyle/>
          <a:p>
            <a:r>
              <a:rPr lang="en-GB" sz="4000" dirty="0">
                <a:solidFill>
                  <a:srgbClr val="A50021"/>
                </a:solidFill>
              </a:rPr>
              <a:t>The Lock And Key Model</a:t>
            </a:r>
            <a:r>
              <a:rPr lang="en-GB" sz="2000" dirty="0">
                <a:solidFill>
                  <a:srgbClr val="A50021"/>
                </a:solidFill>
              </a:rPr>
              <a:t> </a:t>
            </a:r>
          </a:p>
        </p:txBody>
      </p:sp>
      <p:sp>
        <p:nvSpPr>
          <p:cNvPr id="30723" name="Text Box 3"/>
          <p:cNvSpPr txBox="1">
            <a:spLocks noChangeArrowheads="1"/>
          </p:cNvSpPr>
          <p:nvPr/>
        </p:nvSpPr>
        <p:spPr bwMode="auto">
          <a:xfrm>
            <a:off x="179512" y="914400"/>
            <a:ext cx="8064896" cy="646331"/>
          </a:xfrm>
          <a:prstGeom prst="rect">
            <a:avLst/>
          </a:prstGeom>
          <a:noFill/>
          <a:ln w="9525">
            <a:noFill/>
            <a:miter lim="800000"/>
            <a:headEnd/>
            <a:tailEnd/>
          </a:ln>
          <a:effectLst/>
        </p:spPr>
        <p:txBody>
          <a:bodyPr wrap="square">
            <a:spAutoFit/>
          </a:bodyPr>
          <a:lstStyle/>
          <a:p>
            <a:r>
              <a:rPr lang="en-GB" dirty="0">
                <a:solidFill>
                  <a:srgbClr val="000066"/>
                </a:solidFill>
              </a:rPr>
              <a:t>In an enzyme - catalysed reaction, the </a:t>
            </a:r>
            <a:r>
              <a:rPr lang="en-GB" dirty="0">
                <a:solidFill>
                  <a:srgbClr val="A50021"/>
                </a:solidFill>
              </a:rPr>
              <a:t>enzyme</a:t>
            </a:r>
            <a:r>
              <a:rPr lang="en-GB" dirty="0">
                <a:solidFill>
                  <a:srgbClr val="000066"/>
                </a:solidFill>
              </a:rPr>
              <a:t> </a:t>
            </a:r>
            <a:r>
              <a:rPr lang="en-GB" dirty="0" smtClean="0">
                <a:solidFill>
                  <a:srgbClr val="000066"/>
                </a:solidFill>
              </a:rPr>
              <a:t>binds to </a:t>
            </a:r>
            <a:r>
              <a:rPr lang="en-GB" dirty="0">
                <a:solidFill>
                  <a:srgbClr val="000066"/>
                </a:solidFill>
              </a:rPr>
              <a:t>the </a:t>
            </a:r>
            <a:r>
              <a:rPr lang="en-GB" dirty="0">
                <a:solidFill>
                  <a:srgbClr val="A50021"/>
                </a:solidFill>
              </a:rPr>
              <a:t>substrate</a:t>
            </a:r>
            <a:r>
              <a:rPr lang="en-GB" dirty="0">
                <a:solidFill>
                  <a:srgbClr val="000066"/>
                </a:solidFill>
              </a:rPr>
              <a:t> to form </a:t>
            </a:r>
            <a:r>
              <a:rPr lang="en-GB" dirty="0" smtClean="0">
                <a:solidFill>
                  <a:srgbClr val="000066"/>
                </a:solidFill>
              </a:rPr>
              <a:t>an </a:t>
            </a:r>
            <a:r>
              <a:rPr lang="en-GB" b="1" u="sng" dirty="0" smtClean="0">
                <a:solidFill>
                  <a:srgbClr val="000066"/>
                </a:solidFill>
              </a:rPr>
              <a:t>enzyme-substrate complex</a:t>
            </a:r>
            <a:r>
              <a:rPr lang="en-GB" dirty="0" smtClean="0">
                <a:solidFill>
                  <a:srgbClr val="000066"/>
                </a:solidFill>
              </a:rPr>
              <a:t>.</a:t>
            </a:r>
            <a:endParaRPr lang="en-GB" sz="1800" dirty="0">
              <a:solidFill>
                <a:srgbClr val="000066"/>
              </a:solidFill>
            </a:endParaRPr>
          </a:p>
        </p:txBody>
      </p:sp>
      <p:graphicFrame>
        <p:nvGraphicFramePr>
          <p:cNvPr id="42056" name="Object 1096"/>
          <p:cNvGraphicFramePr>
            <a:graphicFrameLocks noChangeAspect="1"/>
          </p:cNvGraphicFramePr>
          <p:nvPr/>
        </p:nvGraphicFramePr>
        <p:xfrm>
          <a:off x="1828800" y="1966913"/>
          <a:ext cx="519113" cy="838200"/>
        </p:xfrm>
        <a:graphic>
          <a:graphicData uri="http://schemas.openxmlformats.org/presentationml/2006/ole">
            <mc:AlternateContent xmlns:mc="http://schemas.openxmlformats.org/markup-compatibility/2006">
              <mc:Choice xmlns:v="urn:schemas-microsoft-com:vml" Requires="v">
                <p:oleObj spid="_x0000_s1052" name="CorelDRAW" r:id="rId3" imgW="826560" imgH="1331640" progId="">
                  <p:embed/>
                </p:oleObj>
              </mc:Choice>
              <mc:Fallback>
                <p:oleObj name="CorelDRAW" r:id="rId3" imgW="826560" imgH="133164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1966913"/>
                        <a:ext cx="519113"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2057" name="Object 1097"/>
          <p:cNvGraphicFramePr>
            <a:graphicFrameLocks noChangeAspect="1"/>
          </p:cNvGraphicFramePr>
          <p:nvPr/>
        </p:nvGraphicFramePr>
        <p:xfrm>
          <a:off x="1828800" y="3581400"/>
          <a:ext cx="519113" cy="838200"/>
        </p:xfrm>
        <a:graphic>
          <a:graphicData uri="http://schemas.openxmlformats.org/presentationml/2006/ole">
            <mc:AlternateContent xmlns:mc="http://schemas.openxmlformats.org/markup-compatibility/2006">
              <mc:Choice xmlns:v="urn:schemas-microsoft-com:vml" Requires="v">
                <p:oleObj spid="_x0000_s1053" name="CorelDRAW" r:id="rId5" imgW="826560" imgH="1331640" progId="">
                  <p:embed/>
                </p:oleObj>
              </mc:Choice>
              <mc:Fallback>
                <p:oleObj name="CorelDRAW" r:id="rId5" imgW="826560" imgH="1331640" progId="">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3581400"/>
                        <a:ext cx="519113"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2058" name="Object 1098"/>
          <p:cNvGraphicFramePr>
            <a:graphicFrameLocks noChangeAspect="1"/>
          </p:cNvGraphicFramePr>
          <p:nvPr/>
        </p:nvGraphicFramePr>
        <p:xfrm>
          <a:off x="1943100" y="3752850"/>
          <a:ext cx="719138" cy="485775"/>
        </p:xfrm>
        <a:graphic>
          <a:graphicData uri="http://schemas.openxmlformats.org/presentationml/2006/ole">
            <mc:AlternateContent xmlns:mc="http://schemas.openxmlformats.org/markup-compatibility/2006">
              <mc:Choice xmlns:v="urn:schemas-microsoft-com:vml" Requires="v">
                <p:oleObj spid="_x0000_s1054" name="CorelDRAW" r:id="rId6" imgW="1144080" imgH="756000" progId="">
                  <p:embed/>
                </p:oleObj>
              </mc:Choice>
              <mc:Fallback>
                <p:oleObj name="CorelDRAW" r:id="rId6" imgW="1144080" imgH="756000" progId="">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43100" y="3752850"/>
                        <a:ext cx="719138"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35" name="Text Box 15"/>
          <p:cNvSpPr txBox="1">
            <a:spLocks noChangeArrowheads="1"/>
          </p:cNvSpPr>
          <p:nvPr/>
        </p:nvSpPr>
        <p:spPr bwMode="auto">
          <a:xfrm>
            <a:off x="4191000" y="1981200"/>
            <a:ext cx="4248150" cy="822325"/>
          </a:xfrm>
          <a:prstGeom prst="rect">
            <a:avLst/>
          </a:prstGeom>
          <a:noFill/>
          <a:ln w="9525">
            <a:noFill/>
            <a:miter lim="800000"/>
            <a:headEnd/>
            <a:tailEnd/>
          </a:ln>
          <a:effectLst/>
        </p:spPr>
        <p:txBody>
          <a:bodyPr wrap="none">
            <a:spAutoFit/>
          </a:bodyPr>
          <a:lstStyle/>
          <a:p>
            <a:r>
              <a:rPr lang="en-GB">
                <a:solidFill>
                  <a:srgbClr val="A50021"/>
                </a:solidFill>
              </a:rPr>
              <a:t>An enzyme - substrate complex</a:t>
            </a:r>
          </a:p>
          <a:p>
            <a:r>
              <a:rPr lang="en-GB">
                <a:solidFill>
                  <a:srgbClr val="A50021"/>
                </a:solidFill>
              </a:rPr>
              <a:t>forms</a:t>
            </a:r>
          </a:p>
        </p:txBody>
      </p:sp>
      <p:grpSp>
        <p:nvGrpSpPr>
          <p:cNvPr id="2" name="Group 30"/>
          <p:cNvGrpSpPr>
            <a:grpSpLocks/>
          </p:cNvGrpSpPr>
          <p:nvPr/>
        </p:nvGrpSpPr>
        <p:grpSpPr bwMode="auto">
          <a:xfrm>
            <a:off x="5081588" y="3743325"/>
            <a:ext cx="858837" cy="488950"/>
            <a:chOff x="3201" y="2358"/>
            <a:chExt cx="541" cy="308"/>
          </a:xfrm>
        </p:grpSpPr>
        <p:sp>
          <p:nvSpPr>
            <p:cNvPr id="30739" name="Rectangle 19"/>
            <p:cNvSpPr>
              <a:spLocks noChangeArrowheads="1"/>
            </p:cNvSpPr>
            <p:nvPr/>
          </p:nvSpPr>
          <p:spPr bwMode="auto">
            <a:xfrm>
              <a:off x="3201" y="2378"/>
              <a:ext cx="164" cy="91"/>
            </a:xfrm>
            <a:prstGeom prst="rect">
              <a:avLst/>
            </a:prstGeom>
            <a:solidFill>
              <a:srgbClr val="FF0000"/>
            </a:solidFill>
            <a:ln w="9525">
              <a:noFill/>
              <a:miter lim="800000"/>
              <a:headEnd/>
              <a:tailEnd/>
            </a:ln>
            <a:effectLst/>
          </p:spPr>
          <p:txBody>
            <a:bodyPr wrap="none" anchor="ctr"/>
            <a:lstStyle/>
            <a:p>
              <a:endParaRPr lang="en-GB"/>
            </a:p>
          </p:txBody>
        </p:sp>
        <p:sp>
          <p:nvSpPr>
            <p:cNvPr id="30740" name="Rectangle 20"/>
            <p:cNvSpPr>
              <a:spLocks noChangeArrowheads="1"/>
            </p:cNvSpPr>
            <p:nvPr/>
          </p:nvSpPr>
          <p:spPr bwMode="auto">
            <a:xfrm>
              <a:off x="3204" y="2575"/>
              <a:ext cx="164" cy="91"/>
            </a:xfrm>
            <a:prstGeom prst="rect">
              <a:avLst/>
            </a:prstGeom>
            <a:solidFill>
              <a:srgbClr val="FF0000"/>
            </a:solidFill>
            <a:ln w="9525">
              <a:noFill/>
              <a:miter lim="800000"/>
              <a:headEnd/>
              <a:tailEnd/>
            </a:ln>
            <a:effectLst/>
          </p:spPr>
          <p:txBody>
            <a:bodyPr wrap="none" anchor="ctr"/>
            <a:lstStyle/>
            <a:p>
              <a:endParaRPr lang="en-GB"/>
            </a:p>
          </p:txBody>
        </p:sp>
        <p:sp>
          <p:nvSpPr>
            <p:cNvPr id="30741" name="Rectangle 21"/>
            <p:cNvSpPr>
              <a:spLocks noChangeArrowheads="1"/>
            </p:cNvSpPr>
            <p:nvPr/>
          </p:nvSpPr>
          <p:spPr bwMode="auto">
            <a:xfrm>
              <a:off x="3466" y="2358"/>
              <a:ext cx="276" cy="296"/>
            </a:xfrm>
            <a:prstGeom prst="rect">
              <a:avLst/>
            </a:prstGeom>
            <a:solidFill>
              <a:srgbClr val="FF66FF"/>
            </a:solidFill>
            <a:ln w="9525">
              <a:noFill/>
              <a:miter lim="800000"/>
              <a:headEnd/>
              <a:tailEnd/>
            </a:ln>
            <a:effectLst/>
          </p:spPr>
          <p:txBody>
            <a:bodyPr wrap="none" anchor="ctr"/>
            <a:lstStyle/>
            <a:p>
              <a:endParaRPr lang="en-GB"/>
            </a:p>
          </p:txBody>
        </p:sp>
      </p:grpSp>
      <p:grpSp>
        <p:nvGrpSpPr>
          <p:cNvPr id="3" name="Group 42"/>
          <p:cNvGrpSpPr>
            <a:grpSpLocks/>
          </p:cNvGrpSpPr>
          <p:nvPr/>
        </p:nvGrpSpPr>
        <p:grpSpPr bwMode="auto">
          <a:xfrm>
            <a:off x="723900" y="3752850"/>
            <a:ext cx="2452688" cy="2667000"/>
            <a:chOff x="456" y="2364"/>
            <a:chExt cx="1545" cy="1680"/>
          </a:xfrm>
        </p:grpSpPr>
        <p:grpSp>
          <p:nvGrpSpPr>
            <p:cNvPr id="4" name="Group 17"/>
            <p:cNvGrpSpPr>
              <a:grpSpLocks/>
            </p:cNvGrpSpPr>
            <p:nvPr/>
          </p:nvGrpSpPr>
          <p:grpSpPr bwMode="auto">
            <a:xfrm>
              <a:off x="1208" y="2364"/>
              <a:ext cx="464" cy="314"/>
              <a:chOff x="1900" y="2400"/>
              <a:chExt cx="440" cy="286"/>
            </a:xfrm>
          </p:grpSpPr>
          <p:sp>
            <p:nvSpPr>
              <p:cNvPr id="30732" name="Rectangle 12"/>
              <p:cNvSpPr>
                <a:spLocks noChangeArrowheads="1"/>
              </p:cNvSpPr>
              <p:nvPr/>
            </p:nvSpPr>
            <p:spPr bwMode="auto">
              <a:xfrm>
                <a:off x="1900" y="2402"/>
                <a:ext cx="164" cy="88"/>
              </a:xfrm>
              <a:prstGeom prst="rect">
                <a:avLst/>
              </a:prstGeom>
              <a:solidFill>
                <a:srgbClr val="FF0000"/>
              </a:solidFill>
              <a:ln w="9525">
                <a:noFill/>
                <a:miter lim="800000"/>
                <a:headEnd/>
                <a:tailEnd/>
              </a:ln>
              <a:effectLst/>
            </p:spPr>
            <p:txBody>
              <a:bodyPr wrap="none" anchor="ctr"/>
              <a:lstStyle/>
              <a:p>
                <a:endParaRPr lang="en-GB"/>
              </a:p>
            </p:txBody>
          </p:sp>
          <p:sp>
            <p:nvSpPr>
              <p:cNvPr id="30733" name="Rectangle 13"/>
              <p:cNvSpPr>
                <a:spLocks noChangeArrowheads="1"/>
              </p:cNvSpPr>
              <p:nvPr/>
            </p:nvSpPr>
            <p:spPr bwMode="auto">
              <a:xfrm>
                <a:off x="1902" y="2592"/>
                <a:ext cx="164" cy="88"/>
              </a:xfrm>
              <a:prstGeom prst="rect">
                <a:avLst/>
              </a:prstGeom>
              <a:solidFill>
                <a:srgbClr val="FF0000"/>
              </a:solidFill>
              <a:ln w="9525">
                <a:noFill/>
                <a:miter lim="800000"/>
                <a:headEnd/>
                <a:tailEnd/>
              </a:ln>
              <a:effectLst/>
            </p:spPr>
            <p:txBody>
              <a:bodyPr wrap="none" anchor="ctr"/>
              <a:lstStyle/>
              <a:p>
                <a:endParaRPr lang="en-GB"/>
              </a:p>
            </p:txBody>
          </p:sp>
          <p:sp>
            <p:nvSpPr>
              <p:cNvPr id="30734" name="Rectangle 14"/>
              <p:cNvSpPr>
                <a:spLocks noChangeArrowheads="1"/>
              </p:cNvSpPr>
              <p:nvPr/>
            </p:nvSpPr>
            <p:spPr bwMode="auto">
              <a:xfrm>
                <a:off x="2064" y="2400"/>
                <a:ext cx="276" cy="286"/>
              </a:xfrm>
              <a:prstGeom prst="rect">
                <a:avLst/>
              </a:prstGeom>
              <a:solidFill>
                <a:srgbClr val="FF66FF"/>
              </a:solidFill>
              <a:ln w="9525">
                <a:noFill/>
                <a:miter lim="800000"/>
                <a:headEnd/>
                <a:tailEnd/>
              </a:ln>
              <a:effectLst/>
            </p:spPr>
            <p:txBody>
              <a:bodyPr wrap="none" anchor="ctr"/>
              <a:lstStyle/>
              <a:p>
                <a:endParaRPr lang="en-GB"/>
              </a:p>
            </p:txBody>
          </p:sp>
        </p:grpSp>
        <p:grpSp>
          <p:nvGrpSpPr>
            <p:cNvPr id="5" name="Group 31"/>
            <p:cNvGrpSpPr>
              <a:grpSpLocks/>
            </p:cNvGrpSpPr>
            <p:nvPr/>
          </p:nvGrpSpPr>
          <p:grpSpPr bwMode="auto">
            <a:xfrm>
              <a:off x="456" y="2788"/>
              <a:ext cx="1545" cy="1256"/>
              <a:chOff x="461" y="2736"/>
              <a:chExt cx="1545" cy="1256"/>
            </a:xfrm>
          </p:grpSpPr>
          <p:sp>
            <p:nvSpPr>
              <p:cNvPr id="30743" name="Text Box 23"/>
              <p:cNvSpPr txBox="1">
                <a:spLocks noChangeArrowheads="1"/>
              </p:cNvSpPr>
              <p:nvPr/>
            </p:nvSpPr>
            <p:spPr bwMode="auto">
              <a:xfrm>
                <a:off x="461" y="2954"/>
                <a:ext cx="1545" cy="1038"/>
              </a:xfrm>
              <a:prstGeom prst="rect">
                <a:avLst/>
              </a:prstGeom>
              <a:noFill/>
              <a:ln w="9525">
                <a:noFill/>
                <a:miter lim="800000"/>
                <a:headEnd/>
                <a:tailEnd/>
              </a:ln>
              <a:effectLst/>
            </p:spPr>
            <p:txBody>
              <a:bodyPr wrap="none">
                <a:spAutoFit/>
              </a:bodyPr>
              <a:lstStyle/>
              <a:p>
                <a:pPr>
                  <a:lnSpc>
                    <a:spcPct val="85000"/>
                  </a:lnSpc>
                </a:pPr>
                <a:r>
                  <a:rPr lang="en-GB">
                    <a:solidFill>
                      <a:srgbClr val="A50021"/>
                    </a:solidFill>
                  </a:rPr>
                  <a:t>A reaction</a:t>
                </a:r>
              </a:p>
              <a:p>
                <a:pPr>
                  <a:lnSpc>
                    <a:spcPct val="85000"/>
                  </a:lnSpc>
                </a:pPr>
                <a:r>
                  <a:rPr lang="en-GB">
                    <a:solidFill>
                      <a:srgbClr val="A50021"/>
                    </a:solidFill>
                  </a:rPr>
                  <a:t>occurs</a:t>
                </a:r>
              </a:p>
              <a:p>
                <a:pPr>
                  <a:lnSpc>
                    <a:spcPct val="85000"/>
                  </a:lnSpc>
                </a:pPr>
                <a:r>
                  <a:rPr lang="en-GB">
                    <a:solidFill>
                      <a:srgbClr val="A50021"/>
                    </a:solidFill>
                  </a:rPr>
                  <a:t>forming an</a:t>
                </a:r>
              </a:p>
              <a:p>
                <a:pPr>
                  <a:lnSpc>
                    <a:spcPct val="85000"/>
                  </a:lnSpc>
                </a:pPr>
                <a:r>
                  <a:rPr lang="en-GB">
                    <a:solidFill>
                      <a:srgbClr val="A50021"/>
                    </a:solidFill>
                  </a:rPr>
                  <a:t>enzyme - product</a:t>
                </a:r>
              </a:p>
              <a:p>
                <a:pPr>
                  <a:lnSpc>
                    <a:spcPct val="85000"/>
                  </a:lnSpc>
                </a:pPr>
                <a:r>
                  <a:rPr lang="en-GB">
                    <a:solidFill>
                      <a:srgbClr val="A50021"/>
                    </a:solidFill>
                  </a:rPr>
                  <a:t>complex</a:t>
                </a:r>
              </a:p>
            </p:txBody>
          </p:sp>
          <p:sp>
            <p:nvSpPr>
              <p:cNvPr id="30745" name="Line 25"/>
              <p:cNvSpPr>
                <a:spLocks noChangeShapeType="1"/>
              </p:cNvSpPr>
              <p:nvPr/>
            </p:nvSpPr>
            <p:spPr bwMode="auto">
              <a:xfrm flipV="1">
                <a:off x="1248" y="2736"/>
                <a:ext cx="0" cy="240"/>
              </a:xfrm>
              <a:prstGeom prst="line">
                <a:avLst/>
              </a:prstGeom>
              <a:noFill/>
              <a:ln w="28575">
                <a:solidFill>
                  <a:schemeClr val="accent2"/>
                </a:solidFill>
                <a:round/>
                <a:headEnd type="oval" w="med" len="med"/>
                <a:tailEnd type="triangle" w="med" len="med"/>
              </a:ln>
              <a:effectLst/>
            </p:spPr>
            <p:txBody>
              <a:bodyPr wrap="none" anchor="ctr"/>
              <a:lstStyle/>
              <a:p>
                <a:endParaRPr lang="en-GB"/>
              </a:p>
            </p:txBody>
          </p:sp>
        </p:grpSp>
      </p:grpSp>
      <p:sp>
        <p:nvSpPr>
          <p:cNvPr id="30746" name="Text Box 26"/>
          <p:cNvSpPr txBox="1">
            <a:spLocks noChangeArrowheads="1"/>
          </p:cNvSpPr>
          <p:nvPr/>
        </p:nvSpPr>
        <p:spPr bwMode="auto">
          <a:xfrm>
            <a:off x="6096000" y="3581400"/>
            <a:ext cx="2309813" cy="1025525"/>
          </a:xfrm>
          <a:prstGeom prst="rect">
            <a:avLst/>
          </a:prstGeom>
          <a:noFill/>
          <a:ln w="9525">
            <a:noFill/>
            <a:miter lim="800000"/>
            <a:headEnd/>
            <a:tailEnd/>
          </a:ln>
          <a:effectLst/>
        </p:spPr>
        <p:txBody>
          <a:bodyPr wrap="none">
            <a:spAutoFit/>
          </a:bodyPr>
          <a:lstStyle/>
          <a:p>
            <a:pPr>
              <a:lnSpc>
                <a:spcPct val="85000"/>
              </a:lnSpc>
            </a:pPr>
            <a:r>
              <a:rPr lang="en-GB">
                <a:solidFill>
                  <a:srgbClr val="000066"/>
                </a:solidFill>
              </a:rPr>
              <a:t>Products diffuse</a:t>
            </a:r>
          </a:p>
          <a:p>
            <a:pPr>
              <a:lnSpc>
                <a:spcPct val="85000"/>
              </a:lnSpc>
            </a:pPr>
            <a:r>
              <a:rPr lang="en-GB">
                <a:solidFill>
                  <a:srgbClr val="000066"/>
                </a:solidFill>
              </a:rPr>
              <a:t>away from the</a:t>
            </a:r>
          </a:p>
          <a:p>
            <a:pPr>
              <a:lnSpc>
                <a:spcPct val="85000"/>
              </a:lnSpc>
            </a:pPr>
            <a:r>
              <a:rPr lang="en-GB">
                <a:solidFill>
                  <a:srgbClr val="000066"/>
                </a:solidFill>
              </a:rPr>
              <a:t>active site</a:t>
            </a:r>
          </a:p>
        </p:txBody>
      </p:sp>
      <p:sp>
        <p:nvSpPr>
          <p:cNvPr id="30747" name="AutoShape 27"/>
          <p:cNvSpPr>
            <a:spLocks noChangeArrowheads="1"/>
          </p:cNvSpPr>
          <p:nvPr/>
        </p:nvSpPr>
        <p:spPr bwMode="auto">
          <a:xfrm>
            <a:off x="3352800" y="3657600"/>
            <a:ext cx="1295400" cy="6858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CC00"/>
          </a:solidFill>
          <a:ln w="9525">
            <a:noFill/>
            <a:miter lim="800000"/>
            <a:headEnd/>
            <a:tailEnd/>
          </a:ln>
          <a:effectLst/>
        </p:spPr>
        <p:txBody>
          <a:bodyPr wrap="none" anchor="ctr"/>
          <a:lstStyle/>
          <a:p>
            <a:endParaRPr lang="en-GB"/>
          </a:p>
        </p:txBody>
      </p:sp>
      <p:sp>
        <p:nvSpPr>
          <p:cNvPr id="30748" name="Text Box 28"/>
          <p:cNvSpPr txBox="1">
            <a:spLocks noChangeArrowheads="1"/>
          </p:cNvSpPr>
          <p:nvPr/>
        </p:nvSpPr>
        <p:spPr bwMode="auto">
          <a:xfrm>
            <a:off x="304800" y="1981200"/>
            <a:ext cx="1333500" cy="822325"/>
          </a:xfrm>
          <a:prstGeom prst="rect">
            <a:avLst/>
          </a:prstGeom>
          <a:noFill/>
          <a:ln w="9525">
            <a:noFill/>
            <a:miter lim="800000"/>
            <a:headEnd/>
            <a:tailEnd/>
          </a:ln>
          <a:effectLst/>
        </p:spPr>
        <p:txBody>
          <a:bodyPr wrap="none">
            <a:spAutoFit/>
          </a:bodyPr>
          <a:lstStyle/>
          <a:p>
            <a:r>
              <a:rPr lang="en-GB">
                <a:solidFill>
                  <a:srgbClr val="A50021"/>
                </a:solidFill>
              </a:rPr>
              <a:t>Enzyme</a:t>
            </a:r>
          </a:p>
          <a:p>
            <a:r>
              <a:rPr lang="en-GB">
                <a:solidFill>
                  <a:srgbClr val="A50021"/>
                </a:solidFill>
              </a:rPr>
              <a:t>molecule</a:t>
            </a:r>
          </a:p>
        </p:txBody>
      </p:sp>
      <p:sp>
        <p:nvSpPr>
          <p:cNvPr id="30749" name="Line 29"/>
          <p:cNvSpPr>
            <a:spLocks noChangeShapeType="1"/>
          </p:cNvSpPr>
          <p:nvPr/>
        </p:nvSpPr>
        <p:spPr bwMode="auto">
          <a:xfrm>
            <a:off x="1524000" y="2362200"/>
            <a:ext cx="457200" cy="0"/>
          </a:xfrm>
          <a:prstGeom prst="line">
            <a:avLst/>
          </a:prstGeom>
          <a:noFill/>
          <a:ln w="28575">
            <a:solidFill>
              <a:srgbClr val="A50021"/>
            </a:solidFill>
            <a:round/>
            <a:headEnd type="oval" w="med" len="med"/>
            <a:tailEnd type="triangle" w="med" len="med"/>
          </a:ln>
          <a:effectLst/>
        </p:spPr>
        <p:txBody>
          <a:bodyPr wrap="none" anchor="ctr"/>
          <a:lstStyle/>
          <a:p>
            <a:endParaRPr lang="en-GB"/>
          </a:p>
        </p:txBody>
      </p:sp>
      <p:grpSp>
        <p:nvGrpSpPr>
          <p:cNvPr id="6" name="Group 35"/>
          <p:cNvGrpSpPr>
            <a:grpSpLocks/>
          </p:cNvGrpSpPr>
          <p:nvPr/>
        </p:nvGrpSpPr>
        <p:grpSpPr bwMode="auto">
          <a:xfrm>
            <a:off x="3200400" y="4800600"/>
            <a:ext cx="3459832" cy="1652736"/>
            <a:chOff x="2016" y="2880"/>
            <a:chExt cx="2678" cy="1248"/>
          </a:xfrm>
        </p:grpSpPr>
        <p:sp>
          <p:nvSpPr>
            <p:cNvPr id="30754" name="Rectangle 34"/>
            <p:cNvSpPr>
              <a:spLocks noChangeArrowheads="1"/>
            </p:cNvSpPr>
            <p:nvPr/>
          </p:nvSpPr>
          <p:spPr bwMode="auto">
            <a:xfrm>
              <a:off x="2016" y="2880"/>
              <a:ext cx="2400" cy="1248"/>
            </a:xfrm>
            <a:prstGeom prst="rect">
              <a:avLst/>
            </a:prstGeom>
            <a:solidFill>
              <a:schemeClr val="hlink"/>
            </a:solidFill>
            <a:ln w="9525">
              <a:noFill/>
              <a:miter lim="800000"/>
              <a:headEnd/>
              <a:tailEnd/>
            </a:ln>
            <a:effectLst/>
          </p:spPr>
          <p:txBody>
            <a:bodyPr wrap="none" anchor="ctr"/>
            <a:lstStyle/>
            <a:p>
              <a:endParaRPr lang="en-GB"/>
            </a:p>
          </p:txBody>
        </p:sp>
        <p:sp>
          <p:nvSpPr>
            <p:cNvPr id="30753" name="Text Box 33"/>
            <p:cNvSpPr txBox="1">
              <a:spLocks noChangeArrowheads="1"/>
            </p:cNvSpPr>
            <p:nvPr/>
          </p:nvSpPr>
          <p:spPr bwMode="auto">
            <a:xfrm>
              <a:off x="2016" y="2880"/>
              <a:ext cx="2678" cy="931"/>
            </a:xfrm>
            <a:prstGeom prst="rect">
              <a:avLst/>
            </a:prstGeom>
            <a:noFill/>
            <a:ln w="9525">
              <a:noFill/>
              <a:miter lim="800000"/>
              <a:headEnd/>
              <a:tailEnd/>
            </a:ln>
            <a:effectLst/>
          </p:spPr>
          <p:txBody>
            <a:bodyPr wrap="square">
              <a:spAutoFit/>
            </a:bodyPr>
            <a:lstStyle/>
            <a:p>
              <a:r>
                <a:rPr lang="en-GB" dirty="0">
                  <a:solidFill>
                    <a:srgbClr val="A50021"/>
                  </a:solidFill>
                </a:rPr>
                <a:t>The lock &amp; key model</a:t>
              </a:r>
            </a:p>
            <a:p>
              <a:r>
                <a:rPr lang="en-GB" dirty="0">
                  <a:solidFill>
                    <a:srgbClr val="A50021"/>
                  </a:solidFill>
                </a:rPr>
                <a:t>proposes that the substrate</a:t>
              </a:r>
            </a:p>
            <a:p>
              <a:r>
                <a:rPr lang="en-GB" dirty="0">
                  <a:solidFill>
                    <a:srgbClr val="A50021"/>
                  </a:solidFill>
                </a:rPr>
                <a:t>binds to the active site</a:t>
              </a:r>
            </a:p>
            <a:p>
              <a:r>
                <a:rPr lang="en-GB" dirty="0">
                  <a:solidFill>
                    <a:srgbClr val="A50021"/>
                  </a:solidFill>
                </a:rPr>
                <a:t>which it fits exactly, like a</a:t>
              </a:r>
            </a:p>
            <a:p>
              <a:r>
                <a:rPr lang="en-GB" dirty="0">
                  <a:solidFill>
                    <a:srgbClr val="A50021"/>
                  </a:solidFill>
                </a:rPr>
                <a:t>key in a lock</a:t>
              </a:r>
            </a:p>
          </p:txBody>
        </p:sp>
      </p:grpSp>
      <p:graphicFrame>
        <p:nvGraphicFramePr>
          <p:cNvPr id="42059" name="Object 1099"/>
          <p:cNvGraphicFramePr>
            <a:graphicFrameLocks noChangeAspect="1"/>
          </p:cNvGraphicFramePr>
          <p:nvPr/>
        </p:nvGraphicFramePr>
        <p:xfrm>
          <a:off x="7175500" y="4692650"/>
          <a:ext cx="1828800" cy="1535113"/>
        </p:xfrm>
        <a:graphic>
          <a:graphicData uri="http://schemas.openxmlformats.org/presentationml/2006/ole">
            <mc:AlternateContent xmlns:mc="http://schemas.openxmlformats.org/markup-compatibility/2006">
              <mc:Choice xmlns:v="urn:schemas-microsoft-com:vml" Requires="v">
                <p:oleObj spid="_x0000_s1055" name="CorelDRAW" r:id="rId8" imgW="2518200" imgH="2112480" progId="">
                  <p:embed/>
                </p:oleObj>
              </mc:Choice>
              <mc:Fallback>
                <p:oleObj name="CorelDRAW" r:id="rId8" imgW="2518200" imgH="2112480" progId="">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75500" y="4692650"/>
                        <a:ext cx="1828800" cy="1535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7" name="Group 37"/>
          <p:cNvGrpSpPr>
            <a:grpSpLocks/>
          </p:cNvGrpSpPr>
          <p:nvPr/>
        </p:nvGrpSpPr>
        <p:grpSpPr bwMode="auto">
          <a:xfrm>
            <a:off x="1943100" y="2124075"/>
            <a:ext cx="747713" cy="511175"/>
            <a:chOff x="1242" y="1340"/>
            <a:chExt cx="471" cy="322"/>
          </a:xfrm>
        </p:grpSpPr>
        <p:graphicFrame>
          <p:nvGraphicFramePr>
            <p:cNvPr id="42061" name="Object 1101"/>
            <p:cNvGraphicFramePr>
              <a:graphicFrameLocks noChangeAspect="1"/>
            </p:cNvGraphicFramePr>
            <p:nvPr/>
          </p:nvGraphicFramePr>
          <p:xfrm>
            <a:off x="1242" y="1344"/>
            <a:ext cx="471" cy="318"/>
          </p:xfrm>
          <a:graphic>
            <a:graphicData uri="http://schemas.openxmlformats.org/presentationml/2006/ole">
              <mc:AlternateContent xmlns:mc="http://schemas.openxmlformats.org/markup-compatibility/2006">
                <mc:Choice xmlns:v="urn:schemas-microsoft-com:vml" Requires="v">
                  <p:oleObj spid="_x0000_s1056" name="CorelDRAW" r:id="rId10" imgW="1144080" imgH="756000" progId="">
                    <p:embed/>
                  </p:oleObj>
                </mc:Choice>
                <mc:Fallback>
                  <p:oleObj name="CorelDRAW" r:id="rId10" imgW="1144080" imgH="756000" progId="">
                    <p:embed/>
                    <p:pic>
                      <p:nvPicPr>
                        <p:cNvPr id="0"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42" y="1344"/>
                          <a:ext cx="471"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56" name="Text Box 36"/>
            <p:cNvSpPr txBox="1">
              <a:spLocks noChangeArrowheads="1"/>
            </p:cNvSpPr>
            <p:nvPr/>
          </p:nvSpPr>
          <p:spPr bwMode="auto">
            <a:xfrm>
              <a:off x="1413" y="1340"/>
              <a:ext cx="223" cy="288"/>
            </a:xfrm>
            <a:prstGeom prst="rect">
              <a:avLst/>
            </a:prstGeom>
            <a:noFill/>
            <a:ln w="9525">
              <a:noFill/>
              <a:miter lim="800000"/>
              <a:headEnd/>
              <a:tailEnd/>
            </a:ln>
            <a:effectLst/>
          </p:spPr>
          <p:txBody>
            <a:bodyPr wrap="none">
              <a:spAutoFit/>
            </a:bodyPr>
            <a:lstStyle/>
            <a:p>
              <a:r>
                <a:rPr lang="en-GB"/>
                <a:t>S</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blinds(vertical)">
                                      <p:cBhvr>
                                        <p:cTn id="7" dur="500"/>
                                        <p:tgtEl>
                                          <p:spTgt spid="3072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2056"/>
                                        </p:tgtEl>
                                        <p:attrNameLst>
                                          <p:attrName>style.visibility</p:attrName>
                                        </p:attrNameLst>
                                      </p:cBhvr>
                                      <p:to>
                                        <p:strVal val="visible"/>
                                      </p:to>
                                    </p:set>
                                    <p:animEffect transition="in" filter="dissolve">
                                      <p:cBhvr>
                                        <p:cTn id="12" dur="500"/>
                                        <p:tgtEl>
                                          <p:spTgt spid="4205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30748"/>
                                        </p:tgtEl>
                                        <p:attrNameLst>
                                          <p:attrName>style.visibility</p:attrName>
                                        </p:attrNameLst>
                                      </p:cBhvr>
                                      <p:to>
                                        <p:strVal val="visible"/>
                                      </p:to>
                                    </p:set>
                                    <p:animEffect transition="in" filter="blinds(vertical)">
                                      <p:cBhvr>
                                        <p:cTn id="17" dur="500"/>
                                        <p:tgtEl>
                                          <p:spTgt spid="30748"/>
                                        </p:tgtEl>
                                      </p:cBhvr>
                                    </p:animEffect>
                                  </p:childTnLst>
                                </p:cTn>
                              </p:par>
                            </p:childTnLst>
                          </p:cTn>
                        </p:par>
                        <p:par>
                          <p:cTn id="18" fill="hold">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30749"/>
                                        </p:tgtEl>
                                        <p:attrNameLst>
                                          <p:attrName>style.visibility</p:attrName>
                                        </p:attrNameLst>
                                      </p:cBhvr>
                                      <p:to>
                                        <p:strVal val="visible"/>
                                      </p:to>
                                    </p:set>
                                    <p:animEffect transition="in" filter="wipe(left)">
                                      <p:cBhvr>
                                        <p:cTn id="21" dur="500"/>
                                        <p:tgtEl>
                                          <p:spTgt spid="30749"/>
                                        </p:tgtEl>
                                      </p:cBhvr>
                                    </p:animEffect>
                                  </p:childTnLst>
                                </p:cTn>
                              </p:par>
                            </p:childTnLst>
                          </p:cTn>
                        </p:par>
                      </p:childTnLst>
                    </p:cTn>
                  </p:par>
                  <p:par>
                    <p:cTn id="22" fill="hold">
                      <p:stCondLst>
                        <p:cond delay="indefinite"/>
                      </p:stCondLst>
                      <p:childTnLst>
                        <p:par>
                          <p:cTn id="23" fill="hold">
                            <p:stCondLst>
                              <p:cond delay="0"/>
                            </p:stCondLst>
                            <p:childTnLst>
                              <p:par>
                                <p:cTn id="24" presetID="7" presetClass="entr" presetSubtype="2"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0" fill="hold"/>
                                        <p:tgtEl>
                                          <p:spTgt spid="7"/>
                                        </p:tgtEl>
                                        <p:attrNameLst>
                                          <p:attrName>ppt_x</p:attrName>
                                        </p:attrNameLst>
                                      </p:cBhvr>
                                      <p:tavLst>
                                        <p:tav tm="0">
                                          <p:val>
                                            <p:strVal val="1+#ppt_w/2"/>
                                          </p:val>
                                        </p:tav>
                                        <p:tav tm="100000">
                                          <p:val>
                                            <p:strVal val="#ppt_x"/>
                                          </p:val>
                                        </p:tav>
                                      </p:tavLst>
                                    </p:anim>
                                    <p:anim calcmode="lin" valueType="num">
                                      <p:cBhvr additive="base">
                                        <p:cTn id="27" dur="5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 presetClass="entr" presetSubtype="5" fill="hold" grpId="0" nodeType="clickEffect">
                                  <p:stCondLst>
                                    <p:cond delay="0"/>
                                  </p:stCondLst>
                                  <p:childTnLst>
                                    <p:set>
                                      <p:cBhvr>
                                        <p:cTn id="31" dur="1" fill="hold">
                                          <p:stCondLst>
                                            <p:cond delay="0"/>
                                          </p:stCondLst>
                                        </p:cTn>
                                        <p:tgtEl>
                                          <p:spTgt spid="30735"/>
                                        </p:tgtEl>
                                        <p:attrNameLst>
                                          <p:attrName>style.visibility</p:attrName>
                                        </p:attrNameLst>
                                      </p:cBhvr>
                                      <p:to>
                                        <p:strVal val="visible"/>
                                      </p:to>
                                    </p:set>
                                    <p:animEffect transition="in" filter="blinds(vertical)">
                                      <p:cBhvr>
                                        <p:cTn id="32" dur="500"/>
                                        <p:tgtEl>
                                          <p:spTgt spid="30735"/>
                                        </p:tgtEl>
                                      </p:cBhvr>
                                    </p:animEffect>
                                  </p:childTnLst>
                                </p:cTn>
                              </p:par>
                            </p:childTnLst>
                          </p:cTn>
                        </p:par>
                        <p:par>
                          <p:cTn id="33" fill="hold">
                            <p:stCondLst>
                              <p:cond delay="500"/>
                            </p:stCondLst>
                            <p:childTnLst>
                              <p:par>
                                <p:cTn id="34" presetID="9" presetClass="entr" presetSubtype="0" fill="hold" nodeType="afterEffect">
                                  <p:stCondLst>
                                    <p:cond delay="0"/>
                                  </p:stCondLst>
                                  <p:childTnLst>
                                    <p:set>
                                      <p:cBhvr>
                                        <p:cTn id="35" dur="1" fill="hold">
                                          <p:stCondLst>
                                            <p:cond delay="0"/>
                                          </p:stCondLst>
                                        </p:cTn>
                                        <p:tgtEl>
                                          <p:spTgt spid="42057"/>
                                        </p:tgtEl>
                                        <p:attrNameLst>
                                          <p:attrName>style.visibility</p:attrName>
                                        </p:attrNameLst>
                                      </p:cBhvr>
                                      <p:to>
                                        <p:strVal val="visible"/>
                                      </p:to>
                                    </p:set>
                                    <p:animEffect transition="in" filter="dissolve">
                                      <p:cBhvr>
                                        <p:cTn id="36" dur="500"/>
                                        <p:tgtEl>
                                          <p:spTgt spid="42057"/>
                                        </p:tgtEl>
                                      </p:cBhvr>
                                    </p:animEffect>
                                  </p:childTnLst>
                                </p:cTn>
                              </p:par>
                            </p:childTnLst>
                          </p:cTn>
                        </p:par>
                        <p:par>
                          <p:cTn id="37" fill="hold">
                            <p:stCondLst>
                              <p:cond delay="1000"/>
                            </p:stCondLst>
                            <p:childTnLst>
                              <p:par>
                                <p:cTn id="38" presetID="9" presetClass="entr" presetSubtype="0" fill="hold" nodeType="afterEffect">
                                  <p:stCondLst>
                                    <p:cond delay="0"/>
                                  </p:stCondLst>
                                  <p:childTnLst>
                                    <p:set>
                                      <p:cBhvr>
                                        <p:cTn id="39" dur="1" fill="hold">
                                          <p:stCondLst>
                                            <p:cond delay="0"/>
                                          </p:stCondLst>
                                        </p:cTn>
                                        <p:tgtEl>
                                          <p:spTgt spid="42058"/>
                                        </p:tgtEl>
                                        <p:attrNameLst>
                                          <p:attrName>style.visibility</p:attrName>
                                        </p:attrNameLst>
                                      </p:cBhvr>
                                      <p:to>
                                        <p:strVal val="visible"/>
                                      </p:to>
                                    </p:set>
                                    <p:animEffect transition="in" filter="dissolve">
                                      <p:cBhvr>
                                        <p:cTn id="40" dur="500"/>
                                        <p:tgtEl>
                                          <p:spTgt spid="42058"/>
                                        </p:tgtEl>
                                      </p:cBhvr>
                                    </p:animEffect>
                                  </p:childTnLst>
                                  <p:subTnLst>
                                    <p:set>
                                      <p:cBhvr override="childStyle">
                                        <p:cTn dur="1" fill="hold" display="0" masterRel="nextClick" afterEffect="1"/>
                                        <p:tgtEl>
                                          <p:spTgt spid="42058"/>
                                        </p:tgtEl>
                                        <p:attrNameLst>
                                          <p:attrName>style.visibility</p:attrName>
                                        </p:attrNameLst>
                                      </p:cBhvr>
                                      <p:to>
                                        <p:strVal val="hidden"/>
                                      </p:to>
                                    </p:set>
                                  </p:subTnLst>
                                </p:cTn>
                              </p:par>
                            </p:childTnLst>
                          </p:cTn>
                        </p:par>
                      </p:childTnLst>
                    </p:cTn>
                  </p:par>
                  <p:par>
                    <p:cTn id="41" fill="hold">
                      <p:stCondLst>
                        <p:cond delay="indefinite"/>
                      </p:stCondLst>
                      <p:childTnLst>
                        <p:par>
                          <p:cTn id="42" fill="hold">
                            <p:stCondLst>
                              <p:cond delay="0"/>
                            </p:stCondLst>
                            <p:childTnLst>
                              <p:par>
                                <p:cTn id="43" presetID="9" presetClass="entr" presetSubtype="0" fill="hold" nodeType="click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dissolve">
                                      <p:cBhvr>
                                        <p:cTn id="45"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30747"/>
                                        </p:tgtEl>
                                        <p:attrNameLst>
                                          <p:attrName>style.visibility</p:attrName>
                                        </p:attrNameLst>
                                      </p:cBhvr>
                                      <p:to>
                                        <p:strVal val="visible"/>
                                      </p:to>
                                    </p:set>
                                    <p:animEffect transition="in" filter="wipe(left)">
                                      <p:cBhvr>
                                        <p:cTn id="50" dur="500"/>
                                        <p:tgtEl>
                                          <p:spTgt spid="30747"/>
                                        </p:tgtEl>
                                      </p:cBhvr>
                                    </p:animEffect>
                                  </p:childTnLst>
                                </p:cTn>
                              </p:par>
                            </p:childTnLst>
                          </p:cTn>
                        </p:par>
                        <p:par>
                          <p:cTn id="51" fill="hold">
                            <p:stCondLst>
                              <p:cond delay="500"/>
                            </p:stCondLst>
                            <p:childTnLst>
                              <p:par>
                                <p:cTn id="52" presetID="9" presetClass="entr" presetSubtype="0" fill="hold" nodeType="after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dissolve">
                                      <p:cBhvr>
                                        <p:cTn id="54" dur="500"/>
                                        <p:tgtEl>
                                          <p:spTgt spid="2"/>
                                        </p:tgtEl>
                                      </p:cBhvr>
                                    </p:animEffect>
                                  </p:childTnLst>
                                </p:cTn>
                              </p:par>
                            </p:childTnLst>
                          </p:cTn>
                        </p:par>
                        <p:par>
                          <p:cTn id="55" fill="hold">
                            <p:stCondLst>
                              <p:cond delay="1000"/>
                            </p:stCondLst>
                            <p:childTnLst>
                              <p:par>
                                <p:cTn id="56" presetID="3" presetClass="entr" presetSubtype="5" fill="hold" grpId="0" nodeType="afterEffect">
                                  <p:stCondLst>
                                    <p:cond delay="0"/>
                                  </p:stCondLst>
                                  <p:childTnLst>
                                    <p:set>
                                      <p:cBhvr>
                                        <p:cTn id="57" dur="1" fill="hold">
                                          <p:stCondLst>
                                            <p:cond delay="0"/>
                                          </p:stCondLst>
                                        </p:cTn>
                                        <p:tgtEl>
                                          <p:spTgt spid="30746"/>
                                        </p:tgtEl>
                                        <p:attrNameLst>
                                          <p:attrName>style.visibility</p:attrName>
                                        </p:attrNameLst>
                                      </p:cBhvr>
                                      <p:to>
                                        <p:strVal val="visible"/>
                                      </p:to>
                                    </p:set>
                                    <p:animEffect transition="in" filter="blinds(vertical)">
                                      <p:cBhvr>
                                        <p:cTn id="58" dur="500"/>
                                        <p:tgtEl>
                                          <p:spTgt spid="30746"/>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nodeType="clickEffect">
                                  <p:stCondLst>
                                    <p:cond delay="0"/>
                                  </p:stCondLst>
                                  <p:childTnLst>
                                    <p:set>
                                      <p:cBhvr>
                                        <p:cTn id="62" dur="1" fill="hold">
                                          <p:stCondLst>
                                            <p:cond delay="0"/>
                                          </p:stCondLst>
                                        </p:cTn>
                                        <p:tgtEl>
                                          <p:spTgt spid="6"/>
                                        </p:tgtEl>
                                        <p:attrNameLst>
                                          <p:attrName>style.visibility</p:attrName>
                                        </p:attrNameLst>
                                      </p:cBhvr>
                                      <p:to>
                                        <p:strVal val="visible"/>
                                      </p:to>
                                    </p:set>
                                    <p:animEffect transition="in" filter="dissolve">
                                      <p:cBhvr>
                                        <p:cTn id="63" dur="500"/>
                                        <p:tgtEl>
                                          <p:spTgt spid="6"/>
                                        </p:tgtEl>
                                      </p:cBhvr>
                                    </p:animEffect>
                                  </p:childTnLst>
                                </p:cTn>
                              </p:par>
                            </p:childTnLst>
                          </p:cTn>
                        </p:par>
                      </p:childTnLst>
                    </p:cTn>
                  </p:par>
                  <p:par>
                    <p:cTn id="64" fill="hold">
                      <p:stCondLst>
                        <p:cond delay="indefinite"/>
                      </p:stCondLst>
                      <p:childTnLst>
                        <p:par>
                          <p:cTn id="65" fill="hold">
                            <p:stCondLst>
                              <p:cond delay="0"/>
                            </p:stCondLst>
                            <p:childTnLst>
                              <p:par>
                                <p:cTn id="66" presetID="9" presetClass="entr" presetSubtype="0" fill="hold" nodeType="clickEffect">
                                  <p:stCondLst>
                                    <p:cond delay="0"/>
                                  </p:stCondLst>
                                  <p:childTnLst>
                                    <p:set>
                                      <p:cBhvr>
                                        <p:cTn id="67" dur="1" fill="hold">
                                          <p:stCondLst>
                                            <p:cond delay="0"/>
                                          </p:stCondLst>
                                        </p:cTn>
                                        <p:tgtEl>
                                          <p:spTgt spid="42059"/>
                                        </p:tgtEl>
                                        <p:attrNameLst>
                                          <p:attrName>style.visibility</p:attrName>
                                        </p:attrNameLst>
                                      </p:cBhvr>
                                      <p:to>
                                        <p:strVal val="visible"/>
                                      </p:to>
                                    </p:set>
                                    <p:animEffect transition="in" filter="dissolve">
                                      <p:cBhvr>
                                        <p:cTn id="68" dur="500"/>
                                        <p:tgtEl>
                                          <p:spTgt spid="42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utoUpdateAnimBg="0"/>
      <p:bldP spid="30735" grpId="0" autoUpdateAnimBg="0"/>
      <p:bldP spid="30746" grpId="0" autoUpdateAnimBg="0"/>
      <p:bldP spid="30747" grpId="0" animBg="1"/>
      <p:bldP spid="30748" grpId="0" autoUpdateAnimBg="0"/>
      <p:bldP spid="3074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0040"/>
            <a:ext cx="7239000" cy="1020728"/>
          </a:xfrm>
        </p:spPr>
        <p:txBody>
          <a:bodyPr>
            <a:normAutofit fontScale="90000"/>
          </a:bodyPr>
          <a:lstStyle/>
          <a:p>
            <a:r>
              <a:rPr lang="en-GB" dirty="0" smtClean="0"/>
              <a:t>Lock &amp; Key theory</a:t>
            </a:r>
            <a:br>
              <a:rPr lang="en-GB" dirty="0" smtClean="0"/>
            </a:br>
            <a:r>
              <a:rPr lang="en-GB" dirty="0" smtClean="0"/>
              <a:t>definition:</a:t>
            </a:r>
            <a:endParaRPr lang="en-GB" dirty="0"/>
          </a:p>
        </p:txBody>
      </p:sp>
      <p:sp>
        <p:nvSpPr>
          <p:cNvPr id="4" name="Content Placeholder 3"/>
          <p:cNvSpPr>
            <a:spLocks noGrp="1"/>
          </p:cNvSpPr>
          <p:nvPr>
            <p:ph idx="1"/>
          </p:nvPr>
        </p:nvSpPr>
        <p:spPr>
          <a:xfrm>
            <a:off x="457200" y="1340768"/>
            <a:ext cx="7239000" cy="5114968"/>
          </a:xfrm>
        </p:spPr>
        <p:txBody>
          <a:bodyPr/>
          <a:lstStyle/>
          <a:p>
            <a:endParaRPr lang="en-GB" dirty="0" smtClean="0"/>
          </a:p>
          <a:p>
            <a:r>
              <a:rPr lang="en-GB" dirty="0" smtClean="0"/>
              <a:t>The lock and key theory states that an enzyme will only catalyse a reaction if the substrate has a </a:t>
            </a:r>
            <a:r>
              <a:rPr lang="en-GB" b="1" dirty="0" smtClean="0"/>
              <a:t>complementary</a:t>
            </a:r>
            <a:r>
              <a:rPr lang="en-GB" dirty="0" smtClean="0"/>
              <a:t> shape to its active site. </a:t>
            </a:r>
          </a:p>
          <a:p>
            <a:r>
              <a:rPr lang="en-GB" dirty="0" smtClean="0"/>
              <a:t>An enzyme-substrate complex will only form if the substrate fits exactly into the active site. </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checkerboard(across)">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checkerboard(across)">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050"/>
          <p:cNvSpPr>
            <a:spLocks noChangeArrowheads="1"/>
          </p:cNvSpPr>
          <p:nvPr/>
        </p:nvSpPr>
        <p:spPr bwMode="auto">
          <a:xfrm>
            <a:off x="1475656" y="188640"/>
            <a:ext cx="5194300" cy="701675"/>
          </a:xfrm>
          <a:prstGeom prst="rect">
            <a:avLst/>
          </a:prstGeom>
          <a:solidFill>
            <a:srgbClr val="FFFF00"/>
          </a:solidFill>
          <a:ln w="9525">
            <a:noFill/>
            <a:miter lim="800000"/>
            <a:headEnd/>
            <a:tailEnd/>
          </a:ln>
          <a:effectLst/>
        </p:spPr>
        <p:txBody>
          <a:bodyPr wrap="none">
            <a:spAutoFit/>
          </a:bodyPr>
          <a:lstStyle/>
          <a:p>
            <a:r>
              <a:rPr lang="en-GB" sz="4000" dirty="0">
                <a:solidFill>
                  <a:srgbClr val="A50021"/>
                </a:solidFill>
              </a:rPr>
              <a:t>The Induced Fit Model</a:t>
            </a:r>
          </a:p>
        </p:txBody>
      </p:sp>
      <p:sp>
        <p:nvSpPr>
          <p:cNvPr id="31747" name="Text Box 2051"/>
          <p:cNvSpPr txBox="1">
            <a:spLocks noChangeArrowheads="1"/>
          </p:cNvSpPr>
          <p:nvPr/>
        </p:nvSpPr>
        <p:spPr bwMode="auto">
          <a:xfrm>
            <a:off x="415925" y="1143000"/>
            <a:ext cx="6797054" cy="646331"/>
          </a:xfrm>
          <a:prstGeom prst="rect">
            <a:avLst/>
          </a:prstGeom>
          <a:noFill/>
          <a:ln w="9525">
            <a:noFill/>
            <a:miter lim="800000"/>
            <a:headEnd/>
            <a:tailEnd/>
          </a:ln>
          <a:effectLst/>
        </p:spPr>
        <p:txBody>
          <a:bodyPr wrap="none">
            <a:spAutoFit/>
          </a:bodyPr>
          <a:lstStyle/>
          <a:p>
            <a:r>
              <a:rPr lang="en-GB" dirty="0">
                <a:solidFill>
                  <a:srgbClr val="000066"/>
                </a:solidFill>
              </a:rPr>
              <a:t>This model takes into account the fact that proteins (enzymes) </a:t>
            </a:r>
          </a:p>
          <a:p>
            <a:r>
              <a:rPr lang="en-GB" dirty="0">
                <a:solidFill>
                  <a:srgbClr val="000066"/>
                </a:solidFill>
              </a:rPr>
              <a:t>have some three-dimensional </a:t>
            </a:r>
            <a:r>
              <a:rPr lang="en-GB" dirty="0" smtClean="0">
                <a:solidFill>
                  <a:srgbClr val="000066"/>
                </a:solidFill>
              </a:rPr>
              <a:t>flexibility.</a:t>
            </a:r>
            <a:endParaRPr lang="en-GB" dirty="0">
              <a:solidFill>
                <a:srgbClr val="000066"/>
              </a:solidFill>
            </a:endParaRPr>
          </a:p>
        </p:txBody>
      </p:sp>
      <p:grpSp>
        <p:nvGrpSpPr>
          <p:cNvPr id="2" name="Group 2058"/>
          <p:cNvGrpSpPr>
            <a:grpSpLocks/>
          </p:cNvGrpSpPr>
          <p:nvPr/>
        </p:nvGrpSpPr>
        <p:grpSpPr bwMode="auto">
          <a:xfrm>
            <a:off x="1358900" y="2778125"/>
            <a:ext cx="1563688" cy="935038"/>
            <a:chOff x="864" y="1546"/>
            <a:chExt cx="985" cy="589"/>
          </a:xfrm>
        </p:grpSpPr>
        <p:graphicFrame>
          <p:nvGraphicFramePr>
            <p:cNvPr id="31749" name="Object 2053"/>
            <p:cNvGraphicFramePr>
              <a:graphicFrameLocks noChangeAspect="1"/>
            </p:cNvGraphicFramePr>
            <p:nvPr/>
          </p:nvGraphicFramePr>
          <p:xfrm>
            <a:off x="874" y="1546"/>
            <a:ext cx="975" cy="589"/>
          </p:xfrm>
          <a:graphic>
            <a:graphicData uri="http://schemas.openxmlformats.org/presentationml/2006/ole">
              <mc:AlternateContent xmlns:mc="http://schemas.openxmlformats.org/markup-compatibility/2006">
                <mc:Choice xmlns:v="urn:schemas-microsoft-com:vml" Requires="v">
                  <p:oleObj spid="_x0000_s2066" name="CorelDRAW" r:id="rId3" imgW="1542600" imgH="931320" progId="">
                    <p:embed/>
                  </p:oleObj>
                </mc:Choice>
                <mc:Fallback>
                  <p:oleObj name="CorelDRAW" r:id="rId3" imgW="1542600" imgH="931320" progId="">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 y="1546"/>
                          <a:ext cx="975" cy="5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1753" name="Text Box 2057"/>
            <p:cNvSpPr txBox="1">
              <a:spLocks noChangeArrowheads="1"/>
            </p:cNvSpPr>
            <p:nvPr/>
          </p:nvSpPr>
          <p:spPr bwMode="auto">
            <a:xfrm>
              <a:off x="864" y="1680"/>
              <a:ext cx="972" cy="231"/>
            </a:xfrm>
            <a:prstGeom prst="rect">
              <a:avLst/>
            </a:prstGeom>
            <a:noFill/>
            <a:ln w="9525">
              <a:noFill/>
              <a:miter lim="800000"/>
              <a:headEnd/>
              <a:tailEnd/>
            </a:ln>
            <a:effectLst/>
          </p:spPr>
          <p:txBody>
            <a:bodyPr wrap="none">
              <a:spAutoFit/>
            </a:bodyPr>
            <a:lstStyle/>
            <a:p>
              <a:r>
                <a:rPr lang="en-GB" sz="1800"/>
                <a:t>SUBSTRATE</a:t>
              </a:r>
              <a:endParaRPr lang="en-GB"/>
            </a:p>
          </p:txBody>
        </p:sp>
      </p:grpSp>
      <p:sp>
        <p:nvSpPr>
          <p:cNvPr id="31756" name="Text Box 2060"/>
          <p:cNvSpPr txBox="1">
            <a:spLocks noChangeArrowheads="1"/>
          </p:cNvSpPr>
          <p:nvPr/>
        </p:nvSpPr>
        <p:spPr bwMode="auto">
          <a:xfrm>
            <a:off x="3810000" y="2286000"/>
            <a:ext cx="4097338" cy="822325"/>
          </a:xfrm>
          <a:prstGeom prst="rect">
            <a:avLst/>
          </a:prstGeom>
          <a:noFill/>
          <a:ln w="9525">
            <a:noFill/>
            <a:miter lim="800000"/>
            <a:headEnd/>
            <a:tailEnd/>
          </a:ln>
          <a:effectLst/>
        </p:spPr>
        <p:txBody>
          <a:bodyPr wrap="none">
            <a:spAutoFit/>
          </a:bodyPr>
          <a:lstStyle/>
          <a:p>
            <a:r>
              <a:rPr lang="en-GB">
                <a:solidFill>
                  <a:srgbClr val="A50021"/>
                </a:solidFill>
              </a:rPr>
              <a:t>Substrate binds to the enzyme</a:t>
            </a:r>
          </a:p>
          <a:p>
            <a:r>
              <a:rPr lang="en-GB">
                <a:solidFill>
                  <a:srgbClr val="A50021"/>
                </a:solidFill>
              </a:rPr>
              <a:t>at the active site</a:t>
            </a:r>
          </a:p>
        </p:txBody>
      </p:sp>
      <p:graphicFrame>
        <p:nvGraphicFramePr>
          <p:cNvPr id="31758" name="Object 2062"/>
          <p:cNvGraphicFramePr>
            <a:graphicFrameLocks noChangeAspect="1"/>
          </p:cNvGraphicFramePr>
          <p:nvPr/>
        </p:nvGraphicFramePr>
        <p:xfrm>
          <a:off x="804863" y="3503613"/>
          <a:ext cx="2701925" cy="1944687"/>
        </p:xfrm>
        <a:graphic>
          <a:graphicData uri="http://schemas.openxmlformats.org/presentationml/2006/ole">
            <mc:AlternateContent xmlns:mc="http://schemas.openxmlformats.org/markup-compatibility/2006">
              <mc:Choice xmlns:v="urn:schemas-microsoft-com:vml" Requires="v">
                <p:oleObj spid="_x0000_s2067" name="CorelDRAW" r:id="rId5" imgW="2692800" imgH="1934640" progId="">
                  <p:embed/>
                </p:oleObj>
              </mc:Choice>
              <mc:Fallback>
                <p:oleObj name="CorelDRAW" r:id="rId5" imgW="2692800" imgH="1934640" progId="">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4863" y="3503613"/>
                        <a:ext cx="2701925" cy="1944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1759" name="Object 2063"/>
          <p:cNvGraphicFramePr>
            <a:graphicFrameLocks noChangeAspect="1"/>
          </p:cNvGraphicFramePr>
          <p:nvPr/>
        </p:nvGraphicFramePr>
        <p:xfrm>
          <a:off x="793750" y="3003550"/>
          <a:ext cx="2720975" cy="2452688"/>
        </p:xfrm>
        <a:graphic>
          <a:graphicData uri="http://schemas.openxmlformats.org/presentationml/2006/ole">
            <mc:AlternateContent xmlns:mc="http://schemas.openxmlformats.org/markup-compatibility/2006">
              <mc:Choice xmlns:v="urn:schemas-microsoft-com:vml" Requires="v">
                <p:oleObj spid="_x0000_s2068" name="CorelDRAW" r:id="rId7" imgW="2698920" imgH="2434320" progId="">
                  <p:embed/>
                </p:oleObj>
              </mc:Choice>
              <mc:Fallback>
                <p:oleObj name="CorelDRAW" r:id="rId7" imgW="2698920" imgH="2434320" progId="">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3750" y="3003550"/>
                        <a:ext cx="2720975" cy="245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1760" name="Text Box 2064"/>
          <p:cNvSpPr txBox="1">
            <a:spLocks noChangeArrowheads="1"/>
          </p:cNvSpPr>
          <p:nvPr/>
        </p:nvSpPr>
        <p:spPr bwMode="auto">
          <a:xfrm>
            <a:off x="3886200" y="3124200"/>
            <a:ext cx="4027488" cy="1917700"/>
          </a:xfrm>
          <a:prstGeom prst="rect">
            <a:avLst/>
          </a:prstGeom>
          <a:noFill/>
          <a:ln w="9525">
            <a:noFill/>
            <a:miter lim="800000"/>
            <a:headEnd/>
            <a:tailEnd/>
          </a:ln>
          <a:effectLst/>
        </p:spPr>
        <p:txBody>
          <a:bodyPr wrap="none">
            <a:spAutoFit/>
          </a:bodyPr>
          <a:lstStyle/>
          <a:p>
            <a:r>
              <a:rPr lang="en-GB">
                <a:solidFill>
                  <a:srgbClr val="A50021"/>
                </a:solidFill>
              </a:rPr>
              <a:t>Binding of the substrate</a:t>
            </a:r>
          </a:p>
          <a:p>
            <a:r>
              <a:rPr lang="en-GB">
                <a:solidFill>
                  <a:srgbClr val="A50021"/>
                </a:solidFill>
              </a:rPr>
              <a:t>induces the enzyme to change</a:t>
            </a:r>
          </a:p>
          <a:p>
            <a:r>
              <a:rPr lang="en-GB">
                <a:solidFill>
                  <a:srgbClr val="A50021"/>
                </a:solidFill>
              </a:rPr>
              <a:t>shape such that there is an</a:t>
            </a:r>
          </a:p>
          <a:p>
            <a:r>
              <a:rPr lang="en-GB">
                <a:solidFill>
                  <a:srgbClr val="000066"/>
                </a:solidFill>
              </a:rPr>
              <a:t>exact fit</a:t>
            </a:r>
            <a:r>
              <a:rPr lang="en-GB">
                <a:solidFill>
                  <a:srgbClr val="A50021"/>
                </a:solidFill>
              </a:rPr>
              <a:t> once the substrate</a:t>
            </a:r>
          </a:p>
          <a:p>
            <a:r>
              <a:rPr lang="en-GB">
                <a:solidFill>
                  <a:srgbClr val="A50021"/>
                </a:solidFill>
              </a:rPr>
              <a:t>has bound</a:t>
            </a:r>
          </a:p>
        </p:txBody>
      </p:sp>
      <p:sp>
        <p:nvSpPr>
          <p:cNvPr id="31761" name="AutoShape 2065"/>
          <p:cNvSpPr>
            <a:spLocks noChangeArrowheads="1"/>
          </p:cNvSpPr>
          <p:nvPr/>
        </p:nvSpPr>
        <p:spPr bwMode="auto">
          <a:xfrm flipH="1">
            <a:off x="3657600" y="4648200"/>
            <a:ext cx="976313" cy="48577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9900"/>
          </a:solidFill>
          <a:ln w="9525">
            <a:noFill/>
            <a:miter lim="800000"/>
            <a:headEnd/>
            <a:tailEnd/>
          </a:ln>
          <a:effectLst/>
        </p:spPr>
        <p:txBody>
          <a:bodyPr wrap="none" anchor="ctr"/>
          <a:lstStyle/>
          <a:p>
            <a:endParaRPr lang="en-GB"/>
          </a:p>
        </p:txBody>
      </p:sp>
      <p:sp>
        <p:nvSpPr>
          <p:cNvPr id="31762" name="Text Box 2066"/>
          <p:cNvSpPr txBox="1">
            <a:spLocks noChangeArrowheads="1"/>
          </p:cNvSpPr>
          <p:nvPr/>
        </p:nvSpPr>
        <p:spPr bwMode="auto">
          <a:xfrm>
            <a:off x="914400" y="5562600"/>
            <a:ext cx="2492375" cy="457200"/>
          </a:xfrm>
          <a:prstGeom prst="rect">
            <a:avLst/>
          </a:prstGeom>
          <a:noFill/>
          <a:ln w="9525">
            <a:noFill/>
            <a:miter lim="800000"/>
            <a:headEnd/>
            <a:tailEnd/>
          </a:ln>
          <a:effectLst/>
        </p:spPr>
        <p:txBody>
          <a:bodyPr wrap="none">
            <a:spAutoFit/>
          </a:bodyPr>
          <a:lstStyle/>
          <a:p>
            <a:r>
              <a:rPr lang="en-GB">
                <a:solidFill>
                  <a:srgbClr val="000066"/>
                </a:solidFill>
              </a:rPr>
              <a:t>Enzyme Molecule</a:t>
            </a:r>
          </a:p>
        </p:txBody>
      </p:sp>
      <p:grpSp>
        <p:nvGrpSpPr>
          <p:cNvPr id="3" name="Group 2069"/>
          <p:cNvGrpSpPr>
            <a:grpSpLocks/>
          </p:cNvGrpSpPr>
          <p:nvPr/>
        </p:nvGrpSpPr>
        <p:grpSpPr bwMode="auto">
          <a:xfrm>
            <a:off x="3480449" y="5257800"/>
            <a:ext cx="4692460" cy="1219200"/>
            <a:chOff x="2208" y="3408"/>
            <a:chExt cx="3529" cy="768"/>
          </a:xfrm>
        </p:grpSpPr>
        <p:sp>
          <p:nvSpPr>
            <p:cNvPr id="31764" name="Rectangle 2068"/>
            <p:cNvSpPr>
              <a:spLocks noChangeArrowheads="1"/>
            </p:cNvSpPr>
            <p:nvPr/>
          </p:nvSpPr>
          <p:spPr bwMode="auto">
            <a:xfrm>
              <a:off x="2208" y="3408"/>
              <a:ext cx="3312" cy="768"/>
            </a:xfrm>
            <a:prstGeom prst="rect">
              <a:avLst/>
            </a:prstGeom>
            <a:solidFill>
              <a:schemeClr val="hlink"/>
            </a:solidFill>
            <a:ln w="9525">
              <a:noFill/>
              <a:miter lim="800000"/>
              <a:headEnd/>
              <a:tailEnd/>
            </a:ln>
            <a:effectLst/>
          </p:spPr>
          <p:txBody>
            <a:bodyPr wrap="none" anchor="ctr"/>
            <a:lstStyle/>
            <a:p>
              <a:endParaRPr lang="en-GB"/>
            </a:p>
          </p:txBody>
        </p:sp>
        <p:sp>
          <p:nvSpPr>
            <p:cNvPr id="31763" name="Text Box 2067"/>
            <p:cNvSpPr txBox="1">
              <a:spLocks noChangeArrowheads="1"/>
            </p:cNvSpPr>
            <p:nvPr/>
          </p:nvSpPr>
          <p:spPr bwMode="auto">
            <a:xfrm>
              <a:off x="2329" y="3526"/>
              <a:ext cx="3408" cy="582"/>
            </a:xfrm>
            <a:prstGeom prst="rect">
              <a:avLst/>
            </a:prstGeom>
            <a:noFill/>
            <a:ln w="9525">
              <a:noFill/>
              <a:miter lim="800000"/>
              <a:headEnd/>
              <a:tailEnd/>
            </a:ln>
            <a:effectLst/>
          </p:spPr>
          <p:txBody>
            <a:bodyPr wrap="square">
              <a:spAutoFit/>
            </a:bodyPr>
            <a:lstStyle/>
            <a:p>
              <a:r>
                <a:rPr lang="en-GB" dirty="0">
                  <a:solidFill>
                    <a:srgbClr val="A50021"/>
                  </a:solidFill>
                </a:rPr>
                <a:t>According to this model, </a:t>
              </a:r>
              <a:r>
                <a:rPr lang="en-GB" dirty="0" smtClean="0">
                  <a:solidFill>
                    <a:srgbClr val="A50021"/>
                  </a:solidFill>
                </a:rPr>
                <a:t>reactions can</a:t>
              </a:r>
              <a:endParaRPr lang="en-GB" dirty="0">
                <a:solidFill>
                  <a:srgbClr val="A50021"/>
                </a:solidFill>
              </a:endParaRPr>
            </a:p>
            <a:p>
              <a:r>
                <a:rPr lang="en-GB" dirty="0">
                  <a:solidFill>
                    <a:srgbClr val="A50021"/>
                  </a:solidFill>
                </a:rPr>
                <a:t>only take place AFTER</a:t>
              </a:r>
              <a:r>
                <a:rPr lang="en-GB" dirty="0">
                  <a:solidFill>
                    <a:srgbClr val="000066"/>
                  </a:solidFill>
                </a:rPr>
                <a:t> induced fit</a:t>
              </a:r>
              <a:r>
                <a:rPr lang="en-GB" dirty="0">
                  <a:solidFill>
                    <a:srgbClr val="A50021"/>
                  </a:solidFill>
                </a:rPr>
                <a:t> has occurred</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blinds(vertical)">
                                      <p:cBhvr>
                                        <p:cTn id="7" dur="500"/>
                                        <p:tgtEl>
                                          <p:spTgt spid="31747"/>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31758"/>
                                        </p:tgtEl>
                                        <p:attrNameLst>
                                          <p:attrName>style.visibility</p:attrName>
                                        </p:attrNameLst>
                                      </p:cBhvr>
                                      <p:to>
                                        <p:strVal val="visible"/>
                                      </p:to>
                                    </p:set>
                                    <p:anim calcmode="lin" valueType="num">
                                      <p:cBhvr additive="base">
                                        <p:cTn id="12" dur="5000" fill="hold"/>
                                        <p:tgtEl>
                                          <p:spTgt spid="31758"/>
                                        </p:tgtEl>
                                        <p:attrNameLst>
                                          <p:attrName>ppt_x</p:attrName>
                                        </p:attrNameLst>
                                      </p:cBhvr>
                                      <p:tavLst>
                                        <p:tav tm="0">
                                          <p:val>
                                            <p:strVal val="#ppt_x"/>
                                          </p:val>
                                        </p:tav>
                                        <p:tav tm="100000">
                                          <p:val>
                                            <p:strVal val="#ppt_x"/>
                                          </p:val>
                                        </p:tav>
                                      </p:tavLst>
                                    </p:anim>
                                    <p:anim calcmode="lin" valueType="num">
                                      <p:cBhvr additive="base">
                                        <p:cTn id="13" dur="5000" fill="hold"/>
                                        <p:tgtEl>
                                          <p:spTgt spid="31758"/>
                                        </p:tgtEl>
                                        <p:attrNameLst>
                                          <p:attrName>ppt_y</p:attrName>
                                        </p:attrNameLst>
                                      </p:cBhvr>
                                      <p:tavLst>
                                        <p:tav tm="0">
                                          <p:val>
                                            <p:strVal val="1+#ppt_h/2"/>
                                          </p:val>
                                        </p:tav>
                                        <p:tav tm="100000">
                                          <p:val>
                                            <p:strVal val="#ppt_y"/>
                                          </p:val>
                                        </p:tav>
                                      </p:tavLst>
                                    </p:anim>
                                  </p:childTnLst>
                                </p:cTn>
                              </p:par>
                            </p:childTnLst>
                          </p:cTn>
                        </p:par>
                        <p:par>
                          <p:cTn id="14" fill="hold">
                            <p:stCondLst>
                              <p:cond delay="5000"/>
                            </p:stCondLst>
                            <p:childTnLst>
                              <p:par>
                                <p:cTn id="15" presetID="22" presetClass="entr" presetSubtype="8" fill="hold" grpId="0" nodeType="afterEffect">
                                  <p:stCondLst>
                                    <p:cond delay="1000"/>
                                  </p:stCondLst>
                                  <p:childTnLst>
                                    <p:set>
                                      <p:cBhvr>
                                        <p:cTn id="16" dur="1" fill="hold">
                                          <p:stCondLst>
                                            <p:cond delay="0"/>
                                          </p:stCondLst>
                                        </p:cTn>
                                        <p:tgtEl>
                                          <p:spTgt spid="31762"/>
                                        </p:tgtEl>
                                        <p:attrNameLst>
                                          <p:attrName>style.visibility</p:attrName>
                                        </p:attrNameLst>
                                      </p:cBhvr>
                                      <p:to>
                                        <p:strVal val="visible"/>
                                      </p:to>
                                    </p:set>
                                    <p:animEffect transition="in" filter="wipe(left)">
                                      <p:cBhvr>
                                        <p:cTn id="17" dur="500"/>
                                        <p:tgtEl>
                                          <p:spTgt spid="31762"/>
                                        </p:tgtEl>
                                      </p:cBhvr>
                                    </p:animEffect>
                                  </p:childTnLst>
                                </p:cTn>
                              </p:par>
                            </p:childTnLst>
                          </p:cTn>
                        </p:par>
                      </p:childTnLst>
                    </p:cTn>
                  </p:par>
                  <p:par>
                    <p:cTn id="18" fill="hold">
                      <p:stCondLst>
                        <p:cond delay="indefinite"/>
                      </p:stCondLst>
                      <p:childTnLst>
                        <p:par>
                          <p:cTn id="19" fill="hold">
                            <p:stCondLst>
                              <p:cond delay="0"/>
                            </p:stCondLst>
                            <p:childTnLst>
                              <p:par>
                                <p:cTn id="20" presetID="7" presetClass="entr" presetSubtype="1"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additive="base">
                                        <p:cTn id="22" dur="5000" fill="hold"/>
                                        <p:tgtEl>
                                          <p:spTgt spid="2"/>
                                        </p:tgtEl>
                                        <p:attrNameLst>
                                          <p:attrName>ppt_x</p:attrName>
                                        </p:attrNameLst>
                                      </p:cBhvr>
                                      <p:tavLst>
                                        <p:tav tm="0">
                                          <p:val>
                                            <p:strVal val="#ppt_x"/>
                                          </p:val>
                                        </p:tav>
                                        <p:tav tm="100000">
                                          <p:val>
                                            <p:strVal val="#ppt_x"/>
                                          </p:val>
                                        </p:tav>
                                      </p:tavLst>
                                    </p:anim>
                                    <p:anim calcmode="lin" valueType="num">
                                      <p:cBhvr additive="base">
                                        <p:cTn id="23" dur="5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5" fill="hold" grpId="0" nodeType="clickEffect">
                                  <p:stCondLst>
                                    <p:cond delay="0"/>
                                  </p:stCondLst>
                                  <p:childTnLst>
                                    <p:set>
                                      <p:cBhvr>
                                        <p:cTn id="27" dur="1" fill="hold">
                                          <p:stCondLst>
                                            <p:cond delay="0"/>
                                          </p:stCondLst>
                                        </p:cTn>
                                        <p:tgtEl>
                                          <p:spTgt spid="31756"/>
                                        </p:tgtEl>
                                        <p:attrNameLst>
                                          <p:attrName>style.visibility</p:attrName>
                                        </p:attrNameLst>
                                      </p:cBhvr>
                                      <p:to>
                                        <p:strVal val="visible"/>
                                      </p:to>
                                    </p:set>
                                    <p:animEffect transition="in" filter="blinds(vertical)">
                                      <p:cBhvr>
                                        <p:cTn id="28" dur="500"/>
                                        <p:tgtEl>
                                          <p:spTgt spid="31756"/>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5" fill="hold" grpId="0" nodeType="clickEffect">
                                  <p:stCondLst>
                                    <p:cond delay="0"/>
                                  </p:stCondLst>
                                  <p:childTnLst>
                                    <p:set>
                                      <p:cBhvr>
                                        <p:cTn id="32" dur="1" fill="hold">
                                          <p:stCondLst>
                                            <p:cond delay="0"/>
                                          </p:stCondLst>
                                        </p:cTn>
                                        <p:tgtEl>
                                          <p:spTgt spid="31760"/>
                                        </p:tgtEl>
                                        <p:attrNameLst>
                                          <p:attrName>style.visibility</p:attrName>
                                        </p:attrNameLst>
                                      </p:cBhvr>
                                      <p:to>
                                        <p:strVal val="visible"/>
                                      </p:to>
                                    </p:set>
                                    <p:animEffect transition="in" filter="blinds(vertical)">
                                      <p:cBhvr>
                                        <p:cTn id="33" dur="500"/>
                                        <p:tgtEl>
                                          <p:spTgt spid="31760"/>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grpId="0" nodeType="clickEffect">
                                  <p:stCondLst>
                                    <p:cond delay="0"/>
                                  </p:stCondLst>
                                  <p:childTnLst>
                                    <p:set>
                                      <p:cBhvr>
                                        <p:cTn id="37" dur="1" fill="hold">
                                          <p:stCondLst>
                                            <p:cond delay="0"/>
                                          </p:stCondLst>
                                        </p:cTn>
                                        <p:tgtEl>
                                          <p:spTgt spid="31761"/>
                                        </p:tgtEl>
                                        <p:attrNameLst>
                                          <p:attrName>style.visibility</p:attrName>
                                        </p:attrNameLst>
                                      </p:cBhvr>
                                      <p:to>
                                        <p:strVal val="visible"/>
                                      </p:to>
                                    </p:set>
                                    <p:animEffect transition="in" filter="wipe(right)">
                                      <p:cBhvr>
                                        <p:cTn id="38" dur="500"/>
                                        <p:tgtEl>
                                          <p:spTgt spid="31761"/>
                                        </p:tgtEl>
                                      </p:cBhvr>
                                    </p:animEffect>
                                  </p:childTnLst>
                                </p:cTn>
                              </p:par>
                            </p:childTnLst>
                          </p:cTn>
                        </p:par>
                        <p:par>
                          <p:cTn id="39" fill="hold">
                            <p:stCondLst>
                              <p:cond delay="500"/>
                            </p:stCondLst>
                            <p:childTnLst>
                              <p:par>
                                <p:cTn id="40" presetID="22" presetClass="entr" presetSubtype="4" fill="hold" nodeType="afterEffect">
                                  <p:stCondLst>
                                    <p:cond delay="0"/>
                                  </p:stCondLst>
                                  <p:childTnLst>
                                    <p:set>
                                      <p:cBhvr>
                                        <p:cTn id="41" dur="1" fill="hold">
                                          <p:stCondLst>
                                            <p:cond delay="0"/>
                                          </p:stCondLst>
                                        </p:cTn>
                                        <p:tgtEl>
                                          <p:spTgt spid="31759"/>
                                        </p:tgtEl>
                                        <p:attrNameLst>
                                          <p:attrName>style.visibility</p:attrName>
                                        </p:attrNameLst>
                                      </p:cBhvr>
                                      <p:to>
                                        <p:strVal val="visible"/>
                                      </p:to>
                                    </p:set>
                                    <p:animEffect transition="in" filter="wipe(down)">
                                      <p:cBhvr>
                                        <p:cTn id="42" dur="500"/>
                                        <p:tgtEl>
                                          <p:spTgt spid="31759"/>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dissolve">
                                      <p:cBhvr>
                                        <p:cTn id="4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autoUpdateAnimBg="0"/>
      <p:bldP spid="31756" grpId="0" autoUpdateAnimBg="0"/>
      <p:bldP spid="31760" grpId="0" autoUpdateAnimBg="0"/>
      <p:bldP spid="31761" grpId="0" animBg="1"/>
      <p:bldP spid="31762"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0040"/>
            <a:ext cx="7239000" cy="1020728"/>
          </a:xfrm>
        </p:spPr>
        <p:txBody>
          <a:bodyPr>
            <a:normAutofit fontScale="90000"/>
          </a:bodyPr>
          <a:lstStyle/>
          <a:p>
            <a:r>
              <a:rPr lang="en-GB" dirty="0" smtClean="0"/>
              <a:t>Induced fit model</a:t>
            </a:r>
            <a:br>
              <a:rPr lang="en-GB" dirty="0" smtClean="0"/>
            </a:br>
            <a:r>
              <a:rPr lang="en-GB" dirty="0" smtClean="0"/>
              <a:t>definition:</a:t>
            </a:r>
            <a:endParaRPr lang="en-GB" dirty="0"/>
          </a:p>
        </p:txBody>
      </p:sp>
      <p:sp>
        <p:nvSpPr>
          <p:cNvPr id="4" name="Content Placeholder 3"/>
          <p:cNvSpPr>
            <a:spLocks noGrp="1"/>
          </p:cNvSpPr>
          <p:nvPr>
            <p:ph idx="1"/>
          </p:nvPr>
        </p:nvSpPr>
        <p:spPr>
          <a:xfrm>
            <a:off x="457200" y="1340768"/>
            <a:ext cx="7239000" cy="5114968"/>
          </a:xfrm>
        </p:spPr>
        <p:txBody>
          <a:bodyPr/>
          <a:lstStyle/>
          <a:p>
            <a:endParaRPr lang="en-GB" dirty="0" smtClean="0"/>
          </a:p>
          <a:p>
            <a:r>
              <a:rPr lang="en-GB" dirty="0" smtClean="0"/>
              <a:t>It states that the shape of active sites are </a:t>
            </a:r>
            <a:r>
              <a:rPr lang="en-GB" b="1" dirty="0" smtClean="0"/>
              <a:t>not exactly complementary</a:t>
            </a:r>
            <a:r>
              <a:rPr lang="en-GB" dirty="0" smtClean="0"/>
              <a:t>, but </a:t>
            </a:r>
            <a:r>
              <a:rPr lang="en-GB" b="1" dirty="0" smtClean="0"/>
              <a:t>change shape</a:t>
            </a:r>
            <a:r>
              <a:rPr lang="en-GB" dirty="0" smtClean="0"/>
              <a:t> in the presence of a </a:t>
            </a:r>
            <a:r>
              <a:rPr lang="en-GB" b="1" dirty="0" smtClean="0"/>
              <a:t>specific </a:t>
            </a:r>
            <a:r>
              <a:rPr lang="en-GB" dirty="0" smtClean="0"/>
              <a:t>substrate to </a:t>
            </a:r>
            <a:r>
              <a:rPr lang="en-GB" b="1" dirty="0" smtClean="0"/>
              <a:t>become complementary</a:t>
            </a:r>
            <a:r>
              <a:rPr lang="en-GB" dirty="0" smtClean="0"/>
              <a: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1301</TotalTime>
  <Words>588</Words>
  <Application>Microsoft Office PowerPoint</Application>
  <PresentationFormat>On-screen Show (4:3)</PresentationFormat>
  <Paragraphs>117</Paragraphs>
  <Slides>16</Slides>
  <Notes>0</Notes>
  <HiddenSlides>2</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Calibri</vt:lpstr>
      <vt:lpstr>Trebuchet MS</vt:lpstr>
      <vt:lpstr>Wingdings</vt:lpstr>
      <vt:lpstr>Wingdings 2</vt:lpstr>
      <vt:lpstr>Opulent</vt:lpstr>
      <vt:lpstr>CorelDRAW</vt:lpstr>
      <vt:lpstr>Enzymes</vt:lpstr>
      <vt:lpstr>Success criteria</vt:lpstr>
      <vt:lpstr>PowerPoint Presentation</vt:lpstr>
      <vt:lpstr>Intro to enzymes</vt:lpstr>
      <vt:lpstr>GCSE Recap</vt:lpstr>
      <vt:lpstr>PowerPoint Presentation</vt:lpstr>
      <vt:lpstr>Lock &amp; Key theory definition:</vt:lpstr>
      <vt:lpstr>PowerPoint Presentation</vt:lpstr>
      <vt:lpstr>Induced fit model definition:</vt:lpstr>
      <vt:lpstr>Task</vt:lpstr>
      <vt:lpstr>Exam Question</vt:lpstr>
      <vt:lpstr>PowerPoint Presentation</vt:lpstr>
      <vt:lpstr>Plenary</vt:lpstr>
      <vt:lpstr>Plenary Markscheme</vt:lpstr>
      <vt:lpstr>Homework</vt:lpstr>
      <vt:lpstr>Success Criteria</vt:lpstr>
    </vt:vector>
  </TitlesOfParts>
  <Company>RM plc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Enzymes</dc:title>
  <dc:creator>lwilson</dc:creator>
  <cp:lastModifiedBy>Helen Hawke</cp:lastModifiedBy>
  <cp:revision>27</cp:revision>
  <dcterms:created xsi:type="dcterms:W3CDTF">2013-07-05T09:19:45Z</dcterms:created>
  <dcterms:modified xsi:type="dcterms:W3CDTF">2016-12-07T12:39:00Z</dcterms:modified>
</cp:coreProperties>
</file>