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5" r:id="rId3"/>
    <p:sldId id="257" r:id="rId4"/>
    <p:sldId id="266" r:id="rId5"/>
    <p:sldId id="267" r:id="rId6"/>
    <p:sldId id="275" r:id="rId7"/>
    <p:sldId id="270" r:id="rId8"/>
    <p:sldId id="271" r:id="rId9"/>
    <p:sldId id="268" r:id="rId10"/>
    <p:sldId id="272" r:id="rId11"/>
    <p:sldId id="273" r:id="rId12"/>
    <p:sldId id="274" r:id="rId1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8" autoAdjust="0"/>
    <p:restoredTop sz="91531" autoAdjust="0"/>
  </p:normalViewPr>
  <p:slideViewPr>
    <p:cSldViewPr snapToGrid="0">
      <p:cViewPr varScale="1">
        <p:scale>
          <a:sx n="106" d="100"/>
          <a:sy n="106" d="100"/>
        </p:scale>
        <p:origin x="9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D8C3E96C-C5AC-45F2-8292-BD250E369034}" type="datetimeFigureOut">
              <a:rPr lang="en-GB" smtClean="0"/>
              <a:t>15/11/2017</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1A28CE5-B4A2-4543-BCF7-3A5D40550CCA}" type="slidenum">
              <a:rPr lang="en-GB" smtClean="0"/>
              <a:t>‹#›</a:t>
            </a:fld>
            <a:endParaRPr lang="en-GB"/>
          </a:p>
        </p:txBody>
      </p:sp>
    </p:spTree>
    <p:extLst>
      <p:ext uri="{BB962C8B-B14F-4D97-AF65-F5344CB8AC3E}">
        <p14:creationId xmlns:p14="http://schemas.microsoft.com/office/powerpoint/2010/main" val="234904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3F2F480-9E5D-4734-9CCF-D0DF9E4AD212}" type="datetimeFigureOut">
              <a:rPr lang="en-GB" smtClean="0"/>
              <a:t>15/11/2017</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5128274-B47D-428E-9CA0-ECD9AB886A53}" type="slidenum">
              <a:rPr lang="en-GB" smtClean="0"/>
              <a:t>‹#›</a:t>
            </a:fld>
            <a:endParaRPr lang="en-GB" dirty="0"/>
          </a:p>
        </p:txBody>
      </p:sp>
    </p:spTree>
    <p:extLst>
      <p:ext uri="{BB962C8B-B14F-4D97-AF65-F5344CB8AC3E}">
        <p14:creationId xmlns:p14="http://schemas.microsoft.com/office/powerpoint/2010/main" val="429344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26E621-34FE-42FA-BC8A-6CEE04CAAD7F}" type="slidenum">
              <a:rPr lang="en-GB" smtClean="0"/>
              <a:t>3</a:t>
            </a:fld>
            <a:endParaRPr lang="en-GB"/>
          </a:p>
        </p:txBody>
      </p:sp>
    </p:spTree>
    <p:extLst>
      <p:ext uri="{BB962C8B-B14F-4D97-AF65-F5344CB8AC3E}">
        <p14:creationId xmlns:p14="http://schemas.microsoft.com/office/powerpoint/2010/main" val="44024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AD12C92-1534-4362-BC86-8637EA1CC419}"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Enzymes</a:t>
            </a:r>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73570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28274-B47D-428E-9CA0-ECD9AB886A53}" type="slidenum">
              <a:rPr lang="en-GB" smtClean="0"/>
              <a:t>12</a:t>
            </a:fld>
            <a:endParaRPr lang="en-GB" dirty="0"/>
          </a:p>
        </p:txBody>
      </p:sp>
    </p:spTree>
    <p:extLst>
      <p:ext uri="{BB962C8B-B14F-4D97-AF65-F5344CB8AC3E}">
        <p14:creationId xmlns:p14="http://schemas.microsoft.com/office/powerpoint/2010/main" val="3830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219642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22796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176193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804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133973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33075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107813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117344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109332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271610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405730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B780E-BB51-44F6-8BFD-1E81A90F41B1}" type="datetimeFigureOut">
              <a:rPr lang="en-GB" smtClean="0"/>
              <a:t>15/11/2017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662E8A-7860-438C-8ADF-AB4D4B181B3F}" type="slidenum">
              <a:rPr lang="en-GB" smtClean="0"/>
              <a:t>‹#›</a:t>
            </a:fld>
            <a:endParaRPr lang="en-GB" dirty="0"/>
          </a:p>
        </p:txBody>
      </p:sp>
    </p:spTree>
    <p:extLst>
      <p:ext uri="{BB962C8B-B14F-4D97-AF65-F5344CB8AC3E}">
        <p14:creationId xmlns:p14="http://schemas.microsoft.com/office/powerpoint/2010/main" val="78627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780E-BB51-44F6-8BFD-1E81A90F41B1}" type="datetimeFigureOut">
              <a:rPr lang="en-GB" smtClean="0"/>
              <a:t>15/11/2017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62E8A-7860-438C-8ADF-AB4D4B181B3F}" type="slidenum">
              <a:rPr lang="en-GB" smtClean="0"/>
              <a:t>‹#›</a:t>
            </a:fld>
            <a:endParaRPr lang="en-GB" dirty="0"/>
          </a:p>
        </p:txBody>
      </p:sp>
    </p:spTree>
    <p:extLst>
      <p:ext uri="{BB962C8B-B14F-4D97-AF65-F5344CB8AC3E}">
        <p14:creationId xmlns:p14="http://schemas.microsoft.com/office/powerpoint/2010/main" val="313691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4.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738" y="1463040"/>
            <a:ext cx="11008460" cy="4713923"/>
          </a:xfrm>
        </p:spPr>
        <p:txBody>
          <a:bodyPr/>
          <a:lstStyle/>
          <a:p>
            <a:pPr marL="514350" marR="0" lvl="0" indent="-514350" defTabSz="914400" eaLnBrk="1" fontAlgn="auto" latinLnBrk="0" hangingPunct="1">
              <a:lnSpc>
                <a:spcPct val="100000"/>
              </a:lnSpc>
              <a:spcBef>
                <a:spcPts val="0"/>
              </a:spcBef>
              <a:spcAft>
                <a:spcPts val="0"/>
              </a:spcAft>
              <a:buClrTx/>
              <a:buSzTx/>
              <a:buFontTx/>
              <a:buNone/>
              <a:tabLst/>
              <a:defRPr/>
            </a:pPr>
            <a:r>
              <a:rPr lang="en-GB" dirty="0" smtClean="0"/>
              <a:t>Carry out your improvements on your enzyme question that I have marked</a:t>
            </a:r>
          </a:p>
          <a:p>
            <a:pPr marL="514350" marR="0" lvl="0" indent="-514350" defTabSz="914400" eaLnBrk="1" fontAlgn="auto" latinLnBrk="0" hangingPunct="1">
              <a:lnSpc>
                <a:spcPct val="100000"/>
              </a:lnSpc>
              <a:spcBef>
                <a:spcPts val="0"/>
              </a:spcBef>
              <a:spcAft>
                <a:spcPts val="0"/>
              </a:spcAft>
              <a:buClrTx/>
              <a:buSzTx/>
              <a:buFontTx/>
              <a:buNone/>
              <a:tabLst/>
              <a:defRPr/>
            </a:pPr>
            <a:endParaRPr lang="en-GB" dirty="0"/>
          </a:p>
          <a:p>
            <a:pPr marL="514350" marR="0" lvl="0" indent="-514350" defTabSz="914400" eaLnBrk="1" fontAlgn="auto" latinLnBrk="0" hangingPunct="1">
              <a:lnSpc>
                <a:spcPct val="100000"/>
              </a:lnSpc>
              <a:spcBef>
                <a:spcPts val="0"/>
              </a:spcBef>
              <a:spcAft>
                <a:spcPts val="0"/>
              </a:spcAft>
              <a:buClrTx/>
              <a:buSzTx/>
              <a:buFontTx/>
              <a:buNone/>
              <a:tabLst/>
              <a:defRPr/>
            </a:pPr>
            <a:r>
              <a:rPr lang="en-GB" dirty="0" smtClean="0"/>
              <a:t>Anywhere that has a yellow bubble around it is where you need to</a:t>
            </a:r>
          </a:p>
          <a:p>
            <a:pPr marL="514350" marR="0" lvl="0" indent="-514350" defTabSz="914400" eaLnBrk="1" fontAlgn="auto" latinLnBrk="0" hangingPunct="1">
              <a:lnSpc>
                <a:spcPct val="100000"/>
              </a:lnSpc>
              <a:spcBef>
                <a:spcPts val="0"/>
              </a:spcBef>
              <a:spcAft>
                <a:spcPts val="0"/>
              </a:spcAft>
              <a:buClrTx/>
              <a:buSzTx/>
              <a:buFontTx/>
              <a:buNone/>
              <a:tabLst/>
              <a:defRPr/>
            </a:pPr>
            <a:r>
              <a:rPr lang="en-GB" dirty="0" smtClean="0"/>
              <a:t>respond to my feedback (usually answering a question) in purple pen</a:t>
            </a:r>
          </a:p>
        </p:txBody>
      </p:sp>
      <p:sp>
        <p:nvSpPr>
          <p:cNvPr id="4" name="Title 1"/>
          <p:cNvSpPr txBox="1">
            <a:spLocks/>
          </p:cNvSpPr>
          <p:nvPr/>
        </p:nvSpPr>
        <p:spPr>
          <a:xfrm>
            <a:off x="838200" y="27508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Do Now</a:t>
            </a:r>
            <a:endParaRPr lang="en-GB" b="1" dirty="0">
              <a:latin typeface="Calibri" charset="0"/>
              <a:ea typeface="Calibri" charset="0"/>
              <a:cs typeface="Calibri" charset="0"/>
            </a:endParaRPr>
          </a:p>
        </p:txBody>
      </p:sp>
      <p:sp>
        <p:nvSpPr>
          <p:cNvPr id="2" name="TextBox 1"/>
          <p:cNvSpPr txBox="1"/>
          <p:nvPr/>
        </p:nvSpPr>
        <p:spPr>
          <a:xfrm>
            <a:off x="1367542" y="3551274"/>
            <a:ext cx="9432851" cy="1323439"/>
          </a:xfrm>
          <a:prstGeom prst="rect">
            <a:avLst/>
          </a:prstGeom>
          <a:solidFill>
            <a:srgbClr val="FFFF00"/>
          </a:solidFill>
          <a:ln>
            <a:solidFill>
              <a:schemeClr val="tx1"/>
            </a:solidFill>
          </a:ln>
        </p:spPr>
        <p:txBody>
          <a:bodyPr wrap="square" rtlCol="0">
            <a:spAutoFit/>
          </a:bodyPr>
          <a:lstStyle/>
          <a:p>
            <a:r>
              <a:rPr lang="en-US" sz="4000" dirty="0" smtClean="0"/>
              <a:t>Hand in your homework Qs on cofactors and coenzymes for marking and feedback</a:t>
            </a:r>
            <a:endParaRPr lang="en-US" sz="4000" dirty="0"/>
          </a:p>
        </p:txBody>
      </p:sp>
    </p:spTree>
    <p:extLst>
      <p:ext uri="{BB962C8B-B14F-4D97-AF65-F5344CB8AC3E}">
        <p14:creationId xmlns:p14="http://schemas.microsoft.com/office/powerpoint/2010/main" val="6993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8316"/>
            <a:ext cx="10515600" cy="5028647"/>
          </a:xfrm>
        </p:spPr>
        <p:txBody>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t>Explain why enzymes only work within narrow ranges of pH</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smtClean="0"/>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smtClean="0"/>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t>The proteases pepsin and trypsin are both produced by cells in an inactive form. The acid in the stomach changes the enzymes into their active form. Suggest why these enzymes are first secreted in their inactive form. </a:t>
            </a:r>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Quick </a:t>
            </a:r>
            <a:r>
              <a:rPr lang="en-GB" b="1" dirty="0" smtClean="0">
                <a:latin typeface="Calibri" charset="0"/>
                <a:ea typeface="Calibri" charset="0"/>
                <a:cs typeface="Calibri" charset="0"/>
              </a:rPr>
              <a:t>Check </a:t>
            </a:r>
            <a:r>
              <a:rPr lang="en-GB" b="1" dirty="0" smtClean="0">
                <a:latin typeface="Calibri" charset="0"/>
                <a:ea typeface="Calibri" charset="0"/>
                <a:cs typeface="Calibri" charset="0"/>
              </a:rPr>
              <a:t>Questions</a:t>
            </a:r>
            <a:endParaRPr lang="en-GB" b="1" dirty="0">
              <a:latin typeface="Calibri" charset="0"/>
              <a:ea typeface="Calibri" charset="0"/>
              <a:cs typeface="Calibri" charset="0"/>
            </a:endParaRPr>
          </a:p>
        </p:txBody>
      </p:sp>
      <p:sp>
        <p:nvSpPr>
          <p:cNvPr id="5" name="TextBox 4"/>
          <p:cNvSpPr txBox="1"/>
          <p:nvPr/>
        </p:nvSpPr>
        <p:spPr>
          <a:xfrm>
            <a:off x="548596" y="1702275"/>
            <a:ext cx="10886256" cy="1384995"/>
          </a:xfrm>
          <a:prstGeom prst="rect">
            <a:avLst/>
          </a:prstGeom>
          <a:noFill/>
        </p:spPr>
        <p:txBody>
          <a:bodyPr wrap="square" rtlCol="0">
            <a:spAutoFit/>
          </a:bodyPr>
          <a:lstStyle/>
          <a:p>
            <a:r>
              <a:rPr lang="en-GB" sz="2800" dirty="0" smtClean="0">
                <a:solidFill>
                  <a:srgbClr val="FF0000"/>
                </a:solidFill>
              </a:rPr>
              <a:t>Changes in pH result in excess H+ or OH- ions. These disrupt the bonds in the enzymes structure. This changes the shape of the active site. This means that an enzyme-substrate complex cannot form.</a:t>
            </a:r>
            <a:endParaRPr lang="en-GB" sz="2800" dirty="0">
              <a:solidFill>
                <a:srgbClr val="FF0000"/>
              </a:solidFill>
            </a:endParaRPr>
          </a:p>
        </p:txBody>
      </p:sp>
      <p:sp>
        <p:nvSpPr>
          <p:cNvPr id="6" name="TextBox 5"/>
          <p:cNvSpPr txBox="1"/>
          <p:nvPr/>
        </p:nvSpPr>
        <p:spPr>
          <a:xfrm>
            <a:off x="548596" y="5222856"/>
            <a:ext cx="10688897" cy="954107"/>
          </a:xfrm>
          <a:prstGeom prst="rect">
            <a:avLst/>
          </a:prstGeom>
          <a:noFill/>
        </p:spPr>
        <p:txBody>
          <a:bodyPr wrap="square" rtlCol="0">
            <a:spAutoFit/>
          </a:bodyPr>
          <a:lstStyle/>
          <a:p>
            <a:r>
              <a:rPr lang="en-GB" sz="2800" dirty="0" smtClean="0">
                <a:solidFill>
                  <a:srgbClr val="FF0000"/>
                </a:solidFill>
              </a:rPr>
              <a:t>If the enzymes are active as soon as they are produced, they will digest proteins within the cells themselves. </a:t>
            </a:r>
            <a:endParaRPr lang="en-GB" sz="2800" dirty="0">
              <a:solidFill>
                <a:srgbClr val="FF0000"/>
              </a:solidFill>
            </a:endParaRPr>
          </a:p>
        </p:txBody>
      </p:sp>
    </p:spTree>
    <p:extLst>
      <p:ext uri="{BB962C8B-B14F-4D97-AF65-F5344CB8AC3E}">
        <p14:creationId xmlns:p14="http://schemas.microsoft.com/office/powerpoint/2010/main" val="156038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9581"/>
            <a:ext cx="10515600" cy="500738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You’re going to investigate the effect of pH on enzyme activity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You’ll investigate the effect pH has on the ability of the enzyme catalase has to breakdown hydrogen peroxide. You’ll do this by using different pH buffers, and then measuring the volume of gas produced in the reaction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 isn’t a PAG, so no need to write up investigation formally. However, I do expect you to make the relevant notes and observations as you go, and record your results in a suitable table </a:t>
            </a:r>
            <a:endParaRPr lang="en-US" dirty="0"/>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Next Lesson</a:t>
            </a:r>
            <a:endParaRPr lang="en-GB" b="1" dirty="0">
              <a:latin typeface="Calibri" charset="0"/>
              <a:ea typeface="Calibri" charset="0"/>
              <a:cs typeface="Calibri" charset="0"/>
            </a:endParaRPr>
          </a:p>
        </p:txBody>
      </p:sp>
    </p:spTree>
    <p:extLst>
      <p:ext uri="{BB962C8B-B14F-4D97-AF65-F5344CB8AC3E}">
        <p14:creationId xmlns:p14="http://schemas.microsoft.com/office/powerpoint/2010/main" val="209240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2233"/>
            <a:ext cx="10515600" cy="479473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To complete PAG books from the chromatography PAG. Make sure that you use your own </a:t>
            </a:r>
            <a:r>
              <a:rPr lang="en-US" dirty="0" err="1" smtClean="0"/>
              <a:t>Rf</a:t>
            </a:r>
            <a:r>
              <a:rPr lang="en-US" dirty="0" smtClean="0"/>
              <a:t> values, and assign that value to the one that it represents in the data chart of amino acid </a:t>
            </a:r>
            <a:r>
              <a:rPr lang="en-US" dirty="0" err="1" smtClean="0"/>
              <a:t>Rf</a:t>
            </a:r>
            <a:r>
              <a:rPr lang="en-US" dirty="0" smtClean="0"/>
              <a:t> values</a:t>
            </a:r>
          </a:p>
          <a:p>
            <a:pPr>
              <a:lnSpc>
                <a:spcPct val="100000"/>
              </a:lnSpc>
              <a:spcBef>
                <a:spcPts val="0"/>
              </a:spcBef>
            </a:pPr>
            <a:r>
              <a:rPr lang="en-US" dirty="0" smtClean="0"/>
              <a:t>When marking the PAG, we aren’t necessarily looking for you to have all identified the correct amino acids</a:t>
            </a:r>
          </a:p>
          <a:p>
            <a:pPr>
              <a:lnSpc>
                <a:spcPct val="100000"/>
              </a:lnSpc>
              <a:spcBef>
                <a:spcPts val="0"/>
              </a:spcBef>
            </a:pPr>
            <a:r>
              <a:rPr lang="en-US" dirty="0" smtClean="0"/>
              <a:t>As long as you’ve demonstrated that you can calculate </a:t>
            </a:r>
            <a:r>
              <a:rPr lang="en-US" dirty="0" err="1" smtClean="0"/>
              <a:t>Rf</a:t>
            </a:r>
            <a:r>
              <a:rPr lang="en-US" dirty="0" smtClean="0"/>
              <a:t> values for your own spots, and assigned them to the appropriate amino acid then that’s fine </a:t>
            </a:r>
          </a:p>
        </p:txBody>
      </p:sp>
      <p:sp>
        <p:nvSpPr>
          <p:cNvPr id="4" name="Title 1"/>
          <p:cNvSpPr txBox="1">
            <a:spLocks/>
          </p:cNvSpPr>
          <p:nvPr/>
        </p:nvSpPr>
        <p:spPr>
          <a:xfrm>
            <a:off x="682161" y="248486"/>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Homework</a:t>
            </a:r>
            <a:endParaRPr lang="en-GB" b="1" dirty="0">
              <a:latin typeface="Calibri" charset="0"/>
              <a:ea typeface="Calibri" charset="0"/>
              <a:cs typeface="Calibri" charset="0"/>
            </a:endParaRPr>
          </a:p>
        </p:txBody>
      </p:sp>
    </p:spTree>
    <p:extLst>
      <p:ext uri="{BB962C8B-B14F-4D97-AF65-F5344CB8AC3E}">
        <p14:creationId xmlns:p14="http://schemas.microsoft.com/office/powerpoint/2010/main" val="206527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6028"/>
            <a:ext cx="10515600" cy="473093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do you think the effect of pH on enzymes is? </a:t>
            </a:r>
            <a:endParaRPr lang="en-US" dirty="0"/>
          </a:p>
        </p:txBody>
      </p:sp>
      <p:sp>
        <p:nvSpPr>
          <p:cNvPr id="4" name="Title 1"/>
          <p:cNvSpPr txBox="1">
            <a:spLocks/>
          </p:cNvSpPr>
          <p:nvPr/>
        </p:nvSpPr>
        <p:spPr>
          <a:xfrm>
            <a:off x="838200" y="27508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Think, Pair, Share</a:t>
            </a:r>
            <a:endParaRPr lang="en-GB" b="1" dirty="0">
              <a:latin typeface="Calibri" charset="0"/>
              <a:ea typeface="Calibri" charset="0"/>
              <a:cs typeface="Calibri" charset="0"/>
            </a:endParaRPr>
          </a:p>
        </p:txBody>
      </p:sp>
      <p:pic>
        <p:nvPicPr>
          <p:cNvPr id="5" name="Picture 4"/>
          <p:cNvPicPr>
            <a:picLocks noChangeAspect="1"/>
          </p:cNvPicPr>
          <p:nvPr/>
        </p:nvPicPr>
        <p:blipFill>
          <a:blip r:embed="rId2"/>
          <a:stretch>
            <a:fillRect/>
          </a:stretch>
        </p:blipFill>
        <p:spPr>
          <a:xfrm>
            <a:off x="2283711" y="2205844"/>
            <a:ext cx="7624578" cy="4346966"/>
          </a:xfrm>
          <a:prstGeom prst="rect">
            <a:avLst/>
          </a:prstGeom>
        </p:spPr>
      </p:pic>
    </p:spTree>
    <p:extLst>
      <p:ext uri="{BB962C8B-B14F-4D97-AF65-F5344CB8AC3E}">
        <p14:creationId xmlns:p14="http://schemas.microsoft.com/office/powerpoint/2010/main" val="168220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45957" y="332660"/>
            <a:ext cx="10491537" cy="795101"/>
          </a:xfr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a:noAutofit/>
          </a:bodyPr>
          <a:lstStyle/>
          <a:p>
            <a:r>
              <a:rPr lang="en-GB" sz="4400" b="1" dirty="0" smtClean="0">
                <a:latin typeface="Calibri" charset="0"/>
                <a:ea typeface="Calibri" charset="0"/>
                <a:cs typeface="Calibri" charset="0"/>
              </a:rPr>
              <a:t>Effect of pH on Enzymes</a:t>
            </a:r>
            <a:endParaRPr lang="en-GB" sz="4400" b="1" dirty="0">
              <a:latin typeface="Calibri" charset="0"/>
              <a:ea typeface="Calibri" charset="0"/>
              <a:cs typeface="Calibri" charset="0"/>
            </a:endParaRPr>
          </a:p>
        </p:txBody>
      </p:sp>
      <p:sp>
        <p:nvSpPr>
          <p:cNvPr id="5" name="Subtitle 2"/>
          <p:cNvSpPr>
            <a:spLocks noGrp="1"/>
          </p:cNvSpPr>
          <p:nvPr>
            <p:ph type="subTitle" idx="1"/>
          </p:nvPr>
        </p:nvSpPr>
        <p:spPr>
          <a:xfrm>
            <a:off x="745957" y="1442434"/>
            <a:ext cx="5391607" cy="4972220"/>
          </a:xfrm>
          <a:gradFill flip="none" rotWithShape="1">
            <a:gsLst>
              <a:gs pos="0">
                <a:srgbClr val="FF97DC"/>
              </a:gs>
              <a:gs pos="100000">
                <a:srgbClr val="99FF66">
                  <a:tint val="44500"/>
                  <a:satMod val="160000"/>
                </a:srgbClr>
              </a:gs>
              <a:gs pos="100000">
                <a:srgbClr val="99FF66">
                  <a:tint val="23500"/>
                  <a:satMod val="160000"/>
                </a:srgbClr>
              </a:gs>
            </a:gsLst>
            <a:lin ang="5400000" scaled="1"/>
            <a:tileRect/>
          </a:gradFill>
          <a:ln>
            <a:solidFill>
              <a:schemeClr val="tx1"/>
            </a:solidFill>
          </a:ln>
        </p:spPr>
        <p:txBody>
          <a:bodyPr>
            <a:normAutofit/>
          </a:bodyPr>
          <a:lstStyle/>
          <a:p>
            <a:r>
              <a:rPr lang="en-GB" sz="4400" u="sng" dirty="0">
                <a:solidFill>
                  <a:schemeClr val="tx1"/>
                </a:solidFill>
              </a:rPr>
              <a:t>Learning </a:t>
            </a:r>
            <a:r>
              <a:rPr lang="en-GB" sz="4400" u="sng" dirty="0" smtClean="0">
                <a:solidFill>
                  <a:schemeClr val="tx1"/>
                </a:solidFill>
              </a:rPr>
              <a:t>objective</a:t>
            </a:r>
            <a:endParaRPr lang="en-GB" sz="4400" u="sng" dirty="0">
              <a:solidFill>
                <a:schemeClr val="tx1"/>
              </a:solidFill>
            </a:endParaRPr>
          </a:p>
          <a:p>
            <a:pPr marL="457200" indent="-457200" algn="l">
              <a:buFont typeface="Arial" panose="020B0604020202020204" pitchFamily="34" charset="0"/>
              <a:buChar char="•"/>
            </a:pPr>
            <a:r>
              <a:rPr lang="en-GB" sz="4000" dirty="0" smtClean="0">
                <a:solidFill>
                  <a:schemeClr val="tx1"/>
                </a:solidFill>
              </a:rPr>
              <a:t>Describe and explain the effect of pH on enzyme activity</a:t>
            </a:r>
            <a:endParaRPr lang="en-GB" dirty="0" smtClean="0"/>
          </a:p>
          <a:p>
            <a:pPr marL="457200" indent="-457200" algn="l">
              <a:buFont typeface="Arial" panose="020B0604020202020204" pitchFamily="34" charset="0"/>
              <a:buChar char="•"/>
            </a:pPr>
            <a:endParaRPr lang="en-GB" sz="2800" dirty="0"/>
          </a:p>
        </p:txBody>
      </p:sp>
      <p:sp>
        <p:nvSpPr>
          <p:cNvPr id="6" name="Subtitle 2"/>
          <p:cNvSpPr txBox="1">
            <a:spLocks/>
          </p:cNvSpPr>
          <p:nvPr/>
        </p:nvSpPr>
        <p:spPr>
          <a:xfrm>
            <a:off x="6400800" y="1442434"/>
            <a:ext cx="5572664" cy="4972220"/>
          </a:xfrm>
          <a:prstGeom prst="rect">
            <a:avLst/>
          </a:prstGeom>
          <a:solidFill>
            <a:srgbClr val="FFFF00"/>
          </a:solidFill>
          <a:ln>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u="sng" dirty="0">
                <a:solidFill>
                  <a:schemeClr val="tx1"/>
                </a:solidFill>
              </a:rPr>
              <a:t>Success Criteria</a:t>
            </a:r>
          </a:p>
          <a:p>
            <a:pPr marL="457200" indent="-457200" algn="l">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endParaRPr lang="en-GB" sz="2800" dirty="0">
              <a:solidFill>
                <a:schemeClr val="tx1"/>
              </a:solidFill>
            </a:endParaRPr>
          </a:p>
          <a:p>
            <a:pPr marL="457200" indent="-457200" algn="l">
              <a:buFont typeface="Arial" panose="020B0604020202020204" pitchFamily="34" charset="0"/>
              <a:buChar char="•"/>
            </a:pPr>
            <a:endParaRPr lang="en-GB" sz="2400" dirty="0">
              <a:solidFill>
                <a:schemeClr val="tx1"/>
              </a:solidFill>
            </a:endParaRPr>
          </a:p>
        </p:txBody>
      </p:sp>
    </p:spTree>
    <p:extLst>
      <p:ext uri="{BB962C8B-B14F-4D97-AF65-F5344CB8AC3E}">
        <p14:creationId xmlns:p14="http://schemas.microsoft.com/office/powerpoint/2010/main" val="1738211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525" y="957316"/>
            <a:ext cx="10515600" cy="504920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The acidity of a solution is measured by the concentration of hydrogen ions (H</a:t>
            </a:r>
            <a:r>
              <a:rPr lang="en-US" sz="2400" baseline="30000" dirty="0" smtClean="0"/>
              <a:t>+</a:t>
            </a:r>
            <a:r>
              <a:rPr lang="en-US" sz="2400" dirty="0" smtClean="0"/>
              <a:t>), and is expressed in terms of pH</a:t>
            </a: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smtClean="0"/>
              <a:t>Q: What does the pH scale run from and to?</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Pure water has a pH of 7.0, which is the pH of a neutral solution where there are equal number of H</a:t>
            </a:r>
            <a:r>
              <a:rPr lang="en-US" sz="2400" baseline="30000" dirty="0" smtClean="0"/>
              <a:t>+</a:t>
            </a:r>
            <a:r>
              <a:rPr lang="en-US" sz="2400" dirty="0" smtClean="0"/>
              <a:t> ions and OH</a:t>
            </a:r>
            <a:r>
              <a:rPr lang="en-US" sz="2400" baseline="30000" dirty="0" smtClean="0"/>
              <a:t>-</a:t>
            </a:r>
            <a:r>
              <a:rPr lang="en-US" sz="2400" dirty="0" smtClean="0"/>
              <a:t> ions</a:t>
            </a:r>
            <a:r>
              <a:rPr lang="en-US" sz="2400" b="1" dirty="0" smtClean="0"/>
              <a:t> </a:t>
            </a:r>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What is pH?</a:t>
            </a:r>
            <a:endParaRPr lang="en-GB" b="1" dirty="0">
              <a:latin typeface="Calibri" charset="0"/>
              <a:ea typeface="Calibri" charset="0"/>
              <a:cs typeface="Calibri" charset="0"/>
            </a:endParaRPr>
          </a:p>
        </p:txBody>
      </p:sp>
      <p:sp>
        <p:nvSpPr>
          <p:cNvPr id="5" name="TextBox 4"/>
          <p:cNvSpPr txBox="1"/>
          <p:nvPr/>
        </p:nvSpPr>
        <p:spPr>
          <a:xfrm>
            <a:off x="6769599" y="1690403"/>
            <a:ext cx="1701209" cy="461665"/>
          </a:xfrm>
          <a:prstGeom prst="rect">
            <a:avLst/>
          </a:prstGeom>
          <a:noFill/>
        </p:spPr>
        <p:txBody>
          <a:bodyPr wrap="square" rtlCol="0">
            <a:spAutoFit/>
          </a:bodyPr>
          <a:lstStyle/>
          <a:p>
            <a:r>
              <a:rPr lang="en-US" sz="2400" dirty="0" smtClean="0">
                <a:solidFill>
                  <a:srgbClr val="FF0000"/>
                </a:solidFill>
              </a:rPr>
              <a:t>0 to 14</a:t>
            </a:r>
            <a:endParaRPr lang="en-US" sz="2400" dirty="0">
              <a:solidFill>
                <a:srgbClr val="FF0000"/>
              </a:solidFill>
            </a:endParaRPr>
          </a:p>
        </p:txBody>
      </p:sp>
      <p:grpSp>
        <p:nvGrpSpPr>
          <p:cNvPr id="769" name="Group 768"/>
          <p:cNvGrpSpPr/>
          <p:nvPr/>
        </p:nvGrpSpPr>
        <p:grpSpPr>
          <a:xfrm>
            <a:off x="1419724" y="2768600"/>
            <a:ext cx="9144000" cy="4089400"/>
            <a:chOff x="0" y="2522538"/>
            <a:chExt cx="9144000" cy="4089400"/>
          </a:xfrm>
        </p:grpSpPr>
        <p:grpSp>
          <p:nvGrpSpPr>
            <p:cNvPr id="770" name="Group 163"/>
            <p:cNvGrpSpPr>
              <a:grpSpLocks/>
            </p:cNvGrpSpPr>
            <p:nvPr/>
          </p:nvGrpSpPr>
          <p:grpSpPr bwMode="auto">
            <a:xfrm>
              <a:off x="755650" y="2522538"/>
              <a:ext cx="7500938" cy="693737"/>
              <a:chOff x="476" y="1589"/>
              <a:chExt cx="4725" cy="437"/>
            </a:xfrm>
          </p:grpSpPr>
          <p:graphicFrame>
            <p:nvGraphicFramePr>
              <p:cNvPr id="1149" name="Object 6"/>
              <p:cNvGraphicFramePr>
                <a:graphicFrameLocks noChangeAspect="1"/>
              </p:cNvGraphicFramePr>
              <p:nvPr/>
            </p:nvGraphicFramePr>
            <p:xfrm>
              <a:off x="476" y="1589"/>
              <a:ext cx="2505" cy="433"/>
            </p:xfrm>
            <a:graphic>
              <a:graphicData uri="http://schemas.openxmlformats.org/presentationml/2006/ole">
                <mc:AlternateContent xmlns:mc="http://schemas.openxmlformats.org/markup-compatibility/2006">
                  <mc:Choice xmlns:v="urn:schemas-microsoft-com:vml" Requires="v">
                    <p:oleObj spid="_x0000_s1033" name="CorelDRAW" r:id="rId3" imgW="2691720" imgH="465480" progId="">
                      <p:embed/>
                    </p:oleObj>
                  </mc:Choice>
                  <mc:Fallback>
                    <p:oleObj name="CorelDRAW" r:id="rId3" imgW="2691720" imgH="465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589"/>
                            <a:ext cx="2505"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0" name="Object 7"/>
              <p:cNvGraphicFramePr>
                <a:graphicFrameLocks noChangeAspect="1"/>
              </p:cNvGraphicFramePr>
              <p:nvPr/>
            </p:nvGraphicFramePr>
            <p:xfrm>
              <a:off x="2705" y="1604"/>
              <a:ext cx="2496" cy="422"/>
            </p:xfrm>
            <a:graphic>
              <a:graphicData uri="http://schemas.openxmlformats.org/presentationml/2006/ole">
                <mc:AlternateContent xmlns:mc="http://schemas.openxmlformats.org/markup-compatibility/2006">
                  <mc:Choice xmlns:v="urn:schemas-microsoft-com:vml" Requires="v">
                    <p:oleObj spid="_x0000_s1034" name="CorelDRAW" r:id="rId5" imgW="2681640" imgH="451440" progId="">
                      <p:embed/>
                    </p:oleObj>
                  </mc:Choice>
                  <mc:Fallback>
                    <p:oleObj name="CorelDRAW" r:id="rId5" imgW="2681640" imgH="4514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 y="1604"/>
                            <a:ext cx="249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71" name="Group 164"/>
            <p:cNvGrpSpPr>
              <a:grpSpLocks/>
            </p:cNvGrpSpPr>
            <p:nvPr/>
          </p:nvGrpSpPr>
          <p:grpSpPr bwMode="auto">
            <a:xfrm>
              <a:off x="685800" y="3276600"/>
              <a:ext cx="3357563" cy="854075"/>
              <a:chOff x="432" y="2064"/>
              <a:chExt cx="2115" cy="538"/>
            </a:xfrm>
          </p:grpSpPr>
          <p:sp>
            <p:nvSpPr>
              <p:cNvPr id="1147" name="AutoShape 19"/>
              <p:cNvSpPr>
                <a:spLocks noChangeArrowheads="1"/>
              </p:cNvSpPr>
              <p:nvPr/>
            </p:nvSpPr>
            <p:spPr bwMode="auto">
              <a:xfrm>
                <a:off x="432" y="2064"/>
                <a:ext cx="2064" cy="288"/>
              </a:xfrm>
              <a:prstGeom prst="leftArrow">
                <a:avLst>
                  <a:gd name="adj1" fmla="val 50000"/>
                  <a:gd name="adj2" fmla="val 179167"/>
                </a:avLst>
              </a:prstGeom>
              <a:solidFill>
                <a:srgbClr val="FF0000"/>
              </a:solidFill>
              <a:ln w="9525">
                <a:noFill/>
                <a:miter lim="800000"/>
                <a:headEnd/>
                <a:tailEnd/>
              </a:ln>
              <a:effectLst/>
            </p:spPr>
            <p:txBody>
              <a:bodyPr wrap="none" anchor="ctr"/>
              <a:lstStyle/>
              <a:p>
                <a:endParaRPr lang="en-GB"/>
              </a:p>
            </p:txBody>
          </p:sp>
          <p:sp>
            <p:nvSpPr>
              <p:cNvPr id="1148" name="Text Box 22"/>
              <p:cNvSpPr txBox="1">
                <a:spLocks noChangeArrowheads="1"/>
              </p:cNvSpPr>
              <p:nvPr/>
            </p:nvSpPr>
            <p:spPr bwMode="auto">
              <a:xfrm>
                <a:off x="672" y="2352"/>
                <a:ext cx="1875" cy="250"/>
              </a:xfrm>
              <a:prstGeom prst="rect">
                <a:avLst/>
              </a:prstGeom>
              <a:noFill/>
              <a:ln w="9525">
                <a:noFill/>
                <a:miter lim="800000"/>
                <a:headEnd/>
                <a:tailEnd/>
              </a:ln>
              <a:effectLst/>
            </p:spPr>
            <p:txBody>
              <a:bodyPr wrap="none">
                <a:spAutoFit/>
              </a:bodyPr>
              <a:lstStyle/>
              <a:p>
                <a:r>
                  <a:rPr lang="en-GB" sz="2000"/>
                  <a:t>INCREASING ACIDITY</a:t>
                </a:r>
                <a:endParaRPr lang="en-GB" b="0">
                  <a:solidFill>
                    <a:schemeClr val="tx1"/>
                  </a:solidFill>
                </a:endParaRPr>
              </a:p>
            </p:txBody>
          </p:sp>
        </p:grpSp>
        <p:grpSp>
          <p:nvGrpSpPr>
            <p:cNvPr id="772" name="Group 165"/>
            <p:cNvGrpSpPr>
              <a:grpSpLocks/>
            </p:cNvGrpSpPr>
            <p:nvPr/>
          </p:nvGrpSpPr>
          <p:grpSpPr bwMode="auto">
            <a:xfrm>
              <a:off x="4648200" y="3276600"/>
              <a:ext cx="3513138" cy="854075"/>
              <a:chOff x="2928" y="2064"/>
              <a:chExt cx="2213" cy="538"/>
            </a:xfrm>
          </p:grpSpPr>
          <p:sp>
            <p:nvSpPr>
              <p:cNvPr id="1145" name="AutoShape 20"/>
              <p:cNvSpPr>
                <a:spLocks noChangeArrowheads="1"/>
              </p:cNvSpPr>
              <p:nvPr/>
            </p:nvSpPr>
            <p:spPr bwMode="auto">
              <a:xfrm flipH="1">
                <a:off x="2976" y="2064"/>
                <a:ext cx="2064" cy="288"/>
              </a:xfrm>
              <a:prstGeom prst="leftArrow">
                <a:avLst>
                  <a:gd name="adj1" fmla="val 50000"/>
                  <a:gd name="adj2" fmla="val 179167"/>
                </a:avLst>
              </a:prstGeom>
              <a:solidFill>
                <a:schemeClr val="accent2"/>
              </a:solidFill>
              <a:ln w="9525">
                <a:solidFill>
                  <a:schemeClr val="accent2"/>
                </a:solidFill>
                <a:miter lim="800000"/>
                <a:headEnd/>
                <a:tailEnd/>
              </a:ln>
              <a:effectLst/>
            </p:spPr>
            <p:txBody>
              <a:bodyPr wrap="none" anchor="ctr"/>
              <a:lstStyle/>
              <a:p>
                <a:endParaRPr lang="en-GB"/>
              </a:p>
            </p:txBody>
          </p:sp>
          <p:sp>
            <p:nvSpPr>
              <p:cNvPr id="1146" name="Text Box 23"/>
              <p:cNvSpPr txBox="1">
                <a:spLocks noChangeArrowheads="1"/>
              </p:cNvSpPr>
              <p:nvPr/>
            </p:nvSpPr>
            <p:spPr bwMode="auto">
              <a:xfrm>
                <a:off x="2928" y="2352"/>
                <a:ext cx="2213" cy="250"/>
              </a:xfrm>
              <a:prstGeom prst="rect">
                <a:avLst/>
              </a:prstGeom>
              <a:noFill/>
              <a:ln w="9525">
                <a:noFill/>
                <a:miter lim="800000"/>
                <a:headEnd/>
                <a:tailEnd/>
              </a:ln>
              <a:effectLst/>
            </p:spPr>
            <p:txBody>
              <a:bodyPr wrap="none">
                <a:spAutoFit/>
              </a:bodyPr>
              <a:lstStyle/>
              <a:p>
                <a:r>
                  <a:rPr lang="en-GB" sz="2000">
                    <a:solidFill>
                      <a:schemeClr val="accent2"/>
                    </a:solidFill>
                  </a:rPr>
                  <a:t>INCREASING ALKALINITY</a:t>
                </a:r>
                <a:endParaRPr lang="en-GB" b="0">
                  <a:solidFill>
                    <a:schemeClr val="tx1"/>
                  </a:solidFill>
                </a:endParaRPr>
              </a:p>
            </p:txBody>
          </p:sp>
        </p:grpSp>
        <p:grpSp>
          <p:nvGrpSpPr>
            <p:cNvPr id="773" name="Group 166"/>
            <p:cNvGrpSpPr>
              <a:grpSpLocks/>
            </p:cNvGrpSpPr>
            <p:nvPr/>
          </p:nvGrpSpPr>
          <p:grpSpPr bwMode="auto">
            <a:xfrm>
              <a:off x="663575" y="2819400"/>
              <a:ext cx="7426325" cy="482600"/>
              <a:chOff x="418" y="1776"/>
              <a:chExt cx="4678" cy="304"/>
            </a:xfrm>
          </p:grpSpPr>
          <p:grpSp>
            <p:nvGrpSpPr>
              <p:cNvPr id="1127" name="Group 40"/>
              <p:cNvGrpSpPr>
                <a:grpSpLocks/>
              </p:cNvGrpSpPr>
              <p:nvPr/>
            </p:nvGrpSpPr>
            <p:grpSpPr bwMode="auto">
              <a:xfrm>
                <a:off x="418" y="1783"/>
                <a:ext cx="2408" cy="297"/>
                <a:chOff x="444" y="1767"/>
                <a:chExt cx="2408" cy="297"/>
              </a:xfrm>
            </p:grpSpPr>
            <p:sp>
              <p:nvSpPr>
                <p:cNvPr id="1136" name="Text Box 11"/>
                <p:cNvSpPr txBox="1">
                  <a:spLocks noChangeArrowheads="1"/>
                </p:cNvSpPr>
                <p:nvPr/>
              </p:nvSpPr>
              <p:spPr bwMode="auto">
                <a:xfrm>
                  <a:off x="735" y="1773"/>
                  <a:ext cx="212" cy="288"/>
                </a:xfrm>
                <a:prstGeom prst="rect">
                  <a:avLst/>
                </a:prstGeom>
                <a:noFill/>
                <a:ln w="9525">
                  <a:noFill/>
                  <a:miter lim="800000"/>
                  <a:headEnd/>
                  <a:tailEnd/>
                </a:ln>
                <a:effectLst/>
              </p:spPr>
              <p:txBody>
                <a:bodyPr wrap="none">
                  <a:spAutoFit/>
                </a:bodyPr>
                <a:lstStyle/>
                <a:p>
                  <a:r>
                    <a:rPr lang="en-GB">
                      <a:solidFill>
                        <a:srgbClr val="FFFF00"/>
                      </a:solidFill>
                    </a:rPr>
                    <a:t>1</a:t>
                  </a:r>
                </a:p>
              </p:txBody>
            </p:sp>
            <p:sp>
              <p:nvSpPr>
                <p:cNvPr id="1137" name="Text Box 13"/>
                <p:cNvSpPr txBox="1">
                  <a:spLocks noChangeArrowheads="1"/>
                </p:cNvSpPr>
                <p:nvPr/>
              </p:nvSpPr>
              <p:spPr bwMode="auto">
                <a:xfrm>
                  <a:off x="1374" y="1770"/>
                  <a:ext cx="212" cy="288"/>
                </a:xfrm>
                <a:prstGeom prst="rect">
                  <a:avLst/>
                </a:prstGeom>
                <a:noFill/>
                <a:ln w="9525">
                  <a:noFill/>
                  <a:miter lim="800000"/>
                  <a:headEnd/>
                  <a:tailEnd/>
                </a:ln>
                <a:effectLst/>
              </p:spPr>
              <p:txBody>
                <a:bodyPr wrap="none">
                  <a:spAutoFit/>
                </a:bodyPr>
                <a:lstStyle/>
                <a:p>
                  <a:r>
                    <a:rPr lang="en-GB">
                      <a:solidFill>
                        <a:srgbClr val="FFFF00"/>
                      </a:solidFill>
                    </a:rPr>
                    <a:t>3</a:t>
                  </a:r>
                </a:p>
              </p:txBody>
            </p:sp>
            <p:grpSp>
              <p:nvGrpSpPr>
                <p:cNvPr id="1138" name="Group 39"/>
                <p:cNvGrpSpPr>
                  <a:grpSpLocks/>
                </p:cNvGrpSpPr>
                <p:nvPr/>
              </p:nvGrpSpPr>
              <p:grpSpPr bwMode="auto">
                <a:xfrm>
                  <a:off x="444" y="1767"/>
                  <a:ext cx="2408" cy="297"/>
                  <a:chOff x="444" y="1767"/>
                  <a:chExt cx="2408" cy="297"/>
                </a:xfrm>
              </p:grpSpPr>
              <p:sp>
                <p:nvSpPr>
                  <p:cNvPr id="1139" name="Text Box 10"/>
                  <p:cNvSpPr txBox="1">
                    <a:spLocks noChangeArrowheads="1"/>
                  </p:cNvSpPr>
                  <p:nvPr/>
                </p:nvSpPr>
                <p:spPr bwMode="auto">
                  <a:xfrm>
                    <a:off x="444" y="1773"/>
                    <a:ext cx="212" cy="288"/>
                  </a:xfrm>
                  <a:prstGeom prst="rect">
                    <a:avLst/>
                  </a:prstGeom>
                  <a:noFill/>
                  <a:ln w="9525">
                    <a:noFill/>
                    <a:miter lim="800000"/>
                    <a:headEnd/>
                    <a:tailEnd/>
                  </a:ln>
                  <a:effectLst/>
                </p:spPr>
                <p:txBody>
                  <a:bodyPr wrap="none">
                    <a:spAutoFit/>
                  </a:bodyPr>
                  <a:lstStyle/>
                  <a:p>
                    <a:r>
                      <a:rPr lang="en-GB">
                        <a:solidFill>
                          <a:srgbClr val="FFFF00"/>
                        </a:solidFill>
                      </a:rPr>
                      <a:t>0</a:t>
                    </a:r>
                  </a:p>
                </p:txBody>
              </p:sp>
              <p:sp>
                <p:nvSpPr>
                  <p:cNvPr id="1140" name="Text Box 12"/>
                  <p:cNvSpPr txBox="1">
                    <a:spLocks noChangeArrowheads="1"/>
                  </p:cNvSpPr>
                  <p:nvPr/>
                </p:nvSpPr>
                <p:spPr bwMode="auto">
                  <a:xfrm>
                    <a:off x="1053" y="1773"/>
                    <a:ext cx="212" cy="288"/>
                  </a:xfrm>
                  <a:prstGeom prst="rect">
                    <a:avLst/>
                  </a:prstGeom>
                  <a:noFill/>
                  <a:ln w="9525">
                    <a:noFill/>
                    <a:miter lim="800000"/>
                    <a:headEnd/>
                    <a:tailEnd/>
                  </a:ln>
                  <a:effectLst/>
                </p:spPr>
                <p:txBody>
                  <a:bodyPr wrap="none">
                    <a:spAutoFit/>
                  </a:bodyPr>
                  <a:lstStyle/>
                  <a:p>
                    <a:r>
                      <a:rPr lang="en-GB">
                        <a:solidFill>
                          <a:srgbClr val="FFFF00"/>
                        </a:solidFill>
                      </a:rPr>
                      <a:t>2</a:t>
                    </a:r>
                  </a:p>
                </p:txBody>
              </p:sp>
              <p:sp>
                <p:nvSpPr>
                  <p:cNvPr id="1141" name="Text Box 14"/>
                  <p:cNvSpPr txBox="1">
                    <a:spLocks noChangeArrowheads="1"/>
                  </p:cNvSpPr>
                  <p:nvPr/>
                </p:nvSpPr>
                <p:spPr bwMode="auto">
                  <a:xfrm>
                    <a:off x="1683" y="1773"/>
                    <a:ext cx="212" cy="288"/>
                  </a:xfrm>
                  <a:prstGeom prst="rect">
                    <a:avLst/>
                  </a:prstGeom>
                  <a:noFill/>
                  <a:ln w="9525">
                    <a:noFill/>
                    <a:miter lim="800000"/>
                    <a:headEnd/>
                    <a:tailEnd/>
                  </a:ln>
                  <a:effectLst/>
                </p:spPr>
                <p:txBody>
                  <a:bodyPr wrap="none">
                    <a:spAutoFit/>
                  </a:bodyPr>
                  <a:lstStyle/>
                  <a:p>
                    <a:r>
                      <a:rPr lang="en-GB">
                        <a:solidFill>
                          <a:srgbClr val="FFFF00"/>
                        </a:solidFill>
                      </a:rPr>
                      <a:t>4</a:t>
                    </a:r>
                  </a:p>
                </p:txBody>
              </p:sp>
              <p:sp>
                <p:nvSpPr>
                  <p:cNvPr id="1142" name="Text Box 15"/>
                  <p:cNvSpPr txBox="1">
                    <a:spLocks noChangeArrowheads="1"/>
                  </p:cNvSpPr>
                  <p:nvPr/>
                </p:nvSpPr>
                <p:spPr bwMode="auto">
                  <a:xfrm>
                    <a:off x="1995" y="1767"/>
                    <a:ext cx="212" cy="288"/>
                  </a:xfrm>
                  <a:prstGeom prst="rect">
                    <a:avLst/>
                  </a:prstGeom>
                  <a:noFill/>
                  <a:ln w="9525">
                    <a:noFill/>
                    <a:miter lim="800000"/>
                    <a:headEnd/>
                    <a:tailEnd/>
                  </a:ln>
                  <a:effectLst/>
                </p:spPr>
                <p:txBody>
                  <a:bodyPr wrap="none">
                    <a:spAutoFit/>
                  </a:bodyPr>
                  <a:lstStyle/>
                  <a:p>
                    <a:r>
                      <a:rPr lang="en-GB">
                        <a:solidFill>
                          <a:srgbClr val="FFFF00"/>
                        </a:solidFill>
                      </a:rPr>
                      <a:t>5</a:t>
                    </a:r>
                  </a:p>
                </p:txBody>
              </p:sp>
              <p:sp>
                <p:nvSpPr>
                  <p:cNvPr id="1143" name="Text Box 16"/>
                  <p:cNvSpPr txBox="1">
                    <a:spLocks noChangeArrowheads="1"/>
                  </p:cNvSpPr>
                  <p:nvPr/>
                </p:nvSpPr>
                <p:spPr bwMode="auto">
                  <a:xfrm>
                    <a:off x="2316" y="1770"/>
                    <a:ext cx="212" cy="288"/>
                  </a:xfrm>
                  <a:prstGeom prst="rect">
                    <a:avLst/>
                  </a:prstGeom>
                  <a:noFill/>
                  <a:ln w="9525">
                    <a:noFill/>
                    <a:miter lim="800000"/>
                    <a:headEnd/>
                    <a:tailEnd/>
                  </a:ln>
                  <a:effectLst/>
                </p:spPr>
                <p:txBody>
                  <a:bodyPr wrap="none">
                    <a:spAutoFit/>
                  </a:bodyPr>
                  <a:lstStyle/>
                  <a:p>
                    <a:r>
                      <a:rPr lang="en-GB">
                        <a:solidFill>
                          <a:srgbClr val="FFFF00"/>
                        </a:solidFill>
                      </a:rPr>
                      <a:t>6</a:t>
                    </a:r>
                  </a:p>
                </p:txBody>
              </p:sp>
              <p:sp>
                <p:nvSpPr>
                  <p:cNvPr id="1144" name="Text Box 17"/>
                  <p:cNvSpPr txBox="1">
                    <a:spLocks noChangeArrowheads="1"/>
                  </p:cNvSpPr>
                  <p:nvPr/>
                </p:nvSpPr>
                <p:spPr bwMode="auto">
                  <a:xfrm>
                    <a:off x="2640" y="1776"/>
                    <a:ext cx="212" cy="288"/>
                  </a:xfrm>
                  <a:prstGeom prst="rect">
                    <a:avLst/>
                  </a:prstGeom>
                  <a:noFill/>
                  <a:ln w="9525">
                    <a:noFill/>
                    <a:miter lim="800000"/>
                    <a:headEnd/>
                    <a:tailEnd/>
                  </a:ln>
                  <a:effectLst/>
                </p:spPr>
                <p:txBody>
                  <a:bodyPr wrap="none">
                    <a:spAutoFit/>
                  </a:bodyPr>
                  <a:lstStyle/>
                  <a:p>
                    <a:r>
                      <a:rPr lang="en-GB">
                        <a:solidFill>
                          <a:srgbClr val="FFFF00"/>
                        </a:solidFill>
                      </a:rPr>
                      <a:t>7</a:t>
                    </a:r>
                  </a:p>
                </p:txBody>
              </p:sp>
            </p:grpSp>
          </p:grpSp>
          <p:grpSp>
            <p:nvGrpSpPr>
              <p:cNvPr id="1128" name="Group 41"/>
              <p:cNvGrpSpPr>
                <a:grpSpLocks/>
              </p:cNvGrpSpPr>
              <p:nvPr/>
            </p:nvGrpSpPr>
            <p:grpSpPr bwMode="auto">
              <a:xfrm>
                <a:off x="2928" y="1776"/>
                <a:ext cx="2168" cy="300"/>
                <a:chOff x="2954" y="1760"/>
                <a:chExt cx="2168" cy="300"/>
              </a:xfrm>
            </p:grpSpPr>
            <p:sp>
              <p:nvSpPr>
                <p:cNvPr id="1129" name="Text Box 24"/>
                <p:cNvSpPr txBox="1">
                  <a:spLocks noChangeArrowheads="1"/>
                </p:cNvSpPr>
                <p:nvPr/>
              </p:nvSpPr>
              <p:spPr bwMode="auto">
                <a:xfrm>
                  <a:off x="2954" y="1766"/>
                  <a:ext cx="212" cy="288"/>
                </a:xfrm>
                <a:prstGeom prst="rect">
                  <a:avLst/>
                </a:prstGeom>
                <a:noFill/>
                <a:ln w="9525">
                  <a:noFill/>
                  <a:miter lim="800000"/>
                  <a:headEnd/>
                  <a:tailEnd/>
                </a:ln>
                <a:effectLst/>
              </p:spPr>
              <p:txBody>
                <a:bodyPr wrap="none">
                  <a:spAutoFit/>
                </a:bodyPr>
                <a:lstStyle/>
                <a:p>
                  <a:r>
                    <a:rPr lang="en-GB">
                      <a:solidFill>
                        <a:srgbClr val="FFFF00"/>
                      </a:solidFill>
                    </a:rPr>
                    <a:t>8</a:t>
                  </a:r>
                </a:p>
              </p:txBody>
            </p:sp>
            <p:sp>
              <p:nvSpPr>
                <p:cNvPr id="1130" name="Text Box 25"/>
                <p:cNvSpPr txBox="1">
                  <a:spLocks noChangeArrowheads="1"/>
                </p:cNvSpPr>
                <p:nvPr/>
              </p:nvSpPr>
              <p:spPr bwMode="auto">
                <a:xfrm>
                  <a:off x="3290" y="1766"/>
                  <a:ext cx="212" cy="288"/>
                </a:xfrm>
                <a:prstGeom prst="rect">
                  <a:avLst/>
                </a:prstGeom>
                <a:noFill/>
                <a:ln w="9525">
                  <a:noFill/>
                  <a:miter lim="800000"/>
                  <a:headEnd/>
                  <a:tailEnd/>
                </a:ln>
                <a:effectLst/>
              </p:spPr>
              <p:txBody>
                <a:bodyPr wrap="none">
                  <a:spAutoFit/>
                </a:bodyPr>
                <a:lstStyle/>
                <a:p>
                  <a:r>
                    <a:rPr lang="en-GB">
                      <a:solidFill>
                        <a:srgbClr val="FFFF00"/>
                      </a:solidFill>
                    </a:rPr>
                    <a:t>9</a:t>
                  </a:r>
                </a:p>
              </p:txBody>
            </p:sp>
            <p:sp>
              <p:nvSpPr>
                <p:cNvPr id="1131" name="Text Box 26"/>
                <p:cNvSpPr txBox="1">
                  <a:spLocks noChangeArrowheads="1"/>
                </p:cNvSpPr>
                <p:nvPr/>
              </p:nvSpPr>
              <p:spPr bwMode="auto">
                <a:xfrm>
                  <a:off x="3554" y="1772"/>
                  <a:ext cx="308" cy="288"/>
                </a:xfrm>
                <a:prstGeom prst="rect">
                  <a:avLst/>
                </a:prstGeom>
                <a:noFill/>
                <a:ln w="9525">
                  <a:noFill/>
                  <a:miter lim="800000"/>
                  <a:headEnd/>
                  <a:tailEnd/>
                </a:ln>
                <a:effectLst/>
              </p:spPr>
              <p:txBody>
                <a:bodyPr wrap="none">
                  <a:spAutoFit/>
                </a:bodyPr>
                <a:lstStyle/>
                <a:p>
                  <a:r>
                    <a:rPr lang="en-GB">
                      <a:solidFill>
                        <a:srgbClr val="FFFF00"/>
                      </a:solidFill>
                    </a:rPr>
                    <a:t>10</a:t>
                  </a:r>
                </a:p>
              </p:txBody>
            </p:sp>
            <p:sp>
              <p:nvSpPr>
                <p:cNvPr id="1132" name="Text Box 27"/>
                <p:cNvSpPr txBox="1">
                  <a:spLocks noChangeArrowheads="1"/>
                </p:cNvSpPr>
                <p:nvPr/>
              </p:nvSpPr>
              <p:spPr bwMode="auto">
                <a:xfrm>
                  <a:off x="3872" y="1766"/>
                  <a:ext cx="308" cy="288"/>
                </a:xfrm>
                <a:prstGeom prst="rect">
                  <a:avLst/>
                </a:prstGeom>
                <a:noFill/>
                <a:ln w="9525">
                  <a:noFill/>
                  <a:miter lim="800000"/>
                  <a:headEnd/>
                  <a:tailEnd/>
                </a:ln>
                <a:effectLst/>
              </p:spPr>
              <p:txBody>
                <a:bodyPr wrap="none">
                  <a:spAutoFit/>
                </a:bodyPr>
                <a:lstStyle/>
                <a:p>
                  <a:r>
                    <a:rPr lang="en-GB">
                      <a:solidFill>
                        <a:srgbClr val="FFFF00"/>
                      </a:solidFill>
                    </a:rPr>
                    <a:t>11</a:t>
                  </a:r>
                </a:p>
              </p:txBody>
            </p:sp>
            <p:sp>
              <p:nvSpPr>
                <p:cNvPr id="1133" name="Text Box 28"/>
                <p:cNvSpPr txBox="1">
                  <a:spLocks noChangeArrowheads="1"/>
                </p:cNvSpPr>
                <p:nvPr/>
              </p:nvSpPr>
              <p:spPr bwMode="auto">
                <a:xfrm>
                  <a:off x="4184" y="1772"/>
                  <a:ext cx="308" cy="288"/>
                </a:xfrm>
                <a:prstGeom prst="rect">
                  <a:avLst/>
                </a:prstGeom>
                <a:noFill/>
                <a:ln w="9525">
                  <a:noFill/>
                  <a:miter lim="800000"/>
                  <a:headEnd/>
                  <a:tailEnd/>
                </a:ln>
                <a:effectLst/>
              </p:spPr>
              <p:txBody>
                <a:bodyPr wrap="none">
                  <a:spAutoFit/>
                </a:bodyPr>
                <a:lstStyle/>
                <a:p>
                  <a:r>
                    <a:rPr lang="en-GB">
                      <a:solidFill>
                        <a:srgbClr val="FFFF00"/>
                      </a:solidFill>
                    </a:rPr>
                    <a:t>12</a:t>
                  </a:r>
                </a:p>
              </p:txBody>
            </p:sp>
            <p:sp>
              <p:nvSpPr>
                <p:cNvPr id="1134" name="Text Box 29"/>
                <p:cNvSpPr txBox="1">
                  <a:spLocks noChangeArrowheads="1"/>
                </p:cNvSpPr>
                <p:nvPr/>
              </p:nvSpPr>
              <p:spPr bwMode="auto">
                <a:xfrm>
                  <a:off x="4502" y="1772"/>
                  <a:ext cx="308" cy="288"/>
                </a:xfrm>
                <a:prstGeom prst="rect">
                  <a:avLst/>
                </a:prstGeom>
                <a:noFill/>
                <a:ln w="9525">
                  <a:noFill/>
                  <a:miter lim="800000"/>
                  <a:headEnd/>
                  <a:tailEnd/>
                </a:ln>
                <a:effectLst/>
              </p:spPr>
              <p:txBody>
                <a:bodyPr wrap="none">
                  <a:spAutoFit/>
                </a:bodyPr>
                <a:lstStyle/>
                <a:p>
                  <a:r>
                    <a:rPr lang="en-GB">
                      <a:solidFill>
                        <a:srgbClr val="FFFF00"/>
                      </a:solidFill>
                    </a:rPr>
                    <a:t>13</a:t>
                  </a:r>
                </a:p>
              </p:txBody>
            </p:sp>
            <p:sp>
              <p:nvSpPr>
                <p:cNvPr id="1135" name="Text Box 30"/>
                <p:cNvSpPr txBox="1">
                  <a:spLocks noChangeArrowheads="1"/>
                </p:cNvSpPr>
                <p:nvPr/>
              </p:nvSpPr>
              <p:spPr bwMode="auto">
                <a:xfrm>
                  <a:off x="4814" y="1760"/>
                  <a:ext cx="308" cy="288"/>
                </a:xfrm>
                <a:prstGeom prst="rect">
                  <a:avLst/>
                </a:prstGeom>
                <a:noFill/>
                <a:ln w="9525">
                  <a:noFill/>
                  <a:miter lim="800000"/>
                  <a:headEnd/>
                  <a:tailEnd/>
                </a:ln>
                <a:effectLst/>
              </p:spPr>
              <p:txBody>
                <a:bodyPr wrap="none">
                  <a:spAutoFit/>
                </a:bodyPr>
                <a:lstStyle/>
                <a:p>
                  <a:r>
                    <a:rPr lang="en-GB">
                      <a:solidFill>
                        <a:srgbClr val="FFFF00"/>
                      </a:solidFill>
                    </a:rPr>
                    <a:t>14</a:t>
                  </a:r>
                </a:p>
              </p:txBody>
            </p:sp>
          </p:grpSp>
        </p:grpSp>
        <p:sp>
          <p:nvSpPr>
            <p:cNvPr id="774" name="Text Box 37"/>
            <p:cNvSpPr txBox="1">
              <a:spLocks noChangeArrowheads="1"/>
            </p:cNvSpPr>
            <p:nvPr/>
          </p:nvSpPr>
          <p:spPr bwMode="auto">
            <a:xfrm>
              <a:off x="1370012" y="4160838"/>
              <a:ext cx="2337891" cy="2446824"/>
            </a:xfrm>
            <a:prstGeom prst="rect">
              <a:avLst/>
            </a:prstGeom>
            <a:noFill/>
            <a:ln w="9525">
              <a:noFill/>
              <a:miter lim="800000"/>
              <a:headEnd/>
              <a:tailEnd/>
            </a:ln>
            <a:effectLst/>
          </p:spPr>
          <p:txBody>
            <a:bodyPr wrap="square">
              <a:spAutoFit/>
            </a:bodyPr>
            <a:lstStyle/>
            <a:p>
              <a:pPr algn="l">
                <a:lnSpc>
                  <a:spcPct val="85000"/>
                </a:lnSpc>
              </a:pPr>
              <a:r>
                <a:rPr lang="en-GB" sz="2000" dirty="0">
                  <a:solidFill>
                    <a:srgbClr val="A50021"/>
                  </a:solidFill>
                </a:rPr>
                <a:t>If an acid is added to pure water, the hydrogen</a:t>
              </a:r>
            </a:p>
            <a:p>
              <a:pPr algn="l">
                <a:lnSpc>
                  <a:spcPct val="85000"/>
                </a:lnSpc>
              </a:pPr>
              <a:r>
                <a:rPr lang="en-GB" sz="2000" dirty="0">
                  <a:solidFill>
                    <a:srgbClr val="A50021"/>
                  </a:solidFill>
                </a:rPr>
                <a:t>ion concentration</a:t>
              </a:r>
            </a:p>
            <a:p>
              <a:pPr algn="l">
                <a:lnSpc>
                  <a:spcPct val="85000"/>
                </a:lnSpc>
              </a:pPr>
              <a:r>
                <a:rPr lang="en-GB" sz="2000" dirty="0">
                  <a:solidFill>
                    <a:srgbClr val="A50021"/>
                  </a:solidFill>
                </a:rPr>
                <a:t>increases, causing the solution</a:t>
              </a:r>
            </a:p>
            <a:p>
              <a:pPr algn="l">
                <a:lnSpc>
                  <a:spcPct val="85000"/>
                </a:lnSpc>
              </a:pPr>
              <a:r>
                <a:rPr lang="en-GB" sz="2000" dirty="0">
                  <a:solidFill>
                    <a:srgbClr val="A50021"/>
                  </a:solidFill>
                </a:rPr>
                <a:t>to become acidic, which is measured as a lower pH</a:t>
              </a:r>
              <a:endParaRPr lang="en-GB" sz="1800" dirty="0">
                <a:solidFill>
                  <a:srgbClr val="A50021"/>
                </a:solidFill>
              </a:endParaRPr>
            </a:p>
          </p:txBody>
        </p:sp>
        <p:sp>
          <p:nvSpPr>
            <p:cNvPr id="775" name="Text Box 38"/>
            <p:cNvSpPr txBox="1">
              <a:spLocks noChangeArrowheads="1"/>
            </p:cNvSpPr>
            <p:nvPr/>
          </p:nvSpPr>
          <p:spPr bwMode="auto">
            <a:xfrm>
              <a:off x="4899025" y="4191000"/>
              <a:ext cx="3124200" cy="2420938"/>
            </a:xfrm>
            <a:prstGeom prst="rect">
              <a:avLst/>
            </a:prstGeom>
            <a:noFill/>
            <a:ln w="9525">
              <a:noFill/>
              <a:miter lim="800000"/>
              <a:headEnd/>
              <a:tailEnd/>
            </a:ln>
            <a:effectLst/>
          </p:spPr>
          <p:txBody>
            <a:bodyPr>
              <a:spAutoFit/>
            </a:bodyPr>
            <a:lstStyle/>
            <a:p>
              <a:pPr algn="l">
                <a:lnSpc>
                  <a:spcPct val="85000"/>
                </a:lnSpc>
              </a:pPr>
              <a:r>
                <a:rPr lang="en-GB" sz="2000" dirty="0">
                  <a:solidFill>
                    <a:srgbClr val="000066"/>
                  </a:solidFill>
                </a:rPr>
                <a:t>If a base is added to</a:t>
              </a:r>
            </a:p>
            <a:p>
              <a:pPr algn="l">
                <a:lnSpc>
                  <a:spcPct val="85000"/>
                </a:lnSpc>
              </a:pPr>
              <a:r>
                <a:rPr lang="en-GB" sz="2000" dirty="0">
                  <a:solidFill>
                    <a:srgbClr val="000066"/>
                  </a:solidFill>
                </a:rPr>
                <a:t>pure water, the hydrogen ion concentration decreases and the</a:t>
              </a:r>
            </a:p>
            <a:p>
              <a:pPr algn="l">
                <a:lnSpc>
                  <a:spcPct val="85000"/>
                </a:lnSpc>
              </a:pPr>
              <a:r>
                <a:rPr lang="en-GB" sz="2000" dirty="0">
                  <a:solidFill>
                    <a:srgbClr val="000066"/>
                  </a:solidFill>
                </a:rPr>
                <a:t>hydroxyl ion (OH</a:t>
              </a:r>
              <a:r>
                <a:rPr lang="en-GB" sz="2000" baseline="30000" dirty="0">
                  <a:solidFill>
                    <a:srgbClr val="000066"/>
                  </a:solidFill>
                </a:rPr>
                <a:t>-</a:t>
              </a:r>
              <a:r>
                <a:rPr lang="en-GB" sz="2000" dirty="0">
                  <a:solidFill>
                    <a:srgbClr val="000066"/>
                  </a:solidFill>
                </a:rPr>
                <a:t>) concentration increases. The solution becomes</a:t>
              </a:r>
            </a:p>
            <a:p>
              <a:pPr algn="l">
                <a:lnSpc>
                  <a:spcPct val="85000"/>
                </a:lnSpc>
              </a:pPr>
              <a:r>
                <a:rPr lang="en-GB" sz="2000" dirty="0">
                  <a:solidFill>
                    <a:srgbClr val="000066"/>
                  </a:solidFill>
                </a:rPr>
                <a:t>more basic (alkaline) and</a:t>
              </a:r>
            </a:p>
            <a:p>
              <a:pPr algn="l">
                <a:lnSpc>
                  <a:spcPct val="85000"/>
                </a:lnSpc>
              </a:pPr>
              <a:r>
                <a:rPr lang="en-GB" sz="2000" dirty="0">
                  <a:solidFill>
                    <a:srgbClr val="000066"/>
                  </a:solidFill>
                </a:rPr>
                <a:t>is measured as a higher pH</a:t>
              </a:r>
            </a:p>
          </p:txBody>
        </p:sp>
        <p:grpSp>
          <p:nvGrpSpPr>
            <p:cNvPr id="776" name="Group 405"/>
            <p:cNvGrpSpPr>
              <a:grpSpLocks/>
            </p:cNvGrpSpPr>
            <p:nvPr/>
          </p:nvGrpSpPr>
          <p:grpSpPr bwMode="auto">
            <a:xfrm>
              <a:off x="3657600" y="3276600"/>
              <a:ext cx="1301750" cy="1281113"/>
              <a:chOff x="2304" y="2064"/>
              <a:chExt cx="820" cy="807"/>
            </a:xfrm>
          </p:grpSpPr>
          <p:sp>
            <p:nvSpPr>
              <p:cNvPr id="1125" name="AutoShape 18"/>
              <p:cNvSpPr>
                <a:spLocks noChangeArrowheads="1"/>
              </p:cNvSpPr>
              <p:nvPr/>
            </p:nvSpPr>
            <p:spPr bwMode="auto">
              <a:xfrm>
                <a:off x="2563" y="2064"/>
                <a:ext cx="306" cy="615"/>
              </a:xfrm>
              <a:prstGeom prst="upArrow">
                <a:avLst>
                  <a:gd name="adj1" fmla="val 50000"/>
                  <a:gd name="adj2" fmla="val 50245"/>
                </a:avLst>
              </a:prstGeom>
              <a:solidFill>
                <a:srgbClr val="00CC00"/>
              </a:solidFill>
              <a:ln w="9525">
                <a:noFill/>
                <a:miter lim="800000"/>
                <a:headEnd/>
                <a:tailEnd/>
              </a:ln>
              <a:effectLst/>
            </p:spPr>
            <p:txBody>
              <a:bodyPr wrap="none" anchor="ctr"/>
              <a:lstStyle/>
              <a:p>
                <a:endParaRPr lang="en-GB"/>
              </a:p>
            </p:txBody>
          </p:sp>
          <p:sp>
            <p:nvSpPr>
              <p:cNvPr id="1126" name="Text Box 21"/>
              <p:cNvSpPr txBox="1">
                <a:spLocks noChangeArrowheads="1"/>
              </p:cNvSpPr>
              <p:nvPr/>
            </p:nvSpPr>
            <p:spPr bwMode="auto">
              <a:xfrm>
                <a:off x="2304" y="2640"/>
                <a:ext cx="820" cy="231"/>
              </a:xfrm>
              <a:prstGeom prst="rect">
                <a:avLst/>
              </a:prstGeom>
              <a:solidFill>
                <a:srgbClr val="00CC00"/>
              </a:solidFill>
              <a:ln w="9525">
                <a:noFill/>
                <a:miter lim="800000"/>
                <a:headEnd/>
                <a:tailEnd/>
              </a:ln>
              <a:effectLst/>
            </p:spPr>
            <p:txBody>
              <a:bodyPr wrap="none">
                <a:spAutoFit/>
              </a:bodyPr>
              <a:lstStyle/>
              <a:p>
                <a:r>
                  <a:rPr lang="en-GB" sz="1800">
                    <a:solidFill>
                      <a:schemeClr val="tx1"/>
                    </a:solidFill>
                  </a:rPr>
                  <a:t>NEUTRAL</a:t>
                </a:r>
                <a:endParaRPr lang="en-GB" sz="1800" b="0">
                  <a:solidFill>
                    <a:schemeClr val="tx1"/>
                  </a:solidFill>
                </a:endParaRPr>
              </a:p>
            </p:txBody>
          </p:sp>
        </p:grpSp>
        <p:grpSp>
          <p:nvGrpSpPr>
            <p:cNvPr id="777" name="Group 402"/>
            <p:cNvGrpSpPr>
              <a:grpSpLocks/>
            </p:cNvGrpSpPr>
            <p:nvPr/>
          </p:nvGrpSpPr>
          <p:grpSpPr bwMode="auto">
            <a:xfrm>
              <a:off x="3505200" y="4724400"/>
              <a:ext cx="1449388" cy="1827213"/>
              <a:chOff x="2168" y="2984"/>
              <a:chExt cx="913" cy="1151"/>
            </a:xfrm>
          </p:grpSpPr>
          <p:sp useBgFill="1">
            <p:nvSpPr>
              <p:cNvPr id="1010" name="Rectangle 283"/>
              <p:cNvSpPr>
                <a:spLocks noChangeArrowheads="1"/>
              </p:cNvSpPr>
              <p:nvPr/>
            </p:nvSpPr>
            <p:spPr bwMode="auto">
              <a:xfrm>
                <a:off x="2188" y="2984"/>
                <a:ext cx="893" cy="1151"/>
              </a:xfrm>
              <a:prstGeom prst="rect">
                <a:avLst/>
              </a:prstGeom>
              <a:ln w="9525">
                <a:noFill/>
                <a:miter lim="800000"/>
                <a:headEnd/>
                <a:tailEnd/>
              </a:ln>
            </p:spPr>
            <p:txBody>
              <a:bodyPr/>
              <a:lstStyle/>
              <a:p>
                <a:endParaRPr lang="en-GB"/>
              </a:p>
            </p:txBody>
          </p:sp>
          <p:sp>
            <p:nvSpPr>
              <p:cNvPr id="1011" name="Freeform 169"/>
              <p:cNvSpPr>
                <a:spLocks/>
              </p:cNvSpPr>
              <p:nvPr/>
            </p:nvSpPr>
            <p:spPr bwMode="auto">
              <a:xfrm>
                <a:off x="2168" y="2984"/>
                <a:ext cx="908" cy="1124"/>
              </a:xfrm>
              <a:custGeom>
                <a:avLst/>
                <a:gdLst/>
                <a:ahLst/>
                <a:cxnLst>
                  <a:cxn ang="0">
                    <a:pos x="219" y="230"/>
                  </a:cxn>
                  <a:cxn ang="0">
                    <a:pos x="218" y="40"/>
                  </a:cxn>
                  <a:cxn ang="0">
                    <a:pos x="218" y="19"/>
                  </a:cxn>
                  <a:cxn ang="0">
                    <a:pos x="175" y="6"/>
                  </a:cxn>
                  <a:cxn ang="0">
                    <a:pos x="52" y="7"/>
                  </a:cxn>
                  <a:cxn ang="0">
                    <a:pos x="28" y="13"/>
                  </a:cxn>
                  <a:cxn ang="0">
                    <a:pos x="13" y="44"/>
                  </a:cxn>
                  <a:cxn ang="0">
                    <a:pos x="13" y="233"/>
                  </a:cxn>
                  <a:cxn ang="0">
                    <a:pos x="117" y="281"/>
                  </a:cxn>
                  <a:cxn ang="0">
                    <a:pos x="219" y="230"/>
                  </a:cxn>
                </a:cxnLst>
                <a:rect l="0" t="0" r="r" b="b"/>
                <a:pathLst>
                  <a:path w="227" h="281">
                    <a:moveTo>
                      <a:pt x="219" y="230"/>
                    </a:moveTo>
                    <a:cubicBezTo>
                      <a:pt x="219" y="230"/>
                      <a:pt x="218" y="40"/>
                      <a:pt x="218" y="40"/>
                    </a:cubicBezTo>
                    <a:cubicBezTo>
                      <a:pt x="221" y="35"/>
                      <a:pt x="227" y="27"/>
                      <a:pt x="218" y="19"/>
                    </a:cubicBezTo>
                    <a:cubicBezTo>
                      <a:pt x="205" y="11"/>
                      <a:pt x="189" y="9"/>
                      <a:pt x="175" y="6"/>
                    </a:cubicBezTo>
                    <a:cubicBezTo>
                      <a:pt x="136" y="0"/>
                      <a:pt x="86" y="0"/>
                      <a:pt x="52" y="7"/>
                    </a:cubicBezTo>
                    <a:cubicBezTo>
                      <a:pt x="41" y="9"/>
                      <a:pt x="31" y="12"/>
                      <a:pt x="28" y="13"/>
                    </a:cubicBezTo>
                    <a:cubicBezTo>
                      <a:pt x="7" y="20"/>
                      <a:pt x="0" y="33"/>
                      <a:pt x="13" y="44"/>
                    </a:cubicBezTo>
                    <a:cubicBezTo>
                      <a:pt x="12" y="45"/>
                      <a:pt x="13" y="233"/>
                      <a:pt x="13" y="233"/>
                    </a:cubicBezTo>
                    <a:cubicBezTo>
                      <a:pt x="13" y="256"/>
                      <a:pt x="16" y="281"/>
                      <a:pt x="117" y="281"/>
                    </a:cubicBezTo>
                    <a:cubicBezTo>
                      <a:pt x="210" y="281"/>
                      <a:pt x="219" y="258"/>
                      <a:pt x="219" y="230"/>
                    </a:cubicBezTo>
                  </a:path>
                </a:pathLst>
              </a:custGeom>
              <a:solidFill>
                <a:srgbClr val="25221E"/>
              </a:solidFill>
              <a:ln w="9525">
                <a:noFill/>
                <a:round/>
                <a:headEnd/>
                <a:tailEnd/>
              </a:ln>
            </p:spPr>
            <p:txBody>
              <a:bodyPr/>
              <a:lstStyle/>
              <a:p>
                <a:endParaRPr lang="en-GB"/>
              </a:p>
            </p:txBody>
          </p:sp>
          <p:sp useBgFill="1">
            <p:nvSpPr>
              <p:cNvPr id="1012" name="Freeform 170"/>
              <p:cNvSpPr>
                <a:spLocks/>
              </p:cNvSpPr>
              <p:nvPr/>
            </p:nvSpPr>
            <p:spPr bwMode="auto">
              <a:xfrm>
                <a:off x="2208" y="2988"/>
                <a:ext cx="824" cy="212"/>
              </a:xfrm>
              <a:custGeom>
                <a:avLst/>
                <a:gdLst/>
                <a:ahLst/>
                <a:cxnLst>
                  <a:cxn ang="0">
                    <a:pos x="103" y="52"/>
                  </a:cxn>
                  <a:cxn ang="0">
                    <a:pos x="107" y="49"/>
                  </a:cxn>
                  <a:cxn ang="0">
                    <a:pos x="201" y="30"/>
                  </a:cxn>
                  <a:cxn ang="0">
                    <a:pos x="196" y="17"/>
                  </a:cxn>
                  <a:cxn ang="0">
                    <a:pos x="43" y="9"/>
                  </a:cxn>
                  <a:cxn ang="0">
                    <a:pos x="34" y="11"/>
                  </a:cxn>
                  <a:cxn ang="0">
                    <a:pos x="22" y="14"/>
                  </a:cxn>
                  <a:cxn ang="0">
                    <a:pos x="11" y="35"/>
                  </a:cxn>
                  <a:cxn ang="0">
                    <a:pos x="28" y="42"/>
                  </a:cxn>
                  <a:cxn ang="0">
                    <a:pos x="71" y="48"/>
                  </a:cxn>
                  <a:cxn ang="0">
                    <a:pos x="77" y="52"/>
                  </a:cxn>
                  <a:cxn ang="0">
                    <a:pos x="88" y="52"/>
                  </a:cxn>
                  <a:cxn ang="0">
                    <a:pos x="103" y="52"/>
                  </a:cxn>
                </a:cxnLst>
                <a:rect l="0" t="0" r="r" b="b"/>
                <a:pathLst>
                  <a:path w="206" h="53">
                    <a:moveTo>
                      <a:pt x="103" y="52"/>
                    </a:moveTo>
                    <a:cubicBezTo>
                      <a:pt x="104" y="50"/>
                      <a:pt x="105" y="49"/>
                      <a:pt x="107" y="49"/>
                    </a:cubicBezTo>
                    <a:cubicBezTo>
                      <a:pt x="133" y="48"/>
                      <a:pt x="188" y="44"/>
                      <a:pt x="201" y="30"/>
                    </a:cubicBezTo>
                    <a:cubicBezTo>
                      <a:pt x="206" y="25"/>
                      <a:pt x="200" y="20"/>
                      <a:pt x="196" y="17"/>
                    </a:cubicBezTo>
                    <a:cubicBezTo>
                      <a:pt x="171" y="3"/>
                      <a:pt x="96" y="0"/>
                      <a:pt x="43" y="9"/>
                    </a:cubicBezTo>
                    <a:cubicBezTo>
                      <a:pt x="40" y="10"/>
                      <a:pt x="37" y="10"/>
                      <a:pt x="34" y="11"/>
                    </a:cubicBezTo>
                    <a:lnTo>
                      <a:pt x="22" y="14"/>
                    </a:lnTo>
                    <a:cubicBezTo>
                      <a:pt x="0" y="21"/>
                      <a:pt x="7" y="32"/>
                      <a:pt x="11" y="35"/>
                    </a:cubicBezTo>
                    <a:cubicBezTo>
                      <a:pt x="13" y="37"/>
                      <a:pt x="15" y="38"/>
                      <a:pt x="28" y="42"/>
                    </a:cubicBezTo>
                    <a:cubicBezTo>
                      <a:pt x="38" y="45"/>
                      <a:pt x="71" y="48"/>
                      <a:pt x="71" y="48"/>
                    </a:cubicBezTo>
                    <a:cubicBezTo>
                      <a:pt x="74" y="48"/>
                      <a:pt x="75" y="49"/>
                      <a:pt x="77" y="52"/>
                    </a:cubicBezTo>
                    <a:cubicBezTo>
                      <a:pt x="77" y="53"/>
                      <a:pt x="81" y="52"/>
                      <a:pt x="88" y="52"/>
                    </a:cubicBezTo>
                    <a:cubicBezTo>
                      <a:pt x="95" y="52"/>
                      <a:pt x="100" y="52"/>
                      <a:pt x="103" y="52"/>
                    </a:cubicBezTo>
                  </a:path>
                </a:pathLst>
              </a:custGeom>
              <a:ln w="9525">
                <a:noFill/>
                <a:round/>
                <a:headEnd/>
                <a:tailEnd/>
              </a:ln>
            </p:spPr>
            <p:txBody>
              <a:bodyPr/>
              <a:lstStyle/>
              <a:p>
                <a:endParaRPr lang="en-GB"/>
              </a:p>
            </p:txBody>
          </p:sp>
          <p:sp>
            <p:nvSpPr>
              <p:cNvPr id="1013" name="Freeform 171"/>
              <p:cNvSpPr>
                <a:spLocks/>
              </p:cNvSpPr>
              <p:nvPr/>
            </p:nvSpPr>
            <p:spPr bwMode="auto">
              <a:xfrm>
                <a:off x="2520" y="3204"/>
                <a:ext cx="92" cy="56"/>
              </a:xfrm>
              <a:custGeom>
                <a:avLst/>
                <a:gdLst/>
                <a:ahLst/>
                <a:cxnLst>
                  <a:cxn ang="0">
                    <a:pos x="23" y="0"/>
                  </a:cxn>
                  <a:cxn ang="0">
                    <a:pos x="10" y="0"/>
                  </a:cxn>
                  <a:cxn ang="0">
                    <a:pos x="0" y="1"/>
                  </a:cxn>
                  <a:cxn ang="0">
                    <a:pos x="9" y="14"/>
                  </a:cxn>
                  <a:cxn ang="0">
                    <a:pos x="23" y="0"/>
                  </a:cxn>
                </a:cxnLst>
                <a:rect l="0" t="0" r="r" b="b"/>
                <a:pathLst>
                  <a:path w="23" h="14">
                    <a:moveTo>
                      <a:pt x="23" y="0"/>
                    </a:moveTo>
                    <a:cubicBezTo>
                      <a:pt x="23" y="0"/>
                      <a:pt x="17" y="0"/>
                      <a:pt x="10" y="0"/>
                    </a:cubicBezTo>
                    <a:cubicBezTo>
                      <a:pt x="2" y="0"/>
                      <a:pt x="0" y="1"/>
                      <a:pt x="0" y="1"/>
                    </a:cubicBezTo>
                    <a:cubicBezTo>
                      <a:pt x="0" y="1"/>
                      <a:pt x="4" y="14"/>
                      <a:pt x="9" y="14"/>
                    </a:cubicBezTo>
                    <a:cubicBezTo>
                      <a:pt x="16" y="14"/>
                      <a:pt x="21" y="3"/>
                      <a:pt x="23" y="0"/>
                    </a:cubicBezTo>
                  </a:path>
                </a:pathLst>
              </a:custGeom>
              <a:solidFill>
                <a:srgbClr val="A9A8A7"/>
              </a:solidFill>
              <a:ln w="9525">
                <a:noFill/>
                <a:round/>
                <a:headEnd/>
                <a:tailEnd/>
              </a:ln>
            </p:spPr>
            <p:txBody>
              <a:bodyPr/>
              <a:lstStyle/>
              <a:p>
                <a:endParaRPr lang="en-GB"/>
              </a:p>
            </p:txBody>
          </p:sp>
          <p:sp>
            <p:nvSpPr>
              <p:cNvPr id="1014" name="Freeform 172"/>
              <p:cNvSpPr>
                <a:spLocks/>
              </p:cNvSpPr>
              <p:nvPr/>
            </p:nvSpPr>
            <p:spPr bwMode="auto">
              <a:xfrm>
                <a:off x="2876" y="3164"/>
                <a:ext cx="128" cy="80"/>
              </a:xfrm>
              <a:custGeom>
                <a:avLst/>
                <a:gdLst/>
                <a:ahLst/>
                <a:cxnLst>
                  <a:cxn ang="0">
                    <a:pos x="30" y="20"/>
                  </a:cxn>
                  <a:cxn ang="0">
                    <a:pos x="0" y="10"/>
                  </a:cxn>
                  <a:cxn ang="0">
                    <a:pos x="32" y="0"/>
                  </a:cxn>
                  <a:cxn ang="0">
                    <a:pos x="30" y="20"/>
                  </a:cxn>
                </a:cxnLst>
                <a:rect l="0" t="0" r="r" b="b"/>
                <a:pathLst>
                  <a:path w="32" h="20">
                    <a:moveTo>
                      <a:pt x="30" y="20"/>
                    </a:moveTo>
                    <a:cubicBezTo>
                      <a:pt x="22" y="13"/>
                      <a:pt x="10" y="13"/>
                      <a:pt x="0" y="10"/>
                    </a:cubicBezTo>
                    <a:cubicBezTo>
                      <a:pt x="13" y="7"/>
                      <a:pt x="23" y="6"/>
                      <a:pt x="32" y="0"/>
                    </a:cubicBezTo>
                    <a:cubicBezTo>
                      <a:pt x="29" y="7"/>
                      <a:pt x="30" y="13"/>
                      <a:pt x="30" y="20"/>
                    </a:cubicBezTo>
                  </a:path>
                </a:pathLst>
              </a:custGeom>
              <a:solidFill>
                <a:srgbClr val="FFFFFF"/>
              </a:solidFill>
              <a:ln w="9525">
                <a:noFill/>
                <a:round/>
                <a:headEnd/>
                <a:tailEnd/>
              </a:ln>
            </p:spPr>
            <p:txBody>
              <a:bodyPr/>
              <a:lstStyle/>
              <a:p>
                <a:endParaRPr lang="en-GB"/>
              </a:p>
            </p:txBody>
          </p:sp>
          <p:sp>
            <p:nvSpPr>
              <p:cNvPr id="1015" name="Freeform 173"/>
              <p:cNvSpPr>
                <a:spLocks/>
              </p:cNvSpPr>
              <p:nvPr/>
            </p:nvSpPr>
            <p:spPr bwMode="auto">
              <a:xfrm>
                <a:off x="2264" y="3212"/>
                <a:ext cx="736" cy="140"/>
              </a:xfrm>
              <a:custGeom>
                <a:avLst/>
                <a:gdLst/>
                <a:ahLst/>
                <a:cxnLst>
                  <a:cxn ang="0">
                    <a:pos x="105" y="2"/>
                  </a:cxn>
                  <a:cxn ang="0">
                    <a:pos x="73" y="25"/>
                  </a:cxn>
                  <a:cxn ang="0">
                    <a:pos x="49" y="2"/>
                  </a:cxn>
                  <a:cxn ang="0">
                    <a:pos x="33" y="0"/>
                  </a:cxn>
                  <a:cxn ang="0">
                    <a:pos x="18" y="4"/>
                  </a:cxn>
                  <a:cxn ang="0">
                    <a:pos x="0" y="14"/>
                  </a:cxn>
                  <a:cxn ang="0">
                    <a:pos x="0" y="19"/>
                  </a:cxn>
                  <a:cxn ang="0">
                    <a:pos x="91" y="35"/>
                  </a:cxn>
                  <a:cxn ang="0">
                    <a:pos x="182" y="21"/>
                  </a:cxn>
                  <a:cxn ang="0">
                    <a:pos x="184" y="13"/>
                  </a:cxn>
                  <a:cxn ang="0">
                    <a:pos x="146" y="0"/>
                  </a:cxn>
                  <a:cxn ang="0">
                    <a:pos x="126" y="1"/>
                  </a:cxn>
                  <a:cxn ang="0">
                    <a:pos x="105" y="2"/>
                  </a:cxn>
                </a:cxnLst>
                <a:rect l="0" t="0" r="r" b="b"/>
                <a:pathLst>
                  <a:path w="184" h="35">
                    <a:moveTo>
                      <a:pt x="105" y="2"/>
                    </a:moveTo>
                    <a:cubicBezTo>
                      <a:pt x="90" y="6"/>
                      <a:pt x="85" y="25"/>
                      <a:pt x="73" y="25"/>
                    </a:cubicBezTo>
                    <a:cubicBezTo>
                      <a:pt x="66" y="25"/>
                      <a:pt x="58" y="19"/>
                      <a:pt x="49" y="2"/>
                    </a:cubicBezTo>
                    <a:cubicBezTo>
                      <a:pt x="46" y="1"/>
                      <a:pt x="36" y="1"/>
                      <a:pt x="33" y="0"/>
                    </a:cubicBezTo>
                    <a:cubicBezTo>
                      <a:pt x="33" y="0"/>
                      <a:pt x="28" y="2"/>
                      <a:pt x="18" y="4"/>
                    </a:cubicBezTo>
                    <a:cubicBezTo>
                      <a:pt x="12" y="6"/>
                      <a:pt x="2" y="10"/>
                      <a:pt x="0" y="14"/>
                    </a:cubicBezTo>
                    <a:cubicBezTo>
                      <a:pt x="0" y="14"/>
                      <a:pt x="0" y="19"/>
                      <a:pt x="0" y="19"/>
                    </a:cubicBezTo>
                    <a:cubicBezTo>
                      <a:pt x="0" y="19"/>
                      <a:pt x="4" y="35"/>
                      <a:pt x="91" y="35"/>
                    </a:cubicBezTo>
                    <a:cubicBezTo>
                      <a:pt x="166" y="35"/>
                      <a:pt x="182" y="21"/>
                      <a:pt x="182" y="21"/>
                    </a:cubicBezTo>
                    <a:cubicBezTo>
                      <a:pt x="184" y="18"/>
                      <a:pt x="184" y="17"/>
                      <a:pt x="184" y="13"/>
                    </a:cubicBezTo>
                    <a:cubicBezTo>
                      <a:pt x="174" y="3"/>
                      <a:pt x="159" y="3"/>
                      <a:pt x="146" y="0"/>
                    </a:cubicBezTo>
                    <a:cubicBezTo>
                      <a:pt x="146" y="0"/>
                      <a:pt x="138" y="0"/>
                      <a:pt x="126" y="1"/>
                    </a:cubicBezTo>
                    <a:cubicBezTo>
                      <a:pt x="114" y="2"/>
                      <a:pt x="105" y="2"/>
                      <a:pt x="105" y="2"/>
                    </a:cubicBezTo>
                  </a:path>
                </a:pathLst>
              </a:custGeom>
              <a:solidFill>
                <a:srgbClr val="DEDEDE"/>
              </a:solidFill>
              <a:ln w="9525">
                <a:noFill/>
                <a:round/>
                <a:headEnd/>
                <a:tailEnd/>
              </a:ln>
            </p:spPr>
            <p:txBody>
              <a:bodyPr/>
              <a:lstStyle/>
              <a:p>
                <a:endParaRPr lang="en-GB"/>
              </a:p>
            </p:txBody>
          </p:sp>
          <p:sp>
            <p:nvSpPr>
              <p:cNvPr id="1016" name="Freeform 174"/>
              <p:cNvSpPr>
                <a:spLocks/>
              </p:cNvSpPr>
              <p:nvPr/>
            </p:nvSpPr>
            <p:spPr bwMode="auto">
              <a:xfrm>
                <a:off x="2232" y="3152"/>
                <a:ext cx="792" cy="944"/>
              </a:xfrm>
              <a:custGeom>
                <a:avLst/>
                <a:gdLst/>
                <a:ahLst/>
                <a:cxnLst>
                  <a:cxn ang="0">
                    <a:pos x="198" y="193"/>
                  </a:cxn>
                  <a:cxn ang="0">
                    <a:pos x="95" y="235"/>
                  </a:cxn>
                  <a:cxn ang="0">
                    <a:pos x="0" y="196"/>
                  </a:cxn>
                  <a:cxn ang="0">
                    <a:pos x="0" y="5"/>
                  </a:cxn>
                  <a:cxn ang="0">
                    <a:pos x="4" y="23"/>
                  </a:cxn>
                  <a:cxn ang="0">
                    <a:pos x="4" y="197"/>
                  </a:cxn>
                  <a:cxn ang="0">
                    <a:pos x="97" y="231"/>
                  </a:cxn>
                  <a:cxn ang="0">
                    <a:pos x="195" y="193"/>
                  </a:cxn>
                  <a:cxn ang="0">
                    <a:pos x="194" y="9"/>
                  </a:cxn>
                  <a:cxn ang="0">
                    <a:pos x="198" y="0"/>
                  </a:cxn>
                  <a:cxn ang="0">
                    <a:pos x="198" y="193"/>
                  </a:cxn>
                </a:cxnLst>
                <a:rect l="0" t="0" r="r" b="b"/>
                <a:pathLst>
                  <a:path w="198" h="236">
                    <a:moveTo>
                      <a:pt x="198" y="193"/>
                    </a:moveTo>
                    <a:cubicBezTo>
                      <a:pt x="196" y="236"/>
                      <a:pt x="132" y="233"/>
                      <a:pt x="95" y="235"/>
                    </a:cubicBezTo>
                    <a:cubicBezTo>
                      <a:pt x="66" y="234"/>
                      <a:pt x="0" y="233"/>
                      <a:pt x="0" y="196"/>
                    </a:cubicBezTo>
                    <a:cubicBezTo>
                      <a:pt x="0" y="196"/>
                      <a:pt x="0" y="52"/>
                      <a:pt x="0" y="5"/>
                    </a:cubicBezTo>
                    <a:cubicBezTo>
                      <a:pt x="3" y="8"/>
                      <a:pt x="5" y="20"/>
                      <a:pt x="4" y="23"/>
                    </a:cubicBezTo>
                    <a:cubicBezTo>
                      <a:pt x="4" y="23"/>
                      <a:pt x="4" y="192"/>
                      <a:pt x="4" y="197"/>
                    </a:cubicBezTo>
                    <a:cubicBezTo>
                      <a:pt x="6" y="222"/>
                      <a:pt x="46" y="232"/>
                      <a:pt x="97" y="231"/>
                    </a:cubicBezTo>
                    <a:cubicBezTo>
                      <a:pt x="183" y="230"/>
                      <a:pt x="193" y="212"/>
                      <a:pt x="195" y="193"/>
                    </a:cubicBezTo>
                    <a:cubicBezTo>
                      <a:pt x="195" y="193"/>
                      <a:pt x="195" y="38"/>
                      <a:pt x="194" y="9"/>
                    </a:cubicBezTo>
                    <a:cubicBezTo>
                      <a:pt x="196" y="5"/>
                      <a:pt x="195" y="1"/>
                      <a:pt x="198" y="0"/>
                    </a:cubicBezTo>
                    <a:cubicBezTo>
                      <a:pt x="198" y="33"/>
                      <a:pt x="198" y="193"/>
                      <a:pt x="198" y="193"/>
                    </a:cubicBezTo>
                  </a:path>
                </a:pathLst>
              </a:custGeom>
              <a:solidFill>
                <a:srgbClr val="FFFFFF"/>
              </a:solidFill>
              <a:ln w="9525">
                <a:noFill/>
                <a:round/>
                <a:headEnd/>
                <a:tailEnd/>
              </a:ln>
            </p:spPr>
            <p:txBody>
              <a:bodyPr/>
              <a:lstStyle/>
              <a:p>
                <a:endParaRPr lang="en-GB"/>
              </a:p>
            </p:txBody>
          </p:sp>
          <p:sp>
            <p:nvSpPr>
              <p:cNvPr id="1017" name="Freeform 175"/>
              <p:cNvSpPr>
                <a:spLocks/>
              </p:cNvSpPr>
              <p:nvPr/>
            </p:nvSpPr>
            <p:spPr bwMode="auto">
              <a:xfrm>
                <a:off x="2260" y="3308"/>
                <a:ext cx="736" cy="756"/>
              </a:xfrm>
              <a:custGeom>
                <a:avLst/>
                <a:gdLst/>
                <a:ahLst/>
                <a:cxnLst>
                  <a:cxn ang="0">
                    <a:pos x="183" y="150"/>
                  </a:cxn>
                  <a:cxn ang="0">
                    <a:pos x="91" y="188"/>
                  </a:cxn>
                  <a:cxn ang="0">
                    <a:pos x="2" y="154"/>
                  </a:cxn>
                  <a:cxn ang="0">
                    <a:pos x="1" y="0"/>
                  </a:cxn>
                  <a:cxn ang="0">
                    <a:pos x="92" y="15"/>
                  </a:cxn>
                  <a:cxn ang="0">
                    <a:pos x="183" y="1"/>
                  </a:cxn>
                  <a:cxn ang="0">
                    <a:pos x="183" y="150"/>
                  </a:cxn>
                </a:cxnLst>
                <a:rect l="0" t="0" r="r" b="b"/>
                <a:pathLst>
                  <a:path w="184" h="189">
                    <a:moveTo>
                      <a:pt x="183" y="150"/>
                    </a:moveTo>
                    <a:cubicBezTo>
                      <a:pt x="184" y="169"/>
                      <a:pt x="172" y="187"/>
                      <a:pt x="91" y="188"/>
                    </a:cubicBezTo>
                    <a:cubicBezTo>
                      <a:pt x="37" y="189"/>
                      <a:pt x="0" y="176"/>
                      <a:pt x="2" y="154"/>
                    </a:cubicBezTo>
                    <a:lnTo>
                      <a:pt x="1" y="0"/>
                    </a:lnTo>
                    <a:cubicBezTo>
                      <a:pt x="1" y="0"/>
                      <a:pt x="12" y="15"/>
                      <a:pt x="92" y="15"/>
                    </a:cubicBezTo>
                    <a:cubicBezTo>
                      <a:pt x="161" y="15"/>
                      <a:pt x="183" y="1"/>
                      <a:pt x="183" y="1"/>
                    </a:cubicBezTo>
                    <a:lnTo>
                      <a:pt x="183" y="150"/>
                    </a:lnTo>
                  </a:path>
                </a:pathLst>
              </a:custGeom>
              <a:solidFill>
                <a:srgbClr val="DEDEDE"/>
              </a:solidFill>
              <a:ln w="9525">
                <a:noFill/>
                <a:round/>
                <a:headEnd/>
                <a:tailEnd/>
              </a:ln>
            </p:spPr>
            <p:txBody>
              <a:bodyPr/>
              <a:lstStyle/>
              <a:p>
                <a:endParaRPr lang="en-GB"/>
              </a:p>
            </p:txBody>
          </p:sp>
          <p:sp>
            <p:nvSpPr>
              <p:cNvPr id="1018" name="Freeform 176"/>
              <p:cNvSpPr>
                <a:spLocks/>
              </p:cNvSpPr>
              <p:nvPr/>
            </p:nvSpPr>
            <p:spPr bwMode="auto">
              <a:xfrm>
                <a:off x="2224" y="3004"/>
                <a:ext cx="780" cy="116"/>
              </a:xfrm>
              <a:custGeom>
                <a:avLst/>
                <a:gdLst/>
                <a:ahLst/>
                <a:cxnLst>
                  <a:cxn ang="0">
                    <a:pos x="32" y="13"/>
                  </a:cxn>
                  <a:cxn ang="0">
                    <a:pos x="90" y="5"/>
                  </a:cxn>
                  <a:cxn ang="0">
                    <a:pos x="189" y="21"/>
                  </a:cxn>
                  <a:cxn ang="0">
                    <a:pos x="192" y="27"/>
                  </a:cxn>
                  <a:cxn ang="0">
                    <a:pos x="192" y="20"/>
                  </a:cxn>
                  <a:cxn ang="0">
                    <a:pos x="154" y="6"/>
                  </a:cxn>
                  <a:cxn ang="0">
                    <a:pos x="31" y="10"/>
                  </a:cxn>
                  <a:cxn ang="0">
                    <a:pos x="9" y="24"/>
                  </a:cxn>
                  <a:cxn ang="0">
                    <a:pos x="17" y="29"/>
                  </a:cxn>
                  <a:cxn ang="0">
                    <a:pos x="32" y="13"/>
                  </a:cxn>
                </a:cxnLst>
                <a:rect l="0" t="0" r="r" b="b"/>
                <a:pathLst>
                  <a:path w="195" h="29">
                    <a:moveTo>
                      <a:pt x="32" y="13"/>
                    </a:moveTo>
                    <a:cubicBezTo>
                      <a:pt x="47" y="9"/>
                      <a:pt x="76" y="5"/>
                      <a:pt x="90" y="5"/>
                    </a:cubicBezTo>
                    <a:cubicBezTo>
                      <a:pt x="124" y="5"/>
                      <a:pt x="178" y="10"/>
                      <a:pt x="189" y="21"/>
                    </a:cubicBezTo>
                    <a:cubicBezTo>
                      <a:pt x="190" y="23"/>
                      <a:pt x="192" y="24"/>
                      <a:pt x="192" y="27"/>
                    </a:cubicBezTo>
                    <a:cubicBezTo>
                      <a:pt x="195" y="25"/>
                      <a:pt x="193" y="22"/>
                      <a:pt x="192" y="20"/>
                    </a:cubicBezTo>
                    <a:cubicBezTo>
                      <a:pt x="182" y="10"/>
                      <a:pt x="167" y="9"/>
                      <a:pt x="154" y="6"/>
                    </a:cubicBezTo>
                    <a:cubicBezTo>
                      <a:pt x="113" y="0"/>
                      <a:pt x="72" y="0"/>
                      <a:pt x="31" y="10"/>
                    </a:cubicBezTo>
                    <a:cubicBezTo>
                      <a:pt x="19" y="12"/>
                      <a:pt x="8" y="18"/>
                      <a:pt x="9" y="24"/>
                    </a:cubicBezTo>
                    <a:cubicBezTo>
                      <a:pt x="10" y="29"/>
                      <a:pt x="17" y="29"/>
                      <a:pt x="17" y="29"/>
                    </a:cubicBezTo>
                    <a:cubicBezTo>
                      <a:pt x="17" y="29"/>
                      <a:pt x="0" y="21"/>
                      <a:pt x="32" y="13"/>
                    </a:cubicBezTo>
                  </a:path>
                </a:pathLst>
              </a:custGeom>
              <a:solidFill>
                <a:srgbClr val="838181"/>
              </a:solidFill>
              <a:ln w="0">
                <a:solidFill>
                  <a:srgbClr val="FFFFFF"/>
                </a:solidFill>
                <a:prstDash val="solid"/>
                <a:round/>
                <a:headEnd/>
                <a:tailEnd/>
              </a:ln>
            </p:spPr>
            <p:txBody>
              <a:bodyPr/>
              <a:lstStyle/>
              <a:p>
                <a:endParaRPr lang="en-GB"/>
              </a:p>
            </p:txBody>
          </p:sp>
          <p:sp>
            <p:nvSpPr>
              <p:cNvPr id="1019" name="Freeform 177"/>
              <p:cNvSpPr>
                <a:spLocks/>
              </p:cNvSpPr>
              <p:nvPr/>
            </p:nvSpPr>
            <p:spPr bwMode="auto">
              <a:xfrm>
                <a:off x="2252" y="3176"/>
                <a:ext cx="112" cy="76"/>
              </a:xfrm>
              <a:custGeom>
                <a:avLst/>
                <a:gdLst/>
                <a:ahLst/>
                <a:cxnLst>
                  <a:cxn ang="0">
                    <a:pos x="23" y="7"/>
                  </a:cxn>
                  <a:cxn ang="0">
                    <a:pos x="28" y="8"/>
                  </a:cxn>
                  <a:cxn ang="0">
                    <a:pos x="3" y="19"/>
                  </a:cxn>
                  <a:cxn ang="0">
                    <a:pos x="0" y="0"/>
                  </a:cxn>
                  <a:cxn ang="0">
                    <a:pos x="23" y="7"/>
                  </a:cxn>
                </a:cxnLst>
                <a:rect l="0" t="0" r="r" b="b"/>
                <a:pathLst>
                  <a:path w="28" h="19">
                    <a:moveTo>
                      <a:pt x="23" y="7"/>
                    </a:moveTo>
                    <a:cubicBezTo>
                      <a:pt x="24" y="7"/>
                      <a:pt x="24" y="8"/>
                      <a:pt x="28" y="8"/>
                    </a:cubicBezTo>
                    <a:cubicBezTo>
                      <a:pt x="12" y="12"/>
                      <a:pt x="10" y="14"/>
                      <a:pt x="3" y="19"/>
                    </a:cubicBezTo>
                    <a:cubicBezTo>
                      <a:pt x="3" y="12"/>
                      <a:pt x="4" y="7"/>
                      <a:pt x="0" y="0"/>
                    </a:cubicBezTo>
                    <a:cubicBezTo>
                      <a:pt x="5" y="3"/>
                      <a:pt x="17" y="6"/>
                      <a:pt x="23" y="7"/>
                    </a:cubicBezTo>
                  </a:path>
                </a:pathLst>
              </a:custGeom>
              <a:solidFill>
                <a:srgbClr val="FFFFFF"/>
              </a:solidFill>
              <a:ln w="9525">
                <a:noFill/>
                <a:round/>
                <a:headEnd/>
                <a:tailEnd/>
              </a:ln>
            </p:spPr>
            <p:txBody>
              <a:bodyPr/>
              <a:lstStyle/>
              <a:p>
                <a:endParaRPr lang="en-GB"/>
              </a:p>
            </p:txBody>
          </p:sp>
          <p:sp>
            <p:nvSpPr>
              <p:cNvPr id="1020" name="Freeform 178"/>
              <p:cNvSpPr>
                <a:spLocks/>
              </p:cNvSpPr>
              <p:nvPr/>
            </p:nvSpPr>
            <p:spPr bwMode="auto">
              <a:xfrm>
                <a:off x="2200" y="3068"/>
                <a:ext cx="852" cy="224"/>
              </a:xfrm>
              <a:custGeom>
                <a:avLst/>
                <a:gdLst/>
                <a:ahLst/>
                <a:cxnLst>
                  <a:cxn ang="0">
                    <a:pos x="6" y="3"/>
                  </a:cxn>
                  <a:cxn ang="0">
                    <a:pos x="16" y="21"/>
                  </a:cxn>
                  <a:cxn ang="0">
                    <a:pos x="72" y="31"/>
                  </a:cxn>
                  <a:cxn ang="0">
                    <a:pos x="89" y="51"/>
                  </a:cxn>
                  <a:cxn ang="0">
                    <a:pos x="111" y="32"/>
                  </a:cxn>
                  <a:cxn ang="0">
                    <a:pos x="208" y="9"/>
                  </a:cxn>
                  <a:cxn ang="0">
                    <a:pos x="207" y="2"/>
                  </a:cxn>
                  <a:cxn ang="0">
                    <a:pos x="211" y="11"/>
                  </a:cxn>
                  <a:cxn ang="0">
                    <a:pos x="115" y="35"/>
                  </a:cxn>
                  <a:cxn ang="0">
                    <a:pos x="89" y="56"/>
                  </a:cxn>
                  <a:cxn ang="0">
                    <a:pos x="68" y="34"/>
                  </a:cxn>
                  <a:cxn ang="0">
                    <a:pos x="4" y="17"/>
                  </a:cxn>
                  <a:cxn ang="0">
                    <a:pos x="6" y="3"/>
                  </a:cxn>
                </a:cxnLst>
                <a:rect l="0" t="0" r="r" b="b"/>
                <a:pathLst>
                  <a:path w="213" h="56">
                    <a:moveTo>
                      <a:pt x="6" y="3"/>
                    </a:moveTo>
                    <a:cubicBezTo>
                      <a:pt x="2" y="7"/>
                      <a:pt x="6" y="17"/>
                      <a:pt x="16" y="21"/>
                    </a:cubicBezTo>
                    <a:cubicBezTo>
                      <a:pt x="26" y="25"/>
                      <a:pt x="43" y="29"/>
                      <a:pt x="72" y="31"/>
                    </a:cubicBezTo>
                    <a:cubicBezTo>
                      <a:pt x="79" y="32"/>
                      <a:pt x="75" y="50"/>
                      <a:pt x="89" y="51"/>
                    </a:cubicBezTo>
                    <a:cubicBezTo>
                      <a:pt x="100" y="52"/>
                      <a:pt x="107" y="32"/>
                      <a:pt x="111" y="32"/>
                    </a:cubicBezTo>
                    <a:cubicBezTo>
                      <a:pt x="160" y="31"/>
                      <a:pt x="203" y="22"/>
                      <a:pt x="208" y="9"/>
                    </a:cubicBezTo>
                    <a:cubicBezTo>
                      <a:pt x="208" y="9"/>
                      <a:pt x="208" y="4"/>
                      <a:pt x="207" y="2"/>
                    </a:cubicBezTo>
                    <a:cubicBezTo>
                      <a:pt x="206" y="0"/>
                      <a:pt x="213" y="6"/>
                      <a:pt x="211" y="11"/>
                    </a:cubicBezTo>
                    <a:cubicBezTo>
                      <a:pt x="206" y="21"/>
                      <a:pt x="178" y="34"/>
                      <a:pt x="115" y="35"/>
                    </a:cubicBezTo>
                    <a:cubicBezTo>
                      <a:pt x="112" y="35"/>
                      <a:pt x="96" y="56"/>
                      <a:pt x="89" y="56"/>
                    </a:cubicBezTo>
                    <a:cubicBezTo>
                      <a:pt x="73" y="55"/>
                      <a:pt x="74" y="36"/>
                      <a:pt x="68" y="34"/>
                    </a:cubicBezTo>
                    <a:cubicBezTo>
                      <a:pt x="11" y="30"/>
                      <a:pt x="4" y="17"/>
                      <a:pt x="4" y="17"/>
                    </a:cubicBezTo>
                    <a:cubicBezTo>
                      <a:pt x="0" y="7"/>
                      <a:pt x="6" y="3"/>
                      <a:pt x="6" y="3"/>
                    </a:cubicBezTo>
                  </a:path>
                </a:pathLst>
              </a:custGeom>
              <a:solidFill>
                <a:srgbClr val="FFFFFF"/>
              </a:solidFill>
              <a:ln w="9525">
                <a:noFill/>
                <a:round/>
                <a:headEnd/>
                <a:tailEnd/>
              </a:ln>
            </p:spPr>
            <p:txBody>
              <a:bodyPr/>
              <a:lstStyle/>
              <a:p>
                <a:endParaRPr lang="en-GB"/>
              </a:p>
            </p:txBody>
          </p:sp>
          <p:sp>
            <p:nvSpPr>
              <p:cNvPr id="1021" name="Freeform 179"/>
              <p:cNvSpPr>
                <a:spLocks/>
              </p:cNvSpPr>
              <p:nvPr/>
            </p:nvSpPr>
            <p:spPr bwMode="auto">
              <a:xfrm>
                <a:off x="2368" y="3364"/>
                <a:ext cx="128" cy="676"/>
              </a:xfrm>
              <a:custGeom>
                <a:avLst/>
                <a:gdLst/>
                <a:ahLst/>
                <a:cxnLst>
                  <a:cxn ang="0">
                    <a:pos x="26" y="7"/>
                  </a:cxn>
                  <a:cxn ang="0">
                    <a:pos x="4" y="7"/>
                  </a:cxn>
                  <a:cxn ang="0">
                    <a:pos x="3" y="157"/>
                  </a:cxn>
                  <a:cxn ang="0">
                    <a:pos x="29" y="160"/>
                  </a:cxn>
                  <a:cxn ang="0">
                    <a:pos x="26" y="7"/>
                  </a:cxn>
                </a:cxnLst>
                <a:rect l="0" t="0" r="r" b="b"/>
                <a:pathLst>
                  <a:path w="32" h="169">
                    <a:moveTo>
                      <a:pt x="26" y="7"/>
                    </a:moveTo>
                    <a:cubicBezTo>
                      <a:pt x="22" y="3"/>
                      <a:pt x="7" y="0"/>
                      <a:pt x="4" y="7"/>
                    </a:cubicBezTo>
                    <a:cubicBezTo>
                      <a:pt x="0" y="13"/>
                      <a:pt x="0" y="152"/>
                      <a:pt x="3" y="157"/>
                    </a:cubicBezTo>
                    <a:cubicBezTo>
                      <a:pt x="9" y="168"/>
                      <a:pt x="26" y="169"/>
                      <a:pt x="29" y="160"/>
                    </a:cubicBezTo>
                    <a:cubicBezTo>
                      <a:pt x="31" y="152"/>
                      <a:pt x="32" y="12"/>
                      <a:pt x="26" y="7"/>
                    </a:cubicBezTo>
                  </a:path>
                </a:pathLst>
              </a:custGeom>
              <a:solidFill>
                <a:srgbClr val="838181"/>
              </a:solidFill>
              <a:ln w="9525">
                <a:noFill/>
                <a:round/>
                <a:headEnd/>
                <a:tailEnd/>
              </a:ln>
            </p:spPr>
            <p:txBody>
              <a:bodyPr/>
              <a:lstStyle/>
              <a:p>
                <a:endParaRPr lang="en-GB"/>
              </a:p>
            </p:txBody>
          </p:sp>
          <p:sp>
            <p:nvSpPr>
              <p:cNvPr id="1022" name="Freeform 180"/>
              <p:cNvSpPr>
                <a:spLocks/>
              </p:cNvSpPr>
              <p:nvPr/>
            </p:nvSpPr>
            <p:spPr bwMode="auto">
              <a:xfrm>
                <a:off x="2372" y="3368"/>
                <a:ext cx="124" cy="668"/>
              </a:xfrm>
              <a:custGeom>
                <a:avLst/>
                <a:gdLst/>
                <a:ahLst/>
                <a:cxnLst>
                  <a:cxn ang="0">
                    <a:pos x="3" y="6"/>
                  </a:cxn>
                  <a:cxn ang="0">
                    <a:pos x="25" y="6"/>
                  </a:cxn>
                  <a:cxn ang="0">
                    <a:pos x="27" y="159"/>
                  </a:cxn>
                  <a:cxn ang="0">
                    <a:pos x="3" y="156"/>
                  </a:cxn>
                  <a:cxn ang="0">
                    <a:pos x="3" y="6"/>
                  </a:cxn>
                </a:cxnLst>
                <a:rect l="0" t="0" r="r" b="b"/>
                <a:pathLst>
                  <a:path w="31" h="167">
                    <a:moveTo>
                      <a:pt x="3" y="6"/>
                    </a:moveTo>
                    <a:cubicBezTo>
                      <a:pt x="7" y="0"/>
                      <a:pt x="20" y="2"/>
                      <a:pt x="25" y="6"/>
                    </a:cubicBezTo>
                    <a:cubicBezTo>
                      <a:pt x="31" y="11"/>
                      <a:pt x="29" y="151"/>
                      <a:pt x="27" y="159"/>
                    </a:cubicBezTo>
                    <a:cubicBezTo>
                      <a:pt x="24" y="167"/>
                      <a:pt x="8" y="167"/>
                      <a:pt x="3" y="156"/>
                    </a:cubicBezTo>
                    <a:cubicBezTo>
                      <a:pt x="0" y="151"/>
                      <a:pt x="0" y="12"/>
                      <a:pt x="3" y="6"/>
                    </a:cubicBezTo>
                  </a:path>
                </a:pathLst>
              </a:custGeom>
              <a:solidFill>
                <a:srgbClr val="A9A8A7"/>
              </a:solidFill>
              <a:ln w="9525">
                <a:noFill/>
                <a:round/>
                <a:headEnd/>
                <a:tailEnd/>
              </a:ln>
            </p:spPr>
            <p:txBody>
              <a:bodyPr/>
              <a:lstStyle/>
              <a:p>
                <a:endParaRPr lang="en-GB"/>
              </a:p>
            </p:txBody>
          </p:sp>
          <p:sp>
            <p:nvSpPr>
              <p:cNvPr id="1023" name="Freeform 181"/>
              <p:cNvSpPr>
                <a:spLocks/>
              </p:cNvSpPr>
              <p:nvPr/>
            </p:nvSpPr>
            <p:spPr bwMode="auto">
              <a:xfrm>
                <a:off x="2372" y="3368"/>
                <a:ext cx="120" cy="668"/>
              </a:xfrm>
              <a:custGeom>
                <a:avLst/>
                <a:gdLst/>
                <a:ahLst/>
                <a:cxnLst>
                  <a:cxn ang="0">
                    <a:pos x="4" y="6"/>
                  </a:cxn>
                  <a:cxn ang="0">
                    <a:pos x="24" y="6"/>
                  </a:cxn>
                  <a:cxn ang="0">
                    <a:pos x="26" y="159"/>
                  </a:cxn>
                  <a:cxn ang="0">
                    <a:pos x="3" y="156"/>
                  </a:cxn>
                  <a:cxn ang="0">
                    <a:pos x="4" y="6"/>
                  </a:cxn>
                </a:cxnLst>
                <a:rect l="0" t="0" r="r" b="b"/>
                <a:pathLst>
                  <a:path w="30" h="167">
                    <a:moveTo>
                      <a:pt x="4" y="6"/>
                    </a:moveTo>
                    <a:cubicBezTo>
                      <a:pt x="7" y="0"/>
                      <a:pt x="20" y="2"/>
                      <a:pt x="24" y="6"/>
                    </a:cubicBezTo>
                    <a:cubicBezTo>
                      <a:pt x="30" y="11"/>
                      <a:pt x="29" y="151"/>
                      <a:pt x="26" y="159"/>
                    </a:cubicBezTo>
                    <a:cubicBezTo>
                      <a:pt x="24" y="167"/>
                      <a:pt x="8" y="167"/>
                      <a:pt x="3" y="156"/>
                    </a:cubicBezTo>
                    <a:cubicBezTo>
                      <a:pt x="0" y="150"/>
                      <a:pt x="1" y="12"/>
                      <a:pt x="4" y="6"/>
                    </a:cubicBezTo>
                  </a:path>
                </a:pathLst>
              </a:custGeom>
              <a:solidFill>
                <a:srgbClr val="A9A8A7"/>
              </a:solidFill>
              <a:ln w="9525">
                <a:noFill/>
                <a:round/>
                <a:headEnd/>
                <a:tailEnd/>
              </a:ln>
            </p:spPr>
            <p:txBody>
              <a:bodyPr/>
              <a:lstStyle/>
              <a:p>
                <a:endParaRPr lang="en-GB"/>
              </a:p>
            </p:txBody>
          </p:sp>
          <p:sp>
            <p:nvSpPr>
              <p:cNvPr id="1024" name="Freeform 182"/>
              <p:cNvSpPr>
                <a:spLocks/>
              </p:cNvSpPr>
              <p:nvPr/>
            </p:nvSpPr>
            <p:spPr bwMode="auto">
              <a:xfrm>
                <a:off x="2376" y="3368"/>
                <a:ext cx="112" cy="668"/>
              </a:xfrm>
              <a:custGeom>
                <a:avLst/>
                <a:gdLst/>
                <a:ahLst/>
                <a:cxnLst>
                  <a:cxn ang="0">
                    <a:pos x="3" y="6"/>
                  </a:cxn>
                  <a:cxn ang="0">
                    <a:pos x="23" y="6"/>
                  </a:cxn>
                  <a:cxn ang="0">
                    <a:pos x="25" y="159"/>
                  </a:cxn>
                  <a:cxn ang="0">
                    <a:pos x="3" y="156"/>
                  </a:cxn>
                  <a:cxn ang="0">
                    <a:pos x="3" y="6"/>
                  </a:cxn>
                </a:cxnLst>
                <a:rect l="0" t="0" r="r" b="b"/>
                <a:pathLst>
                  <a:path w="28" h="167">
                    <a:moveTo>
                      <a:pt x="3" y="6"/>
                    </a:moveTo>
                    <a:cubicBezTo>
                      <a:pt x="6" y="0"/>
                      <a:pt x="19" y="2"/>
                      <a:pt x="23" y="6"/>
                    </a:cubicBezTo>
                    <a:cubicBezTo>
                      <a:pt x="28" y="11"/>
                      <a:pt x="27" y="151"/>
                      <a:pt x="25" y="159"/>
                    </a:cubicBezTo>
                    <a:cubicBezTo>
                      <a:pt x="22" y="167"/>
                      <a:pt x="7" y="167"/>
                      <a:pt x="3" y="156"/>
                    </a:cubicBezTo>
                    <a:cubicBezTo>
                      <a:pt x="0" y="150"/>
                      <a:pt x="0" y="12"/>
                      <a:pt x="3" y="6"/>
                    </a:cubicBezTo>
                  </a:path>
                </a:pathLst>
              </a:custGeom>
              <a:solidFill>
                <a:srgbClr val="A9A8A7"/>
              </a:solidFill>
              <a:ln w="9525">
                <a:noFill/>
                <a:round/>
                <a:headEnd/>
                <a:tailEnd/>
              </a:ln>
            </p:spPr>
            <p:txBody>
              <a:bodyPr/>
              <a:lstStyle/>
              <a:p>
                <a:endParaRPr lang="en-GB"/>
              </a:p>
            </p:txBody>
          </p:sp>
          <p:sp>
            <p:nvSpPr>
              <p:cNvPr id="1025" name="Freeform 183"/>
              <p:cNvSpPr>
                <a:spLocks/>
              </p:cNvSpPr>
              <p:nvPr/>
            </p:nvSpPr>
            <p:spPr bwMode="auto">
              <a:xfrm>
                <a:off x="2380" y="3368"/>
                <a:ext cx="104" cy="668"/>
              </a:xfrm>
              <a:custGeom>
                <a:avLst/>
                <a:gdLst/>
                <a:ahLst/>
                <a:cxnLst>
                  <a:cxn ang="0">
                    <a:pos x="3" y="6"/>
                  </a:cxn>
                  <a:cxn ang="0">
                    <a:pos x="21" y="6"/>
                  </a:cxn>
                  <a:cxn ang="0">
                    <a:pos x="23" y="159"/>
                  </a:cxn>
                  <a:cxn ang="0">
                    <a:pos x="2" y="156"/>
                  </a:cxn>
                  <a:cxn ang="0">
                    <a:pos x="3" y="6"/>
                  </a:cxn>
                </a:cxnLst>
                <a:rect l="0" t="0" r="r" b="b"/>
                <a:pathLst>
                  <a:path w="26" h="167">
                    <a:moveTo>
                      <a:pt x="3" y="6"/>
                    </a:moveTo>
                    <a:cubicBezTo>
                      <a:pt x="6" y="0"/>
                      <a:pt x="17" y="3"/>
                      <a:pt x="21" y="6"/>
                    </a:cubicBezTo>
                    <a:cubicBezTo>
                      <a:pt x="26" y="11"/>
                      <a:pt x="25" y="151"/>
                      <a:pt x="23" y="159"/>
                    </a:cubicBezTo>
                    <a:cubicBezTo>
                      <a:pt x="21" y="167"/>
                      <a:pt x="7" y="166"/>
                      <a:pt x="2" y="156"/>
                    </a:cubicBezTo>
                    <a:cubicBezTo>
                      <a:pt x="0" y="150"/>
                      <a:pt x="0" y="12"/>
                      <a:pt x="3" y="6"/>
                    </a:cubicBezTo>
                  </a:path>
                </a:pathLst>
              </a:custGeom>
              <a:solidFill>
                <a:srgbClr val="A9A8A7"/>
              </a:solidFill>
              <a:ln w="9525">
                <a:noFill/>
                <a:round/>
                <a:headEnd/>
                <a:tailEnd/>
              </a:ln>
            </p:spPr>
            <p:txBody>
              <a:bodyPr/>
              <a:lstStyle/>
              <a:p>
                <a:endParaRPr lang="en-GB"/>
              </a:p>
            </p:txBody>
          </p:sp>
          <p:sp>
            <p:nvSpPr>
              <p:cNvPr id="1026" name="Freeform 184"/>
              <p:cNvSpPr>
                <a:spLocks/>
              </p:cNvSpPr>
              <p:nvPr/>
            </p:nvSpPr>
            <p:spPr bwMode="auto">
              <a:xfrm>
                <a:off x="2380" y="3368"/>
                <a:ext cx="100" cy="668"/>
              </a:xfrm>
              <a:custGeom>
                <a:avLst/>
                <a:gdLst/>
                <a:ahLst/>
                <a:cxnLst>
                  <a:cxn ang="0">
                    <a:pos x="3" y="6"/>
                  </a:cxn>
                  <a:cxn ang="0">
                    <a:pos x="21" y="6"/>
                  </a:cxn>
                  <a:cxn ang="0">
                    <a:pos x="22" y="159"/>
                  </a:cxn>
                  <a:cxn ang="0">
                    <a:pos x="3" y="156"/>
                  </a:cxn>
                  <a:cxn ang="0">
                    <a:pos x="3" y="6"/>
                  </a:cxn>
                </a:cxnLst>
                <a:rect l="0" t="0" r="r" b="b"/>
                <a:pathLst>
                  <a:path w="25" h="167">
                    <a:moveTo>
                      <a:pt x="3" y="6"/>
                    </a:moveTo>
                    <a:cubicBezTo>
                      <a:pt x="6" y="0"/>
                      <a:pt x="17" y="3"/>
                      <a:pt x="21" y="6"/>
                    </a:cubicBezTo>
                    <a:cubicBezTo>
                      <a:pt x="25" y="12"/>
                      <a:pt x="24" y="151"/>
                      <a:pt x="22" y="159"/>
                    </a:cubicBezTo>
                    <a:cubicBezTo>
                      <a:pt x="20" y="167"/>
                      <a:pt x="7" y="166"/>
                      <a:pt x="3" y="156"/>
                    </a:cubicBezTo>
                    <a:cubicBezTo>
                      <a:pt x="0" y="150"/>
                      <a:pt x="1" y="12"/>
                      <a:pt x="3" y="6"/>
                    </a:cubicBezTo>
                  </a:path>
                </a:pathLst>
              </a:custGeom>
              <a:solidFill>
                <a:srgbClr val="A9A8A7"/>
              </a:solidFill>
              <a:ln w="9525">
                <a:noFill/>
                <a:round/>
                <a:headEnd/>
                <a:tailEnd/>
              </a:ln>
            </p:spPr>
            <p:txBody>
              <a:bodyPr/>
              <a:lstStyle/>
              <a:p>
                <a:endParaRPr lang="en-GB"/>
              </a:p>
            </p:txBody>
          </p:sp>
          <p:sp>
            <p:nvSpPr>
              <p:cNvPr id="1027" name="Freeform 185"/>
              <p:cNvSpPr>
                <a:spLocks/>
              </p:cNvSpPr>
              <p:nvPr/>
            </p:nvSpPr>
            <p:spPr bwMode="auto">
              <a:xfrm>
                <a:off x="2384" y="3368"/>
                <a:ext cx="92" cy="668"/>
              </a:xfrm>
              <a:custGeom>
                <a:avLst/>
                <a:gdLst/>
                <a:ahLst/>
                <a:cxnLst>
                  <a:cxn ang="0">
                    <a:pos x="3" y="6"/>
                  </a:cxn>
                  <a:cxn ang="0">
                    <a:pos x="19" y="7"/>
                  </a:cxn>
                  <a:cxn ang="0">
                    <a:pos x="21" y="159"/>
                  </a:cxn>
                  <a:cxn ang="0">
                    <a:pos x="2" y="156"/>
                  </a:cxn>
                  <a:cxn ang="0">
                    <a:pos x="3" y="6"/>
                  </a:cxn>
                </a:cxnLst>
                <a:rect l="0" t="0" r="r" b="b"/>
                <a:pathLst>
                  <a:path w="23" h="167">
                    <a:moveTo>
                      <a:pt x="3" y="6"/>
                    </a:moveTo>
                    <a:cubicBezTo>
                      <a:pt x="5" y="0"/>
                      <a:pt x="16" y="3"/>
                      <a:pt x="19" y="7"/>
                    </a:cubicBezTo>
                    <a:cubicBezTo>
                      <a:pt x="23" y="12"/>
                      <a:pt x="22" y="151"/>
                      <a:pt x="21" y="159"/>
                    </a:cubicBezTo>
                    <a:cubicBezTo>
                      <a:pt x="19" y="167"/>
                      <a:pt x="6" y="166"/>
                      <a:pt x="2" y="156"/>
                    </a:cubicBezTo>
                    <a:cubicBezTo>
                      <a:pt x="0" y="150"/>
                      <a:pt x="0" y="12"/>
                      <a:pt x="3" y="6"/>
                    </a:cubicBezTo>
                  </a:path>
                </a:pathLst>
              </a:custGeom>
              <a:solidFill>
                <a:srgbClr val="A9A8A7"/>
              </a:solidFill>
              <a:ln w="9525">
                <a:noFill/>
                <a:round/>
                <a:headEnd/>
                <a:tailEnd/>
              </a:ln>
            </p:spPr>
            <p:txBody>
              <a:bodyPr/>
              <a:lstStyle/>
              <a:p>
                <a:endParaRPr lang="en-GB"/>
              </a:p>
            </p:txBody>
          </p:sp>
          <p:sp>
            <p:nvSpPr>
              <p:cNvPr id="1028" name="Freeform 186"/>
              <p:cNvSpPr>
                <a:spLocks/>
              </p:cNvSpPr>
              <p:nvPr/>
            </p:nvSpPr>
            <p:spPr bwMode="auto">
              <a:xfrm>
                <a:off x="2388" y="3368"/>
                <a:ext cx="88" cy="668"/>
              </a:xfrm>
              <a:custGeom>
                <a:avLst/>
                <a:gdLst/>
                <a:ahLst/>
                <a:cxnLst>
                  <a:cxn ang="0">
                    <a:pos x="2" y="6"/>
                  </a:cxn>
                  <a:cxn ang="0">
                    <a:pos x="17" y="7"/>
                  </a:cxn>
                  <a:cxn ang="0">
                    <a:pos x="19" y="159"/>
                  </a:cxn>
                  <a:cxn ang="0">
                    <a:pos x="2" y="155"/>
                  </a:cxn>
                  <a:cxn ang="0">
                    <a:pos x="2" y="6"/>
                  </a:cxn>
                </a:cxnLst>
                <a:rect l="0" t="0" r="r" b="b"/>
                <a:pathLst>
                  <a:path w="22" h="167">
                    <a:moveTo>
                      <a:pt x="2" y="6"/>
                    </a:moveTo>
                    <a:cubicBezTo>
                      <a:pt x="5" y="0"/>
                      <a:pt x="14" y="3"/>
                      <a:pt x="17" y="7"/>
                    </a:cubicBezTo>
                    <a:cubicBezTo>
                      <a:pt x="22" y="12"/>
                      <a:pt x="21" y="150"/>
                      <a:pt x="19" y="159"/>
                    </a:cubicBezTo>
                    <a:cubicBezTo>
                      <a:pt x="17" y="167"/>
                      <a:pt x="6" y="166"/>
                      <a:pt x="2" y="155"/>
                    </a:cubicBezTo>
                    <a:cubicBezTo>
                      <a:pt x="0" y="150"/>
                      <a:pt x="0" y="12"/>
                      <a:pt x="2" y="6"/>
                    </a:cubicBezTo>
                  </a:path>
                </a:pathLst>
              </a:custGeom>
              <a:solidFill>
                <a:srgbClr val="A9A8A7"/>
              </a:solidFill>
              <a:ln w="9525">
                <a:noFill/>
                <a:round/>
                <a:headEnd/>
                <a:tailEnd/>
              </a:ln>
            </p:spPr>
            <p:txBody>
              <a:bodyPr/>
              <a:lstStyle/>
              <a:p>
                <a:endParaRPr lang="en-GB"/>
              </a:p>
            </p:txBody>
          </p:sp>
          <p:sp>
            <p:nvSpPr>
              <p:cNvPr id="1029" name="Freeform 187"/>
              <p:cNvSpPr>
                <a:spLocks/>
              </p:cNvSpPr>
              <p:nvPr/>
            </p:nvSpPr>
            <p:spPr bwMode="auto">
              <a:xfrm>
                <a:off x="2388" y="3368"/>
                <a:ext cx="84" cy="664"/>
              </a:xfrm>
              <a:custGeom>
                <a:avLst/>
                <a:gdLst/>
                <a:ahLst/>
                <a:cxnLst>
                  <a:cxn ang="0">
                    <a:pos x="3" y="6"/>
                  </a:cxn>
                  <a:cxn ang="0">
                    <a:pos x="17" y="7"/>
                  </a:cxn>
                  <a:cxn ang="0">
                    <a:pos x="18" y="158"/>
                  </a:cxn>
                  <a:cxn ang="0">
                    <a:pos x="2" y="155"/>
                  </a:cxn>
                  <a:cxn ang="0">
                    <a:pos x="3" y="6"/>
                  </a:cxn>
                </a:cxnLst>
                <a:rect l="0" t="0" r="r" b="b"/>
                <a:pathLst>
                  <a:path w="21" h="166">
                    <a:moveTo>
                      <a:pt x="3" y="6"/>
                    </a:moveTo>
                    <a:cubicBezTo>
                      <a:pt x="5" y="0"/>
                      <a:pt x="14" y="3"/>
                      <a:pt x="17" y="7"/>
                    </a:cubicBezTo>
                    <a:cubicBezTo>
                      <a:pt x="21" y="12"/>
                      <a:pt x="20" y="150"/>
                      <a:pt x="18" y="158"/>
                    </a:cubicBezTo>
                    <a:cubicBezTo>
                      <a:pt x="17" y="166"/>
                      <a:pt x="6" y="166"/>
                      <a:pt x="2" y="155"/>
                    </a:cubicBezTo>
                    <a:cubicBezTo>
                      <a:pt x="0" y="150"/>
                      <a:pt x="1" y="12"/>
                      <a:pt x="3" y="6"/>
                    </a:cubicBezTo>
                  </a:path>
                </a:pathLst>
              </a:custGeom>
              <a:solidFill>
                <a:srgbClr val="A9A8A7"/>
              </a:solidFill>
              <a:ln w="9525">
                <a:noFill/>
                <a:round/>
                <a:headEnd/>
                <a:tailEnd/>
              </a:ln>
            </p:spPr>
            <p:txBody>
              <a:bodyPr/>
              <a:lstStyle/>
              <a:p>
                <a:endParaRPr lang="en-GB"/>
              </a:p>
            </p:txBody>
          </p:sp>
          <p:sp>
            <p:nvSpPr>
              <p:cNvPr id="1030" name="Freeform 188"/>
              <p:cNvSpPr>
                <a:spLocks/>
              </p:cNvSpPr>
              <p:nvPr/>
            </p:nvSpPr>
            <p:spPr bwMode="auto">
              <a:xfrm>
                <a:off x="2392" y="3368"/>
                <a:ext cx="76" cy="664"/>
              </a:xfrm>
              <a:custGeom>
                <a:avLst/>
                <a:gdLst/>
                <a:ahLst/>
                <a:cxnLst>
                  <a:cxn ang="0">
                    <a:pos x="2" y="6"/>
                  </a:cxn>
                  <a:cxn ang="0">
                    <a:pos x="15" y="7"/>
                  </a:cxn>
                  <a:cxn ang="0">
                    <a:pos x="17" y="158"/>
                  </a:cxn>
                  <a:cxn ang="0">
                    <a:pos x="2" y="155"/>
                  </a:cxn>
                  <a:cxn ang="0">
                    <a:pos x="2" y="6"/>
                  </a:cxn>
                </a:cxnLst>
                <a:rect l="0" t="0" r="r" b="b"/>
                <a:pathLst>
                  <a:path w="19" h="166">
                    <a:moveTo>
                      <a:pt x="2" y="6"/>
                    </a:moveTo>
                    <a:cubicBezTo>
                      <a:pt x="4" y="0"/>
                      <a:pt x="13" y="3"/>
                      <a:pt x="15" y="7"/>
                    </a:cubicBezTo>
                    <a:cubicBezTo>
                      <a:pt x="19" y="12"/>
                      <a:pt x="18" y="150"/>
                      <a:pt x="17" y="158"/>
                    </a:cubicBezTo>
                    <a:cubicBezTo>
                      <a:pt x="15" y="166"/>
                      <a:pt x="5" y="166"/>
                      <a:pt x="2" y="155"/>
                    </a:cubicBezTo>
                    <a:cubicBezTo>
                      <a:pt x="0" y="150"/>
                      <a:pt x="0" y="12"/>
                      <a:pt x="2" y="6"/>
                    </a:cubicBezTo>
                  </a:path>
                </a:pathLst>
              </a:custGeom>
              <a:solidFill>
                <a:srgbClr val="A9A8A7"/>
              </a:solidFill>
              <a:ln w="9525">
                <a:noFill/>
                <a:round/>
                <a:headEnd/>
                <a:tailEnd/>
              </a:ln>
            </p:spPr>
            <p:txBody>
              <a:bodyPr/>
              <a:lstStyle/>
              <a:p>
                <a:endParaRPr lang="en-GB"/>
              </a:p>
            </p:txBody>
          </p:sp>
          <p:sp>
            <p:nvSpPr>
              <p:cNvPr id="1031" name="Freeform 189"/>
              <p:cNvSpPr>
                <a:spLocks/>
              </p:cNvSpPr>
              <p:nvPr/>
            </p:nvSpPr>
            <p:spPr bwMode="auto">
              <a:xfrm>
                <a:off x="2396" y="3368"/>
                <a:ext cx="68" cy="664"/>
              </a:xfrm>
              <a:custGeom>
                <a:avLst/>
                <a:gdLst/>
                <a:ahLst/>
                <a:cxnLst>
                  <a:cxn ang="0">
                    <a:pos x="2" y="6"/>
                  </a:cxn>
                  <a:cxn ang="0">
                    <a:pos x="14" y="7"/>
                  </a:cxn>
                  <a:cxn ang="0">
                    <a:pos x="15" y="158"/>
                  </a:cxn>
                  <a:cxn ang="0">
                    <a:pos x="1" y="155"/>
                  </a:cxn>
                  <a:cxn ang="0">
                    <a:pos x="2" y="6"/>
                  </a:cxn>
                </a:cxnLst>
                <a:rect l="0" t="0" r="r" b="b"/>
                <a:pathLst>
                  <a:path w="17" h="166">
                    <a:moveTo>
                      <a:pt x="2" y="6"/>
                    </a:moveTo>
                    <a:cubicBezTo>
                      <a:pt x="4" y="0"/>
                      <a:pt x="11" y="3"/>
                      <a:pt x="14" y="7"/>
                    </a:cubicBezTo>
                    <a:cubicBezTo>
                      <a:pt x="17" y="12"/>
                      <a:pt x="16" y="150"/>
                      <a:pt x="15" y="158"/>
                    </a:cubicBezTo>
                    <a:cubicBezTo>
                      <a:pt x="14" y="166"/>
                      <a:pt x="4" y="166"/>
                      <a:pt x="1" y="155"/>
                    </a:cubicBezTo>
                    <a:cubicBezTo>
                      <a:pt x="0" y="150"/>
                      <a:pt x="0" y="13"/>
                      <a:pt x="2" y="6"/>
                    </a:cubicBezTo>
                  </a:path>
                </a:pathLst>
              </a:custGeom>
              <a:solidFill>
                <a:srgbClr val="A9A8A7"/>
              </a:solidFill>
              <a:ln w="9525">
                <a:noFill/>
                <a:round/>
                <a:headEnd/>
                <a:tailEnd/>
              </a:ln>
            </p:spPr>
            <p:txBody>
              <a:bodyPr/>
              <a:lstStyle/>
              <a:p>
                <a:endParaRPr lang="en-GB"/>
              </a:p>
            </p:txBody>
          </p:sp>
          <p:sp>
            <p:nvSpPr>
              <p:cNvPr id="1032" name="Freeform 190"/>
              <p:cNvSpPr>
                <a:spLocks/>
              </p:cNvSpPr>
              <p:nvPr/>
            </p:nvSpPr>
            <p:spPr bwMode="auto">
              <a:xfrm>
                <a:off x="2396" y="3372"/>
                <a:ext cx="64" cy="660"/>
              </a:xfrm>
              <a:custGeom>
                <a:avLst/>
                <a:gdLst/>
                <a:ahLst/>
                <a:cxnLst>
                  <a:cxn ang="0">
                    <a:pos x="2" y="6"/>
                  </a:cxn>
                  <a:cxn ang="0">
                    <a:pos x="13" y="6"/>
                  </a:cxn>
                  <a:cxn ang="0">
                    <a:pos x="14" y="157"/>
                  </a:cxn>
                  <a:cxn ang="0">
                    <a:pos x="2" y="154"/>
                  </a:cxn>
                  <a:cxn ang="0">
                    <a:pos x="2" y="6"/>
                  </a:cxn>
                </a:cxnLst>
                <a:rect l="0" t="0" r="r" b="b"/>
                <a:pathLst>
                  <a:path w="16" h="165">
                    <a:moveTo>
                      <a:pt x="2" y="6"/>
                    </a:moveTo>
                    <a:cubicBezTo>
                      <a:pt x="4" y="0"/>
                      <a:pt x="11" y="2"/>
                      <a:pt x="13" y="6"/>
                    </a:cubicBezTo>
                    <a:cubicBezTo>
                      <a:pt x="16" y="11"/>
                      <a:pt x="16" y="149"/>
                      <a:pt x="14" y="157"/>
                    </a:cubicBezTo>
                    <a:cubicBezTo>
                      <a:pt x="13" y="165"/>
                      <a:pt x="5" y="165"/>
                      <a:pt x="2" y="154"/>
                    </a:cubicBezTo>
                    <a:cubicBezTo>
                      <a:pt x="0" y="148"/>
                      <a:pt x="0" y="12"/>
                      <a:pt x="2" y="6"/>
                    </a:cubicBezTo>
                  </a:path>
                </a:pathLst>
              </a:custGeom>
              <a:solidFill>
                <a:srgbClr val="A9A8A7"/>
              </a:solidFill>
              <a:ln w="9525">
                <a:noFill/>
                <a:round/>
                <a:headEnd/>
                <a:tailEnd/>
              </a:ln>
            </p:spPr>
            <p:txBody>
              <a:bodyPr/>
              <a:lstStyle/>
              <a:p>
                <a:endParaRPr lang="en-GB"/>
              </a:p>
            </p:txBody>
          </p:sp>
          <p:sp>
            <p:nvSpPr>
              <p:cNvPr id="1033" name="Freeform 191"/>
              <p:cNvSpPr>
                <a:spLocks/>
              </p:cNvSpPr>
              <p:nvPr/>
            </p:nvSpPr>
            <p:spPr bwMode="auto">
              <a:xfrm>
                <a:off x="2400" y="3372"/>
                <a:ext cx="56" cy="660"/>
              </a:xfrm>
              <a:custGeom>
                <a:avLst/>
                <a:gdLst/>
                <a:ahLst/>
                <a:cxnLst>
                  <a:cxn ang="0">
                    <a:pos x="2" y="6"/>
                  </a:cxn>
                  <a:cxn ang="0">
                    <a:pos x="12" y="6"/>
                  </a:cxn>
                  <a:cxn ang="0">
                    <a:pos x="13" y="157"/>
                  </a:cxn>
                  <a:cxn ang="0">
                    <a:pos x="1" y="154"/>
                  </a:cxn>
                  <a:cxn ang="0">
                    <a:pos x="2" y="6"/>
                  </a:cxn>
                </a:cxnLst>
                <a:rect l="0" t="0" r="r" b="b"/>
                <a:pathLst>
                  <a:path w="14" h="165">
                    <a:moveTo>
                      <a:pt x="2" y="6"/>
                    </a:moveTo>
                    <a:cubicBezTo>
                      <a:pt x="3" y="0"/>
                      <a:pt x="9" y="2"/>
                      <a:pt x="12" y="6"/>
                    </a:cubicBezTo>
                    <a:cubicBezTo>
                      <a:pt x="14" y="11"/>
                      <a:pt x="14" y="149"/>
                      <a:pt x="13" y="157"/>
                    </a:cubicBezTo>
                    <a:cubicBezTo>
                      <a:pt x="11" y="165"/>
                      <a:pt x="4" y="164"/>
                      <a:pt x="1" y="154"/>
                    </a:cubicBezTo>
                    <a:cubicBezTo>
                      <a:pt x="0" y="148"/>
                      <a:pt x="0" y="12"/>
                      <a:pt x="2" y="6"/>
                    </a:cubicBezTo>
                  </a:path>
                </a:pathLst>
              </a:custGeom>
              <a:solidFill>
                <a:srgbClr val="A9A8A7"/>
              </a:solidFill>
              <a:ln w="9525">
                <a:noFill/>
                <a:round/>
                <a:headEnd/>
                <a:tailEnd/>
              </a:ln>
            </p:spPr>
            <p:txBody>
              <a:bodyPr/>
              <a:lstStyle/>
              <a:p>
                <a:endParaRPr lang="en-GB"/>
              </a:p>
            </p:txBody>
          </p:sp>
          <p:sp>
            <p:nvSpPr>
              <p:cNvPr id="1034" name="Freeform 192"/>
              <p:cNvSpPr>
                <a:spLocks/>
              </p:cNvSpPr>
              <p:nvPr/>
            </p:nvSpPr>
            <p:spPr bwMode="auto">
              <a:xfrm>
                <a:off x="2404" y="3372"/>
                <a:ext cx="48" cy="660"/>
              </a:xfrm>
              <a:custGeom>
                <a:avLst/>
                <a:gdLst/>
                <a:ahLst/>
                <a:cxnLst>
                  <a:cxn ang="0">
                    <a:pos x="1" y="6"/>
                  </a:cxn>
                  <a:cxn ang="0">
                    <a:pos x="10" y="6"/>
                  </a:cxn>
                  <a:cxn ang="0">
                    <a:pos x="11" y="157"/>
                  </a:cxn>
                  <a:cxn ang="0">
                    <a:pos x="1" y="154"/>
                  </a:cxn>
                  <a:cxn ang="0">
                    <a:pos x="1" y="6"/>
                  </a:cxn>
                </a:cxnLst>
                <a:rect l="0" t="0" r="r" b="b"/>
                <a:pathLst>
                  <a:path w="12" h="165">
                    <a:moveTo>
                      <a:pt x="1" y="6"/>
                    </a:moveTo>
                    <a:cubicBezTo>
                      <a:pt x="3" y="0"/>
                      <a:pt x="8" y="2"/>
                      <a:pt x="10" y="6"/>
                    </a:cubicBezTo>
                    <a:cubicBezTo>
                      <a:pt x="12" y="11"/>
                      <a:pt x="12" y="149"/>
                      <a:pt x="11" y="157"/>
                    </a:cubicBezTo>
                    <a:cubicBezTo>
                      <a:pt x="10" y="165"/>
                      <a:pt x="3" y="164"/>
                      <a:pt x="1" y="154"/>
                    </a:cubicBezTo>
                    <a:cubicBezTo>
                      <a:pt x="0" y="148"/>
                      <a:pt x="0" y="12"/>
                      <a:pt x="1" y="6"/>
                    </a:cubicBezTo>
                  </a:path>
                </a:pathLst>
              </a:custGeom>
              <a:solidFill>
                <a:srgbClr val="A9A8A7"/>
              </a:solidFill>
              <a:ln w="9525">
                <a:noFill/>
                <a:round/>
                <a:headEnd/>
                <a:tailEnd/>
              </a:ln>
            </p:spPr>
            <p:txBody>
              <a:bodyPr/>
              <a:lstStyle/>
              <a:p>
                <a:endParaRPr lang="en-GB"/>
              </a:p>
            </p:txBody>
          </p:sp>
          <p:sp>
            <p:nvSpPr>
              <p:cNvPr id="1035" name="Freeform 193"/>
              <p:cNvSpPr>
                <a:spLocks/>
              </p:cNvSpPr>
              <p:nvPr/>
            </p:nvSpPr>
            <p:spPr bwMode="auto">
              <a:xfrm>
                <a:off x="2404" y="3372"/>
                <a:ext cx="48" cy="660"/>
              </a:xfrm>
              <a:custGeom>
                <a:avLst/>
                <a:gdLst/>
                <a:ahLst/>
                <a:cxnLst>
                  <a:cxn ang="0">
                    <a:pos x="2" y="6"/>
                  </a:cxn>
                  <a:cxn ang="0">
                    <a:pos x="10" y="6"/>
                  </a:cxn>
                  <a:cxn ang="0">
                    <a:pos x="10" y="157"/>
                  </a:cxn>
                  <a:cxn ang="0">
                    <a:pos x="1" y="154"/>
                  </a:cxn>
                  <a:cxn ang="0">
                    <a:pos x="2" y="6"/>
                  </a:cxn>
                </a:cxnLst>
                <a:rect l="0" t="0" r="r" b="b"/>
                <a:pathLst>
                  <a:path w="12" h="165">
                    <a:moveTo>
                      <a:pt x="2" y="6"/>
                    </a:moveTo>
                    <a:cubicBezTo>
                      <a:pt x="3" y="0"/>
                      <a:pt x="8" y="3"/>
                      <a:pt x="10" y="6"/>
                    </a:cubicBezTo>
                    <a:cubicBezTo>
                      <a:pt x="12" y="11"/>
                      <a:pt x="11" y="149"/>
                      <a:pt x="10" y="157"/>
                    </a:cubicBezTo>
                    <a:cubicBezTo>
                      <a:pt x="9" y="165"/>
                      <a:pt x="3" y="164"/>
                      <a:pt x="1" y="154"/>
                    </a:cubicBezTo>
                    <a:cubicBezTo>
                      <a:pt x="0" y="148"/>
                      <a:pt x="0" y="12"/>
                      <a:pt x="2" y="6"/>
                    </a:cubicBezTo>
                  </a:path>
                </a:pathLst>
              </a:custGeom>
              <a:solidFill>
                <a:srgbClr val="A9A8A7"/>
              </a:solidFill>
              <a:ln w="9525">
                <a:noFill/>
                <a:round/>
                <a:headEnd/>
                <a:tailEnd/>
              </a:ln>
            </p:spPr>
            <p:txBody>
              <a:bodyPr/>
              <a:lstStyle/>
              <a:p>
                <a:endParaRPr lang="en-GB"/>
              </a:p>
            </p:txBody>
          </p:sp>
          <p:sp>
            <p:nvSpPr>
              <p:cNvPr id="1036" name="Freeform 194"/>
              <p:cNvSpPr>
                <a:spLocks/>
              </p:cNvSpPr>
              <p:nvPr/>
            </p:nvSpPr>
            <p:spPr bwMode="auto">
              <a:xfrm>
                <a:off x="2408" y="3372"/>
                <a:ext cx="40" cy="660"/>
              </a:xfrm>
              <a:custGeom>
                <a:avLst/>
                <a:gdLst/>
                <a:ahLst/>
                <a:cxnLst>
                  <a:cxn ang="0">
                    <a:pos x="1" y="6"/>
                  </a:cxn>
                  <a:cxn ang="0">
                    <a:pos x="8" y="7"/>
                  </a:cxn>
                  <a:cxn ang="0">
                    <a:pos x="9" y="157"/>
                  </a:cxn>
                  <a:cxn ang="0">
                    <a:pos x="1" y="154"/>
                  </a:cxn>
                  <a:cxn ang="0">
                    <a:pos x="1" y="6"/>
                  </a:cxn>
                </a:cxnLst>
                <a:rect l="0" t="0" r="r" b="b"/>
                <a:pathLst>
                  <a:path w="10" h="165">
                    <a:moveTo>
                      <a:pt x="1" y="6"/>
                    </a:moveTo>
                    <a:cubicBezTo>
                      <a:pt x="2" y="0"/>
                      <a:pt x="7" y="3"/>
                      <a:pt x="8" y="7"/>
                    </a:cubicBezTo>
                    <a:cubicBezTo>
                      <a:pt x="10" y="12"/>
                      <a:pt x="9" y="149"/>
                      <a:pt x="9" y="157"/>
                    </a:cubicBezTo>
                    <a:cubicBezTo>
                      <a:pt x="8" y="165"/>
                      <a:pt x="3" y="164"/>
                      <a:pt x="1" y="154"/>
                    </a:cubicBezTo>
                    <a:cubicBezTo>
                      <a:pt x="0" y="148"/>
                      <a:pt x="0" y="12"/>
                      <a:pt x="1" y="6"/>
                    </a:cubicBezTo>
                  </a:path>
                </a:pathLst>
              </a:custGeom>
              <a:solidFill>
                <a:srgbClr val="A9A8A7"/>
              </a:solidFill>
              <a:ln w="9525">
                <a:noFill/>
                <a:round/>
                <a:headEnd/>
                <a:tailEnd/>
              </a:ln>
            </p:spPr>
            <p:txBody>
              <a:bodyPr/>
              <a:lstStyle/>
              <a:p>
                <a:endParaRPr lang="en-GB"/>
              </a:p>
            </p:txBody>
          </p:sp>
          <p:sp>
            <p:nvSpPr>
              <p:cNvPr id="1037" name="Freeform 195"/>
              <p:cNvSpPr>
                <a:spLocks/>
              </p:cNvSpPr>
              <p:nvPr/>
            </p:nvSpPr>
            <p:spPr bwMode="auto">
              <a:xfrm>
                <a:off x="2412" y="3372"/>
                <a:ext cx="32" cy="656"/>
              </a:xfrm>
              <a:custGeom>
                <a:avLst/>
                <a:gdLst/>
                <a:ahLst/>
                <a:cxnLst>
                  <a:cxn ang="0">
                    <a:pos x="1" y="6"/>
                  </a:cxn>
                  <a:cxn ang="0">
                    <a:pos x="6" y="7"/>
                  </a:cxn>
                  <a:cxn ang="0">
                    <a:pos x="7" y="156"/>
                  </a:cxn>
                  <a:cxn ang="0">
                    <a:pos x="0" y="153"/>
                  </a:cxn>
                  <a:cxn ang="0">
                    <a:pos x="1" y="6"/>
                  </a:cxn>
                </a:cxnLst>
                <a:rect l="0" t="0" r="r" b="b"/>
                <a:pathLst>
                  <a:path w="8" h="164">
                    <a:moveTo>
                      <a:pt x="1" y="6"/>
                    </a:moveTo>
                    <a:cubicBezTo>
                      <a:pt x="2" y="0"/>
                      <a:pt x="5" y="3"/>
                      <a:pt x="6" y="7"/>
                    </a:cubicBezTo>
                    <a:cubicBezTo>
                      <a:pt x="8" y="12"/>
                      <a:pt x="8" y="148"/>
                      <a:pt x="7" y="156"/>
                    </a:cubicBezTo>
                    <a:cubicBezTo>
                      <a:pt x="6" y="164"/>
                      <a:pt x="2" y="164"/>
                      <a:pt x="0" y="153"/>
                    </a:cubicBezTo>
                    <a:cubicBezTo>
                      <a:pt x="0" y="148"/>
                      <a:pt x="0" y="12"/>
                      <a:pt x="1" y="6"/>
                    </a:cubicBezTo>
                  </a:path>
                </a:pathLst>
              </a:custGeom>
              <a:solidFill>
                <a:srgbClr val="A9A8A7"/>
              </a:solidFill>
              <a:ln w="9525">
                <a:noFill/>
                <a:round/>
                <a:headEnd/>
                <a:tailEnd/>
              </a:ln>
            </p:spPr>
            <p:txBody>
              <a:bodyPr/>
              <a:lstStyle/>
              <a:p>
                <a:endParaRPr lang="en-GB"/>
              </a:p>
            </p:txBody>
          </p:sp>
          <p:sp>
            <p:nvSpPr>
              <p:cNvPr id="1038" name="Freeform 196"/>
              <p:cNvSpPr>
                <a:spLocks/>
              </p:cNvSpPr>
              <p:nvPr/>
            </p:nvSpPr>
            <p:spPr bwMode="auto">
              <a:xfrm>
                <a:off x="2412" y="3372"/>
                <a:ext cx="28" cy="656"/>
              </a:xfrm>
              <a:custGeom>
                <a:avLst/>
                <a:gdLst/>
                <a:ahLst/>
                <a:cxnLst>
                  <a:cxn ang="0">
                    <a:pos x="1" y="6"/>
                  </a:cxn>
                  <a:cxn ang="0">
                    <a:pos x="6" y="7"/>
                  </a:cxn>
                  <a:cxn ang="0">
                    <a:pos x="6" y="156"/>
                  </a:cxn>
                  <a:cxn ang="0">
                    <a:pos x="1" y="153"/>
                  </a:cxn>
                  <a:cxn ang="0">
                    <a:pos x="1" y="6"/>
                  </a:cxn>
                </a:cxnLst>
                <a:rect l="0" t="0" r="r" b="b"/>
                <a:pathLst>
                  <a:path w="7" h="164">
                    <a:moveTo>
                      <a:pt x="1" y="6"/>
                    </a:moveTo>
                    <a:cubicBezTo>
                      <a:pt x="2" y="0"/>
                      <a:pt x="5" y="3"/>
                      <a:pt x="6" y="7"/>
                    </a:cubicBezTo>
                    <a:cubicBezTo>
                      <a:pt x="7" y="12"/>
                      <a:pt x="7" y="148"/>
                      <a:pt x="6" y="156"/>
                    </a:cubicBezTo>
                    <a:cubicBezTo>
                      <a:pt x="6" y="164"/>
                      <a:pt x="2" y="164"/>
                      <a:pt x="1" y="153"/>
                    </a:cubicBezTo>
                    <a:cubicBezTo>
                      <a:pt x="0" y="148"/>
                      <a:pt x="0" y="12"/>
                      <a:pt x="1" y="6"/>
                    </a:cubicBezTo>
                  </a:path>
                </a:pathLst>
              </a:custGeom>
              <a:solidFill>
                <a:srgbClr val="A9A8A7"/>
              </a:solidFill>
              <a:ln w="9525">
                <a:noFill/>
                <a:round/>
                <a:headEnd/>
                <a:tailEnd/>
              </a:ln>
            </p:spPr>
            <p:txBody>
              <a:bodyPr/>
              <a:lstStyle/>
              <a:p>
                <a:endParaRPr lang="en-GB"/>
              </a:p>
            </p:txBody>
          </p:sp>
          <p:sp>
            <p:nvSpPr>
              <p:cNvPr id="1039" name="Freeform 197"/>
              <p:cNvSpPr>
                <a:spLocks/>
              </p:cNvSpPr>
              <p:nvPr/>
            </p:nvSpPr>
            <p:spPr bwMode="auto">
              <a:xfrm>
                <a:off x="2416" y="3372"/>
                <a:ext cx="20" cy="656"/>
              </a:xfrm>
              <a:custGeom>
                <a:avLst/>
                <a:gdLst/>
                <a:ahLst/>
                <a:cxnLst>
                  <a:cxn ang="0">
                    <a:pos x="1" y="6"/>
                  </a:cxn>
                  <a:cxn ang="0">
                    <a:pos x="4" y="7"/>
                  </a:cxn>
                  <a:cxn ang="0">
                    <a:pos x="5" y="156"/>
                  </a:cxn>
                  <a:cxn ang="0">
                    <a:pos x="0" y="153"/>
                  </a:cxn>
                  <a:cxn ang="0">
                    <a:pos x="1" y="6"/>
                  </a:cxn>
                </a:cxnLst>
                <a:rect l="0" t="0" r="r" b="b"/>
                <a:pathLst>
                  <a:path w="5" h="164">
                    <a:moveTo>
                      <a:pt x="1" y="6"/>
                    </a:moveTo>
                    <a:cubicBezTo>
                      <a:pt x="1" y="0"/>
                      <a:pt x="4" y="3"/>
                      <a:pt x="4" y="7"/>
                    </a:cubicBezTo>
                    <a:cubicBezTo>
                      <a:pt x="5" y="12"/>
                      <a:pt x="5" y="148"/>
                      <a:pt x="5" y="156"/>
                    </a:cubicBezTo>
                    <a:cubicBezTo>
                      <a:pt x="4" y="164"/>
                      <a:pt x="1" y="164"/>
                      <a:pt x="0" y="153"/>
                    </a:cubicBezTo>
                    <a:cubicBezTo>
                      <a:pt x="0" y="148"/>
                      <a:pt x="0" y="12"/>
                      <a:pt x="1" y="6"/>
                    </a:cubicBezTo>
                  </a:path>
                </a:pathLst>
              </a:custGeom>
              <a:solidFill>
                <a:srgbClr val="A9A8A7"/>
              </a:solidFill>
              <a:ln w="9525">
                <a:noFill/>
                <a:round/>
                <a:headEnd/>
                <a:tailEnd/>
              </a:ln>
            </p:spPr>
            <p:txBody>
              <a:bodyPr/>
              <a:lstStyle/>
              <a:p>
                <a:endParaRPr lang="en-GB"/>
              </a:p>
            </p:txBody>
          </p:sp>
          <p:sp>
            <p:nvSpPr>
              <p:cNvPr id="1040" name="Freeform 198"/>
              <p:cNvSpPr>
                <a:spLocks/>
              </p:cNvSpPr>
              <p:nvPr/>
            </p:nvSpPr>
            <p:spPr bwMode="auto">
              <a:xfrm>
                <a:off x="2420" y="3372"/>
                <a:ext cx="12" cy="656"/>
              </a:xfrm>
              <a:custGeom>
                <a:avLst/>
                <a:gdLst/>
                <a:ahLst/>
                <a:cxnLst>
                  <a:cxn ang="0">
                    <a:pos x="0" y="6"/>
                  </a:cxn>
                  <a:cxn ang="0">
                    <a:pos x="3" y="7"/>
                  </a:cxn>
                  <a:cxn ang="0">
                    <a:pos x="3" y="156"/>
                  </a:cxn>
                  <a:cxn ang="0">
                    <a:pos x="0" y="153"/>
                  </a:cxn>
                  <a:cxn ang="0">
                    <a:pos x="0" y="6"/>
                  </a:cxn>
                </a:cxnLst>
                <a:rect l="0" t="0" r="r" b="b"/>
                <a:pathLst>
                  <a:path w="3" h="164">
                    <a:moveTo>
                      <a:pt x="0" y="6"/>
                    </a:moveTo>
                    <a:cubicBezTo>
                      <a:pt x="1" y="0"/>
                      <a:pt x="2" y="3"/>
                      <a:pt x="3" y="7"/>
                    </a:cubicBezTo>
                    <a:cubicBezTo>
                      <a:pt x="3" y="12"/>
                      <a:pt x="3" y="148"/>
                      <a:pt x="3" y="156"/>
                    </a:cubicBezTo>
                    <a:cubicBezTo>
                      <a:pt x="3" y="164"/>
                      <a:pt x="1" y="163"/>
                      <a:pt x="0" y="153"/>
                    </a:cubicBezTo>
                    <a:cubicBezTo>
                      <a:pt x="0" y="148"/>
                      <a:pt x="0" y="12"/>
                      <a:pt x="0" y="6"/>
                    </a:cubicBezTo>
                  </a:path>
                </a:pathLst>
              </a:custGeom>
              <a:solidFill>
                <a:srgbClr val="A9A8A7"/>
              </a:solidFill>
              <a:ln w="9525">
                <a:noFill/>
                <a:round/>
                <a:headEnd/>
                <a:tailEnd/>
              </a:ln>
            </p:spPr>
            <p:txBody>
              <a:bodyPr/>
              <a:lstStyle/>
              <a:p>
                <a:endParaRPr lang="en-GB"/>
              </a:p>
            </p:txBody>
          </p:sp>
          <p:sp>
            <p:nvSpPr>
              <p:cNvPr id="1041" name="Freeform 199"/>
              <p:cNvSpPr>
                <a:spLocks/>
              </p:cNvSpPr>
              <p:nvPr/>
            </p:nvSpPr>
            <p:spPr bwMode="auto">
              <a:xfrm>
                <a:off x="2420" y="3376"/>
                <a:ext cx="12" cy="652"/>
              </a:xfrm>
              <a:custGeom>
                <a:avLst/>
                <a:gdLst/>
                <a:ahLst/>
                <a:cxnLst>
                  <a:cxn ang="0">
                    <a:pos x="2" y="6"/>
                  </a:cxn>
                  <a:cxn ang="0">
                    <a:pos x="1" y="6"/>
                  </a:cxn>
                  <a:cxn ang="0">
                    <a:pos x="1" y="152"/>
                  </a:cxn>
                  <a:cxn ang="0">
                    <a:pos x="2" y="155"/>
                  </a:cxn>
                  <a:cxn ang="0">
                    <a:pos x="2" y="6"/>
                  </a:cxn>
                </a:cxnLst>
                <a:rect l="0" t="0" r="r" b="b"/>
                <a:pathLst>
                  <a:path w="3" h="163">
                    <a:moveTo>
                      <a:pt x="2" y="6"/>
                    </a:moveTo>
                    <a:cubicBezTo>
                      <a:pt x="2" y="2"/>
                      <a:pt x="1" y="0"/>
                      <a:pt x="1" y="6"/>
                    </a:cubicBezTo>
                    <a:cubicBezTo>
                      <a:pt x="0" y="11"/>
                      <a:pt x="0" y="146"/>
                      <a:pt x="1" y="152"/>
                    </a:cubicBezTo>
                    <a:cubicBezTo>
                      <a:pt x="1" y="162"/>
                      <a:pt x="2" y="163"/>
                      <a:pt x="2" y="155"/>
                    </a:cubicBezTo>
                    <a:cubicBezTo>
                      <a:pt x="3" y="147"/>
                      <a:pt x="3" y="11"/>
                      <a:pt x="2" y="6"/>
                    </a:cubicBezTo>
                  </a:path>
                </a:pathLst>
              </a:custGeom>
              <a:solidFill>
                <a:srgbClr val="A9A8A7"/>
              </a:solidFill>
              <a:ln w="9525">
                <a:noFill/>
                <a:round/>
                <a:headEnd/>
                <a:tailEnd/>
              </a:ln>
            </p:spPr>
            <p:txBody>
              <a:bodyPr/>
              <a:lstStyle/>
              <a:p>
                <a:endParaRPr lang="en-GB"/>
              </a:p>
            </p:txBody>
          </p:sp>
          <p:sp>
            <p:nvSpPr>
              <p:cNvPr id="1042" name="Freeform 200"/>
              <p:cNvSpPr>
                <a:spLocks/>
              </p:cNvSpPr>
              <p:nvPr/>
            </p:nvSpPr>
            <p:spPr bwMode="auto">
              <a:xfrm>
                <a:off x="2788" y="3424"/>
                <a:ext cx="4" cy="8"/>
              </a:xfrm>
              <a:custGeom>
                <a:avLst/>
                <a:gdLst/>
                <a:ahLst/>
                <a:cxnLst>
                  <a:cxn ang="0">
                    <a:pos x="4" y="0"/>
                  </a:cxn>
                  <a:cxn ang="0">
                    <a:pos x="0" y="0"/>
                  </a:cxn>
                  <a:cxn ang="0">
                    <a:pos x="0" y="0"/>
                  </a:cxn>
                  <a:cxn ang="0">
                    <a:pos x="0" y="0"/>
                  </a:cxn>
                  <a:cxn ang="0">
                    <a:pos x="0" y="4"/>
                  </a:cxn>
                  <a:cxn ang="0">
                    <a:pos x="0" y="4"/>
                  </a:cxn>
                  <a:cxn ang="0">
                    <a:pos x="0" y="4"/>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4"/>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43" name="Freeform 201"/>
              <p:cNvSpPr>
                <a:spLocks/>
              </p:cNvSpPr>
              <p:nvPr/>
            </p:nvSpPr>
            <p:spPr bwMode="auto">
              <a:xfrm>
                <a:off x="2792" y="3400"/>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44" name="Freeform 202"/>
              <p:cNvSpPr>
                <a:spLocks/>
              </p:cNvSpPr>
              <p:nvPr/>
            </p:nvSpPr>
            <p:spPr bwMode="auto">
              <a:xfrm>
                <a:off x="2900" y="3400"/>
                <a:ext cx="4" cy="8"/>
              </a:xfrm>
              <a:custGeom>
                <a:avLst/>
                <a:gdLst/>
                <a:ahLst/>
                <a:cxnLst>
                  <a:cxn ang="0">
                    <a:pos x="0" y="8"/>
                  </a:cxn>
                  <a:cxn ang="0">
                    <a:pos x="4" y="8"/>
                  </a:cxn>
                  <a:cxn ang="0">
                    <a:pos x="4" y="8"/>
                  </a:cxn>
                  <a:cxn ang="0">
                    <a:pos x="4" y="4"/>
                  </a:cxn>
                  <a:cxn ang="0">
                    <a:pos x="4" y="4"/>
                  </a:cxn>
                  <a:cxn ang="0">
                    <a:pos x="4" y="4"/>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4"/>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45" name="Freeform 203"/>
              <p:cNvSpPr>
                <a:spLocks/>
              </p:cNvSpPr>
              <p:nvPr/>
            </p:nvSpPr>
            <p:spPr bwMode="auto">
              <a:xfrm>
                <a:off x="2788" y="3500"/>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46" name="Freeform 204"/>
              <p:cNvSpPr>
                <a:spLocks/>
              </p:cNvSpPr>
              <p:nvPr/>
            </p:nvSpPr>
            <p:spPr bwMode="auto">
              <a:xfrm>
                <a:off x="2792" y="3480"/>
                <a:ext cx="108" cy="28"/>
              </a:xfrm>
              <a:custGeom>
                <a:avLst/>
                <a:gdLst/>
                <a:ahLst/>
                <a:cxnLst>
                  <a:cxn ang="0">
                    <a:pos x="108" y="0"/>
                  </a:cxn>
                  <a:cxn ang="0">
                    <a:pos x="92" y="4"/>
                  </a:cxn>
                  <a:cxn ang="0">
                    <a:pos x="80" y="8"/>
                  </a:cxn>
                  <a:cxn ang="0">
                    <a:pos x="68" y="12"/>
                  </a:cxn>
                  <a:cxn ang="0">
                    <a:pos x="60" y="12"/>
                  </a:cxn>
                  <a:cxn ang="0">
                    <a:pos x="48" y="16"/>
                  </a:cxn>
                  <a:cxn ang="0">
                    <a:pos x="32" y="16"/>
                  </a:cxn>
                  <a:cxn ang="0">
                    <a:pos x="16" y="20"/>
                  </a:cxn>
                  <a:cxn ang="0">
                    <a:pos x="0" y="20"/>
                  </a:cxn>
                  <a:cxn ang="0">
                    <a:pos x="0" y="28"/>
                  </a:cxn>
                  <a:cxn ang="0">
                    <a:pos x="20" y="28"/>
                  </a:cxn>
                  <a:cxn ang="0">
                    <a:pos x="36" y="28"/>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2" y="16"/>
                    </a:lnTo>
                    <a:lnTo>
                      <a:pt x="16" y="20"/>
                    </a:lnTo>
                    <a:lnTo>
                      <a:pt x="0" y="20"/>
                    </a:lnTo>
                    <a:lnTo>
                      <a:pt x="0" y="28"/>
                    </a:lnTo>
                    <a:lnTo>
                      <a:pt x="20" y="28"/>
                    </a:lnTo>
                    <a:lnTo>
                      <a:pt x="36" y="28"/>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47" name="Freeform 205"/>
              <p:cNvSpPr>
                <a:spLocks/>
              </p:cNvSpPr>
              <p:nvPr/>
            </p:nvSpPr>
            <p:spPr bwMode="auto">
              <a:xfrm>
                <a:off x="2900" y="3480"/>
                <a:ext cx="4" cy="8"/>
              </a:xfrm>
              <a:custGeom>
                <a:avLst/>
                <a:gdLst/>
                <a:ahLst/>
                <a:cxnLst>
                  <a:cxn ang="0">
                    <a:pos x="0" y="8"/>
                  </a:cxn>
                  <a:cxn ang="0">
                    <a:pos x="4" y="8"/>
                  </a:cxn>
                  <a:cxn ang="0">
                    <a:pos x="4" y="4"/>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48" name="Freeform 206"/>
              <p:cNvSpPr>
                <a:spLocks/>
              </p:cNvSpPr>
              <p:nvPr/>
            </p:nvSpPr>
            <p:spPr bwMode="auto">
              <a:xfrm>
                <a:off x="2788" y="3580"/>
                <a:ext cx="4" cy="8"/>
              </a:xfrm>
              <a:custGeom>
                <a:avLst/>
                <a:gdLst/>
                <a:ahLst/>
                <a:cxnLst>
                  <a:cxn ang="0">
                    <a:pos x="4" y="0"/>
                  </a:cxn>
                  <a:cxn ang="0">
                    <a:pos x="0" y="0"/>
                  </a:cxn>
                  <a:cxn ang="0">
                    <a:pos x="0" y="0"/>
                  </a:cxn>
                  <a:cxn ang="0">
                    <a:pos x="0" y="0"/>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49" name="Freeform 207"/>
              <p:cNvSpPr>
                <a:spLocks/>
              </p:cNvSpPr>
              <p:nvPr/>
            </p:nvSpPr>
            <p:spPr bwMode="auto">
              <a:xfrm>
                <a:off x="2792" y="3556"/>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8"/>
                  </a:cxn>
                  <a:cxn ang="0">
                    <a:pos x="60" y="24"/>
                  </a:cxn>
                  <a:cxn ang="0">
                    <a:pos x="72" y="20"/>
                  </a:cxn>
                  <a:cxn ang="0">
                    <a:pos x="84" y="16"/>
                  </a:cxn>
                  <a:cxn ang="0">
                    <a:pos x="96" y="16"/>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8"/>
                    </a:lnTo>
                    <a:lnTo>
                      <a:pt x="60" y="24"/>
                    </a:lnTo>
                    <a:lnTo>
                      <a:pt x="72" y="20"/>
                    </a:lnTo>
                    <a:lnTo>
                      <a:pt x="84" y="16"/>
                    </a:lnTo>
                    <a:lnTo>
                      <a:pt x="96" y="16"/>
                    </a:lnTo>
                    <a:lnTo>
                      <a:pt x="108" y="8"/>
                    </a:lnTo>
                    <a:lnTo>
                      <a:pt x="108" y="0"/>
                    </a:lnTo>
                    <a:close/>
                  </a:path>
                </a:pathLst>
              </a:custGeom>
              <a:solidFill>
                <a:srgbClr val="FFFFFF"/>
              </a:solidFill>
              <a:ln w="9525">
                <a:noFill/>
                <a:round/>
                <a:headEnd/>
                <a:tailEnd/>
              </a:ln>
            </p:spPr>
            <p:txBody>
              <a:bodyPr/>
              <a:lstStyle/>
              <a:p>
                <a:endParaRPr lang="en-GB"/>
              </a:p>
            </p:txBody>
          </p:sp>
          <p:sp>
            <p:nvSpPr>
              <p:cNvPr id="1050" name="Freeform 208"/>
              <p:cNvSpPr>
                <a:spLocks/>
              </p:cNvSpPr>
              <p:nvPr/>
            </p:nvSpPr>
            <p:spPr bwMode="auto">
              <a:xfrm>
                <a:off x="2900" y="3556"/>
                <a:ext cx="4" cy="8"/>
              </a:xfrm>
              <a:custGeom>
                <a:avLst/>
                <a:gdLst/>
                <a:ahLst/>
                <a:cxnLst>
                  <a:cxn ang="0">
                    <a:pos x="0" y="8"/>
                  </a:cxn>
                  <a:cxn ang="0">
                    <a:pos x="4" y="8"/>
                  </a:cxn>
                  <a:cxn ang="0">
                    <a:pos x="4" y="8"/>
                  </a:cxn>
                  <a:cxn ang="0">
                    <a:pos x="4" y="8"/>
                  </a:cxn>
                  <a:cxn ang="0">
                    <a:pos x="4" y="4"/>
                  </a:cxn>
                  <a:cxn ang="0">
                    <a:pos x="4" y="4"/>
                  </a:cxn>
                  <a:cxn ang="0">
                    <a:pos x="0" y="4"/>
                  </a:cxn>
                  <a:cxn ang="0">
                    <a:pos x="0" y="0"/>
                  </a:cxn>
                  <a:cxn ang="0">
                    <a:pos x="0" y="0"/>
                  </a:cxn>
                  <a:cxn ang="0">
                    <a:pos x="0" y="8"/>
                  </a:cxn>
                </a:cxnLst>
                <a:rect l="0" t="0" r="r" b="b"/>
                <a:pathLst>
                  <a:path w="4" h="8">
                    <a:moveTo>
                      <a:pt x="0" y="8"/>
                    </a:moveTo>
                    <a:lnTo>
                      <a:pt x="4" y="8"/>
                    </a:lnTo>
                    <a:lnTo>
                      <a:pt x="4" y="8"/>
                    </a:lnTo>
                    <a:lnTo>
                      <a:pt x="4" y="8"/>
                    </a:lnTo>
                    <a:lnTo>
                      <a:pt x="4" y="4"/>
                    </a:lnTo>
                    <a:lnTo>
                      <a:pt x="4" y="4"/>
                    </a:lnTo>
                    <a:lnTo>
                      <a:pt x="0" y="4"/>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51" name="Freeform 209"/>
              <p:cNvSpPr>
                <a:spLocks/>
              </p:cNvSpPr>
              <p:nvPr/>
            </p:nvSpPr>
            <p:spPr bwMode="auto">
              <a:xfrm>
                <a:off x="2788" y="3656"/>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52" name="Freeform 210"/>
              <p:cNvSpPr>
                <a:spLocks/>
              </p:cNvSpPr>
              <p:nvPr/>
            </p:nvSpPr>
            <p:spPr bwMode="auto">
              <a:xfrm>
                <a:off x="2792" y="3636"/>
                <a:ext cx="108" cy="28"/>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0"/>
                  </a:cxn>
                  <a:cxn ang="0">
                    <a:pos x="0" y="28"/>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6"/>
                    </a:lnTo>
                    <a:lnTo>
                      <a:pt x="48" y="16"/>
                    </a:lnTo>
                    <a:lnTo>
                      <a:pt x="32" y="20"/>
                    </a:lnTo>
                    <a:lnTo>
                      <a:pt x="16" y="20"/>
                    </a:lnTo>
                    <a:lnTo>
                      <a:pt x="0" y="20"/>
                    </a:lnTo>
                    <a:lnTo>
                      <a:pt x="0" y="28"/>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53" name="Freeform 211"/>
              <p:cNvSpPr>
                <a:spLocks/>
              </p:cNvSpPr>
              <p:nvPr/>
            </p:nvSpPr>
            <p:spPr bwMode="auto">
              <a:xfrm>
                <a:off x="2900" y="3636"/>
                <a:ext cx="4" cy="8"/>
              </a:xfrm>
              <a:custGeom>
                <a:avLst/>
                <a:gdLst/>
                <a:ahLst/>
                <a:cxnLst>
                  <a:cxn ang="0">
                    <a:pos x="0" y="8"/>
                  </a:cxn>
                  <a:cxn ang="0">
                    <a:pos x="4" y="8"/>
                  </a:cxn>
                  <a:cxn ang="0">
                    <a:pos x="4" y="8"/>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54" name="Freeform 212"/>
              <p:cNvSpPr>
                <a:spLocks/>
              </p:cNvSpPr>
              <p:nvPr/>
            </p:nvSpPr>
            <p:spPr bwMode="auto">
              <a:xfrm>
                <a:off x="2788" y="3736"/>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55" name="Freeform 213"/>
              <p:cNvSpPr>
                <a:spLocks/>
              </p:cNvSpPr>
              <p:nvPr/>
            </p:nvSpPr>
            <p:spPr bwMode="auto">
              <a:xfrm>
                <a:off x="2792" y="3716"/>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56" name="Freeform 214"/>
              <p:cNvSpPr>
                <a:spLocks/>
              </p:cNvSpPr>
              <p:nvPr/>
            </p:nvSpPr>
            <p:spPr bwMode="auto">
              <a:xfrm>
                <a:off x="2900" y="3716"/>
                <a:ext cx="4" cy="8"/>
              </a:xfrm>
              <a:custGeom>
                <a:avLst/>
                <a:gdLst/>
                <a:ahLst/>
                <a:cxnLst>
                  <a:cxn ang="0">
                    <a:pos x="0" y="8"/>
                  </a:cxn>
                  <a:cxn ang="0">
                    <a:pos x="4" y="8"/>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57" name="Freeform 215"/>
              <p:cNvSpPr>
                <a:spLocks/>
              </p:cNvSpPr>
              <p:nvPr/>
            </p:nvSpPr>
            <p:spPr bwMode="auto">
              <a:xfrm>
                <a:off x="2788" y="3816"/>
                <a:ext cx="4" cy="8"/>
              </a:xfrm>
              <a:custGeom>
                <a:avLst/>
                <a:gdLst/>
                <a:ahLst/>
                <a:cxnLst>
                  <a:cxn ang="0">
                    <a:pos x="4" y="0"/>
                  </a:cxn>
                  <a:cxn ang="0">
                    <a:pos x="0" y="0"/>
                  </a:cxn>
                  <a:cxn ang="0">
                    <a:pos x="0" y="0"/>
                  </a:cxn>
                  <a:cxn ang="0">
                    <a:pos x="0" y="0"/>
                  </a:cxn>
                  <a:cxn ang="0">
                    <a:pos x="0" y="4"/>
                  </a:cxn>
                  <a:cxn ang="0">
                    <a:pos x="0" y="4"/>
                  </a:cxn>
                  <a:cxn ang="0">
                    <a:pos x="0" y="4"/>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4"/>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58" name="Freeform 216"/>
              <p:cNvSpPr>
                <a:spLocks/>
              </p:cNvSpPr>
              <p:nvPr/>
            </p:nvSpPr>
            <p:spPr bwMode="auto">
              <a:xfrm>
                <a:off x="2792" y="3792"/>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59" name="Freeform 217"/>
              <p:cNvSpPr>
                <a:spLocks/>
              </p:cNvSpPr>
              <p:nvPr/>
            </p:nvSpPr>
            <p:spPr bwMode="auto">
              <a:xfrm>
                <a:off x="2900" y="3792"/>
                <a:ext cx="4" cy="8"/>
              </a:xfrm>
              <a:custGeom>
                <a:avLst/>
                <a:gdLst/>
                <a:ahLst/>
                <a:cxnLst>
                  <a:cxn ang="0">
                    <a:pos x="0" y="8"/>
                  </a:cxn>
                  <a:cxn ang="0">
                    <a:pos x="4" y="8"/>
                  </a:cxn>
                  <a:cxn ang="0">
                    <a:pos x="4" y="8"/>
                  </a:cxn>
                  <a:cxn ang="0">
                    <a:pos x="4" y="4"/>
                  </a:cxn>
                  <a:cxn ang="0">
                    <a:pos x="4" y="4"/>
                  </a:cxn>
                  <a:cxn ang="0">
                    <a:pos x="4" y="4"/>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4"/>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60" name="Freeform 218"/>
              <p:cNvSpPr>
                <a:spLocks/>
              </p:cNvSpPr>
              <p:nvPr/>
            </p:nvSpPr>
            <p:spPr bwMode="auto">
              <a:xfrm>
                <a:off x="2788" y="3892"/>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61" name="Freeform 219"/>
              <p:cNvSpPr>
                <a:spLocks/>
              </p:cNvSpPr>
              <p:nvPr/>
            </p:nvSpPr>
            <p:spPr bwMode="auto">
              <a:xfrm>
                <a:off x="2792" y="3872"/>
                <a:ext cx="108" cy="28"/>
              </a:xfrm>
              <a:custGeom>
                <a:avLst/>
                <a:gdLst/>
                <a:ahLst/>
                <a:cxnLst>
                  <a:cxn ang="0">
                    <a:pos x="108" y="0"/>
                  </a:cxn>
                  <a:cxn ang="0">
                    <a:pos x="92" y="4"/>
                  </a:cxn>
                  <a:cxn ang="0">
                    <a:pos x="80" y="8"/>
                  </a:cxn>
                  <a:cxn ang="0">
                    <a:pos x="68" y="12"/>
                  </a:cxn>
                  <a:cxn ang="0">
                    <a:pos x="60" y="12"/>
                  </a:cxn>
                  <a:cxn ang="0">
                    <a:pos x="48" y="16"/>
                  </a:cxn>
                  <a:cxn ang="0">
                    <a:pos x="32" y="20"/>
                  </a:cxn>
                  <a:cxn ang="0">
                    <a:pos x="16" y="20"/>
                  </a:cxn>
                  <a:cxn ang="0">
                    <a:pos x="0" y="20"/>
                  </a:cxn>
                  <a:cxn ang="0">
                    <a:pos x="0" y="28"/>
                  </a:cxn>
                  <a:cxn ang="0">
                    <a:pos x="20" y="28"/>
                  </a:cxn>
                  <a:cxn ang="0">
                    <a:pos x="36" y="28"/>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2" y="20"/>
                    </a:lnTo>
                    <a:lnTo>
                      <a:pt x="16" y="20"/>
                    </a:lnTo>
                    <a:lnTo>
                      <a:pt x="0" y="20"/>
                    </a:lnTo>
                    <a:lnTo>
                      <a:pt x="0" y="28"/>
                    </a:lnTo>
                    <a:lnTo>
                      <a:pt x="20" y="28"/>
                    </a:lnTo>
                    <a:lnTo>
                      <a:pt x="36" y="28"/>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62" name="Freeform 220"/>
              <p:cNvSpPr>
                <a:spLocks/>
              </p:cNvSpPr>
              <p:nvPr/>
            </p:nvSpPr>
            <p:spPr bwMode="auto">
              <a:xfrm>
                <a:off x="2900" y="3872"/>
                <a:ext cx="4" cy="8"/>
              </a:xfrm>
              <a:custGeom>
                <a:avLst/>
                <a:gdLst/>
                <a:ahLst/>
                <a:cxnLst>
                  <a:cxn ang="0">
                    <a:pos x="0" y="8"/>
                  </a:cxn>
                  <a:cxn ang="0">
                    <a:pos x="4" y="8"/>
                  </a:cxn>
                  <a:cxn ang="0">
                    <a:pos x="4" y="4"/>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63" name="Freeform 221"/>
              <p:cNvSpPr>
                <a:spLocks/>
              </p:cNvSpPr>
              <p:nvPr/>
            </p:nvSpPr>
            <p:spPr bwMode="auto">
              <a:xfrm>
                <a:off x="2788" y="3972"/>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64" name="Freeform 222"/>
              <p:cNvSpPr>
                <a:spLocks/>
              </p:cNvSpPr>
              <p:nvPr/>
            </p:nvSpPr>
            <p:spPr bwMode="auto">
              <a:xfrm>
                <a:off x="2792" y="3952"/>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16"/>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16"/>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65" name="Freeform 223"/>
              <p:cNvSpPr>
                <a:spLocks/>
              </p:cNvSpPr>
              <p:nvPr/>
            </p:nvSpPr>
            <p:spPr bwMode="auto">
              <a:xfrm>
                <a:off x="2900" y="3952"/>
                <a:ext cx="4" cy="8"/>
              </a:xfrm>
              <a:custGeom>
                <a:avLst/>
                <a:gdLst/>
                <a:ahLst/>
                <a:cxnLst>
                  <a:cxn ang="0">
                    <a:pos x="0" y="8"/>
                  </a:cxn>
                  <a:cxn ang="0">
                    <a:pos x="4" y="4"/>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4"/>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66" name="Freeform 224"/>
              <p:cNvSpPr>
                <a:spLocks/>
              </p:cNvSpPr>
              <p:nvPr/>
            </p:nvSpPr>
            <p:spPr bwMode="auto">
              <a:xfrm>
                <a:off x="2848" y="3228"/>
                <a:ext cx="8" cy="4"/>
              </a:xfrm>
              <a:custGeom>
                <a:avLst/>
                <a:gdLst/>
                <a:ahLst/>
                <a:cxnLst>
                  <a:cxn ang="0">
                    <a:pos x="8" y="4"/>
                  </a:cxn>
                  <a:cxn ang="0">
                    <a:pos x="8" y="0"/>
                  </a:cxn>
                  <a:cxn ang="0">
                    <a:pos x="4" y="0"/>
                  </a:cxn>
                  <a:cxn ang="0">
                    <a:pos x="4" y="0"/>
                  </a:cxn>
                  <a:cxn ang="0">
                    <a:pos x="4" y="0"/>
                  </a:cxn>
                  <a:cxn ang="0">
                    <a:pos x="0" y="0"/>
                  </a:cxn>
                  <a:cxn ang="0">
                    <a:pos x="0" y="0"/>
                  </a:cxn>
                  <a:cxn ang="0">
                    <a:pos x="0" y="0"/>
                  </a:cxn>
                  <a:cxn ang="0">
                    <a:pos x="0" y="4"/>
                  </a:cxn>
                  <a:cxn ang="0">
                    <a:pos x="8" y="4"/>
                  </a:cxn>
                </a:cxnLst>
                <a:rect l="0" t="0" r="r" b="b"/>
                <a:pathLst>
                  <a:path w="8" h="4">
                    <a:moveTo>
                      <a:pt x="8" y="4"/>
                    </a:moveTo>
                    <a:lnTo>
                      <a:pt x="8" y="0"/>
                    </a:lnTo>
                    <a:lnTo>
                      <a:pt x="4" y="0"/>
                    </a:lnTo>
                    <a:lnTo>
                      <a:pt x="4" y="0"/>
                    </a:lnTo>
                    <a:lnTo>
                      <a:pt x="4" y="0"/>
                    </a:lnTo>
                    <a:lnTo>
                      <a:pt x="0" y="0"/>
                    </a:lnTo>
                    <a:lnTo>
                      <a:pt x="0" y="0"/>
                    </a:lnTo>
                    <a:lnTo>
                      <a:pt x="0" y="0"/>
                    </a:lnTo>
                    <a:lnTo>
                      <a:pt x="0" y="4"/>
                    </a:lnTo>
                    <a:lnTo>
                      <a:pt x="8" y="4"/>
                    </a:lnTo>
                    <a:close/>
                  </a:path>
                </a:pathLst>
              </a:custGeom>
              <a:solidFill>
                <a:srgbClr val="FFFFFF"/>
              </a:solidFill>
              <a:ln w="9525">
                <a:noFill/>
                <a:round/>
                <a:headEnd/>
                <a:tailEnd/>
              </a:ln>
            </p:spPr>
            <p:txBody>
              <a:bodyPr/>
              <a:lstStyle/>
              <a:p>
                <a:endParaRPr lang="en-GB"/>
              </a:p>
            </p:txBody>
          </p:sp>
          <p:sp>
            <p:nvSpPr>
              <p:cNvPr id="1067" name="Rectangle 225"/>
              <p:cNvSpPr>
                <a:spLocks noChangeArrowheads="1"/>
              </p:cNvSpPr>
              <p:nvPr/>
            </p:nvSpPr>
            <p:spPr bwMode="auto">
              <a:xfrm>
                <a:off x="2848" y="3232"/>
                <a:ext cx="8" cy="800"/>
              </a:xfrm>
              <a:prstGeom prst="rect">
                <a:avLst/>
              </a:prstGeom>
              <a:solidFill>
                <a:srgbClr val="FFFFFF"/>
              </a:solidFill>
              <a:ln w="9525">
                <a:noFill/>
                <a:miter lim="800000"/>
                <a:headEnd/>
                <a:tailEnd/>
              </a:ln>
            </p:spPr>
            <p:txBody>
              <a:bodyPr/>
              <a:lstStyle/>
              <a:p>
                <a:endParaRPr lang="en-GB"/>
              </a:p>
            </p:txBody>
          </p:sp>
          <p:sp>
            <p:nvSpPr>
              <p:cNvPr id="1068" name="Freeform 226"/>
              <p:cNvSpPr>
                <a:spLocks/>
              </p:cNvSpPr>
              <p:nvPr/>
            </p:nvSpPr>
            <p:spPr bwMode="auto">
              <a:xfrm>
                <a:off x="2848" y="4032"/>
                <a:ext cx="8" cy="4"/>
              </a:xfrm>
              <a:custGeom>
                <a:avLst/>
                <a:gdLst/>
                <a:ahLst/>
                <a:cxnLst>
                  <a:cxn ang="0">
                    <a:pos x="0" y="0"/>
                  </a:cxn>
                  <a:cxn ang="0">
                    <a:pos x="0" y="0"/>
                  </a:cxn>
                  <a:cxn ang="0">
                    <a:pos x="0" y="0"/>
                  </a:cxn>
                  <a:cxn ang="0">
                    <a:pos x="0" y="4"/>
                  </a:cxn>
                  <a:cxn ang="0">
                    <a:pos x="4" y="4"/>
                  </a:cxn>
                  <a:cxn ang="0">
                    <a:pos x="4" y="4"/>
                  </a:cxn>
                  <a:cxn ang="0">
                    <a:pos x="4" y="0"/>
                  </a:cxn>
                  <a:cxn ang="0">
                    <a:pos x="8" y="0"/>
                  </a:cxn>
                  <a:cxn ang="0">
                    <a:pos x="8" y="0"/>
                  </a:cxn>
                  <a:cxn ang="0">
                    <a:pos x="0" y="0"/>
                  </a:cxn>
                </a:cxnLst>
                <a:rect l="0" t="0" r="r" b="b"/>
                <a:pathLst>
                  <a:path w="8" h="4">
                    <a:moveTo>
                      <a:pt x="0" y="0"/>
                    </a:moveTo>
                    <a:lnTo>
                      <a:pt x="0" y="0"/>
                    </a:lnTo>
                    <a:lnTo>
                      <a:pt x="0" y="0"/>
                    </a:lnTo>
                    <a:lnTo>
                      <a:pt x="0" y="4"/>
                    </a:lnTo>
                    <a:lnTo>
                      <a:pt x="4" y="4"/>
                    </a:lnTo>
                    <a:lnTo>
                      <a:pt x="4" y="4"/>
                    </a:lnTo>
                    <a:lnTo>
                      <a:pt x="4" y="0"/>
                    </a:lnTo>
                    <a:lnTo>
                      <a:pt x="8" y="0"/>
                    </a:lnTo>
                    <a:lnTo>
                      <a:pt x="8" y="0"/>
                    </a:lnTo>
                    <a:lnTo>
                      <a:pt x="0" y="0"/>
                    </a:lnTo>
                    <a:close/>
                  </a:path>
                </a:pathLst>
              </a:custGeom>
              <a:solidFill>
                <a:srgbClr val="FFFFFF"/>
              </a:solidFill>
              <a:ln w="9525">
                <a:noFill/>
                <a:round/>
                <a:headEnd/>
                <a:tailEnd/>
              </a:ln>
            </p:spPr>
            <p:txBody>
              <a:bodyPr/>
              <a:lstStyle/>
              <a:p>
                <a:endParaRPr lang="en-GB"/>
              </a:p>
            </p:txBody>
          </p:sp>
          <p:sp>
            <p:nvSpPr>
              <p:cNvPr id="1069" name="Freeform 227"/>
              <p:cNvSpPr>
                <a:spLocks/>
              </p:cNvSpPr>
              <p:nvPr/>
            </p:nvSpPr>
            <p:spPr bwMode="auto">
              <a:xfrm>
                <a:off x="2788" y="3344"/>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070" name="Freeform 228"/>
              <p:cNvSpPr>
                <a:spLocks/>
              </p:cNvSpPr>
              <p:nvPr/>
            </p:nvSpPr>
            <p:spPr bwMode="auto">
              <a:xfrm>
                <a:off x="2792" y="3324"/>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071" name="Freeform 229"/>
              <p:cNvSpPr>
                <a:spLocks/>
              </p:cNvSpPr>
              <p:nvPr/>
            </p:nvSpPr>
            <p:spPr bwMode="auto">
              <a:xfrm>
                <a:off x="2900" y="3324"/>
                <a:ext cx="4" cy="8"/>
              </a:xfrm>
              <a:custGeom>
                <a:avLst/>
                <a:gdLst/>
                <a:ahLst/>
                <a:cxnLst>
                  <a:cxn ang="0">
                    <a:pos x="0" y="8"/>
                  </a:cxn>
                  <a:cxn ang="0">
                    <a:pos x="4" y="4"/>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4"/>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072" name="Freeform 230"/>
              <p:cNvSpPr>
                <a:spLocks/>
              </p:cNvSpPr>
              <p:nvPr/>
            </p:nvSpPr>
            <p:spPr bwMode="auto">
              <a:xfrm>
                <a:off x="2820" y="3460"/>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73" name="Freeform 231"/>
              <p:cNvSpPr>
                <a:spLocks/>
              </p:cNvSpPr>
              <p:nvPr/>
            </p:nvSpPr>
            <p:spPr bwMode="auto">
              <a:xfrm>
                <a:off x="2824" y="3448"/>
                <a:ext cx="52" cy="20"/>
              </a:xfrm>
              <a:custGeom>
                <a:avLst/>
                <a:gdLst/>
                <a:ahLst/>
                <a:cxnLst>
                  <a:cxn ang="0">
                    <a:pos x="48" y="0"/>
                  </a:cxn>
                  <a:cxn ang="0">
                    <a:pos x="44" y="4"/>
                  </a:cxn>
                  <a:cxn ang="0">
                    <a:pos x="36" y="4"/>
                  </a:cxn>
                  <a:cxn ang="0">
                    <a:pos x="32" y="8"/>
                  </a:cxn>
                  <a:cxn ang="0">
                    <a:pos x="28" y="8"/>
                  </a:cxn>
                  <a:cxn ang="0">
                    <a:pos x="20" y="8"/>
                  </a:cxn>
                  <a:cxn ang="0">
                    <a:pos x="16" y="8"/>
                  </a:cxn>
                  <a:cxn ang="0">
                    <a:pos x="8" y="8"/>
                  </a:cxn>
                  <a:cxn ang="0">
                    <a:pos x="0" y="12"/>
                  </a:cxn>
                  <a:cxn ang="0">
                    <a:pos x="0" y="20"/>
                  </a:cxn>
                  <a:cxn ang="0">
                    <a:pos x="8" y="20"/>
                  </a:cxn>
                  <a:cxn ang="0">
                    <a:pos x="16" y="16"/>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8" y="8"/>
                    </a:lnTo>
                    <a:lnTo>
                      <a:pt x="20" y="8"/>
                    </a:lnTo>
                    <a:lnTo>
                      <a:pt x="16" y="8"/>
                    </a:lnTo>
                    <a:lnTo>
                      <a:pt x="8" y="8"/>
                    </a:lnTo>
                    <a:lnTo>
                      <a:pt x="0" y="12"/>
                    </a:lnTo>
                    <a:lnTo>
                      <a:pt x="0" y="20"/>
                    </a:lnTo>
                    <a:lnTo>
                      <a:pt x="8" y="20"/>
                    </a:lnTo>
                    <a:lnTo>
                      <a:pt x="16" y="16"/>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1074" name="Freeform 232"/>
              <p:cNvSpPr>
                <a:spLocks/>
              </p:cNvSpPr>
              <p:nvPr/>
            </p:nvSpPr>
            <p:spPr bwMode="auto">
              <a:xfrm>
                <a:off x="2872" y="3448"/>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75" name="Freeform 233"/>
              <p:cNvSpPr>
                <a:spLocks/>
              </p:cNvSpPr>
              <p:nvPr/>
            </p:nvSpPr>
            <p:spPr bwMode="auto">
              <a:xfrm>
                <a:off x="2820" y="3384"/>
                <a:ext cx="4" cy="8"/>
              </a:xfrm>
              <a:custGeom>
                <a:avLst/>
                <a:gdLst/>
                <a:ahLst/>
                <a:cxnLst>
                  <a:cxn ang="0">
                    <a:pos x="4" y="0"/>
                  </a:cxn>
                  <a:cxn ang="0">
                    <a:pos x="4"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4"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76" name="Freeform 234"/>
              <p:cNvSpPr>
                <a:spLocks/>
              </p:cNvSpPr>
              <p:nvPr/>
            </p:nvSpPr>
            <p:spPr bwMode="auto">
              <a:xfrm>
                <a:off x="2824" y="3372"/>
                <a:ext cx="52" cy="20"/>
              </a:xfrm>
              <a:custGeom>
                <a:avLst/>
                <a:gdLst/>
                <a:ahLst/>
                <a:cxnLst>
                  <a:cxn ang="0">
                    <a:pos x="48" y="0"/>
                  </a:cxn>
                  <a:cxn ang="0">
                    <a:pos x="44" y="4"/>
                  </a:cxn>
                  <a:cxn ang="0">
                    <a:pos x="36" y="8"/>
                  </a:cxn>
                  <a:cxn ang="0">
                    <a:pos x="32" y="8"/>
                  </a:cxn>
                  <a:cxn ang="0">
                    <a:pos x="28" y="8"/>
                  </a:cxn>
                  <a:cxn ang="0">
                    <a:pos x="20" y="12"/>
                  </a:cxn>
                  <a:cxn ang="0">
                    <a:pos x="16" y="12"/>
                  </a:cxn>
                  <a:cxn ang="0">
                    <a:pos x="8" y="12"/>
                  </a:cxn>
                  <a:cxn ang="0">
                    <a:pos x="0" y="12"/>
                  </a:cxn>
                  <a:cxn ang="0">
                    <a:pos x="0" y="20"/>
                  </a:cxn>
                  <a:cxn ang="0">
                    <a:pos x="8" y="20"/>
                  </a:cxn>
                  <a:cxn ang="0">
                    <a:pos x="16" y="20"/>
                  </a:cxn>
                  <a:cxn ang="0">
                    <a:pos x="20" y="20"/>
                  </a:cxn>
                  <a:cxn ang="0">
                    <a:pos x="28" y="16"/>
                  </a:cxn>
                  <a:cxn ang="0">
                    <a:pos x="32" y="16"/>
                  </a:cxn>
                  <a:cxn ang="0">
                    <a:pos x="40" y="16"/>
                  </a:cxn>
                  <a:cxn ang="0">
                    <a:pos x="44" y="12"/>
                  </a:cxn>
                  <a:cxn ang="0">
                    <a:pos x="52" y="8"/>
                  </a:cxn>
                  <a:cxn ang="0">
                    <a:pos x="48" y="0"/>
                  </a:cxn>
                </a:cxnLst>
                <a:rect l="0" t="0" r="r" b="b"/>
                <a:pathLst>
                  <a:path w="52" h="20">
                    <a:moveTo>
                      <a:pt x="48" y="0"/>
                    </a:moveTo>
                    <a:lnTo>
                      <a:pt x="44" y="4"/>
                    </a:lnTo>
                    <a:lnTo>
                      <a:pt x="36" y="8"/>
                    </a:lnTo>
                    <a:lnTo>
                      <a:pt x="32" y="8"/>
                    </a:lnTo>
                    <a:lnTo>
                      <a:pt x="28" y="8"/>
                    </a:lnTo>
                    <a:lnTo>
                      <a:pt x="20" y="12"/>
                    </a:lnTo>
                    <a:lnTo>
                      <a:pt x="16" y="12"/>
                    </a:lnTo>
                    <a:lnTo>
                      <a:pt x="8" y="12"/>
                    </a:lnTo>
                    <a:lnTo>
                      <a:pt x="0" y="12"/>
                    </a:lnTo>
                    <a:lnTo>
                      <a:pt x="0" y="20"/>
                    </a:lnTo>
                    <a:lnTo>
                      <a:pt x="8" y="20"/>
                    </a:lnTo>
                    <a:lnTo>
                      <a:pt x="16" y="20"/>
                    </a:lnTo>
                    <a:lnTo>
                      <a:pt x="20" y="20"/>
                    </a:lnTo>
                    <a:lnTo>
                      <a:pt x="28" y="16"/>
                    </a:lnTo>
                    <a:lnTo>
                      <a:pt x="32" y="16"/>
                    </a:lnTo>
                    <a:lnTo>
                      <a:pt x="40" y="16"/>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1077" name="Freeform 235"/>
              <p:cNvSpPr>
                <a:spLocks/>
              </p:cNvSpPr>
              <p:nvPr/>
            </p:nvSpPr>
            <p:spPr bwMode="auto">
              <a:xfrm>
                <a:off x="2872" y="3372"/>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78" name="Freeform 236"/>
              <p:cNvSpPr>
                <a:spLocks/>
              </p:cNvSpPr>
              <p:nvPr/>
            </p:nvSpPr>
            <p:spPr bwMode="auto">
              <a:xfrm>
                <a:off x="2820" y="3536"/>
                <a:ext cx="4" cy="8"/>
              </a:xfrm>
              <a:custGeom>
                <a:avLst/>
                <a:gdLst/>
                <a:ahLst/>
                <a:cxnLst>
                  <a:cxn ang="0">
                    <a:pos x="4" y="0"/>
                  </a:cxn>
                  <a:cxn ang="0">
                    <a:pos x="0"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0"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79" name="Freeform 237"/>
              <p:cNvSpPr>
                <a:spLocks/>
              </p:cNvSpPr>
              <p:nvPr/>
            </p:nvSpPr>
            <p:spPr bwMode="auto">
              <a:xfrm>
                <a:off x="2824" y="3528"/>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1080" name="Freeform 238"/>
              <p:cNvSpPr>
                <a:spLocks/>
              </p:cNvSpPr>
              <p:nvPr/>
            </p:nvSpPr>
            <p:spPr bwMode="auto">
              <a:xfrm>
                <a:off x="2872" y="3528"/>
                <a:ext cx="8" cy="8"/>
              </a:xfrm>
              <a:custGeom>
                <a:avLst/>
                <a:gdLst/>
                <a:ahLst/>
                <a:cxnLst>
                  <a:cxn ang="0">
                    <a:pos x="4" y="8"/>
                  </a:cxn>
                  <a:cxn ang="0">
                    <a:pos x="4" y="4"/>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4"/>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81" name="Freeform 239"/>
              <p:cNvSpPr>
                <a:spLocks/>
              </p:cNvSpPr>
              <p:nvPr/>
            </p:nvSpPr>
            <p:spPr bwMode="auto">
              <a:xfrm>
                <a:off x="2820" y="3616"/>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82" name="Freeform 240"/>
              <p:cNvSpPr>
                <a:spLocks/>
              </p:cNvSpPr>
              <p:nvPr/>
            </p:nvSpPr>
            <p:spPr bwMode="auto">
              <a:xfrm>
                <a:off x="2824" y="3604"/>
                <a:ext cx="52" cy="20"/>
              </a:xfrm>
              <a:custGeom>
                <a:avLst/>
                <a:gdLst/>
                <a:ahLst/>
                <a:cxnLst>
                  <a:cxn ang="0">
                    <a:pos x="48" y="0"/>
                  </a:cxn>
                  <a:cxn ang="0">
                    <a:pos x="44" y="4"/>
                  </a:cxn>
                  <a:cxn ang="0">
                    <a:pos x="36" y="4"/>
                  </a:cxn>
                  <a:cxn ang="0">
                    <a:pos x="32" y="8"/>
                  </a:cxn>
                  <a:cxn ang="0">
                    <a:pos x="24" y="8"/>
                  </a:cxn>
                  <a:cxn ang="0">
                    <a:pos x="20" y="8"/>
                  </a:cxn>
                  <a:cxn ang="0">
                    <a:pos x="16" y="8"/>
                  </a:cxn>
                  <a:cxn ang="0">
                    <a:pos x="8" y="12"/>
                  </a:cxn>
                  <a:cxn ang="0">
                    <a:pos x="0" y="12"/>
                  </a:cxn>
                  <a:cxn ang="0">
                    <a:pos x="0" y="20"/>
                  </a:cxn>
                  <a:cxn ang="0">
                    <a:pos x="8" y="20"/>
                  </a:cxn>
                  <a:cxn ang="0">
                    <a:pos x="16" y="20"/>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4" y="8"/>
                    </a:lnTo>
                    <a:lnTo>
                      <a:pt x="20" y="8"/>
                    </a:lnTo>
                    <a:lnTo>
                      <a:pt x="16" y="8"/>
                    </a:lnTo>
                    <a:lnTo>
                      <a:pt x="8" y="12"/>
                    </a:lnTo>
                    <a:lnTo>
                      <a:pt x="0" y="12"/>
                    </a:lnTo>
                    <a:lnTo>
                      <a:pt x="0" y="20"/>
                    </a:lnTo>
                    <a:lnTo>
                      <a:pt x="8" y="20"/>
                    </a:lnTo>
                    <a:lnTo>
                      <a:pt x="16" y="20"/>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1083" name="Freeform 241"/>
              <p:cNvSpPr>
                <a:spLocks/>
              </p:cNvSpPr>
              <p:nvPr/>
            </p:nvSpPr>
            <p:spPr bwMode="auto">
              <a:xfrm>
                <a:off x="2872" y="3604"/>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84" name="Freeform 242"/>
              <p:cNvSpPr>
                <a:spLocks/>
              </p:cNvSpPr>
              <p:nvPr/>
            </p:nvSpPr>
            <p:spPr bwMode="auto">
              <a:xfrm>
                <a:off x="2820" y="3692"/>
                <a:ext cx="4" cy="8"/>
              </a:xfrm>
              <a:custGeom>
                <a:avLst/>
                <a:gdLst/>
                <a:ahLst/>
                <a:cxnLst>
                  <a:cxn ang="0">
                    <a:pos x="4" y="0"/>
                  </a:cxn>
                  <a:cxn ang="0">
                    <a:pos x="4"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4"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85" name="Freeform 243"/>
              <p:cNvSpPr>
                <a:spLocks/>
              </p:cNvSpPr>
              <p:nvPr/>
            </p:nvSpPr>
            <p:spPr bwMode="auto">
              <a:xfrm>
                <a:off x="2824" y="3684"/>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1086" name="Freeform 244"/>
              <p:cNvSpPr>
                <a:spLocks/>
              </p:cNvSpPr>
              <p:nvPr/>
            </p:nvSpPr>
            <p:spPr bwMode="auto">
              <a:xfrm>
                <a:off x="2872" y="3684"/>
                <a:ext cx="8" cy="8"/>
              </a:xfrm>
              <a:custGeom>
                <a:avLst/>
                <a:gdLst/>
                <a:ahLst/>
                <a:cxnLst>
                  <a:cxn ang="0">
                    <a:pos x="4" y="8"/>
                  </a:cxn>
                  <a:cxn ang="0">
                    <a:pos x="4" y="8"/>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87" name="Freeform 245"/>
              <p:cNvSpPr>
                <a:spLocks/>
              </p:cNvSpPr>
              <p:nvPr/>
            </p:nvSpPr>
            <p:spPr bwMode="auto">
              <a:xfrm>
                <a:off x="2820" y="3772"/>
                <a:ext cx="4" cy="8"/>
              </a:xfrm>
              <a:custGeom>
                <a:avLst/>
                <a:gdLst/>
                <a:ahLst/>
                <a:cxnLst>
                  <a:cxn ang="0">
                    <a:pos x="4" y="0"/>
                  </a:cxn>
                  <a:cxn ang="0">
                    <a:pos x="0"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0"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88" name="Freeform 246"/>
              <p:cNvSpPr>
                <a:spLocks/>
              </p:cNvSpPr>
              <p:nvPr/>
            </p:nvSpPr>
            <p:spPr bwMode="auto">
              <a:xfrm>
                <a:off x="2824" y="3760"/>
                <a:ext cx="52" cy="20"/>
              </a:xfrm>
              <a:custGeom>
                <a:avLst/>
                <a:gdLst/>
                <a:ahLst/>
                <a:cxnLst>
                  <a:cxn ang="0">
                    <a:pos x="48" y="0"/>
                  </a:cxn>
                  <a:cxn ang="0">
                    <a:pos x="44" y="4"/>
                  </a:cxn>
                  <a:cxn ang="0">
                    <a:pos x="36" y="8"/>
                  </a:cxn>
                  <a:cxn ang="0">
                    <a:pos x="32" y="8"/>
                  </a:cxn>
                  <a:cxn ang="0">
                    <a:pos x="28" y="8"/>
                  </a:cxn>
                  <a:cxn ang="0">
                    <a:pos x="20" y="12"/>
                  </a:cxn>
                  <a:cxn ang="0">
                    <a:pos x="16" y="12"/>
                  </a:cxn>
                  <a:cxn ang="0">
                    <a:pos x="8" y="12"/>
                  </a:cxn>
                  <a:cxn ang="0">
                    <a:pos x="0" y="12"/>
                  </a:cxn>
                  <a:cxn ang="0">
                    <a:pos x="0" y="20"/>
                  </a:cxn>
                  <a:cxn ang="0">
                    <a:pos x="8" y="20"/>
                  </a:cxn>
                  <a:cxn ang="0">
                    <a:pos x="16" y="20"/>
                  </a:cxn>
                  <a:cxn ang="0">
                    <a:pos x="20" y="20"/>
                  </a:cxn>
                  <a:cxn ang="0">
                    <a:pos x="28" y="16"/>
                  </a:cxn>
                  <a:cxn ang="0">
                    <a:pos x="32" y="16"/>
                  </a:cxn>
                  <a:cxn ang="0">
                    <a:pos x="40" y="16"/>
                  </a:cxn>
                  <a:cxn ang="0">
                    <a:pos x="44" y="12"/>
                  </a:cxn>
                  <a:cxn ang="0">
                    <a:pos x="52" y="8"/>
                  </a:cxn>
                  <a:cxn ang="0">
                    <a:pos x="48" y="0"/>
                  </a:cxn>
                </a:cxnLst>
                <a:rect l="0" t="0" r="r" b="b"/>
                <a:pathLst>
                  <a:path w="52" h="20">
                    <a:moveTo>
                      <a:pt x="48" y="0"/>
                    </a:moveTo>
                    <a:lnTo>
                      <a:pt x="44" y="4"/>
                    </a:lnTo>
                    <a:lnTo>
                      <a:pt x="36" y="8"/>
                    </a:lnTo>
                    <a:lnTo>
                      <a:pt x="32" y="8"/>
                    </a:lnTo>
                    <a:lnTo>
                      <a:pt x="28" y="8"/>
                    </a:lnTo>
                    <a:lnTo>
                      <a:pt x="20" y="12"/>
                    </a:lnTo>
                    <a:lnTo>
                      <a:pt x="16" y="12"/>
                    </a:lnTo>
                    <a:lnTo>
                      <a:pt x="8" y="12"/>
                    </a:lnTo>
                    <a:lnTo>
                      <a:pt x="0" y="12"/>
                    </a:lnTo>
                    <a:lnTo>
                      <a:pt x="0" y="20"/>
                    </a:lnTo>
                    <a:lnTo>
                      <a:pt x="8" y="20"/>
                    </a:lnTo>
                    <a:lnTo>
                      <a:pt x="16" y="20"/>
                    </a:lnTo>
                    <a:lnTo>
                      <a:pt x="20" y="20"/>
                    </a:lnTo>
                    <a:lnTo>
                      <a:pt x="28" y="16"/>
                    </a:lnTo>
                    <a:lnTo>
                      <a:pt x="32" y="16"/>
                    </a:lnTo>
                    <a:lnTo>
                      <a:pt x="40" y="16"/>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1089" name="Freeform 247"/>
              <p:cNvSpPr>
                <a:spLocks/>
              </p:cNvSpPr>
              <p:nvPr/>
            </p:nvSpPr>
            <p:spPr bwMode="auto">
              <a:xfrm>
                <a:off x="2872" y="3760"/>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90" name="Freeform 248"/>
              <p:cNvSpPr>
                <a:spLocks/>
              </p:cNvSpPr>
              <p:nvPr/>
            </p:nvSpPr>
            <p:spPr bwMode="auto">
              <a:xfrm>
                <a:off x="2820" y="3852"/>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91" name="Freeform 249"/>
              <p:cNvSpPr>
                <a:spLocks/>
              </p:cNvSpPr>
              <p:nvPr/>
            </p:nvSpPr>
            <p:spPr bwMode="auto">
              <a:xfrm>
                <a:off x="2824" y="3840"/>
                <a:ext cx="52" cy="20"/>
              </a:xfrm>
              <a:custGeom>
                <a:avLst/>
                <a:gdLst/>
                <a:ahLst/>
                <a:cxnLst>
                  <a:cxn ang="0">
                    <a:pos x="48" y="0"/>
                  </a:cxn>
                  <a:cxn ang="0">
                    <a:pos x="44" y="4"/>
                  </a:cxn>
                  <a:cxn ang="0">
                    <a:pos x="36" y="4"/>
                  </a:cxn>
                  <a:cxn ang="0">
                    <a:pos x="32" y="8"/>
                  </a:cxn>
                  <a:cxn ang="0">
                    <a:pos x="28" y="8"/>
                  </a:cxn>
                  <a:cxn ang="0">
                    <a:pos x="20" y="8"/>
                  </a:cxn>
                  <a:cxn ang="0">
                    <a:pos x="16" y="8"/>
                  </a:cxn>
                  <a:cxn ang="0">
                    <a:pos x="8" y="12"/>
                  </a:cxn>
                  <a:cxn ang="0">
                    <a:pos x="0" y="12"/>
                  </a:cxn>
                  <a:cxn ang="0">
                    <a:pos x="0" y="20"/>
                  </a:cxn>
                  <a:cxn ang="0">
                    <a:pos x="8" y="20"/>
                  </a:cxn>
                  <a:cxn ang="0">
                    <a:pos x="16" y="16"/>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8" y="8"/>
                    </a:lnTo>
                    <a:lnTo>
                      <a:pt x="20" y="8"/>
                    </a:lnTo>
                    <a:lnTo>
                      <a:pt x="16" y="8"/>
                    </a:lnTo>
                    <a:lnTo>
                      <a:pt x="8" y="12"/>
                    </a:lnTo>
                    <a:lnTo>
                      <a:pt x="0" y="12"/>
                    </a:lnTo>
                    <a:lnTo>
                      <a:pt x="0" y="20"/>
                    </a:lnTo>
                    <a:lnTo>
                      <a:pt x="8" y="20"/>
                    </a:lnTo>
                    <a:lnTo>
                      <a:pt x="16" y="16"/>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1092" name="Freeform 250"/>
              <p:cNvSpPr>
                <a:spLocks/>
              </p:cNvSpPr>
              <p:nvPr/>
            </p:nvSpPr>
            <p:spPr bwMode="auto">
              <a:xfrm>
                <a:off x="2872" y="3840"/>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93" name="Freeform 251"/>
              <p:cNvSpPr>
                <a:spLocks/>
              </p:cNvSpPr>
              <p:nvPr/>
            </p:nvSpPr>
            <p:spPr bwMode="auto">
              <a:xfrm>
                <a:off x="2820" y="3928"/>
                <a:ext cx="4" cy="8"/>
              </a:xfrm>
              <a:custGeom>
                <a:avLst/>
                <a:gdLst/>
                <a:ahLst/>
                <a:cxnLst>
                  <a:cxn ang="0">
                    <a:pos x="4" y="0"/>
                  </a:cxn>
                  <a:cxn ang="0">
                    <a:pos x="0"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0"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94" name="Freeform 252"/>
              <p:cNvSpPr>
                <a:spLocks/>
              </p:cNvSpPr>
              <p:nvPr/>
            </p:nvSpPr>
            <p:spPr bwMode="auto">
              <a:xfrm>
                <a:off x="2824" y="3920"/>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1095" name="Freeform 253"/>
              <p:cNvSpPr>
                <a:spLocks/>
              </p:cNvSpPr>
              <p:nvPr/>
            </p:nvSpPr>
            <p:spPr bwMode="auto">
              <a:xfrm>
                <a:off x="2872" y="3920"/>
                <a:ext cx="8" cy="8"/>
              </a:xfrm>
              <a:custGeom>
                <a:avLst/>
                <a:gdLst/>
                <a:ahLst/>
                <a:cxnLst>
                  <a:cxn ang="0">
                    <a:pos x="4" y="8"/>
                  </a:cxn>
                  <a:cxn ang="0">
                    <a:pos x="4" y="4"/>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4"/>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96" name="Freeform 254"/>
              <p:cNvSpPr>
                <a:spLocks/>
              </p:cNvSpPr>
              <p:nvPr/>
            </p:nvSpPr>
            <p:spPr bwMode="auto">
              <a:xfrm>
                <a:off x="2820" y="4008"/>
                <a:ext cx="4" cy="8"/>
              </a:xfrm>
              <a:custGeom>
                <a:avLst/>
                <a:gdLst/>
                <a:ahLst/>
                <a:cxnLst>
                  <a:cxn ang="0">
                    <a:pos x="4" y="0"/>
                  </a:cxn>
                  <a:cxn ang="0">
                    <a:pos x="4"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4"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097" name="Freeform 255"/>
              <p:cNvSpPr>
                <a:spLocks/>
              </p:cNvSpPr>
              <p:nvPr/>
            </p:nvSpPr>
            <p:spPr bwMode="auto">
              <a:xfrm>
                <a:off x="2824" y="3996"/>
                <a:ext cx="52" cy="20"/>
              </a:xfrm>
              <a:custGeom>
                <a:avLst/>
                <a:gdLst/>
                <a:ahLst/>
                <a:cxnLst>
                  <a:cxn ang="0">
                    <a:pos x="48" y="0"/>
                  </a:cxn>
                  <a:cxn ang="0">
                    <a:pos x="44" y="4"/>
                  </a:cxn>
                  <a:cxn ang="0">
                    <a:pos x="36" y="4"/>
                  </a:cxn>
                  <a:cxn ang="0">
                    <a:pos x="32" y="8"/>
                  </a:cxn>
                  <a:cxn ang="0">
                    <a:pos x="24" y="8"/>
                  </a:cxn>
                  <a:cxn ang="0">
                    <a:pos x="20" y="8"/>
                  </a:cxn>
                  <a:cxn ang="0">
                    <a:pos x="16" y="12"/>
                  </a:cxn>
                  <a:cxn ang="0">
                    <a:pos x="8" y="12"/>
                  </a:cxn>
                  <a:cxn ang="0">
                    <a:pos x="0" y="12"/>
                  </a:cxn>
                  <a:cxn ang="0">
                    <a:pos x="0" y="20"/>
                  </a:cxn>
                  <a:cxn ang="0">
                    <a:pos x="8" y="20"/>
                  </a:cxn>
                  <a:cxn ang="0">
                    <a:pos x="16" y="20"/>
                  </a:cxn>
                  <a:cxn ang="0">
                    <a:pos x="20" y="20"/>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4" y="8"/>
                    </a:lnTo>
                    <a:lnTo>
                      <a:pt x="20" y="8"/>
                    </a:lnTo>
                    <a:lnTo>
                      <a:pt x="16" y="12"/>
                    </a:lnTo>
                    <a:lnTo>
                      <a:pt x="8" y="12"/>
                    </a:lnTo>
                    <a:lnTo>
                      <a:pt x="0" y="12"/>
                    </a:lnTo>
                    <a:lnTo>
                      <a:pt x="0" y="20"/>
                    </a:lnTo>
                    <a:lnTo>
                      <a:pt x="8" y="20"/>
                    </a:lnTo>
                    <a:lnTo>
                      <a:pt x="16" y="20"/>
                    </a:lnTo>
                    <a:lnTo>
                      <a:pt x="20" y="20"/>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1098" name="Freeform 256"/>
              <p:cNvSpPr>
                <a:spLocks/>
              </p:cNvSpPr>
              <p:nvPr/>
            </p:nvSpPr>
            <p:spPr bwMode="auto">
              <a:xfrm>
                <a:off x="2872" y="3996"/>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099" name="Freeform 257"/>
              <p:cNvSpPr>
                <a:spLocks/>
              </p:cNvSpPr>
              <p:nvPr/>
            </p:nvSpPr>
            <p:spPr bwMode="auto">
              <a:xfrm>
                <a:off x="2820" y="3308"/>
                <a:ext cx="4" cy="8"/>
              </a:xfrm>
              <a:custGeom>
                <a:avLst/>
                <a:gdLst/>
                <a:ahLst/>
                <a:cxnLst>
                  <a:cxn ang="0">
                    <a:pos x="4" y="0"/>
                  </a:cxn>
                  <a:cxn ang="0">
                    <a:pos x="4"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4"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1100" name="Freeform 258"/>
              <p:cNvSpPr>
                <a:spLocks/>
              </p:cNvSpPr>
              <p:nvPr/>
            </p:nvSpPr>
            <p:spPr bwMode="auto">
              <a:xfrm>
                <a:off x="2824" y="3300"/>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1101" name="Freeform 259"/>
              <p:cNvSpPr>
                <a:spLocks/>
              </p:cNvSpPr>
              <p:nvPr/>
            </p:nvSpPr>
            <p:spPr bwMode="auto">
              <a:xfrm>
                <a:off x="2872" y="3300"/>
                <a:ext cx="8" cy="8"/>
              </a:xfrm>
              <a:custGeom>
                <a:avLst/>
                <a:gdLst/>
                <a:ahLst/>
                <a:cxnLst>
                  <a:cxn ang="0">
                    <a:pos x="4" y="8"/>
                  </a:cxn>
                  <a:cxn ang="0">
                    <a:pos x="4" y="8"/>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1102" name="Freeform 260"/>
              <p:cNvSpPr>
                <a:spLocks/>
              </p:cNvSpPr>
              <p:nvPr/>
            </p:nvSpPr>
            <p:spPr bwMode="auto">
              <a:xfrm>
                <a:off x="2788" y="3264"/>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1103" name="Freeform 261"/>
              <p:cNvSpPr>
                <a:spLocks/>
              </p:cNvSpPr>
              <p:nvPr/>
            </p:nvSpPr>
            <p:spPr bwMode="auto">
              <a:xfrm>
                <a:off x="2792" y="3244"/>
                <a:ext cx="108" cy="28"/>
              </a:xfrm>
              <a:custGeom>
                <a:avLst/>
                <a:gdLst/>
                <a:ahLst/>
                <a:cxnLst>
                  <a:cxn ang="0">
                    <a:pos x="108" y="0"/>
                  </a:cxn>
                  <a:cxn ang="0">
                    <a:pos x="92" y="4"/>
                  </a:cxn>
                  <a:cxn ang="0">
                    <a:pos x="80" y="8"/>
                  </a:cxn>
                  <a:cxn ang="0">
                    <a:pos x="68" y="12"/>
                  </a:cxn>
                  <a:cxn ang="0">
                    <a:pos x="60" y="12"/>
                  </a:cxn>
                  <a:cxn ang="0">
                    <a:pos x="48" y="16"/>
                  </a:cxn>
                  <a:cxn ang="0">
                    <a:pos x="36" y="16"/>
                  </a:cxn>
                  <a:cxn ang="0">
                    <a:pos x="20"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6" y="16"/>
                    </a:lnTo>
                    <a:lnTo>
                      <a:pt x="20"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1104" name="Freeform 262"/>
              <p:cNvSpPr>
                <a:spLocks/>
              </p:cNvSpPr>
              <p:nvPr/>
            </p:nvSpPr>
            <p:spPr bwMode="auto">
              <a:xfrm>
                <a:off x="2900" y="3244"/>
                <a:ext cx="4" cy="8"/>
              </a:xfrm>
              <a:custGeom>
                <a:avLst/>
                <a:gdLst/>
                <a:ahLst/>
                <a:cxnLst>
                  <a:cxn ang="0">
                    <a:pos x="0" y="8"/>
                  </a:cxn>
                  <a:cxn ang="0">
                    <a:pos x="4" y="8"/>
                  </a:cxn>
                  <a:cxn ang="0">
                    <a:pos x="4" y="4"/>
                  </a:cxn>
                  <a:cxn ang="0">
                    <a:pos x="4" y="4"/>
                  </a:cxn>
                  <a:cxn ang="0">
                    <a:pos x="4" y="0"/>
                  </a:cxn>
                  <a:cxn ang="0">
                    <a:pos x="4" y="0"/>
                  </a:cxn>
                  <a:cxn ang="0">
                    <a:pos x="4" y="0"/>
                  </a:cxn>
                  <a:cxn ang="0">
                    <a:pos x="0" y="0"/>
                  </a:cxn>
                  <a:cxn ang="0">
                    <a:pos x="0" y="0"/>
                  </a:cxn>
                  <a:cxn ang="0">
                    <a:pos x="0" y="8"/>
                  </a:cxn>
                </a:cxnLst>
                <a:rect l="0" t="0" r="r" b="b"/>
                <a:pathLst>
                  <a:path w="4" h="8">
                    <a:moveTo>
                      <a:pt x="0" y="8"/>
                    </a:moveTo>
                    <a:lnTo>
                      <a:pt x="4" y="8"/>
                    </a:lnTo>
                    <a:lnTo>
                      <a:pt x="4" y="4"/>
                    </a:lnTo>
                    <a:lnTo>
                      <a:pt x="4" y="4"/>
                    </a:lnTo>
                    <a:lnTo>
                      <a:pt x="4" y="0"/>
                    </a:lnTo>
                    <a:lnTo>
                      <a:pt x="4" y="0"/>
                    </a:lnTo>
                    <a:lnTo>
                      <a:pt x="4"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1105" name="Freeform 263"/>
              <p:cNvSpPr>
                <a:spLocks/>
              </p:cNvSpPr>
              <p:nvPr/>
            </p:nvSpPr>
            <p:spPr bwMode="auto">
              <a:xfrm>
                <a:off x="2308" y="3444"/>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06" name="Freeform 264"/>
              <p:cNvSpPr>
                <a:spLocks/>
              </p:cNvSpPr>
              <p:nvPr/>
            </p:nvSpPr>
            <p:spPr bwMode="auto">
              <a:xfrm>
                <a:off x="2396" y="3436"/>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1107" name="Freeform 265"/>
              <p:cNvSpPr>
                <a:spLocks/>
              </p:cNvSpPr>
              <p:nvPr/>
            </p:nvSpPr>
            <p:spPr bwMode="auto">
              <a:xfrm>
                <a:off x="2736" y="3544"/>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08" name="Freeform 266"/>
              <p:cNvSpPr>
                <a:spLocks/>
              </p:cNvSpPr>
              <p:nvPr/>
            </p:nvSpPr>
            <p:spPr bwMode="auto">
              <a:xfrm>
                <a:off x="2824" y="3536"/>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1109" name="Freeform 267"/>
              <p:cNvSpPr>
                <a:spLocks/>
              </p:cNvSpPr>
              <p:nvPr/>
            </p:nvSpPr>
            <p:spPr bwMode="auto">
              <a:xfrm>
                <a:off x="2372" y="3728"/>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10" name="Freeform 268"/>
              <p:cNvSpPr>
                <a:spLocks/>
              </p:cNvSpPr>
              <p:nvPr/>
            </p:nvSpPr>
            <p:spPr bwMode="auto">
              <a:xfrm>
                <a:off x="2460" y="3720"/>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1111" name="Freeform 269"/>
              <p:cNvSpPr>
                <a:spLocks/>
              </p:cNvSpPr>
              <p:nvPr/>
            </p:nvSpPr>
            <p:spPr bwMode="auto">
              <a:xfrm>
                <a:off x="2456" y="3856"/>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12" name="Freeform 270"/>
              <p:cNvSpPr>
                <a:spLocks/>
              </p:cNvSpPr>
              <p:nvPr/>
            </p:nvSpPr>
            <p:spPr bwMode="auto">
              <a:xfrm>
                <a:off x="2540" y="3848"/>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1113" name="Freeform 271"/>
              <p:cNvSpPr>
                <a:spLocks noEditPoints="1"/>
              </p:cNvSpPr>
              <p:nvPr/>
            </p:nvSpPr>
            <p:spPr bwMode="auto">
              <a:xfrm>
                <a:off x="2588" y="3396"/>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25221E"/>
              </a:solidFill>
              <a:ln w="0">
                <a:solidFill>
                  <a:srgbClr val="25221E"/>
                </a:solidFill>
                <a:prstDash val="solid"/>
                <a:round/>
                <a:headEnd/>
                <a:tailEnd/>
              </a:ln>
            </p:spPr>
            <p:txBody>
              <a:bodyPr/>
              <a:lstStyle/>
              <a:p>
                <a:endParaRPr lang="en-GB"/>
              </a:p>
            </p:txBody>
          </p:sp>
          <p:sp>
            <p:nvSpPr>
              <p:cNvPr id="1114" name="Freeform 272"/>
              <p:cNvSpPr>
                <a:spLocks/>
              </p:cNvSpPr>
              <p:nvPr/>
            </p:nvSpPr>
            <p:spPr bwMode="auto">
              <a:xfrm>
                <a:off x="2696" y="3396"/>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15" name="Rectangle 273"/>
              <p:cNvSpPr>
                <a:spLocks noChangeArrowheads="1"/>
              </p:cNvSpPr>
              <p:nvPr/>
            </p:nvSpPr>
            <p:spPr bwMode="auto">
              <a:xfrm>
                <a:off x="2784" y="3408"/>
                <a:ext cx="16" cy="8"/>
              </a:xfrm>
              <a:prstGeom prst="rect">
                <a:avLst/>
              </a:prstGeom>
              <a:solidFill>
                <a:srgbClr val="25221E"/>
              </a:solidFill>
              <a:ln w="0">
                <a:solidFill>
                  <a:srgbClr val="25221E"/>
                </a:solidFill>
                <a:miter lim="800000"/>
                <a:headEnd/>
                <a:tailEnd/>
              </a:ln>
            </p:spPr>
            <p:txBody>
              <a:bodyPr/>
              <a:lstStyle/>
              <a:p>
                <a:endParaRPr lang="en-GB"/>
              </a:p>
            </p:txBody>
          </p:sp>
          <p:sp>
            <p:nvSpPr>
              <p:cNvPr id="1116" name="Freeform 274"/>
              <p:cNvSpPr>
                <a:spLocks noEditPoints="1"/>
              </p:cNvSpPr>
              <p:nvPr/>
            </p:nvSpPr>
            <p:spPr bwMode="auto">
              <a:xfrm>
                <a:off x="2608" y="3704"/>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25221E"/>
              </a:solidFill>
              <a:ln w="0">
                <a:solidFill>
                  <a:srgbClr val="25221E"/>
                </a:solidFill>
                <a:prstDash val="solid"/>
                <a:round/>
                <a:headEnd/>
                <a:tailEnd/>
              </a:ln>
            </p:spPr>
            <p:txBody>
              <a:bodyPr/>
              <a:lstStyle/>
              <a:p>
                <a:endParaRPr lang="en-GB"/>
              </a:p>
            </p:txBody>
          </p:sp>
          <p:sp>
            <p:nvSpPr>
              <p:cNvPr id="1117" name="Freeform 275"/>
              <p:cNvSpPr>
                <a:spLocks/>
              </p:cNvSpPr>
              <p:nvPr/>
            </p:nvSpPr>
            <p:spPr bwMode="auto">
              <a:xfrm>
                <a:off x="2712" y="3704"/>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18" name="Rectangle 276"/>
              <p:cNvSpPr>
                <a:spLocks noChangeArrowheads="1"/>
              </p:cNvSpPr>
              <p:nvPr/>
            </p:nvSpPr>
            <p:spPr bwMode="auto">
              <a:xfrm>
                <a:off x="2800" y="3716"/>
                <a:ext cx="16" cy="8"/>
              </a:xfrm>
              <a:prstGeom prst="rect">
                <a:avLst/>
              </a:prstGeom>
              <a:solidFill>
                <a:srgbClr val="25221E"/>
              </a:solidFill>
              <a:ln w="0">
                <a:solidFill>
                  <a:srgbClr val="25221E"/>
                </a:solidFill>
                <a:miter lim="800000"/>
                <a:headEnd/>
                <a:tailEnd/>
              </a:ln>
            </p:spPr>
            <p:txBody>
              <a:bodyPr/>
              <a:lstStyle/>
              <a:p>
                <a:endParaRPr lang="en-GB"/>
              </a:p>
            </p:txBody>
          </p:sp>
          <p:sp>
            <p:nvSpPr>
              <p:cNvPr id="1119" name="Freeform 277"/>
              <p:cNvSpPr>
                <a:spLocks noEditPoints="1"/>
              </p:cNvSpPr>
              <p:nvPr/>
            </p:nvSpPr>
            <p:spPr bwMode="auto">
              <a:xfrm>
                <a:off x="2580" y="3892"/>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25221E"/>
              </a:solidFill>
              <a:ln w="0">
                <a:solidFill>
                  <a:srgbClr val="25221E"/>
                </a:solidFill>
                <a:prstDash val="solid"/>
                <a:round/>
                <a:headEnd/>
                <a:tailEnd/>
              </a:ln>
            </p:spPr>
            <p:txBody>
              <a:bodyPr/>
              <a:lstStyle/>
              <a:p>
                <a:endParaRPr lang="en-GB"/>
              </a:p>
            </p:txBody>
          </p:sp>
          <p:sp>
            <p:nvSpPr>
              <p:cNvPr id="1120" name="Freeform 278"/>
              <p:cNvSpPr>
                <a:spLocks/>
              </p:cNvSpPr>
              <p:nvPr/>
            </p:nvSpPr>
            <p:spPr bwMode="auto">
              <a:xfrm>
                <a:off x="2684" y="3892"/>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21" name="Rectangle 279"/>
              <p:cNvSpPr>
                <a:spLocks noChangeArrowheads="1"/>
              </p:cNvSpPr>
              <p:nvPr/>
            </p:nvSpPr>
            <p:spPr bwMode="auto">
              <a:xfrm>
                <a:off x="2776" y="3904"/>
                <a:ext cx="16" cy="8"/>
              </a:xfrm>
              <a:prstGeom prst="rect">
                <a:avLst/>
              </a:prstGeom>
              <a:solidFill>
                <a:srgbClr val="25221E"/>
              </a:solidFill>
              <a:ln w="0">
                <a:solidFill>
                  <a:srgbClr val="25221E"/>
                </a:solidFill>
                <a:miter lim="800000"/>
                <a:headEnd/>
                <a:tailEnd/>
              </a:ln>
            </p:spPr>
            <p:txBody>
              <a:bodyPr/>
              <a:lstStyle/>
              <a:p>
                <a:endParaRPr lang="en-GB"/>
              </a:p>
            </p:txBody>
          </p:sp>
          <p:sp>
            <p:nvSpPr>
              <p:cNvPr id="1122" name="Freeform 280"/>
              <p:cNvSpPr>
                <a:spLocks noEditPoints="1"/>
              </p:cNvSpPr>
              <p:nvPr/>
            </p:nvSpPr>
            <p:spPr bwMode="auto">
              <a:xfrm>
                <a:off x="2408" y="3556"/>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25221E"/>
              </a:solidFill>
              <a:ln w="0">
                <a:solidFill>
                  <a:srgbClr val="25221E"/>
                </a:solidFill>
                <a:prstDash val="solid"/>
                <a:round/>
                <a:headEnd/>
                <a:tailEnd/>
              </a:ln>
            </p:spPr>
            <p:txBody>
              <a:bodyPr/>
              <a:lstStyle/>
              <a:p>
                <a:endParaRPr lang="en-GB"/>
              </a:p>
            </p:txBody>
          </p:sp>
          <p:sp>
            <p:nvSpPr>
              <p:cNvPr id="1123" name="Freeform 281"/>
              <p:cNvSpPr>
                <a:spLocks/>
              </p:cNvSpPr>
              <p:nvPr/>
            </p:nvSpPr>
            <p:spPr bwMode="auto">
              <a:xfrm>
                <a:off x="2516" y="3556"/>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1124" name="Rectangle 282"/>
              <p:cNvSpPr>
                <a:spLocks noChangeArrowheads="1"/>
              </p:cNvSpPr>
              <p:nvPr/>
            </p:nvSpPr>
            <p:spPr bwMode="auto">
              <a:xfrm>
                <a:off x="2604" y="3568"/>
                <a:ext cx="16" cy="8"/>
              </a:xfrm>
              <a:prstGeom prst="rect">
                <a:avLst/>
              </a:prstGeom>
              <a:solidFill>
                <a:srgbClr val="25221E"/>
              </a:solidFill>
              <a:ln w="0">
                <a:solidFill>
                  <a:srgbClr val="25221E"/>
                </a:solidFill>
                <a:miter lim="800000"/>
                <a:headEnd/>
                <a:tailEnd/>
              </a:ln>
            </p:spPr>
            <p:txBody>
              <a:bodyPr/>
              <a:lstStyle/>
              <a:p>
                <a:endParaRPr lang="en-GB"/>
              </a:p>
            </p:txBody>
          </p:sp>
        </p:grpSp>
        <p:grpSp>
          <p:nvGrpSpPr>
            <p:cNvPr id="778" name="Group 401"/>
            <p:cNvGrpSpPr>
              <a:grpSpLocks/>
            </p:cNvGrpSpPr>
            <p:nvPr/>
          </p:nvGrpSpPr>
          <p:grpSpPr bwMode="auto">
            <a:xfrm>
              <a:off x="7702550" y="4495800"/>
              <a:ext cx="1441450" cy="1784350"/>
              <a:chOff x="4850" y="2841"/>
              <a:chExt cx="908" cy="1124"/>
            </a:xfrm>
          </p:grpSpPr>
          <p:sp>
            <p:nvSpPr>
              <p:cNvPr id="893" name="Freeform 284"/>
              <p:cNvSpPr>
                <a:spLocks/>
              </p:cNvSpPr>
              <p:nvPr/>
            </p:nvSpPr>
            <p:spPr bwMode="auto">
              <a:xfrm>
                <a:off x="4850" y="2841"/>
                <a:ext cx="908" cy="1124"/>
              </a:xfrm>
              <a:custGeom>
                <a:avLst/>
                <a:gdLst/>
                <a:ahLst/>
                <a:cxnLst>
                  <a:cxn ang="0">
                    <a:pos x="219" y="230"/>
                  </a:cxn>
                  <a:cxn ang="0">
                    <a:pos x="218" y="40"/>
                  </a:cxn>
                  <a:cxn ang="0">
                    <a:pos x="218" y="19"/>
                  </a:cxn>
                  <a:cxn ang="0">
                    <a:pos x="175" y="6"/>
                  </a:cxn>
                  <a:cxn ang="0">
                    <a:pos x="52" y="7"/>
                  </a:cxn>
                  <a:cxn ang="0">
                    <a:pos x="28" y="13"/>
                  </a:cxn>
                  <a:cxn ang="0">
                    <a:pos x="13" y="44"/>
                  </a:cxn>
                  <a:cxn ang="0">
                    <a:pos x="13" y="233"/>
                  </a:cxn>
                  <a:cxn ang="0">
                    <a:pos x="117" y="281"/>
                  </a:cxn>
                  <a:cxn ang="0">
                    <a:pos x="219" y="230"/>
                  </a:cxn>
                </a:cxnLst>
                <a:rect l="0" t="0" r="r" b="b"/>
                <a:pathLst>
                  <a:path w="227" h="281">
                    <a:moveTo>
                      <a:pt x="219" y="230"/>
                    </a:moveTo>
                    <a:cubicBezTo>
                      <a:pt x="219" y="230"/>
                      <a:pt x="218" y="40"/>
                      <a:pt x="218" y="40"/>
                    </a:cubicBezTo>
                    <a:cubicBezTo>
                      <a:pt x="221" y="35"/>
                      <a:pt x="227" y="27"/>
                      <a:pt x="218" y="19"/>
                    </a:cubicBezTo>
                    <a:cubicBezTo>
                      <a:pt x="205" y="11"/>
                      <a:pt x="189" y="9"/>
                      <a:pt x="175" y="6"/>
                    </a:cubicBezTo>
                    <a:cubicBezTo>
                      <a:pt x="136" y="0"/>
                      <a:pt x="86" y="0"/>
                      <a:pt x="52" y="7"/>
                    </a:cubicBezTo>
                    <a:cubicBezTo>
                      <a:pt x="41" y="9"/>
                      <a:pt x="31" y="12"/>
                      <a:pt x="28" y="13"/>
                    </a:cubicBezTo>
                    <a:cubicBezTo>
                      <a:pt x="7" y="20"/>
                      <a:pt x="0" y="33"/>
                      <a:pt x="13" y="44"/>
                    </a:cubicBezTo>
                    <a:cubicBezTo>
                      <a:pt x="12" y="45"/>
                      <a:pt x="13" y="233"/>
                      <a:pt x="13" y="233"/>
                    </a:cubicBezTo>
                    <a:cubicBezTo>
                      <a:pt x="13" y="256"/>
                      <a:pt x="16" y="281"/>
                      <a:pt x="117" y="281"/>
                    </a:cubicBezTo>
                    <a:cubicBezTo>
                      <a:pt x="210" y="281"/>
                      <a:pt x="219" y="258"/>
                      <a:pt x="219" y="230"/>
                    </a:cubicBezTo>
                  </a:path>
                </a:pathLst>
              </a:custGeom>
              <a:solidFill>
                <a:srgbClr val="25221E"/>
              </a:solidFill>
              <a:ln w="9525">
                <a:noFill/>
                <a:round/>
                <a:headEnd/>
                <a:tailEnd/>
              </a:ln>
            </p:spPr>
            <p:txBody>
              <a:bodyPr/>
              <a:lstStyle/>
              <a:p>
                <a:endParaRPr lang="en-GB"/>
              </a:p>
            </p:txBody>
          </p:sp>
          <p:sp useBgFill="1">
            <p:nvSpPr>
              <p:cNvPr id="894" name="Freeform 285"/>
              <p:cNvSpPr>
                <a:spLocks/>
              </p:cNvSpPr>
              <p:nvPr/>
            </p:nvSpPr>
            <p:spPr bwMode="auto">
              <a:xfrm>
                <a:off x="4890" y="2845"/>
                <a:ext cx="824" cy="212"/>
              </a:xfrm>
              <a:custGeom>
                <a:avLst/>
                <a:gdLst/>
                <a:ahLst/>
                <a:cxnLst>
                  <a:cxn ang="0">
                    <a:pos x="103" y="52"/>
                  </a:cxn>
                  <a:cxn ang="0">
                    <a:pos x="107" y="49"/>
                  </a:cxn>
                  <a:cxn ang="0">
                    <a:pos x="201" y="30"/>
                  </a:cxn>
                  <a:cxn ang="0">
                    <a:pos x="196" y="17"/>
                  </a:cxn>
                  <a:cxn ang="0">
                    <a:pos x="43" y="9"/>
                  </a:cxn>
                  <a:cxn ang="0">
                    <a:pos x="34" y="11"/>
                  </a:cxn>
                  <a:cxn ang="0">
                    <a:pos x="22" y="14"/>
                  </a:cxn>
                  <a:cxn ang="0">
                    <a:pos x="11" y="35"/>
                  </a:cxn>
                  <a:cxn ang="0">
                    <a:pos x="28" y="42"/>
                  </a:cxn>
                  <a:cxn ang="0">
                    <a:pos x="71" y="48"/>
                  </a:cxn>
                  <a:cxn ang="0">
                    <a:pos x="77" y="52"/>
                  </a:cxn>
                  <a:cxn ang="0">
                    <a:pos x="88" y="52"/>
                  </a:cxn>
                  <a:cxn ang="0">
                    <a:pos x="103" y="52"/>
                  </a:cxn>
                </a:cxnLst>
                <a:rect l="0" t="0" r="r" b="b"/>
                <a:pathLst>
                  <a:path w="206" h="53">
                    <a:moveTo>
                      <a:pt x="103" y="52"/>
                    </a:moveTo>
                    <a:cubicBezTo>
                      <a:pt x="104" y="50"/>
                      <a:pt x="105" y="49"/>
                      <a:pt x="107" y="49"/>
                    </a:cubicBezTo>
                    <a:cubicBezTo>
                      <a:pt x="133" y="48"/>
                      <a:pt x="188" y="44"/>
                      <a:pt x="201" y="30"/>
                    </a:cubicBezTo>
                    <a:cubicBezTo>
                      <a:pt x="206" y="25"/>
                      <a:pt x="200" y="20"/>
                      <a:pt x="196" y="17"/>
                    </a:cubicBezTo>
                    <a:cubicBezTo>
                      <a:pt x="171" y="3"/>
                      <a:pt x="96" y="0"/>
                      <a:pt x="43" y="9"/>
                    </a:cubicBezTo>
                    <a:cubicBezTo>
                      <a:pt x="40" y="10"/>
                      <a:pt x="37" y="10"/>
                      <a:pt x="34" y="11"/>
                    </a:cubicBezTo>
                    <a:lnTo>
                      <a:pt x="22" y="14"/>
                    </a:lnTo>
                    <a:cubicBezTo>
                      <a:pt x="0" y="21"/>
                      <a:pt x="7" y="32"/>
                      <a:pt x="11" y="35"/>
                    </a:cubicBezTo>
                    <a:cubicBezTo>
                      <a:pt x="13" y="37"/>
                      <a:pt x="15" y="38"/>
                      <a:pt x="28" y="42"/>
                    </a:cubicBezTo>
                    <a:cubicBezTo>
                      <a:pt x="38" y="45"/>
                      <a:pt x="71" y="48"/>
                      <a:pt x="71" y="48"/>
                    </a:cubicBezTo>
                    <a:cubicBezTo>
                      <a:pt x="74" y="48"/>
                      <a:pt x="75" y="49"/>
                      <a:pt x="77" y="52"/>
                    </a:cubicBezTo>
                    <a:cubicBezTo>
                      <a:pt x="77" y="53"/>
                      <a:pt x="81" y="52"/>
                      <a:pt x="88" y="52"/>
                    </a:cubicBezTo>
                    <a:cubicBezTo>
                      <a:pt x="95" y="52"/>
                      <a:pt x="100" y="52"/>
                      <a:pt x="103" y="52"/>
                    </a:cubicBezTo>
                  </a:path>
                </a:pathLst>
              </a:custGeom>
              <a:ln w="9525">
                <a:noFill/>
                <a:round/>
                <a:headEnd/>
                <a:tailEnd/>
              </a:ln>
            </p:spPr>
            <p:txBody>
              <a:bodyPr/>
              <a:lstStyle/>
              <a:p>
                <a:endParaRPr lang="en-GB"/>
              </a:p>
            </p:txBody>
          </p:sp>
          <p:sp>
            <p:nvSpPr>
              <p:cNvPr id="895" name="Freeform 286"/>
              <p:cNvSpPr>
                <a:spLocks/>
              </p:cNvSpPr>
              <p:nvPr/>
            </p:nvSpPr>
            <p:spPr bwMode="auto">
              <a:xfrm>
                <a:off x="5202" y="3061"/>
                <a:ext cx="92" cy="56"/>
              </a:xfrm>
              <a:custGeom>
                <a:avLst/>
                <a:gdLst/>
                <a:ahLst/>
                <a:cxnLst>
                  <a:cxn ang="0">
                    <a:pos x="23" y="0"/>
                  </a:cxn>
                  <a:cxn ang="0">
                    <a:pos x="10" y="0"/>
                  </a:cxn>
                  <a:cxn ang="0">
                    <a:pos x="0" y="1"/>
                  </a:cxn>
                  <a:cxn ang="0">
                    <a:pos x="9" y="14"/>
                  </a:cxn>
                  <a:cxn ang="0">
                    <a:pos x="23" y="0"/>
                  </a:cxn>
                </a:cxnLst>
                <a:rect l="0" t="0" r="r" b="b"/>
                <a:pathLst>
                  <a:path w="23" h="14">
                    <a:moveTo>
                      <a:pt x="23" y="0"/>
                    </a:moveTo>
                    <a:cubicBezTo>
                      <a:pt x="23" y="0"/>
                      <a:pt x="17" y="0"/>
                      <a:pt x="10" y="0"/>
                    </a:cubicBezTo>
                    <a:cubicBezTo>
                      <a:pt x="2" y="0"/>
                      <a:pt x="0" y="1"/>
                      <a:pt x="0" y="1"/>
                    </a:cubicBezTo>
                    <a:cubicBezTo>
                      <a:pt x="0" y="1"/>
                      <a:pt x="4" y="14"/>
                      <a:pt x="9" y="14"/>
                    </a:cubicBezTo>
                    <a:cubicBezTo>
                      <a:pt x="16" y="14"/>
                      <a:pt x="21" y="3"/>
                      <a:pt x="23" y="0"/>
                    </a:cubicBezTo>
                  </a:path>
                </a:pathLst>
              </a:custGeom>
              <a:solidFill>
                <a:srgbClr val="A9A8A7"/>
              </a:solidFill>
              <a:ln w="9525">
                <a:noFill/>
                <a:round/>
                <a:headEnd/>
                <a:tailEnd/>
              </a:ln>
            </p:spPr>
            <p:txBody>
              <a:bodyPr/>
              <a:lstStyle/>
              <a:p>
                <a:endParaRPr lang="en-GB"/>
              </a:p>
            </p:txBody>
          </p:sp>
          <p:sp>
            <p:nvSpPr>
              <p:cNvPr id="896" name="Freeform 287"/>
              <p:cNvSpPr>
                <a:spLocks/>
              </p:cNvSpPr>
              <p:nvPr/>
            </p:nvSpPr>
            <p:spPr bwMode="auto">
              <a:xfrm>
                <a:off x="5558" y="3021"/>
                <a:ext cx="128" cy="80"/>
              </a:xfrm>
              <a:custGeom>
                <a:avLst/>
                <a:gdLst/>
                <a:ahLst/>
                <a:cxnLst>
                  <a:cxn ang="0">
                    <a:pos x="30" y="20"/>
                  </a:cxn>
                  <a:cxn ang="0">
                    <a:pos x="0" y="10"/>
                  </a:cxn>
                  <a:cxn ang="0">
                    <a:pos x="32" y="0"/>
                  </a:cxn>
                  <a:cxn ang="0">
                    <a:pos x="30" y="20"/>
                  </a:cxn>
                </a:cxnLst>
                <a:rect l="0" t="0" r="r" b="b"/>
                <a:pathLst>
                  <a:path w="32" h="20">
                    <a:moveTo>
                      <a:pt x="30" y="20"/>
                    </a:moveTo>
                    <a:cubicBezTo>
                      <a:pt x="22" y="13"/>
                      <a:pt x="10" y="13"/>
                      <a:pt x="0" y="10"/>
                    </a:cubicBezTo>
                    <a:cubicBezTo>
                      <a:pt x="13" y="7"/>
                      <a:pt x="23" y="6"/>
                      <a:pt x="32" y="0"/>
                    </a:cubicBezTo>
                    <a:cubicBezTo>
                      <a:pt x="29" y="7"/>
                      <a:pt x="30" y="13"/>
                      <a:pt x="30" y="20"/>
                    </a:cubicBezTo>
                  </a:path>
                </a:pathLst>
              </a:custGeom>
              <a:solidFill>
                <a:srgbClr val="FFFFFF"/>
              </a:solidFill>
              <a:ln w="9525">
                <a:noFill/>
                <a:round/>
                <a:headEnd/>
                <a:tailEnd/>
              </a:ln>
            </p:spPr>
            <p:txBody>
              <a:bodyPr/>
              <a:lstStyle/>
              <a:p>
                <a:endParaRPr lang="en-GB"/>
              </a:p>
            </p:txBody>
          </p:sp>
          <p:sp>
            <p:nvSpPr>
              <p:cNvPr id="897" name="Freeform 288"/>
              <p:cNvSpPr>
                <a:spLocks/>
              </p:cNvSpPr>
              <p:nvPr/>
            </p:nvSpPr>
            <p:spPr bwMode="auto">
              <a:xfrm>
                <a:off x="4946" y="3069"/>
                <a:ext cx="736" cy="140"/>
              </a:xfrm>
              <a:custGeom>
                <a:avLst/>
                <a:gdLst/>
                <a:ahLst/>
                <a:cxnLst>
                  <a:cxn ang="0">
                    <a:pos x="105" y="2"/>
                  </a:cxn>
                  <a:cxn ang="0">
                    <a:pos x="73" y="25"/>
                  </a:cxn>
                  <a:cxn ang="0">
                    <a:pos x="49" y="2"/>
                  </a:cxn>
                  <a:cxn ang="0">
                    <a:pos x="33" y="0"/>
                  </a:cxn>
                  <a:cxn ang="0">
                    <a:pos x="18" y="4"/>
                  </a:cxn>
                  <a:cxn ang="0">
                    <a:pos x="0" y="14"/>
                  </a:cxn>
                  <a:cxn ang="0">
                    <a:pos x="0" y="19"/>
                  </a:cxn>
                  <a:cxn ang="0">
                    <a:pos x="91" y="35"/>
                  </a:cxn>
                  <a:cxn ang="0">
                    <a:pos x="182" y="21"/>
                  </a:cxn>
                  <a:cxn ang="0">
                    <a:pos x="184" y="13"/>
                  </a:cxn>
                  <a:cxn ang="0">
                    <a:pos x="146" y="0"/>
                  </a:cxn>
                  <a:cxn ang="0">
                    <a:pos x="126" y="1"/>
                  </a:cxn>
                  <a:cxn ang="0">
                    <a:pos x="105" y="2"/>
                  </a:cxn>
                </a:cxnLst>
                <a:rect l="0" t="0" r="r" b="b"/>
                <a:pathLst>
                  <a:path w="184" h="35">
                    <a:moveTo>
                      <a:pt x="105" y="2"/>
                    </a:moveTo>
                    <a:cubicBezTo>
                      <a:pt x="90" y="6"/>
                      <a:pt x="85" y="25"/>
                      <a:pt x="73" y="25"/>
                    </a:cubicBezTo>
                    <a:cubicBezTo>
                      <a:pt x="66" y="25"/>
                      <a:pt x="58" y="19"/>
                      <a:pt x="49" y="2"/>
                    </a:cubicBezTo>
                    <a:cubicBezTo>
                      <a:pt x="46" y="1"/>
                      <a:pt x="36" y="1"/>
                      <a:pt x="33" y="0"/>
                    </a:cubicBezTo>
                    <a:cubicBezTo>
                      <a:pt x="33" y="0"/>
                      <a:pt x="28" y="2"/>
                      <a:pt x="18" y="4"/>
                    </a:cubicBezTo>
                    <a:cubicBezTo>
                      <a:pt x="12" y="6"/>
                      <a:pt x="2" y="10"/>
                      <a:pt x="0" y="14"/>
                    </a:cubicBezTo>
                    <a:cubicBezTo>
                      <a:pt x="0" y="14"/>
                      <a:pt x="0" y="19"/>
                      <a:pt x="0" y="19"/>
                    </a:cubicBezTo>
                    <a:cubicBezTo>
                      <a:pt x="0" y="19"/>
                      <a:pt x="4" y="35"/>
                      <a:pt x="91" y="35"/>
                    </a:cubicBezTo>
                    <a:cubicBezTo>
                      <a:pt x="166" y="35"/>
                      <a:pt x="182" y="21"/>
                      <a:pt x="182" y="21"/>
                    </a:cubicBezTo>
                    <a:cubicBezTo>
                      <a:pt x="184" y="18"/>
                      <a:pt x="184" y="17"/>
                      <a:pt x="184" y="13"/>
                    </a:cubicBezTo>
                    <a:cubicBezTo>
                      <a:pt x="174" y="3"/>
                      <a:pt x="159" y="3"/>
                      <a:pt x="146" y="0"/>
                    </a:cubicBezTo>
                    <a:cubicBezTo>
                      <a:pt x="146" y="0"/>
                      <a:pt x="138" y="0"/>
                      <a:pt x="126" y="1"/>
                    </a:cubicBezTo>
                    <a:cubicBezTo>
                      <a:pt x="114" y="2"/>
                      <a:pt x="105" y="2"/>
                      <a:pt x="105" y="2"/>
                    </a:cubicBezTo>
                  </a:path>
                </a:pathLst>
              </a:custGeom>
              <a:solidFill>
                <a:srgbClr val="340D71"/>
              </a:solidFill>
              <a:ln w="9525">
                <a:noFill/>
                <a:round/>
                <a:headEnd/>
                <a:tailEnd/>
              </a:ln>
            </p:spPr>
            <p:txBody>
              <a:bodyPr/>
              <a:lstStyle/>
              <a:p>
                <a:endParaRPr lang="en-GB"/>
              </a:p>
            </p:txBody>
          </p:sp>
          <p:sp>
            <p:nvSpPr>
              <p:cNvPr id="898" name="Freeform 289"/>
              <p:cNvSpPr>
                <a:spLocks/>
              </p:cNvSpPr>
              <p:nvPr/>
            </p:nvSpPr>
            <p:spPr bwMode="auto">
              <a:xfrm>
                <a:off x="4914" y="3009"/>
                <a:ext cx="792" cy="944"/>
              </a:xfrm>
              <a:custGeom>
                <a:avLst/>
                <a:gdLst/>
                <a:ahLst/>
                <a:cxnLst>
                  <a:cxn ang="0">
                    <a:pos x="198" y="193"/>
                  </a:cxn>
                  <a:cxn ang="0">
                    <a:pos x="95" y="235"/>
                  </a:cxn>
                  <a:cxn ang="0">
                    <a:pos x="0" y="196"/>
                  </a:cxn>
                  <a:cxn ang="0">
                    <a:pos x="0" y="5"/>
                  </a:cxn>
                  <a:cxn ang="0">
                    <a:pos x="4" y="23"/>
                  </a:cxn>
                  <a:cxn ang="0">
                    <a:pos x="4" y="197"/>
                  </a:cxn>
                  <a:cxn ang="0">
                    <a:pos x="97" y="231"/>
                  </a:cxn>
                  <a:cxn ang="0">
                    <a:pos x="195" y="193"/>
                  </a:cxn>
                  <a:cxn ang="0">
                    <a:pos x="194" y="9"/>
                  </a:cxn>
                  <a:cxn ang="0">
                    <a:pos x="198" y="0"/>
                  </a:cxn>
                  <a:cxn ang="0">
                    <a:pos x="198" y="193"/>
                  </a:cxn>
                </a:cxnLst>
                <a:rect l="0" t="0" r="r" b="b"/>
                <a:pathLst>
                  <a:path w="198" h="236">
                    <a:moveTo>
                      <a:pt x="198" y="193"/>
                    </a:moveTo>
                    <a:cubicBezTo>
                      <a:pt x="196" y="236"/>
                      <a:pt x="132" y="233"/>
                      <a:pt x="95" y="235"/>
                    </a:cubicBezTo>
                    <a:cubicBezTo>
                      <a:pt x="66" y="234"/>
                      <a:pt x="0" y="233"/>
                      <a:pt x="0" y="196"/>
                    </a:cubicBezTo>
                    <a:cubicBezTo>
                      <a:pt x="0" y="196"/>
                      <a:pt x="0" y="52"/>
                      <a:pt x="0" y="5"/>
                    </a:cubicBezTo>
                    <a:cubicBezTo>
                      <a:pt x="3" y="8"/>
                      <a:pt x="5" y="20"/>
                      <a:pt x="4" y="23"/>
                    </a:cubicBezTo>
                    <a:cubicBezTo>
                      <a:pt x="4" y="23"/>
                      <a:pt x="4" y="192"/>
                      <a:pt x="4" y="197"/>
                    </a:cubicBezTo>
                    <a:cubicBezTo>
                      <a:pt x="6" y="222"/>
                      <a:pt x="46" y="232"/>
                      <a:pt x="97" y="231"/>
                    </a:cubicBezTo>
                    <a:cubicBezTo>
                      <a:pt x="183" y="230"/>
                      <a:pt x="193" y="212"/>
                      <a:pt x="195" y="193"/>
                    </a:cubicBezTo>
                    <a:cubicBezTo>
                      <a:pt x="195" y="193"/>
                      <a:pt x="195" y="38"/>
                      <a:pt x="194" y="9"/>
                    </a:cubicBezTo>
                    <a:cubicBezTo>
                      <a:pt x="196" y="5"/>
                      <a:pt x="195" y="1"/>
                      <a:pt x="198" y="0"/>
                    </a:cubicBezTo>
                    <a:cubicBezTo>
                      <a:pt x="198" y="33"/>
                      <a:pt x="198" y="193"/>
                      <a:pt x="198" y="193"/>
                    </a:cubicBezTo>
                  </a:path>
                </a:pathLst>
              </a:custGeom>
              <a:solidFill>
                <a:srgbClr val="FFFFFF"/>
              </a:solidFill>
              <a:ln w="9525">
                <a:noFill/>
                <a:round/>
                <a:headEnd/>
                <a:tailEnd/>
              </a:ln>
            </p:spPr>
            <p:txBody>
              <a:bodyPr/>
              <a:lstStyle/>
              <a:p>
                <a:endParaRPr lang="en-GB"/>
              </a:p>
            </p:txBody>
          </p:sp>
          <p:sp>
            <p:nvSpPr>
              <p:cNvPr id="899" name="Freeform 290"/>
              <p:cNvSpPr>
                <a:spLocks/>
              </p:cNvSpPr>
              <p:nvPr/>
            </p:nvSpPr>
            <p:spPr bwMode="auto">
              <a:xfrm>
                <a:off x="4942" y="3165"/>
                <a:ext cx="736" cy="756"/>
              </a:xfrm>
              <a:custGeom>
                <a:avLst/>
                <a:gdLst/>
                <a:ahLst/>
                <a:cxnLst>
                  <a:cxn ang="0">
                    <a:pos x="183" y="150"/>
                  </a:cxn>
                  <a:cxn ang="0">
                    <a:pos x="91" y="188"/>
                  </a:cxn>
                  <a:cxn ang="0">
                    <a:pos x="2" y="154"/>
                  </a:cxn>
                  <a:cxn ang="0">
                    <a:pos x="1" y="0"/>
                  </a:cxn>
                  <a:cxn ang="0">
                    <a:pos x="92" y="15"/>
                  </a:cxn>
                  <a:cxn ang="0">
                    <a:pos x="183" y="1"/>
                  </a:cxn>
                  <a:cxn ang="0">
                    <a:pos x="183" y="150"/>
                  </a:cxn>
                </a:cxnLst>
                <a:rect l="0" t="0" r="r" b="b"/>
                <a:pathLst>
                  <a:path w="184" h="189">
                    <a:moveTo>
                      <a:pt x="183" y="150"/>
                    </a:moveTo>
                    <a:cubicBezTo>
                      <a:pt x="184" y="169"/>
                      <a:pt x="172" y="187"/>
                      <a:pt x="91" y="188"/>
                    </a:cubicBezTo>
                    <a:cubicBezTo>
                      <a:pt x="37" y="189"/>
                      <a:pt x="0" y="176"/>
                      <a:pt x="2" y="154"/>
                    </a:cubicBezTo>
                    <a:lnTo>
                      <a:pt x="1" y="0"/>
                    </a:lnTo>
                    <a:cubicBezTo>
                      <a:pt x="1" y="0"/>
                      <a:pt x="12" y="15"/>
                      <a:pt x="92" y="15"/>
                    </a:cubicBezTo>
                    <a:cubicBezTo>
                      <a:pt x="161" y="15"/>
                      <a:pt x="183" y="1"/>
                      <a:pt x="183" y="1"/>
                    </a:cubicBezTo>
                    <a:lnTo>
                      <a:pt x="183" y="150"/>
                    </a:lnTo>
                  </a:path>
                </a:pathLst>
              </a:custGeom>
              <a:solidFill>
                <a:srgbClr val="340D71"/>
              </a:solidFill>
              <a:ln w="9525">
                <a:noFill/>
                <a:round/>
                <a:headEnd/>
                <a:tailEnd/>
              </a:ln>
            </p:spPr>
            <p:txBody>
              <a:bodyPr/>
              <a:lstStyle/>
              <a:p>
                <a:endParaRPr lang="en-GB"/>
              </a:p>
            </p:txBody>
          </p:sp>
          <p:sp>
            <p:nvSpPr>
              <p:cNvPr id="900" name="Freeform 291"/>
              <p:cNvSpPr>
                <a:spLocks/>
              </p:cNvSpPr>
              <p:nvPr/>
            </p:nvSpPr>
            <p:spPr bwMode="auto">
              <a:xfrm>
                <a:off x="4906" y="2861"/>
                <a:ext cx="780" cy="116"/>
              </a:xfrm>
              <a:custGeom>
                <a:avLst/>
                <a:gdLst/>
                <a:ahLst/>
                <a:cxnLst>
                  <a:cxn ang="0">
                    <a:pos x="32" y="13"/>
                  </a:cxn>
                  <a:cxn ang="0">
                    <a:pos x="90" y="5"/>
                  </a:cxn>
                  <a:cxn ang="0">
                    <a:pos x="189" y="21"/>
                  </a:cxn>
                  <a:cxn ang="0">
                    <a:pos x="192" y="27"/>
                  </a:cxn>
                  <a:cxn ang="0">
                    <a:pos x="192" y="20"/>
                  </a:cxn>
                  <a:cxn ang="0">
                    <a:pos x="154" y="6"/>
                  </a:cxn>
                  <a:cxn ang="0">
                    <a:pos x="31" y="10"/>
                  </a:cxn>
                  <a:cxn ang="0">
                    <a:pos x="9" y="24"/>
                  </a:cxn>
                  <a:cxn ang="0">
                    <a:pos x="17" y="29"/>
                  </a:cxn>
                  <a:cxn ang="0">
                    <a:pos x="32" y="13"/>
                  </a:cxn>
                </a:cxnLst>
                <a:rect l="0" t="0" r="r" b="b"/>
                <a:pathLst>
                  <a:path w="195" h="29">
                    <a:moveTo>
                      <a:pt x="32" y="13"/>
                    </a:moveTo>
                    <a:cubicBezTo>
                      <a:pt x="47" y="9"/>
                      <a:pt x="76" y="5"/>
                      <a:pt x="90" y="5"/>
                    </a:cubicBezTo>
                    <a:cubicBezTo>
                      <a:pt x="124" y="5"/>
                      <a:pt x="178" y="10"/>
                      <a:pt x="189" y="21"/>
                    </a:cubicBezTo>
                    <a:cubicBezTo>
                      <a:pt x="190" y="23"/>
                      <a:pt x="192" y="24"/>
                      <a:pt x="192" y="27"/>
                    </a:cubicBezTo>
                    <a:cubicBezTo>
                      <a:pt x="195" y="25"/>
                      <a:pt x="193" y="22"/>
                      <a:pt x="192" y="20"/>
                    </a:cubicBezTo>
                    <a:cubicBezTo>
                      <a:pt x="182" y="10"/>
                      <a:pt x="167" y="9"/>
                      <a:pt x="154" y="6"/>
                    </a:cubicBezTo>
                    <a:cubicBezTo>
                      <a:pt x="113" y="0"/>
                      <a:pt x="72" y="0"/>
                      <a:pt x="31" y="10"/>
                    </a:cubicBezTo>
                    <a:cubicBezTo>
                      <a:pt x="19" y="12"/>
                      <a:pt x="8" y="18"/>
                      <a:pt x="9" y="24"/>
                    </a:cubicBezTo>
                    <a:cubicBezTo>
                      <a:pt x="10" y="29"/>
                      <a:pt x="17" y="29"/>
                      <a:pt x="17" y="29"/>
                    </a:cubicBezTo>
                    <a:cubicBezTo>
                      <a:pt x="17" y="29"/>
                      <a:pt x="0" y="21"/>
                      <a:pt x="32" y="13"/>
                    </a:cubicBezTo>
                  </a:path>
                </a:pathLst>
              </a:custGeom>
              <a:solidFill>
                <a:srgbClr val="838181"/>
              </a:solidFill>
              <a:ln w="0">
                <a:solidFill>
                  <a:srgbClr val="FFFFFF"/>
                </a:solidFill>
                <a:prstDash val="solid"/>
                <a:round/>
                <a:headEnd/>
                <a:tailEnd/>
              </a:ln>
            </p:spPr>
            <p:txBody>
              <a:bodyPr/>
              <a:lstStyle/>
              <a:p>
                <a:endParaRPr lang="en-GB"/>
              </a:p>
            </p:txBody>
          </p:sp>
          <p:sp>
            <p:nvSpPr>
              <p:cNvPr id="901" name="Freeform 292"/>
              <p:cNvSpPr>
                <a:spLocks/>
              </p:cNvSpPr>
              <p:nvPr/>
            </p:nvSpPr>
            <p:spPr bwMode="auto">
              <a:xfrm>
                <a:off x="4934" y="3033"/>
                <a:ext cx="112" cy="76"/>
              </a:xfrm>
              <a:custGeom>
                <a:avLst/>
                <a:gdLst/>
                <a:ahLst/>
                <a:cxnLst>
                  <a:cxn ang="0">
                    <a:pos x="23" y="7"/>
                  </a:cxn>
                  <a:cxn ang="0">
                    <a:pos x="28" y="8"/>
                  </a:cxn>
                  <a:cxn ang="0">
                    <a:pos x="3" y="19"/>
                  </a:cxn>
                  <a:cxn ang="0">
                    <a:pos x="0" y="0"/>
                  </a:cxn>
                  <a:cxn ang="0">
                    <a:pos x="23" y="7"/>
                  </a:cxn>
                </a:cxnLst>
                <a:rect l="0" t="0" r="r" b="b"/>
                <a:pathLst>
                  <a:path w="28" h="19">
                    <a:moveTo>
                      <a:pt x="23" y="7"/>
                    </a:moveTo>
                    <a:cubicBezTo>
                      <a:pt x="24" y="7"/>
                      <a:pt x="24" y="8"/>
                      <a:pt x="28" y="8"/>
                    </a:cubicBezTo>
                    <a:cubicBezTo>
                      <a:pt x="12" y="12"/>
                      <a:pt x="10" y="14"/>
                      <a:pt x="3" y="19"/>
                    </a:cubicBezTo>
                    <a:cubicBezTo>
                      <a:pt x="3" y="12"/>
                      <a:pt x="4" y="7"/>
                      <a:pt x="0" y="0"/>
                    </a:cubicBezTo>
                    <a:cubicBezTo>
                      <a:pt x="5" y="3"/>
                      <a:pt x="17" y="6"/>
                      <a:pt x="23" y="7"/>
                    </a:cubicBezTo>
                  </a:path>
                </a:pathLst>
              </a:custGeom>
              <a:solidFill>
                <a:srgbClr val="FFFFFF"/>
              </a:solidFill>
              <a:ln w="9525">
                <a:noFill/>
                <a:round/>
                <a:headEnd/>
                <a:tailEnd/>
              </a:ln>
            </p:spPr>
            <p:txBody>
              <a:bodyPr/>
              <a:lstStyle/>
              <a:p>
                <a:endParaRPr lang="en-GB"/>
              </a:p>
            </p:txBody>
          </p:sp>
          <p:sp>
            <p:nvSpPr>
              <p:cNvPr id="902" name="Freeform 293"/>
              <p:cNvSpPr>
                <a:spLocks/>
              </p:cNvSpPr>
              <p:nvPr/>
            </p:nvSpPr>
            <p:spPr bwMode="auto">
              <a:xfrm>
                <a:off x="4882" y="2925"/>
                <a:ext cx="852" cy="224"/>
              </a:xfrm>
              <a:custGeom>
                <a:avLst/>
                <a:gdLst/>
                <a:ahLst/>
                <a:cxnLst>
                  <a:cxn ang="0">
                    <a:pos x="6" y="3"/>
                  </a:cxn>
                  <a:cxn ang="0">
                    <a:pos x="16" y="21"/>
                  </a:cxn>
                  <a:cxn ang="0">
                    <a:pos x="72" y="31"/>
                  </a:cxn>
                  <a:cxn ang="0">
                    <a:pos x="89" y="51"/>
                  </a:cxn>
                  <a:cxn ang="0">
                    <a:pos x="111" y="32"/>
                  </a:cxn>
                  <a:cxn ang="0">
                    <a:pos x="208" y="9"/>
                  </a:cxn>
                  <a:cxn ang="0">
                    <a:pos x="207" y="2"/>
                  </a:cxn>
                  <a:cxn ang="0">
                    <a:pos x="211" y="11"/>
                  </a:cxn>
                  <a:cxn ang="0">
                    <a:pos x="115" y="35"/>
                  </a:cxn>
                  <a:cxn ang="0">
                    <a:pos x="89" y="56"/>
                  </a:cxn>
                  <a:cxn ang="0">
                    <a:pos x="68" y="34"/>
                  </a:cxn>
                  <a:cxn ang="0">
                    <a:pos x="4" y="17"/>
                  </a:cxn>
                  <a:cxn ang="0">
                    <a:pos x="6" y="3"/>
                  </a:cxn>
                </a:cxnLst>
                <a:rect l="0" t="0" r="r" b="b"/>
                <a:pathLst>
                  <a:path w="213" h="56">
                    <a:moveTo>
                      <a:pt x="6" y="3"/>
                    </a:moveTo>
                    <a:cubicBezTo>
                      <a:pt x="2" y="7"/>
                      <a:pt x="6" y="17"/>
                      <a:pt x="16" y="21"/>
                    </a:cubicBezTo>
                    <a:cubicBezTo>
                      <a:pt x="26" y="25"/>
                      <a:pt x="43" y="29"/>
                      <a:pt x="72" y="31"/>
                    </a:cubicBezTo>
                    <a:cubicBezTo>
                      <a:pt x="79" y="32"/>
                      <a:pt x="75" y="50"/>
                      <a:pt x="89" y="51"/>
                    </a:cubicBezTo>
                    <a:cubicBezTo>
                      <a:pt x="100" y="52"/>
                      <a:pt x="107" y="32"/>
                      <a:pt x="111" y="32"/>
                    </a:cubicBezTo>
                    <a:cubicBezTo>
                      <a:pt x="160" y="31"/>
                      <a:pt x="203" y="22"/>
                      <a:pt x="208" y="9"/>
                    </a:cubicBezTo>
                    <a:cubicBezTo>
                      <a:pt x="208" y="9"/>
                      <a:pt x="208" y="4"/>
                      <a:pt x="207" y="2"/>
                    </a:cubicBezTo>
                    <a:cubicBezTo>
                      <a:pt x="206" y="0"/>
                      <a:pt x="213" y="6"/>
                      <a:pt x="211" y="11"/>
                    </a:cubicBezTo>
                    <a:cubicBezTo>
                      <a:pt x="206" y="21"/>
                      <a:pt x="178" y="34"/>
                      <a:pt x="115" y="35"/>
                    </a:cubicBezTo>
                    <a:cubicBezTo>
                      <a:pt x="112" y="35"/>
                      <a:pt x="96" y="56"/>
                      <a:pt x="89" y="56"/>
                    </a:cubicBezTo>
                    <a:cubicBezTo>
                      <a:pt x="73" y="55"/>
                      <a:pt x="74" y="36"/>
                      <a:pt x="68" y="34"/>
                    </a:cubicBezTo>
                    <a:cubicBezTo>
                      <a:pt x="11" y="30"/>
                      <a:pt x="4" y="17"/>
                      <a:pt x="4" y="17"/>
                    </a:cubicBezTo>
                    <a:cubicBezTo>
                      <a:pt x="0" y="7"/>
                      <a:pt x="6" y="3"/>
                      <a:pt x="6" y="3"/>
                    </a:cubicBezTo>
                  </a:path>
                </a:pathLst>
              </a:custGeom>
              <a:solidFill>
                <a:srgbClr val="FFFFFF"/>
              </a:solidFill>
              <a:ln w="9525">
                <a:noFill/>
                <a:round/>
                <a:headEnd/>
                <a:tailEnd/>
              </a:ln>
            </p:spPr>
            <p:txBody>
              <a:bodyPr/>
              <a:lstStyle/>
              <a:p>
                <a:endParaRPr lang="en-GB"/>
              </a:p>
            </p:txBody>
          </p:sp>
          <p:sp>
            <p:nvSpPr>
              <p:cNvPr id="903" name="Freeform 294"/>
              <p:cNvSpPr>
                <a:spLocks/>
              </p:cNvSpPr>
              <p:nvPr/>
            </p:nvSpPr>
            <p:spPr bwMode="auto">
              <a:xfrm>
                <a:off x="5050" y="3221"/>
                <a:ext cx="128" cy="676"/>
              </a:xfrm>
              <a:custGeom>
                <a:avLst/>
                <a:gdLst/>
                <a:ahLst/>
                <a:cxnLst>
                  <a:cxn ang="0">
                    <a:pos x="26" y="7"/>
                  </a:cxn>
                  <a:cxn ang="0">
                    <a:pos x="4" y="7"/>
                  </a:cxn>
                  <a:cxn ang="0">
                    <a:pos x="3" y="157"/>
                  </a:cxn>
                  <a:cxn ang="0">
                    <a:pos x="29" y="160"/>
                  </a:cxn>
                  <a:cxn ang="0">
                    <a:pos x="26" y="7"/>
                  </a:cxn>
                </a:cxnLst>
                <a:rect l="0" t="0" r="r" b="b"/>
                <a:pathLst>
                  <a:path w="32" h="169">
                    <a:moveTo>
                      <a:pt x="26" y="7"/>
                    </a:moveTo>
                    <a:cubicBezTo>
                      <a:pt x="22" y="3"/>
                      <a:pt x="7" y="0"/>
                      <a:pt x="4" y="7"/>
                    </a:cubicBezTo>
                    <a:cubicBezTo>
                      <a:pt x="0" y="13"/>
                      <a:pt x="0" y="152"/>
                      <a:pt x="3" y="157"/>
                    </a:cubicBezTo>
                    <a:cubicBezTo>
                      <a:pt x="9" y="168"/>
                      <a:pt x="26" y="169"/>
                      <a:pt x="29" y="160"/>
                    </a:cubicBezTo>
                    <a:cubicBezTo>
                      <a:pt x="31" y="152"/>
                      <a:pt x="32" y="12"/>
                      <a:pt x="26" y="7"/>
                    </a:cubicBezTo>
                  </a:path>
                </a:pathLst>
              </a:custGeom>
              <a:solidFill>
                <a:srgbClr val="838181"/>
              </a:solidFill>
              <a:ln w="9525">
                <a:noFill/>
                <a:round/>
                <a:headEnd/>
                <a:tailEnd/>
              </a:ln>
            </p:spPr>
            <p:txBody>
              <a:bodyPr/>
              <a:lstStyle/>
              <a:p>
                <a:endParaRPr lang="en-GB"/>
              </a:p>
            </p:txBody>
          </p:sp>
          <p:sp>
            <p:nvSpPr>
              <p:cNvPr id="904" name="Freeform 295"/>
              <p:cNvSpPr>
                <a:spLocks/>
              </p:cNvSpPr>
              <p:nvPr/>
            </p:nvSpPr>
            <p:spPr bwMode="auto">
              <a:xfrm>
                <a:off x="5054" y="3225"/>
                <a:ext cx="124" cy="668"/>
              </a:xfrm>
              <a:custGeom>
                <a:avLst/>
                <a:gdLst/>
                <a:ahLst/>
                <a:cxnLst>
                  <a:cxn ang="0">
                    <a:pos x="3" y="6"/>
                  </a:cxn>
                  <a:cxn ang="0">
                    <a:pos x="25" y="6"/>
                  </a:cxn>
                  <a:cxn ang="0">
                    <a:pos x="27" y="159"/>
                  </a:cxn>
                  <a:cxn ang="0">
                    <a:pos x="3" y="156"/>
                  </a:cxn>
                  <a:cxn ang="0">
                    <a:pos x="3" y="6"/>
                  </a:cxn>
                </a:cxnLst>
                <a:rect l="0" t="0" r="r" b="b"/>
                <a:pathLst>
                  <a:path w="31" h="167">
                    <a:moveTo>
                      <a:pt x="3" y="6"/>
                    </a:moveTo>
                    <a:cubicBezTo>
                      <a:pt x="7" y="0"/>
                      <a:pt x="20" y="2"/>
                      <a:pt x="25" y="6"/>
                    </a:cubicBezTo>
                    <a:cubicBezTo>
                      <a:pt x="31" y="11"/>
                      <a:pt x="29" y="151"/>
                      <a:pt x="27" y="159"/>
                    </a:cubicBezTo>
                    <a:cubicBezTo>
                      <a:pt x="24" y="167"/>
                      <a:pt x="8" y="167"/>
                      <a:pt x="3" y="156"/>
                    </a:cubicBezTo>
                    <a:cubicBezTo>
                      <a:pt x="0" y="151"/>
                      <a:pt x="0" y="12"/>
                      <a:pt x="3" y="6"/>
                    </a:cubicBezTo>
                  </a:path>
                </a:pathLst>
              </a:custGeom>
              <a:solidFill>
                <a:srgbClr val="6576B3"/>
              </a:solidFill>
              <a:ln w="9525">
                <a:noFill/>
                <a:round/>
                <a:headEnd/>
                <a:tailEnd/>
              </a:ln>
            </p:spPr>
            <p:txBody>
              <a:bodyPr/>
              <a:lstStyle/>
              <a:p>
                <a:endParaRPr lang="en-GB"/>
              </a:p>
            </p:txBody>
          </p:sp>
          <p:sp>
            <p:nvSpPr>
              <p:cNvPr id="905" name="Freeform 296"/>
              <p:cNvSpPr>
                <a:spLocks/>
              </p:cNvSpPr>
              <p:nvPr/>
            </p:nvSpPr>
            <p:spPr bwMode="auto">
              <a:xfrm>
                <a:off x="5054" y="3225"/>
                <a:ext cx="120" cy="668"/>
              </a:xfrm>
              <a:custGeom>
                <a:avLst/>
                <a:gdLst/>
                <a:ahLst/>
                <a:cxnLst>
                  <a:cxn ang="0">
                    <a:pos x="4" y="6"/>
                  </a:cxn>
                  <a:cxn ang="0">
                    <a:pos x="24" y="6"/>
                  </a:cxn>
                  <a:cxn ang="0">
                    <a:pos x="26" y="159"/>
                  </a:cxn>
                  <a:cxn ang="0">
                    <a:pos x="3" y="156"/>
                  </a:cxn>
                  <a:cxn ang="0">
                    <a:pos x="4" y="6"/>
                  </a:cxn>
                </a:cxnLst>
                <a:rect l="0" t="0" r="r" b="b"/>
                <a:pathLst>
                  <a:path w="30" h="167">
                    <a:moveTo>
                      <a:pt x="4" y="6"/>
                    </a:moveTo>
                    <a:cubicBezTo>
                      <a:pt x="7" y="0"/>
                      <a:pt x="20" y="2"/>
                      <a:pt x="24" y="6"/>
                    </a:cubicBezTo>
                    <a:cubicBezTo>
                      <a:pt x="30" y="11"/>
                      <a:pt x="29" y="151"/>
                      <a:pt x="26" y="159"/>
                    </a:cubicBezTo>
                    <a:cubicBezTo>
                      <a:pt x="24" y="167"/>
                      <a:pt x="8" y="167"/>
                      <a:pt x="3" y="156"/>
                    </a:cubicBezTo>
                    <a:cubicBezTo>
                      <a:pt x="0" y="150"/>
                      <a:pt x="1" y="12"/>
                      <a:pt x="4" y="6"/>
                    </a:cubicBezTo>
                  </a:path>
                </a:pathLst>
              </a:custGeom>
              <a:solidFill>
                <a:srgbClr val="6576B3"/>
              </a:solidFill>
              <a:ln w="9525">
                <a:noFill/>
                <a:round/>
                <a:headEnd/>
                <a:tailEnd/>
              </a:ln>
            </p:spPr>
            <p:txBody>
              <a:bodyPr/>
              <a:lstStyle/>
              <a:p>
                <a:endParaRPr lang="en-GB"/>
              </a:p>
            </p:txBody>
          </p:sp>
          <p:sp>
            <p:nvSpPr>
              <p:cNvPr id="906" name="Freeform 297"/>
              <p:cNvSpPr>
                <a:spLocks/>
              </p:cNvSpPr>
              <p:nvPr/>
            </p:nvSpPr>
            <p:spPr bwMode="auto">
              <a:xfrm>
                <a:off x="5058" y="3225"/>
                <a:ext cx="112" cy="668"/>
              </a:xfrm>
              <a:custGeom>
                <a:avLst/>
                <a:gdLst/>
                <a:ahLst/>
                <a:cxnLst>
                  <a:cxn ang="0">
                    <a:pos x="3" y="6"/>
                  </a:cxn>
                  <a:cxn ang="0">
                    <a:pos x="23" y="6"/>
                  </a:cxn>
                  <a:cxn ang="0">
                    <a:pos x="25" y="159"/>
                  </a:cxn>
                  <a:cxn ang="0">
                    <a:pos x="3" y="156"/>
                  </a:cxn>
                  <a:cxn ang="0">
                    <a:pos x="3" y="6"/>
                  </a:cxn>
                </a:cxnLst>
                <a:rect l="0" t="0" r="r" b="b"/>
                <a:pathLst>
                  <a:path w="28" h="167">
                    <a:moveTo>
                      <a:pt x="3" y="6"/>
                    </a:moveTo>
                    <a:cubicBezTo>
                      <a:pt x="6" y="0"/>
                      <a:pt x="19" y="2"/>
                      <a:pt x="23" y="6"/>
                    </a:cubicBezTo>
                    <a:cubicBezTo>
                      <a:pt x="28" y="11"/>
                      <a:pt x="27" y="151"/>
                      <a:pt x="25" y="159"/>
                    </a:cubicBezTo>
                    <a:cubicBezTo>
                      <a:pt x="22" y="167"/>
                      <a:pt x="7" y="167"/>
                      <a:pt x="3" y="156"/>
                    </a:cubicBezTo>
                    <a:cubicBezTo>
                      <a:pt x="0" y="150"/>
                      <a:pt x="0" y="12"/>
                      <a:pt x="3" y="6"/>
                    </a:cubicBezTo>
                  </a:path>
                </a:pathLst>
              </a:custGeom>
              <a:solidFill>
                <a:srgbClr val="6576B3"/>
              </a:solidFill>
              <a:ln w="9525">
                <a:noFill/>
                <a:round/>
                <a:headEnd/>
                <a:tailEnd/>
              </a:ln>
            </p:spPr>
            <p:txBody>
              <a:bodyPr/>
              <a:lstStyle/>
              <a:p>
                <a:endParaRPr lang="en-GB"/>
              </a:p>
            </p:txBody>
          </p:sp>
          <p:sp>
            <p:nvSpPr>
              <p:cNvPr id="907" name="Freeform 298"/>
              <p:cNvSpPr>
                <a:spLocks/>
              </p:cNvSpPr>
              <p:nvPr/>
            </p:nvSpPr>
            <p:spPr bwMode="auto">
              <a:xfrm>
                <a:off x="5062" y="3225"/>
                <a:ext cx="104" cy="668"/>
              </a:xfrm>
              <a:custGeom>
                <a:avLst/>
                <a:gdLst/>
                <a:ahLst/>
                <a:cxnLst>
                  <a:cxn ang="0">
                    <a:pos x="3" y="6"/>
                  </a:cxn>
                  <a:cxn ang="0">
                    <a:pos x="21" y="6"/>
                  </a:cxn>
                  <a:cxn ang="0">
                    <a:pos x="23" y="159"/>
                  </a:cxn>
                  <a:cxn ang="0">
                    <a:pos x="2" y="156"/>
                  </a:cxn>
                  <a:cxn ang="0">
                    <a:pos x="3" y="6"/>
                  </a:cxn>
                </a:cxnLst>
                <a:rect l="0" t="0" r="r" b="b"/>
                <a:pathLst>
                  <a:path w="26" h="167">
                    <a:moveTo>
                      <a:pt x="3" y="6"/>
                    </a:moveTo>
                    <a:cubicBezTo>
                      <a:pt x="6" y="0"/>
                      <a:pt x="17" y="3"/>
                      <a:pt x="21" y="6"/>
                    </a:cubicBezTo>
                    <a:cubicBezTo>
                      <a:pt x="26" y="11"/>
                      <a:pt x="25" y="151"/>
                      <a:pt x="23" y="159"/>
                    </a:cubicBezTo>
                    <a:cubicBezTo>
                      <a:pt x="21" y="167"/>
                      <a:pt x="7" y="166"/>
                      <a:pt x="2" y="156"/>
                    </a:cubicBezTo>
                    <a:cubicBezTo>
                      <a:pt x="0" y="150"/>
                      <a:pt x="0" y="12"/>
                      <a:pt x="3" y="6"/>
                    </a:cubicBezTo>
                  </a:path>
                </a:pathLst>
              </a:custGeom>
              <a:solidFill>
                <a:srgbClr val="6576B3"/>
              </a:solidFill>
              <a:ln w="9525">
                <a:noFill/>
                <a:round/>
                <a:headEnd/>
                <a:tailEnd/>
              </a:ln>
            </p:spPr>
            <p:txBody>
              <a:bodyPr/>
              <a:lstStyle/>
              <a:p>
                <a:endParaRPr lang="en-GB"/>
              </a:p>
            </p:txBody>
          </p:sp>
          <p:sp>
            <p:nvSpPr>
              <p:cNvPr id="908" name="Freeform 299"/>
              <p:cNvSpPr>
                <a:spLocks/>
              </p:cNvSpPr>
              <p:nvPr/>
            </p:nvSpPr>
            <p:spPr bwMode="auto">
              <a:xfrm>
                <a:off x="5062" y="3225"/>
                <a:ext cx="100" cy="668"/>
              </a:xfrm>
              <a:custGeom>
                <a:avLst/>
                <a:gdLst/>
                <a:ahLst/>
                <a:cxnLst>
                  <a:cxn ang="0">
                    <a:pos x="3" y="6"/>
                  </a:cxn>
                  <a:cxn ang="0">
                    <a:pos x="21" y="6"/>
                  </a:cxn>
                  <a:cxn ang="0">
                    <a:pos x="22" y="159"/>
                  </a:cxn>
                  <a:cxn ang="0">
                    <a:pos x="3" y="156"/>
                  </a:cxn>
                  <a:cxn ang="0">
                    <a:pos x="3" y="6"/>
                  </a:cxn>
                </a:cxnLst>
                <a:rect l="0" t="0" r="r" b="b"/>
                <a:pathLst>
                  <a:path w="25" h="167">
                    <a:moveTo>
                      <a:pt x="3" y="6"/>
                    </a:moveTo>
                    <a:cubicBezTo>
                      <a:pt x="6" y="0"/>
                      <a:pt x="17" y="3"/>
                      <a:pt x="21" y="6"/>
                    </a:cubicBezTo>
                    <a:cubicBezTo>
                      <a:pt x="25" y="12"/>
                      <a:pt x="24" y="151"/>
                      <a:pt x="22" y="159"/>
                    </a:cubicBezTo>
                    <a:cubicBezTo>
                      <a:pt x="20" y="167"/>
                      <a:pt x="7" y="166"/>
                      <a:pt x="3" y="156"/>
                    </a:cubicBezTo>
                    <a:cubicBezTo>
                      <a:pt x="0" y="150"/>
                      <a:pt x="1" y="12"/>
                      <a:pt x="3" y="6"/>
                    </a:cubicBezTo>
                  </a:path>
                </a:pathLst>
              </a:custGeom>
              <a:solidFill>
                <a:srgbClr val="6576B3"/>
              </a:solidFill>
              <a:ln w="9525">
                <a:noFill/>
                <a:round/>
                <a:headEnd/>
                <a:tailEnd/>
              </a:ln>
            </p:spPr>
            <p:txBody>
              <a:bodyPr/>
              <a:lstStyle/>
              <a:p>
                <a:endParaRPr lang="en-GB"/>
              </a:p>
            </p:txBody>
          </p:sp>
          <p:sp>
            <p:nvSpPr>
              <p:cNvPr id="909" name="Freeform 300"/>
              <p:cNvSpPr>
                <a:spLocks/>
              </p:cNvSpPr>
              <p:nvPr/>
            </p:nvSpPr>
            <p:spPr bwMode="auto">
              <a:xfrm>
                <a:off x="5066" y="3225"/>
                <a:ext cx="92" cy="668"/>
              </a:xfrm>
              <a:custGeom>
                <a:avLst/>
                <a:gdLst/>
                <a:ahLst/>
                <a:cxnLst>
                  <a:cxn ang="0">
                    <a:pos x="3" y="6"/>
                  </a:cxn>
                  <a:cxn ang="0">
                    <a:pos x="19" y="7"/>
                  </a:cxn>
                  <a:cxn ang="0">
                    <a:pos x="21" y="159"/>
                  </a:cxn>
                  <a:cxn ang="0">
                    <a:pos x="2" y="156"/>
                  </a:cxn>
                  <a:cxn ang="0">
                    <a:pos x="3" y="6"/>
                  </a:cxn>
                </a:cxnLst>
                <a:rect l="0" t="0" r="r" b="b"/>
                <a:pathLst>
                  <a:path w="23" h="167">
                    <a:moveTo>
                      <a:pt x="3" y="6"/>
                    </a:moveTo>
                    <a:cubicBezTo>
                      <a:pt x="5" y="0"/>
                      <a:pt x="16" y="3"/>
                      <a:pt x="19" y="7"/>
                    </a:cubicBezTo>
                    <a:cubicBezTo>
                      <a:pt x="23" y="12"/>
                      <a:pt x="22" y="151"/>
                      <a:pt x="21" y="159"/>
                    </a:cubicBezTo>
                    <a:cubicBezTo>
                      <a:pt x="19" y="167"/>
                      <a:pt x="6" y="166"/>
                      <a:pt x="2" y="156"/>
                    </a:cubicBezTo>
                    <a:cubicBezTo>
                      <a:pt x="0" y="150"/>
                      <a:pt x="0" y="12"/>
                      <a:pt x="3" y="6"/>
                    </a:cubicBezTo>
                  </a:path>
                </a:pathLst>
              </a:custGeom>
              <a:solidFill>
                <a:srgbClr val="6576B3"/>
              </a:solidFill>
              <a:ln w="9525">
                <a:noFill/>
                <a:round/>
                <a:headEnd/>
                <a:tailEnd/>
              </a:ln>
            </p:spPr>
            <p:txBody>
              <a:bodyPr/>
              <a:lstStyle/>
              <a:p>
                <a:endParaRPr lang="en-GB"/>
              </a:p>
            </p:txBody>
          </p:sp>
          <p:sp>
            <p:nvSpPr>
              <p:cNvPr id="910" name="Freeform 301"/>
              <p:cNvSpPr>
                <a:spLocks/>
              </p:cNvSpPr>
              <p:nvPr/>
            </p:nvSpPr>
            <p:spPr bwMode="auto">
              <a:xfrm>
                <a:off x="5070" y="3225"/>
                <a:ext cx="88" cy="668"/>
              </a:xfrm>
              <a:custGeom>
                <a:avLst/>
                <a:gdLst/>
                <a:ahLst/>
                <a:cxnLst>
                  <a:cxn ang="0">
                    <a:pos x="2" y="6"/>
                  </a:cxn>
                  <a:cxn ang="0">
                    <a:pos x="17" y="7"/>
                  </a:cxn>
                  <a:cxn ang="0">
                    <a:pos x="19" y="159"/>
                  </a:cxn>
                  <a:cxn ang="0">
                    <a:pos x="2" y="155"/>
                  </a:cxn>
                  <a:cxn ang="0">
                    <a:pos x="2" y="6"/>
                  </a:cxn>
                </a:cxnLst>
                <a:rect l="0" t="0" r="r" b="b"/>
                <a:pathLst>
                  <a:path w="22" h="167">
                    <a:moveTo>
                      <a:pt x="2" y="6"/>
                    </a:moveTo>
                    <a:cubicBezTo>
                      <a:pt x="5" y="0"/>
                      <a:pt x="14" y="3"/>
                      <a:pt x="17" y="7"/>
                    </a:cubicBezTo>
                    <a:cubicBezTo>
                      <a:pt x="22" y="12"/>
                      <a:pt x="21" y="150"/>
                      <a:pt x="19" y="159"/>
                    </a:cubicBezTo>
                    <a:cubicBezTo>
                      <a:pt x="17" y="167"/>
                      <a:pt x="6" y="166"/>
                      <a:pt x="2" y="155"/>
                    </a:cubicBezTo>
                    <a:cubicBezTo>
                      <a:pt x="0" y="150"/>
                      <a:pt x="0" y="12"/>
                      <a:pt x="2" y="6"/>
                    </a:cubicBezTo>
                  </a:path>
                </a:pathLst>
              </a:custGeom>
              <a:solidFill>
                <a:srgbClr val="6576B3"/>
              </a:solidFill>
              <a:ln w="9525">
                <a:noFill/>
                <a:round/>
                <a:headEnd/>
                <a:tailEnd/>
              </a:ln>
            </p:spPr>
            <p:txBody>
              <a:bodyPr/>
              <a:lstStyle/>
              <a:p>
                <a:endParaRPr lang="en-GB"/>
              </a:p>
            </p:txBody>
          </p:sp>
          <p:sp>
            <p:nvSpPr>
              <p:cNvPr id="911" name="Freeform 302"/>
              <p:cNvSpPr>
                <a:spLocks/>
              </p:cNvSpPr>
              <p:nvPr/>
            </p:nvSpPr>
            <p:spPr bwMode="auto">
              <a:xfrm>
                <a:off x="5070" y="3225"/>
                <a:ext cx="84" cy="664"/>
              </a:xfrm>
              <a:custGeom>
                <a:avLst/>
                <a:gdLst/>
                <a:ahLst/>
                <a:cxnLst>
                  <a:cxn ang="0">
                    <a:pos x="3" y="6"/>
                  </a:cxn>
                  <a:cxn ang="0">
                    <a:pos x="17" y="7"/>
                  </a:cxn>
                  <a:cxn ang="0">
                    <a:pos x="18" y="158"/>
                  </a:cxn>
                  <a:cxn ang="0">
                    <a:pos x="2" y="155"/>
                  </a:cxn>
                  <a:cxn ang="0">
                    <a:pos x="3" y="6"/>
                  </a:cxn>
                </a:cxnLst>
                <a:rect l="0" t="0" r="r" b="b"/>
                <a:pathLst>
                  <a:path w="21" h="166">
                    <a:moveTo>
                      <a:pt x="3" y="6"/>
                    </a:moveTo>
                    <a:cubicBezTo>
                      <a:pt x="5" y="0"/>
                      <a:pt x="14" y="3"/>
                      <a:pt x="17" y="7"/>
                    </a:cubicBezTo>
                    <a:cubicBezTo>
                      <a:pt x="21" y="12"/>
                      <a:pt x="20" y="150"/>
                      <a:pt x="18" y="158"/>
                    </a:cubicBezTo>
                    <a:cubicBezTo>
                      <a:pt x="17" y="166"/>
                      <a:pt x="6" y="166"/>
                      <a:pt x="2" y="155"/>
                    </a:cubicBezTo>
                    <a:cubicBezTo>
                      <a:pt x="0" y="150"/>
                      <a:pt x="1" y="12"/>
                      <a:pt x="3" y="6"/>
                    </a:cubicBezTo>
                  </a:path>
                </a:pathLst>
              </a:custGeom>
              <a:solidFill>
                <a:srgbClr val="6576B3"/>
              </a:solidFill>
              <a:ln w="9525">
                <a:noFill/>
                <a:round/>
                <a:headEnd/>
                <a:tailEnd/>
              </a:ln>
            </p:spPr>
            <p:txBody>
              <a:bodyPr/>
              <a:lstStyle/>
              <a:p>
                <a:endParaRPr lang="en-GB"/>
              </a:p>
            </p:txBody>
          </p:sp>
          <p:sp>
            <p:nvSpPr>
              <p:cNvPr id="912" name="Freeform 303"/>
              <p:cNvSpPr>
                <a:spLocks/>
              </p:cNvSpPr>
              <p:nvPr/>
            </p:nvSpPr>
            <p:spPr bwMode="auto">
              <a:xfrm>
                <a:off x="5074" y="3225"/>
                <a:ext cx="76" cy="664"/>
              </a:xfrm>
              <a:custGeom>
                <a:avLst/>
                <a:gdLst/>
                <a:ahLst/>
                <a:cxnLst>
                  <a:cxn ang="0">
                    <a:pos x="2" y="6"/>
                  </a:cxn>
                  <a:cxn ang="0">
                    <a:pos x="15" y="7"/>
                  </a:cxn>
                  <a:cxn ang="0">
                    <a:pos x="17" y="158"/>
                  </a:cxn>
                  <a:cxn ang="0">
                    <a:pos x="2" y="155"/>
                  </a:cxn>
                  <a:cxn ang="0">
                    <a:pos x="2" y="6"/>
                  </a:cxn>
                </a:cxnLst>
                <a:rect l="0" t="0" r="r" b="b"/>
                <a:pathLst>
                  <a:path w="19" h="166">
                    <a:moveTo>
                      <a:pt x="2" y="6"/>
                    </a:moveTo>
                    <a:cubicBezTo>
                      <a:pt x="4" y="0"/>
                      <a:pt x="13" y="3"/>
                      <a:pt x="15" y="7"/>
                    </a:cubicBezTo>
                    <a:cubicBezTo>
                      <a:pt x="19" y="12"/>
                      <a:pt x="18" y="150"/>
                      <a:pt x="17" y="158"/>
                    </a:cubicBezTo>
                    <a:cubicBezTo>
                      <a:pt x="15" y="166"/>
                      <a:pt x="5" y="166"/>
                      <a:pt x="2" y="155"/>
                    </a:cubicBezTo>
                    <a:cubicBezTo>
                      <a:pt x="0" y="150"/>
                      <a:pt x="0" y="12"/>
                      <a:pt x="2" y="6"/>
                    </a:cubicBezTo>
                  </a:path>
                </a:pathLst>
              </a:custGeom>
              <a:solidFill>
                <a:srgbClr val="6576B3"/>
              </a:solidFill>
              <a:ln w="9525">
                <a:noFill/>
                <a:round/>
                <a:headEnd/>
                <a:tailEnd/>
              </a:ln>
            </p:spPr>
            <p:txBody>
              <a:bodyPr/>
              <a:lstStyle/>
              <a:p>
                <a:endParaRPr lang="en-GB"/>
              </a:p>
            </p:txBody>
          </p:sp>
          <p:sp>
            <p:nvSpPr>
              <p:cNvPr id="913" name="Freeform 304"/>
              <p:cNvSpPr>
                <a:spLocks/>
              </p:cNvSpPr>
              <p:nvPr/>
            </p:nvSpPr>
            <p:spPr bwMode="auto">
              <a:xfrm>
                <a:off x="5078" y="3225"/>
                <a:ext cx="68" cy="664"/>
              </a:xfrm>
              <a:custGeom>
                <a:avLst/>
                <a:gdLst/>
                <a:ahLst/>
                <a:cxnLst>
                  <a:cxn ang="0">
                    <a:pos x="2" y="6"/>
                  </a:cxn>
                  <a:cxn ang="0">
                    <a:pos x="14" y="7"/>
                  </a:cxn>
                  <a:cxn ang="0">
                    <a:pos x="15" y="158"/>
                  </a:cxn>
                  <a:cxn ang="0">
                    <a:pos x="1" y="155"/>
                  </a:cxn>
                  <a:cxn ang="0">
                    <a:pos x="2" y="6"/>
                  </a:cxn>
                </a:cxnLst>
                <a:rect l="0" t="0" r="r" b="b"/>
                <a:pathLst>
                  <a:path w="17" h="166">
                    <a:moveTo>
                      <a:pt x="2" y="6"/>
                    </a:moveTo>
                    <a:cubicBezTo>
                      <a:pt x="4" y="0"/>
                      <a:pt x="11" y="3"/>
                      <a:pt x="14" y="7"/>
                    </a:cubicBezTo>
                    <a:cubicBezTo>
                      <a:pt x="17" y="12"/>
                      <a:pt x="16" y="150"/>
                      <a:pt x="15" y="158"/>
                    </a:cubicBezTo>
                    <a:cubicBezTo>
                      <a:pt x="14" y="166"/>
                      <a:pt x="4" y="166"/>
                      <a:pt x="1" y="155"/>
                    </a:cubicBezTo>
                    <a:cubicBezTo>
                      <a:pt x="0" y="150"/>
                      <a:pt x="0" y="13"/>
                      <a:pt x="2" y="6"/>
                    </a:cubicBezTo>
                  </a:path>
                </a:pathLst>
              </a:custGeom>
              <a:solidFill>
                <a:srgbClr val="6576B3"/>
              </a:solidFill>
              <a:ln w="9525">
                <a:noFill/>
                <a:round/>
                <a:headEnd/>
                <a:tailEnd/>
              </a:ln>
            </p:spPr>
            <p:txBody>
              <a:bodyPr/>
              <a:lstStyle/>
              <a:p>
                <a:endParaRPr lang="en-GB"/>
              </a:p>
            </p:txBody>
          </p:sp>
          <p:sp>
            <p:nvSpPr>
              <p:cNvPr id="914" name="Freeform 305"/>
              <p:cNvSpPr>
                <a:spLocks/>
              </p:cNvSpPr>
              <p:nvPr/>
            </p:nvSpPr>
            <p:spPr bwMode="auto">
              <a:xfrm>
                <a:off x="5078" y="3229"/>
                <a:ext cx="64" cy="660"/>
              </a:xfrm>
              <a:custGeom>
                <a:avLst/>
                <a:gdLst/>
                <a:ahLst/>
                <a:cxnLst>
                  <a:cxn ang="0">
                    <a:pos x="2" y="6"/>
                  </a:cxn>
                  <a:cxn ang="0">
                    <a:pos x="13" y="6"/>
                  </a:cxn>
                  <a:cxn ang="0">
                    <a:pos x="14" y="157"/>
                  </a:cxn>
                  <a:cxn ang="0">
                    <a:pos x="2" y="154"/>
                  </a:cxn>
                  <a:cxn ang="0">
                    <a:pos x="2" y="6"/>
                  </a:cxn>
                </a:cxnLst>
                <a:rect l="0" t="0" r="r" b="b"/>
                <a:pathLst>
                  <a:path w="16" h="165">
                    <a:moveTo>
                      <a:pt x="2" y="6"/>
                    </a:moveTo>
                    <a:cubicBezTo>
                      <a:pt x="4" y="0"/>
                      <a:pt x="11" y="2"/>
                      <a:pt x="13" y="6"/>
                    </a:cubicBezTo>
                    <a:cubicBezTo>
                      <a:pt x="16" y="11"/>
                      <a:pt x="16" y="149"/>
                      <a:pt x="14" y="157"/>
                    </a:cubicBezTo>
                    <a:cubicBezTo>
                      <a:pt x="13" y="165"/>
                      <a:pt x="5" y="165"/>
                      <a:pt x="2" y="154"/>
                    </a:cubicBezTo>
                    <a:cubicBezTo>
                      <a:pt x="0" y="148"/>
                      <a:pt x="0" y="12"/>
                      <a:pt x="2" y="6"/>
                    </a:cubicBezTo>
                  </a:path>
                </a:pathLst>
              </a:custGeom>
              <a:solidFill>
                <a:srgbClr val="6576B3"/>
              </a:solidFill>
              <a:ln w="9525">
                <a:noFill/>
                <a:round/>
                <a:headEnd/>
                <a:tailEnd/>
              </a:ln>
            </p:spPr>
            <p:txBody>
              <a:bodyPr/>
              <a:lstStyle/>
              <a:p>
                <a:endParaRPr lang="en-GB"/>
              </a:p>
            </p:txBody>
          </p:sp>
          <p:sp>
            <p:nvSpPr>
              <p:cNvPr id="915" name="Freeform 306"/>
              <p:cNvSpPr>
                <a:spLocks/>
              </p:cNvSpPr>
              <p:nvPr/>
            </p:nvSpPr>
            <p:spPr bwMode="auto">
              <a:xfrm>
                <a:off x="5082" y="3229"/>
                <a:ext cx="56" cy="660"/>
              </a:xfrm>
              <a:custGeom>
                <a:avLst/>
                <a:gdLst/>
                <a:ahLst/>
                <a:cxnLst>
                  <a:cxn ang="0">
                    <a:pos x="2" y="6"/>
                  </a:cxn>
                  <a:cxn ang="0">
                    <a:pos x="12" y="6"/>
                  </a:cxn>
                  <a:cxn ang="0">
                    <a:pos x="13" y="157"/>
                  </a:cxn>
                  <a:cxn ang="0">
                    <a:pos x="1" y="154"/>
                  </a:cxn>
                  <a:cxn ang="0">
                    <a:pos x="2" y="6"/>
                  </a:cxn>
                </a:cxnLst>
                <a:rect l="0" t="0" r="r" b="b"/>
                <a:pathLst>
                  <a:path w="14" h="165">
                    <a:moveTo>
                      <a:pt x="2" y="6"/>
                    </a:moveTo>
                    <a:cubicBezTo>
                      <a:pt x="3" y="0"/>
                      <a:pt x="9" y="2"/>
                      <a:pt x="12" y="6"/>
                    </a:cubicBezTo>
                    <a:cubicBezTo>
                      <a:pt x="14" y="11"/>
                      <a:pt x="14" y="149"/>
                      <a:pt x="13" y="157"/>
                    </a:cubicBezTo>
                    <a:cubicBezTo>
                      <a:pt x="11" y="165"/>
                      <a:pt x="4" y="164"/>
                      <a:pt x="1" y="154"/>
                    </a:cubicBezTo>
                    <a:cubicBezTo>
                      <a:pt x="0" y="148"/>
                      <a:pt x="0" y="12"/>
                      <a:pt x="2" y="6"/>
                    </a:cubicBezTo>
                  </a:path>
                </a:pathLst>
              </a:custGeom>
              <a:solidFill>
                <a:srgbClr val="6576B3"/>
              </a:solidFill>
              <a:ln w="9525">
                <a:noFill/>
                <a:round/>
                <a:headEnd/>
                <a:tailEnd/>
              </a:ln>
            </p:spPr>
            <p:txBody>
              <a:bodyPr/>
              <a:lstStyle/>
              <a:p>
                <a:endParaRPr lang="en-GB"/>
              </a:p>
            </p:txBody>
          </p:sp>
          <p:sp>
            <p:nvSpPr>
              <p:cNvPr id="916" name="Freeform 307"/>
              <p:cNvSpPr>
                <a:spLocks/>
              </p:cNvSpPr>
              <p:nvPr/>
            </p:nvSpPr>
            <p:spPr bwMode="auto">
              <a:xfrm>
                <a:off x="5086" y="3229"/>
                <a:ext cx="48" cy="660"/>
              </a:xfrm>
              <a:custGeom>
                <a:avLst/>
                <a:gdLst/>
                <a:ahLst/>
                <a:cxnLst>
                  <a:cxn ang="0">
                    <a:pos x="1" y="6"/>
                  </a:cxn>
                  <a:cxn ang="0">
                    <a:pos x="10" y="6"/>
                  </a:cxn>
                  <a:cxn ang="0">
                    <a:pos x="11" y="157"/>
                  </a:cxn>
                  <a:cxn ang="0">
                    <a:pos x="1" y="154"/>
                  </a:cxn>
                  <a:cxn ang="0">
                    <a:pos x="1" y="6"/>
                  </a:cxn>
                </a:cxnLst>
                <a:rect l="0" t="0" r="r" b="b"/>
                <a:pathLst>
                  <a:path w="12" h="165">
                    <a:moveTo>
                      <a:pt x="1" y="6"/>
                    </a:moveTo>
                    <a:cubicBezTo>
                      <a:pt x="3" y="0"/>
                      <a:pt x="8" y="2"/>
                      <a:pt x="10" y="6"/>
                    </a:cubicBezTo>
                    <a:cubicBezTo>
                      <a:pt x="12" y="11"/>
                      <a:pt x="12" y="149"/>
                      <a:pt x="11" y="157"/>
                    </a:cubicBezTo>
                    <a:cubicBezTo>
                      <a:pt x="10" y="165"/>
                      <a:pt x="3" y="164"/>
                      <a:pt x="1" y="154"/>
                    </a:cubicBezTo>
                    <a:cubicBezTo>
                      <a:pt x="0" y="148"/>
                      <a:pt x="0" y="12"/>
                      <a:pt x="1" y="6"/>
                    </a:cubicBezTo>
                  </a:path>
                </a:pathLst>
              </a:custGeom>
              <a:solidFill>
                <a:srgbClr val="6576B3"/>
              </a:solidFill>
              <a:ln w="9525">
                <a:noFill/>
                <a:round/>
                <a:headEnd/>
                <a:tailEnd/>
              </a:ln>
            </p:spPr>
            <p:txBody>
              <a:bodyPr/>
              <a:lstStyle/>
              <a:p>
                <a:endParaRPr lang="en-GB"/>
              </a:p>
            </p:txBody>
          </p:sp>
          <p:sp>
            <p:nvSpPr>
              <p:cNvPr id="917" name="Freeform 308"/>
              <p:cNvSpPr>
                <a:spLocks/>
              </p:cNvSpPr>
              <p:nvPr/>
            </p:nvSpPr>
            <p:spPr bwMode="auto">
              <a:xfrm>
                <a:off x="5086" y="3229"/>
                <a:ext cx="48" cy="660"/>
              </a:xfrm>
              <a:custGeom>
                <a:avLst/>
                <a:gdLst/>
                <a:ahLst/>
                <a:cxnLst>
                  <a:cxn ang="0">
                    <a:pos x="2" y="6"/>
                  </a:cxn>
                  <a:cxn ang="0">
                    <a:pos x="10" y="6"/>
                  </a:cxn>
                  <a:cxn ang="0">
                    <a:pos x="10" y="157"/>
                  </a:cxn>
                  <a:cxn ang="0">
                    <a:pos x="1" y="154"/>
                  </a:cxn>
                  <a:cxn ang="0">
                    <a:pos x="2" y="6"/>
                  </a:cxn>
                </a:cxnLst>
                <a:rect l="0" t="0" r="r" b="b"/>
                <a:pathLst>
                  <a:path w="12" h="165">
                    <a:moveTo>
                      <a:pt x="2" y="6"/>
                    </a:moveTo>
                    <a:cubicBezTo>
                      <a:pt x="3" y="0"/>
                      <a:pt x="8" y="3"/>
                      <a:pt x="10" y="6"/>
                    </a:cubicBezTo>
                    <a:cubicBezTo>
                      <a:pt x="12" y="11"/>
                      <a:pt x="11" y="149"/>
                      <a:pt x="10" y="157"/>
                    </a:cubicBezTo>
                    <a:cubicBezTo>
                      <a:pt x="9" y="165"/>
                      <a:pt x="3" y="164"/>
                      <a:pt x="1" y="154"/>
                    </a:cubicBezTo>
                    <a:cubicBezTo>
                      <a:pt x="0" y="148"/>
                      <a:pt x="0" y="12"/>
                      <a:pt x="2" y="6"/>
                    </a:cubicBezTo>
                  </a:path>
                </a:pathLst>
              </a:custGeom>
              <a:solidFill>
                <a:srgbClr val="6576B3"/>
              </a:solidFill>
              <a:ln w="9525">
                <a:noFill/>
                <a:round/>
                <a:headEnd/>
                <a:tailEnd/>
              </a:ln>
            </p:spPr>
            <p:txBody>
              <a:bodyPr/>
              <a:lstStyle/>
              <a:p>
                <a:endParaRPr lang="en-GB"/>
              </a:p>
            </p:txBody>
          </p:sp>
          <p:sp>
            <p:nvSpPr>
              <p:cNvPr id="918" name="Freeform 309"/>
              <p:cNvSpPr>
                <a:spLocks/>
              </p:cNvSpPr>
              <p:nvPr/>
            </p:nvSpPr>
            <p:spPr bwMode="auto">
              <a:xfrm>
                <a:off x="5090" y="3229"/>
                <a:ext cx="40" cy="660"/>
              </a:xfrm>
              <a:custGeom>
                <a:avLst/>
                <a:gdLst/>
                <a:ahLst/>
                <a:cxnLst>
                  <a:cxn ang="0">
                    <a:pos x="1" y="6"/>
                  </a:cxn>
                  <a:cxn ang="0">
                    <a:pos x="8" y="7"/>
                  </a:cxn>
                  <a:cxn ang="0">
                    <a:pos x="9" y="157"/>
                  </a:cxn>
                  <a:cxn ang="0">
                    <a:pos x="1" y="154"/>
                  </a:cxn>
                  <a:cxn ang="0">
                    <a:pos x="1" y="6"/>
                  </a:cxn>
                </a:cxnLst>
                <a:rect l="0" t="0" r="r" b="b"/>
                <a:pathLst>
                  <a:path w="10" h="165">
                    <a:moveTo>
                      <a:pt x="1" y="6"/>
                    </a:moveTo>
                    <a:cubicBezTo>
                      <a:pt x="2" y="0"/>
                      <a:pt x="7" y="3"/>
                      <a:pt x="8" y="7"/>
                    </a:cubicBezTo>
                    <a:cubicBezTo>
                      <a:pt x="10" y="12"/>
                      <a:pt x="9" y="149"/>
                      <a:pt x="9" y="157"/>
                    </a:cubicBezTo>
                    <a:cubicBezTo>
                      <a:pt x="8" y="165"/>
                      <a:pt x="3" y="164"/>
                      <a:pt x="1" y="154"/>
                    </a:cubicBezTo>
                    <a:cubicBezTo>
                      <a:pt x="0" y="148"/>
                      <a:pt x="0" y="12"/>
                      <a:pt x="1" y="6"/>
                    </a:cubicBezTo>
                  </a:path>
                </a:pathLst>
              </a:custGeom>
              <a:solidFill>
                <a:srgbClr val="6576B3"/>
              </a:solidFill>
              <a:ln w="9525">
                <a:noFill/>
                <a:round/>
                <a:headEnd/>
                <a:tailEnd/>
              </a:ln>
            </p:spPr>
            <p:txBody>
              <a:bodyPr/>
              <a:lstStyle/>
              <a:p>
                <a:endParaRPr lang="en-GB"/>
              </a:p>
            </p:txBody>
          </p:sp>
          <p:sp>
            <p:nvSpPr>
              <p:cNvPr id="919" name="Freeform 310"/>
              <p:cNvSpPr>
                <a:spLocks/>
              </p:cNvSpPr>
              <p:nvPr/>
            </p:nvSpPr>
            <p:spPr bwMode="auto">
              <a:xfrm>
                <a:off x="5094" y="3229"/>
                <a:ext cx="32" cy="656"/>
              </a:xfrm>
              <a:custGeom>
                <a:avLst/>
                <a:gdLst/>
                <a:ahLst/>
                <a:cxnLst>
                  <a:cxn ang="0">
                    <a:pos x="1" y="6"/>
                  </a:cxn>
                  <a:cxn ang="0">
                    <a:pos x="6" y="7"/>
                  </a:cxn>
                  <a:cxn ang="0">
                    <a:pos x="7" y="156"/>
                  </a:cxn>
                  <a:cxn ang="0">
                    <a:pos x="0" y="153"/>
                  </a:cxn>
                  <a:cxn ang="0">
                    <a:pos x="1" y="6"/>
                  </a:cxn>
                </a:cxnLst>
                <a:rect l="0" t="0" r="r" b="b"/>
                <a:pathLst>
                  <a:path w="8" h="164">
                    <a:moveTo>
                      <a:pt x="1" y="6"/>
                    </a:moveTo>
                    <a:cubicBezTo>
                      <a:pt x="2" y="0"/>
                      <a:pt x="5" y="3"/>
                      <a:pt x="6" y="7"/>
                    </a:cubicBezTo>
                    <a:cubicBezTo>
                      <a:pt x="8" y="12"/>
                      <a:pt x="8" y="148"/>
                      <a:pt x="7" y="156"/>
                    </a:cubicBezTo>
                    <a:cubicBezTo>
                      <a:pt x="6" y="164"/>
                      <a:pt x="2" y="164"/>
                      <a:pt x="0" y="153"/>
                    </a:cubicBezTo>
                    <a:cubicBezTo>
                      <a:pt x="0" y="148"/>
                      <a:pt x="0" y="12"/>
                      <a:pt x="1" y="6"/>
                    </a:cubicBezTo>
                  </a:path>
                </a:pathLst>
              </a:custGeom>
              <a:solidFill>
                <a:srgbClr val="6576B3"/>
              </a:solidFill>
              <a:ln w="9525">
                <a:noFill/>
                <a:round/>
                <a:headEnd/>
                <a:tailEnd/>
              </a:ln>
            </p:spPr>
            <p:txBody>
              <a:bodyPr/>
              <a:lstStyle/>
              <a:p>
                <a:endParaRPr lang="en-GB"/>
              </a:p>
            </p:txBody>
          </p:sp>
          <p:sp>
            <p:nvSpPr>
              <p:cNvPr id="920" name="Freeform 311"/>
              <p:cNvSpPr>
                <a:spLocks/>
              </p:cNvSpPr>
              <p:nvPr/>
            </p:nvSpPr>
            <p:spPr bwMode="auto">
              <a:xfrm>
                <a:off x="5094" y="3229"/>
                <a:ext cx="28" cy="656"/>
              </a:xfrm>
              <a:custGeom>
                <a:avLst/>
                <a:gdLst/>
                <a:ahLst/>
                <a:cxnLst>
                  <a:cxn ang="0">
                    <a:pos x="1" y="6"/>
                  </a:cxn>
                  <a:cxn ang="0">
                    <a:pos x="6" y="7"/>
                  </a:cxn>
                  <a:cxn ang="0">
                    <a:pos x="6" y="156"/>
                  </a:cxn>
                  <a:cxn ang="0">
                    <a:pos x="1" y="153"/>
                  </a:cxn>
                  <a:cxn ang="0">
                    <a:pos x="1" y="6"/>
                  </a:cxn>
                </a:cxnLst>
                <a:rect l="0" t="0" r="r" b="b"/>
                <a:pathLst>
                  <a:path w="7" h="164">
                    <a:moveTo>
                      <a:pt x="1" y="6"/>
                    </a:moveTo>
                    <a:cubicBezTo>
                      <a:pt x="2" y="0"/>
                      <a:pt x="5" y="3"/>
                      <a:pt x="6" y="7"/>
                    </a:cubicBezTo>
                    <a:cubicBezTo>
                      <a:pt x="7" y="12"/>
                      <a:pt x="7" y="148"/>
                      <a:pt x="6" y="156"/>
                    </a:cubicBezTo>
                    <a:cubicBezTo>
                      <a:pt x="6" y="164"/>
                      <a:pt x="2" y="164"/>
                      <a:pt x="1" y="153"/>
                    </a:cubicBezTo>
                    <a:cubicBezTo>
                      <a:pt x="0" y="148"/>
                      <a:pt x="0" y="12"/>
                      <a:pt x="1" y="6"/>
                    </a:cubicBezTo>
                  </a:path>
                </a:pathLst>
              </a:custGeom>
              <a:solidFill>
                <a:srgbClr val="6576B3"/>
              </a:solidFill>
              <a:ln w="9525">
                <a:noFill/>
                <a:round/>
                <a:headEnd/>
                <a:tailEnd/>
              </a:ln>
            </p:spPr>
            <p:txBody>
              <a:bodyPr/>
              <a:lstStyle/>
              <a:p>
                <a:endParaRPr lang="en-GB"/>
              </a:p>
            </p:txBody>
          </p:sp>
          <p:sp>
            <p:nvSpPr>
              <p:cNvPr id="921" name="Freeform 312"/>
              <p:cNvSpPr>
                <a:spLocks/>
              </p:cNvSpPr>
              <p:nvPr/>
            </p:nvSpPr>
            <p:spPr bwMode="auto">
              <a:xfrm>
                <a:off x="5098" y="3229"/>
                <a:ext cx="20" cy="656"/>
              </a:xfrm>
              <a:custGeom>
                <a:avLst/>
                <a:gdLst/>
                <a:ahLst/>
                <a:cxnLst>
                  <a:cxn ang="0">
                    <a:pos x="1" y="6"/>
                  </a:cxn>
                  <a:cxn ang="0">
                    <a:pos x="4" y="7"/>
                  </a:cxn>
                  <a:cxn ang="0">
                    <a:pos x="5" y="156"/>
                  </a:cxn>
                  <a:cxn ang="0">
                    <a:pos x="0" y="153"/>
                  </a:cxn>
                  <a:cxn ang="0">
                    <a:pos x="1" y="6"/>
                  </a:cxn>
                </a:cxnLst>
                <a:rect l="0" t="0" r="r" b="b"/>
                <a:pathLst>
                  <a:path w="5" h="164">
                    <a:moveTo>
                      <a:pt x="1" y="6"/>
                    </a:moveTo>
                    <a:cubicBezTo>
                      <a:pt x="1" y="0"/>
                      <a:pt x="4" y="3"/>
                      <a:pt x="4" y="7"/>
                    </a:cubicBezTo>
                    <a:cubicBezTo>
                      <a:pt x="5" y="12"/>
                      <a:pt x="5" y="148"/>
                      <a:pt x="5" y="156"/>
                    </a:cubicBezTo>
                    <a:cubicBezTo>
                      <a:pt x="4" y="164"/>
                      <a:pt x="1" y="164"/>
                      <a:pt x="0" y="153"/>
                    </a:cubicBezTo>
                    <a:cubicBezTo>
                      <a:pt x="0" y="148"/>
                      <a:pt x="0" y="12"/>
                      <a:pt x="1" y="6"/>
                    </a:cubicBezTo>
                  </a:path>
                </a:pathLst>
              </a:custGeom>
              <a:solidFill>
                <a:srgbClr val="6576B3"/>
              </a:solidFill>
              <a:ln w="9525">
                <a:noFill/>
                <a:round/>
                <a:headEnd/>
                <a:tailEnd/>
              </a:ln>
            </p:spPr>
            <p:txBody>
              <a:bodyPr/>
              <a:lstStyle/>
              <a:p>
                <a:endParaRPr lang="en-GB"/>
              </a:p>
            </p:txBody>
          </p:sp>
          <p:sp>
            <p:nvSpPr>
              <p:cNvPr id="922" name="Freeform 313"/>
              <p:cNvSpPr>
                <a:spLocks/>
              </p:cNvSpPr>
              <p:nvPr/>
            </p:nvSpPr>
            <p:spPr bwMode="auto">
              <a:xfrm>
                <a:off x="5102" y="3229"/>
                <a:ext cx="12" cy="656"/>
              </a:xfrm>
              <a:custGeom>
                <a:avLst/>
                <a:gdLst/>
                <a:ahLst/>
                <a:cxnLst>
                  <a:cxn ang="0">
                    <a:pos x="0" y="6"/>
                  </a:cxn>
                  <a:cxn ang="0">
                    <a:pos x="3" y="7"/>
                  </a:cxn>
                  <a:cxn ang="0">
                    <a:pos x="3" y="156"/>
                  </a:cxn>
                  <a:cxn ang="0">
                    <a:pos x="0" y="153"/>
                  </a:cxn>
                  <a:cxn ang="0">
                    <a:pos x="0" y="6"/>
                  </a:cxn>
                </a:cxnLst>
                <a:rect l="0" t="0" r="r" b="b"/>
                <a:pathLst>
                  <a:path w="3" h="164">
                    <a:moveTo>
                      <a:pt x="0" y="6"/>
                    </a:moveTo>
                    <a:cubicBezTo>
                      <a:pt x="1" y="0"/>
                      <a:pt x="2" y="3"/>
                      <a:pt x="3" y="7"/>
                    </a:cubicBezTo>
                    <a:cubicBezTo>
                      <a:pt x="3" y="12"/>
                      <a:pt x="3" y="148"/>
                      <a:pt x="3" y="156"/>
                    </a:cubicBezTo>
                    <a:cubicBezTo>
                      <a:pt x="3" y="164"/>
                      <a:pt x="1" y="163"/>
                      <a:pt x="0" y="153"/>
                    </a:cubicBezTo>
                    <a:cubicBezTo>
                      <a:pt x="0" y="148"/>
                      <a:pt x="0" y="12"/>
                      <a:pt x="0" y="6"/>
                    </a:cubicBezTo>
                  </a:path>
                </a:pathLst>
              </a:custGeom>
              <a:solidFill>
                <a:srgbClr val="6576B3"/>
              </a:solidFill>
              <a:ln w="9525">
                <a:noFill/>
                <a:round/>
                <a:headEnd/>
                <a:tailEnd/>
              </a:ln>
            </p:spPr>
            <p:txBody>
              <a:bodyPr/>
              <a:lstStyle/>
              <a:p>
                <a:endParaRPr lang="en-GB"/>
              </a:p>
            </p:txBody>
          </p:sp>
          <p:sp>
            <p:nvSpPr>
              <p:cNvPr id="923" name="Freeform 314"/>
              <p:cNvSpPr>
                <a:spLocks/>
              </p:cNvSpPr>
              <p:nvPr/>
            </p:nvSpPr>
            <p:spPr bwMode="auto">
              <a:xfrm>
                <a:off x="5102" y="3233"/>
                <a:ext cx="12" cy="652"/>
              </a:xfrm>
              <a:custGeom>
                <a:avLst/>
                <a:gdLst/>
                <a:ahLst/>
                <a:cxnLst>
                  <a:cxn ang="0">
                    <a:pos x="2" y="6"/>
                  </a:cxn>
                  <a:cxn ang="0">
                    <a:pos x="1" y="6"/>
                  </a:cxn>
                  <a:cxn ang="0">
                    <a:pos x="1" y="152"/>
                  </a:cxn>
                  <a:cxn ang="0">
                    <a:pos x="2" y="155"/>
                  </a:cxn>
                  <a:cxn ang="0">
                    <a:pos x="2" y="6"/>
                  </a:cxn>
                </a:cxnLst>
                <a:rect l="0" t="0" r="r" b="b"/>
                <a:pathLst>
                  <a:path w="3" h="163">
                    <a:moveTo>
                      <a:pt x="2" y="6"/>
                    </a:moveTo>
                    <a:cubicBezTo>
                      <a:pt x="2" y="2"/>
                      <a:pt x="1" y="0"/>
                      <a:pt x="1" y="6"/>
                    </a:cubicBezTo>
                    <a:cubicBezTo>
                      <a:pt x="0" y="11"/>
                      <a:pt x="0" y="146"/>
                      <a:pt x="1" y="152"/>
                    </a:cubicBezTo>
                    <a:cubicBezTo>
                      <a:pt x="1" y="162"/>
                      <a:pt x="2" y="163"/>
                      <a:pt x="2" y="155"/>
                    </a:cubicBezTo>
                    <a:cubicBezTo>
                      <a:pt x="3" y="147"/>
                      <a:pt x="3" y="11"/>
                      <a:pt x="2" y="6"/>
                    </a:cubicBezTo>
                  </a:path>
                </a:pathLst>
              </a:custGeom>
              <a:solidFill>
                <a:srgbClr val="A9A8A7"/>
              </a:solidFill>
              <a:ln w="9525">
                <a:noFill/>
                <a:round/>
                <a:headEnd/>
                <a:tailEnd/>
              </a:ln>
            </p:spPr>
            <p:txBody>
              <a:bodyPr/>
              <a:lstStyle/>
              <a:p>
                <a:endParaRPr lang="en-GB"/>
              </a:p>
            </p:txBody>
          </p:sp>
          <p:sp>
            <p:nvSpPr>
              <p:cNvPr id="924" name="Freeform 315"/>
              <p:cNvSpPr>
                <a:spLocks/>
              </p:cNvSpPr>
              <p:nvPr/>
            </p:nvSpPr>
            <p:spPr bwMode="auto">
              <a:xfrm>
                <a:off x="5470" y="3281"/>
                <a:ext cx="4" cy="8"/>
              </a:xfrm>
              <a:custGeom>
                <a:avLst/>
                <a:gdLst/>
                <a:ahLst/>
                <a:cxnLst>
                  <a:cxn ang="0">
                    <a:pos x="4" y="0"/>
                  </a:cxn>
                  <a:cxn ang="0">
                    <a:pos x="0" y="0"/>
                  </a:cxn>
                  <a:cxn ang="0">
                    <a:pos x="0" y="0"/>
                  </a:cxn>
                  <a:cxn ang="0">
                    <a:pos x="0" y="0"/>
                  </a:cxn>
                  <a:cxn ang="0">
                    <a:pos x="0" y="4"/>
                  </a:cxn>
                  <a:cxn ang="0">
                    <a:pos x="0" y="4"/>
                  </a:cxn>
                  <a:cxn ang="0">
                    <a:pos x="0" y="4"/>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4"/>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25" name="Freeform 316"/>
              <p:cNvSpPr>
                <a:spLocks/>
              </p:cNvSpPr>
              <p:nvPr/>
            </p:nvSpPr>
            <p:spPr bwMode="auto">
              <a:xfrm>
                <a:off x="5474" y="3257"/>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26" name="Freeform 317"/>
              <p:cNvSpPr>
                <a:spLocks/>
              </p:cNvSpPr>
              <p:nvPr/>
            </p:nvSpPr>
            <p:spPr bwMode="auto">
              <a:xfrm>
                <a:off x="5582" y="3257"/>
                <a:ext cx="4" cy="8"/>
              </a:xfrm>
              <a:custGeom>
                <a:avLst/>
                <a:gdLst/>
                <a:ahLst/>
                <a:cxnLst>
                  <a:cxn ang="0">
                    <a:pos x="0" y="8"/>
                  </a:cxn>
                  <a:cxn ang="0">
                    <a:pos x="4" y="8"/>
                  </a:cxn>
                  <a:cxn ang="0">
                    <a:pos x="4" y="8"/>
                  </a:cxn>
                  <a:cxn ang="0">
                    <a:pos x="4" y="4"/>
                  </a:cxn>
                  <a:cxn ang="0">
                    <a:pos x="4" y="4"/>
                  </a:cxn>
                  <a:cxn ang="0">
                    <a:pos x="4" y="4"/>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4"/>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27" name="Freeform 318"/>
              <p:cNvSpPr>
                <a:spLocks/>
              </p:cNvSpPr>
              <p:nvPr/>
            </p:nvSpPr>
            <p:spPr bwMode="auto">
              <a:xfrm>
                <a:off x="5470" y="3357"/>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28" name="Freeform 319"/>
              <p:cNvSpPr>
                <a:spLocks/>
              </p:cNvSpPr>
              <p:nvPr/>
            </p:nvSpPr>
            <p:spPr bwMode="auto">
              <a:xfrm>
                <a:off x="5474" y="3337"/>
                <a:ext cx="108" cy="28"/>
              </a:xfrm>
              <a:custGeom>
                <a:avLst/>
                <a:gdLst/>
                <a:ahLst/>
                <a:cxnLst>
                  <a:cxn ang="0">
                    <a:pos x="108" y="0"/>
                  </a:cxn>
                  <a:cxn ang="0">
                    <a:pos x="92" y="4"/>
                  </a:cxn>
                  <a:cxn ang="0">
                    <a:pos x="80" y="8"/>
                  </a:cxn>
                  <a:cxn ang="0">
                    <a:pos x="68" y="12"/>
                  </a:cxn>
                  <a:cxn ang="0">
                    <a:pos x="60" y="12"/>
                  </a:cxn>
                  <a:cxn ang="0">
                    <a:pos x="48" y="16"/>
                  </a:cxn>
                  <a:cxn ang="0">
                    <a:pos x="32" y="16"/>
                  </a:cxn>
                  <a:cxn ang="0">
                    <a:pos x="16" y="20"/>
                  </a:cxn>
                  <a:cxn ang="0">
                    <a:pos x="0" y="20"/>
                  </a:cxn>
                  <a:cxn ang="0">
                    <a:pos x="0" y="28"/>
                  </a:cxn>
                  <a:cxn ang="0">
                    <a:pos x="20" y="28"/>
                  </a:cxn>
                  <a:cxn ang="0">
                    <a:pos x="36" y="28"/>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2" y="16"/>
                    </a:lnTo>
                    <a:lnTo>
                      <a:pt x="16" y="20"/>
                    </a:lnTo>
                    <a:lnTo>
                      <a:pt x="0" y="20"/>
                    </a:lnTo>
                    <a:lnTo>
                      <a:pt x="0" y="28"/>
                    </a:lnTo>
                    <a:lnTo>
                      <a:pt x="20" y="28"/>
                    </a:lnTo>
                    <a:lnTo>
                      <a:pt x="36" y="28"/>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29" name="Freeform 320"/>
              <p:cNvSpPr>
                <a:spLocks/>
              </p:cNvSpPr>
              <p:nvPr/>
            </p:nvSpPr>
            <p:spPr bwMode="auto">
              <a:xfrm>
                <a:off x="5582" y="3337"/>
                <a:ext cx="4" cy="8"/>
              </a:xfrm>
              <a:custGeom>
                <a:avLst/>
                <a:gdLst/>
                <a:ahLst/>
                <a:cxnLst>
                  <a:cxn ang="0">
                    <a:pos x="0" y="8"/>
                  </a:cxn>
                  <a:cxn ang="0">
                    <a:pos x="4" y="8"/>
                  </a:cxn>
                  <a:cxn ang="0">
                    <a:pos x="4" y="4"/>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30" name="Freeform 321"/>
              <p:cNvSpPr>
                <a:spLocks/>
              </p:cNvSpPr>
              <p:nvPr/>
            </p:nvSpPr>
            <p:spPr bwMode="auto">
              <a:xfrm>
                <a:off x="5470" y="3437"/>
                <a:ext cx="4" cy="8"/>
              </a:xfrm>
              <a:custGeom>
                <a:avLst/>
                <a:gdLst/>
                <a:ahLst/>
                <a:cxnLst>
                  <a:cxn ang="0">
                    <a:pos x="4" y="0"/>
                  </a:cxn>
                  <a:cxn ang="0">
                    <a:pos x="0" y="0"/>
                  </a:cxn>
                  <a:cxn ang="0">
                    <a:pos x="0" y="0"/>
                  </a:cxn>
                  <a:cxn ang="0">
                    <a:pos x="0" y="0"/>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31" name="Freeform 322"/>
              <p:cNvSpPr>
                <a:spLocks/>
              </p:cNvSpPr>
              <p:nvPr/>
            </p:nvSpPr>
            <p:spPr bwMode="auto">
              <a:xfrm>
                <a:off x="5474" y="3413"/>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8"/>
                  </a:cxn>
                  <a:cxn ang="0">
                    <a:pos x="60" y="24"/>
                  </a:cxn>
                  <a:cxn ang="0">
                    <a:pos x="72" y="20"/>
                  </a:cxn>
                  <a:cxn ang="0">
                    <a:pos x="84" y="16"/>
                  </a:cxn>
                  <a:cxn ang="0">
                    <a:pos x="96" y="16"/>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8"/>
                    </a:lnTo>
                    <a:lnTo>
                      <a:pt x="60" y="24"/>
                    </a:lnTo>
                    <a:lnTo>
                      <a:pt x="72" y="20"/>
                    </a:lnTo>
                    <a:lnTo>
                      <a:pt x="84" y="16"/>
                    </a:lnTo>
                    <a:lnTo>
                      <a:pt x="96" y="16"/>
                    </a:lnTo>
                    <a:lnTo>
                      <a:pt x="108" y="8"/>
                    </a:lnTo>
                    <a:lnTo>
                      <a:pt x="108" y="0"/>
                    </a:lnTo>
                    <a:close/>
                  </a:path>
                </a:pathLst>
              </a:custGeom>
              <a:solidFill>
                <a:srgbClr val="FFFFFF"/>
              </a:solidFill>
              <a:ln w="9525">
                <a:noFill/>
                <a:round/>
                <a:headEnd/>
                <a:tailEnd/>
              </a:ln>
            </p:spPr>
            <p:txBody>
              <a:bodyPr/>
              <a:lstStyle/>
              <a:p>
                <a:endParaRPr lang="en-GB"/>
              </a:p>
            </p:txBody>
          </p:sp>
          <p:sp>
            <p:nvSpPr>
              <p:cNvPr id="932" name="Freeform 323"/>
              <p:cNvSpPr>
                <a:spLocks/>
              </p:cNvSpPr>
              <p:nvPr/>
            </p:nvSpPr>
            <p:spPr bwMode="auto">
              <a:xfrm>
                <a:off x="5582" y="3413"/>
                <a:ext cx="4" cy="8"/>
              </a:xfrm>
              <a:custGeom>
                <a:avLst/>
                <a:gdLst/>
                <a:ahLst/>
                <a:cxnLst>
                  <a:cxn ang="0">
                    <a:pos x="0" y="8"/>
                  </a:cxn>
                  <a:cxn ang="0">
                    <a:pos x="4" y="8"/>
                  </a:cxn>
                  <a:cxn ang="0">
                    <a:pos x="4" y="8"/>
                  </a:cxn>
                  <a:cxn ang="0">
                    <a:pos x="4" y="8"/>
                  </a:cxn>
                  <a:cxn ang="0">
                    <a:pos x="4" y="4"/>
                  </a:cxn>
                  <a:cxn ang="0">
                    <a:pos x="4" y="4"/>
                  </a:cxn>
                  <a:cxn ang="0">
                    <a:pos x="0" y="4"/>
                  </a:cxn>
                  <a:cxn ang="0">
                    <a:pos x="0" y="0"/>
                  </a:cxn>
                  <a:cxn ang="0">
                    <a:pos x="0" y="0"/>
                  </a:cxn>
                  <a:cxn ang="0">
                    <a:pos x="0" y="8"/>
                  </a:cxn>
                </a:cxnLst>
                <a:rect l="0" t="0" r="r" b="b"/>
                <a:pathLst>
                  <a:path w="4" h="8">
                    <a:moveTo>
                      <a:pt x="0" y="8"/>
                    </a:moveTo>
                    <a:lnTo>
                      <a:pt x="4" y="8"/>
                    </a:lnTo>
                    <a:lnTo>
                      <a:pt x="4" y="8"/>
                    </a:lnTo>
                    <a:lnTo>
                      <a:pt x="4" y="8"/>
                    </a:lnTo>
                    <a:lnTo>
                      <a:pt x="4" y="4"/>
                    </a:lnTo>
                    <a:lnTo>
                      <a:pt x="4" y="4"/>
                    </a:lnTo>
                    <a:lnTo>
                      <a:pt x="0" y="4"/>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33" name="Freeform 324"/>
              <p:cNvSpPr>
                <a:spLocks/>
              </p:cNvSpPr>
              <p:nvPr/>
            </p:nvSpPr>
            <p:spPr bwMode="auto">
              <a:xfrm>
                <a:off x="5470" y="3513"/>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34" name="Freeform 325"/>
              <p:cNvSpPr>
                <a:spLocks/>
              </p:cNvSpPr>
              <p:nvPr/>
            </p:nvSpPr>
            <p:spPr bwMode="auto">
              <a:xfrm>
                <a:off x="5474" y="3493"/>
                <a:ext cx="108" cy="28"/>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0"/>
                  </a:cxn>
                  <a:cxn ang="0">
                    <a:pos x="0" y="28"/>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6"/>
                    </a:lnTo>
                    <a:lnTo>
                      <a:pt x="48" y="16"/>
                    </a:lnTo>
                    <a:lnTo>
                      <a:pt x="32" y="20"/>
                    </a:lnTo>
                    <a:lnTo>
                      <a:pt x="16" y="20"/>
                    </a:lnTo>
                    <a:lnTo>
                      <a:pt x="0" y="20"/>
                    </a:lnTo>
                    <a:lnTo>
                      <a:pt x="0" y="28"/>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35" name="Freeform 326"/>
              <p:cNvSpPr>
                <a:spLocks/>
              </p:cNvSpPr>
              <p:nvPr/>
            </p:nvSpPr>
            <p:spPr bwMode="auto">
              <a:xfrm>
                <a:off x="5582" y="3493"/>
                <a:ext cx="4" cy="8"/>
              </a:xfrm>
              <a:custGeom>
                <a:avLst/>
                <a:gdLst/>
                <a:ahLst/>
                <a:cxnLst>
                  <a:cxn ang="0">
                    <a:pos x="0" y="8"/>
                  </a:cxn>
                  <a:cxn ang="0">
                    <a:pos x="4" y="8"/>
                  </a:cxn>
                  <a:cxn ang="0">
                    <a:pos x="4" y="8"/>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36" name="Freeform 327"/>
              <p:cNvSpPr>
                <a:spLocks/>
              </p:cNvSpPr>
              <p:nvPr/>
            </p:nvSpPr>
            <p:spPr bwMode="auto">
              <a:xfrm>
                <a:off x="5470" y="3593"/>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37" name="Freeform 328"/>
              <p:cNvSpPr>
                <a:spLocks/>
              </p:cNvSpPr>
              <p:nvPr/>
            </p:nvSpPr>
            <p:spPr bwMode="auto">
              <a:xfrm>
                <a:off x="5474" y="3573"/>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38" name="Freeform 329"/>
              <p:cNvSpPr>
                <a:spLocks/>
              </p:cNvSpPr>
              <p:nvPr/>
            </p:nvSpPr>
            <p:spPr bwMode="auto">
              <a:xfrm>
                <a:off x="5582" y="3573"/>
                <a:ext cx="4" cy="8"/>
              </a:xfrm>
              <a:custGeom>
                <a:avLst/>
                <a:gdLst/>
                <a:ahLst/>
                <a:cxnLst>
                  <a:cxn ang="0">
                    <a:pos x="0" y="8"/>
                  </a:cxn>
                  <a:cxn ang="0">
                    <a:pos x="4" y="8"/>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39" name="Freeform 330"/>
              <p:cNvSpPr>
                <a:spLocks/>
              </p:cNvSpPr>
              <p:nvPr/>
            </p:nvSpPr>
            <p:spPr bwMode="auto">
              <a:xfrm>
                <a:off x="5470" y="3673"/>
                <a:ext cx="4" cy="8"/>
              </a:xfrm>
              <a:custGeom>
                <a:avLst/>
                <a:gdLst/>
                <a:ahLst/>
                <a:cxnLst>
                  <a:cxn ang="0">
                    <a:pos x="4" y="0"/>
                  </a:cxn>
                  <a:cxn ang="0">
                    <a:pos x="0" y="0"/>
                  </a:cxn>
                  <a:cxn ang="0">
                    <a:pos x="0" y="0"/>
                  </a:cxn>
                  <a:cxn ang="0">
                    <a:pos x="0" y="0"/>
                  </a:cxn>
                  <a:cxn ang="0">
                    <a:pos x="0" y="4"/>
                  </a:cxn>
                  <a:cxn ang="0">
                    <a:pos x="0" y="4"/>
                  </a:cxn>
                  <a:cxn ang="0">
                    <a:pos x="0" y="4"/>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4"/>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40" name="Freeform 331"/>
              <p:cNvSpPr>
                <a:spLocks/>
              </p:cNvSpPr>
              <p:nvPr/>
            </p:nvSpPr>
            <p:spPr bwMode="auto">
              <a:xfrm>
                <a:off x="5474" y="3649"/>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41" name="Freeform 332"/>
              <p:cNvSpPr>
                <a:spLocks/>
              </p:cNvSpPr>
              <p:nvPr/>
            </p:nvSpPr>
            <p:spPr bwMode="auto">
              <a:xfrm>
                <a:off x="5582" y="3649"/>
                <a:ext cx="4" cy="8"/>
              </a:xfrm>
              <a:custGeom>
                <a:avLst/>
                <a:gdLst/>
                <a:ahLst/>
                <a:cxnLst>
                  <a:cxn ang="0">
                    <a:pos x="0" y="8"/>
                  </a:cxn>
                  <a:cxn ang="0">
                    <a:pos x="4" y="8"/>
                  </a:cxn>
                  <a:cxn ang="0">
                    <a:pos x="4" y="8"/>
                  </a:cxn>
                  <a:cxn ang="0">
                    <a:pos x="4" y="4"/>
                  </a:cxn>
                  <a:cxn ang="0">
                    <a:pos x="4" y="4"/>
                  </a:cxn>
                  <a:cxn ang="0">
                    <a:pos x="4" y="4"/>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4"/>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42" name="Freeform 333"/>
              <p:cNvSpPr>
                <a:spLocks/>
              </p:cNvSpPr>
              <p:nvPr/>
            </p:nvSpPr>
            <p:spPr bwMode="auto">
              <a:xfrm>
                <a:off x="5470" y="3749"/>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43" name="Freeform 334"/>
              <p:cNvSpPr>
                <a:spLocks/>
              </p:cNvSpPr>
              <p:nvPr/>
            </p:nvSpPr>
            <p:spPr bwMode="auto">
              <a:xfrm>
                <a:off x="5474" y="3729"/>
                <a:ext cx="108" cy="28"/>
              </a:xfrm>
              <a:custGeom>
                <a:avLst/>
                <a:gdLst/>
                <a:ahLst/>
                <a:cxnLst>
                  <a:cxn ang="0">
                    <a:pos x="108" y="0"/>
                  </a:cxn>
                  <a:cxn ang="0">
                    <a:pos x="92" y="4"/>
                  </a:cxn>
                  <a:cxn ang="0">
                    <a:pos x="80" y="8"/>
                  </a:cxn>
                  <a:cxn ang="0">
                    <a:pos x="68" y="12"/>
                  </a:cxn>
                  <a:cxn ang="0">
                    <a:pos x="60" y="12"/>
                  </a:cxn>
                  <a:cxn ang="0">
                    <a:pos x="48" y="16"/>
                  </a:cxn>
                  <a:cxn ang="0">
                    <a:pos x="32" y="20"/>
                  </a:cxn>
                  <a:cxn ang="0">
                    <a:pos x="16" y="20"/>
                  </a:cxn>
                  <a:cxn ang="0">
                    <a:pos x="0" y="20"/>
                  </a:cxn>
                  <a:cxn ang="0">
                    <a:pos x="0" y="28"/>
                  </a:cxn>
                  <a:cxn ang="0">
                    <a:pos x="20" y="28"/>
                  </a:cxn>
                  <a:cxn ang="0">
                    <a:pos x="36" y="28"/>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2" y="20"/>
                    </a:lnTo>
                    <a:lnTo>
                      <a:pt x="16" y="20"/>
                    </a:lnTo>
                    <a:lnTo>
                      <a:pt x="0" y="20"/>
                    </a:lnTo>
                    <a:lnTo>
                      <a:pt x="0" y="28"/>
                    </a:lnTo>
                    <a:lnTo>
                      <a:pt x="20" y="28"/>
                    </a:lnTo>
                    <a:lnTo>
                      <a:pt x="36" y="28"/>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44" name="Freeform 335"/>
              <p:cNvSpPr>
                <a:spLocks/>
              </p:cNvSpPr>
              <p:nvPr/>
            </p:nvSpPr>
            <p:spPr bwMode="auto">
              <a:xfrm>
                <a:off x="5582" y="3729"/>
                <a:ext cx="4" cy="8"/>
              </a:xfrm>
              <a:custGeom>
                <a:avLst/>
                <a:gdLst/>
                <a:ahLst/>
                <a:cxnLst>
                  <a:cxn ang="0">
                    <a:pos x="0" y="8"/>
                  </a:cxn>
                  <a:cxn ang="0">
                    <a:pos x="4" y="8"/>
                  </a:cxn>
                  <a:cxn ang="0">
                    <a:pos x="4" y="4"/>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45" name="Freeform 336"/>
              <p:cNvSpPr>
                <a:spLocks/>
              </p:cNvSpPr>
              <p:nvPr/>
            </p:nvSpPr>
            <p:spPr bwMode="auto">
              <a:xfrm>
                <a:off x="5470" y="3829"/>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46" name="Freeform 337"/>
              <p:cNvSpPr>
                <a:spLocks/>
              </p:cNvSpPr>
              <p:nvPr/>
            </p:nvSpPr>
            <p:spPr bwMode="auto">
              <a:xfrm>
                <a:off x="5474" y="3809"/>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16"/>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16"/>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47" name="Freeform 338"/>
              <p:cNvSpPr>
                <a:spLocks/>
              </p:cNvSpPr>
              <p:nvPr/>
            </p:nvSpPr>
            <p:spPr bwMode="auto">
              <a:xfrm>
                <a:off x="5582" y="3809"/>
                <a:ext cx="4" cy="8"/>
              </a:xfrm>
              <a:custGeom>
                <a:avLst/>
                <a:gdLst/>
                <a:ahLst/>
                <a:cxnLst>
                  <a:cxn ang="0">
                    <a:pos x="0" y="8"/>
                  </a:cxn>
                  <a:cxn ang="0">
                    <a:pos x="4" y="4"/>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4"/>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48" name="Freeform 339"/>
              <p:cNvSpPr>
                <a:spLocks/>
              </p:cNvSpPr>
              <p:nvPr/>
            </p:nvSpPr>
            <p:spPr bwMode="auto">
              <a:xfrm>
                <a:off x="5530" y="3085"/>
                <a:ext cx="8" cy="4"/>
              </a:xfrm>
              <a:custGeom>
                <a:avLst/>
                <a:gdLst/>
                <a:ahLst/>
                <a:cxnLst>
                  <a:cxn ang="0">
                    <a:pos x="8" y="4"/>
                  </a:cxn>
                  <a:cxn ang="0">
                    <a:pos x="8" y="0"/>
                  </a:cxn>
                  <a:cxn ang="0">
                    <a:pos x="4" y="0"/>
                  </a:cxn>
                  <a:cxn ang="0">
                    <a:pos x="4" y="0"/>
                  </a:cxn>
                  <a:cxn ang="0">
                    <a:pos x="4" y="0"/>
                  </a:cxn>
                  <a:cxn ang="0">
                    <a:pos x="0" y="0"/>
                  </a:cxn>
                  <a:cxn ang="0">
                    <a:pos x="0" y="0"/>
                  </a:cxn>
                  <a:cxn ang="0">
                    <a:pos x="0" y="0"/>
                  </a:cxn>
                  <a:cxn ang="0">
                    <a:pos x="0" y="4"/>
                  </a:cxn>
                  <a:cxn ang="0">
                    <a:pos x="8" y="4"/>
                  </a:cxn>
                </a:cxnLst>
                <a:rect l="0" t="0" r="r" b="b"/>
                <a:pathLst>
                  <a:path w="8" h="4">
                    <a:moveTo>
                      <a:pt x="8" y="4"/>
                    </a:moveTo>
                    <a:lnTo>
                      <a:pt x="8" y="0"/>
                    </a:lnTo>
                    <a:lnTo>
                      <a:pt x="4" y="0"/>
                    </a:lnTo>
                    <a:lnTo>
                      <a:pt x="4" y="0"/>
                    </a:lnTo>
                    <a:lnTo>
                      <a:pt x="4" y="0"/>
                    </a:lnTo>
                    <a:lnTo>
                      <a:pt x="0" y="0"/>
                    </a:lnTo>
                    <a:lnTo>
                      <a:pt x="0" y="0"/>
                    </a:lnTo>
                    <a:lnTo>
                      <a:pt x="0" y="0"/>
                    </a:lnTo>
                    <a:lnTo>
                      <a:pt x="0" y="4"/>
                    </a:lnTo>
                    <a:lnTo>
                      <a:pt x="8" y="4"/>
                    </a:lnTo>
                    <a:close/>
                  </a:path>
                </a:pathLst>
              </a:custGeom>
              <a:solidFill>
                <a:srgbClr val="FFFFFF"/>
              </a:solidFill>
              <a:ln w="9525">
                <a:noFill/>
                <a:round/>
                <a:headEnd/>
                <a:tailEnd/>
              </a:ln>
            </p:spPr>
            <p:txBody>
              <a:bodyPr/>
              <a:lstStyle/>
              <a:p>
                <a:endParaRPr lang="en-GB"/>
              </a:p>
            </p:txBody>
          </p:sp>
          <p:sp>
            <p:nvSpPr>
              <p:cNvPr id="949" name="Rectangle 340"/>
              <p:cNvSpPr>
                <a:spLocks noChangeArrowheads="1"/>
              </p:cNvSpPr>
              <p:nvPr/>
            </p:nvSpPr>
            <p:spPr bwMode="auto">
              <a:xfrm>
                <a:off x="5530" y="3089"/>
                <a:ext cx="8" cy="800"/>
              </a:xfrm>
              <a:prstGeom prst="rect">
                <a:avLst/>
              </a:prstGeom>
              <a:solidFill>
                <a:srgbClr val="FFFFFF"/>
              </a:solidFill>
              <a:ln w="9525">
                <a:noFill/>
                <a:miter lim="800000"/>
                <a:headEnd/>
                <a:tailEnd/>
              </a:ln>
            </p:spPr>
            <p:txBody>
              <a:bodyPr/>
              <a:lstStyle/>
              <a:p>
                <a:endParaRPr lang="en-GB"/>
              </a:p>
            </p:txBody>
          </p:sp>
          <p:sp>
            <p:nvSpPr>
              <p:cNvPr id="950" name="Freeform 341"/>
              <p:cNvSpPr>
                <a:spLocks/>
              </p:cNvSpPr>
              <p:nvPr/>
            </p:nvSpPr>
            <p:spPr bwMode="auto">
              <a:xfrm>
                <a:off x="5530" y="3889"/>
                <a:ext cx="8" cy="4"/>
              </a:xfrm>
              <a:custGeom>
                <a:avLst/>
                <a:gdLst/>
                <a:ahLst/>
                <a:cxnLst>
                  <a:cxn ang="0">
                    <a:pos x="0" y="0"/>
                  </a:cxn>
                  <a:cxn ang="0">
                    <a:pos x="0" y="0"/>
                  </a:cxn>
                  <a:cxn ang="0">
                    <a:pos x="0" y="0"/>
                  </a:cxn>
                  <a:cxn ang="0">
                    <a:pos x="0" y="4"/>
                  </a:cxn>
                  <a:cxn ang="0">
                    <a:pos x="4" y="4"/>
                  </a:cxn>
                  <a:cxn ang="0">
                    <a:pos x="4" y="4"/>
                  </a:cxn>
                  <a:cxn ang="0">
                    <a:pos x="4" y="0"/>
                  </a:cxn>
                  <a:cxn ang="0">
                    <a:pos x="8" y="0"/>
                  </a:cxn>
                  <a:cxn ang="0">
                    <a:pos x="8" y="0"/>
                  </a:cxn>
                  <a:cxn ang="0">
                    <a:pos x="0" y="0"/>
                  </a:cxn>
                </a:cxnLst>
                <a:rect l="0" t="0" r="r" b="b"/>
                <a:pathLst>
                  <a:path w="8" h="4">
                    <a:moveTo>
                      <a:pt x="0" y="0"/>
                    </a:moveTo>
                    <a:lnTo>
                      <a:pt x="0" y="0"/>
                    </a:lnTo>
                    <a:lnTo>
                      <a:pt x="0" y="0"/>
                    </a:lnTo>
                    <a:lnTo>
                      <a:pt x="0" y="4"/>
                    </a:lnTo>
                    <a:lnTo>
                      <a:pt x="4" y="4"/>
                    </a:lnTo>
                    <a:lnTo>
                      <a:pt x="4" y="4"/>
                    </a:lnTo>
                    <a:lnTo>
                      <a:pt x="4" y="0"/>
                    </a:lnTo>
                    <a:lnTo>
                      <a:pt x="8" y="0"/>
                    </a:lnTo>
                    <a:lnTo>
                      <a:pt x="8" y="0"/>
                    </a:lnTo>
                    <a:lnTo>
                      <a:pt x="0" y="0"/>
                    </a:lnTo>
                    <a:close/>
                  </a:path>
                </a:pathLst>
              </a:custGeom>
              <a:solidFill>
                <a:srgbClr val="FFFFFF"/>
              </a:solidFill>
              <a:ln w="9525">
                <a:noFill/>
                <a:round/>
                <a:headEnd/>
                <a:tailEnd/>
              </a:ln>
            </p:spPr>
            <p:txBody>
              <a:bodyPr/>
              <a:lstStyle/>
              <a:p>
                <a:endParaRPr lang="en-GB"/>
              </a:p>
            </p:txBody>
          </p:sp>
          <p:sp>
            <p:nvSpPr>
              <p:cNvPr id="951" name="Freeform 342"/>
              <p:cNvSpPr>
                <a:spLocks/>
              </p:cNvSpPr>
              <p:nvPr/>
            </p:nvSpPr>
            <p:spPr bwMode="auto">
              <a:xfrm>
                <a:off x="5470" y="3201"/>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52" name="Freeform 343"/>
              <p:cNvSpPr>
                <a:spLocks/>
              </p:cNvSpPr>
              <p:nvPr/>
            </p:nvSpPr>
            <p:spPr bwMode="auto">
              <a:xfrm>
                <a:off x="5474" y="3181"/>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53" name="Freeform 344"/>
              <p:cNvSpPr>
                <a:spLocks/>
              </p:cNvSpPr>
              <p:nvPr/>
            </p:nvSpPr>
            <p:spPr bwMode="auto">
              <a:xfrm>
                <a:off x="5582" y="3181"/>
                <a:ext cx="4" cy="8"/>
              </a:xfrm>
              <a:custGeom>
                <a:avLst/>
                <a:gdLst/>
                <a:ahLst/>
                <a:cxnLst>
                  <a:cxn ang="0">
                    <a:pos x="0" y="8"/>
                  </a:cxn>
                  <a:cxn ang="0">
                    <a:pos x="4" y="4"/>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4"/>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54" name="Freeform 345"/>
              <p:cNvSpPr>
                <a:spLocks/>
              </p:cNvSpPr>
              <p:nvPr/>
            </p:nvSpPr>
            <p:spPr bwMode="auto">
              <a:xfrm>
                <a:off x="5502" y="3317"/>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55" name="Freeform 346"/>
              <p:cNvSpPr>
                <a:spLocks/>
              </p:cNvSpPr>
              <p:nvPr/>
            </p:nvSpPr>
            <p:spPr bwMode="auto">
              <a:xfrm>
                <a:off x="5506" y="3305"/>
                <a:ext cx="52" cy="20"/>
              </a:xfrm>
              <a:custGeom>
                <a:avLst/>
                <a:gdLst/>
                <a:ahLst/>
                <a:cxnLst>
                  <a:cxn ang="0">
                    <a:pos x="48" y="0"/>
                  </a:cxn>
                  <a:cxn ang="0">
                    <a:pos x="44" y="4"/>
                  </a:cxn>
                  <a:cxn ang="0">
                    <a:pos x="36" y="4"/>
                  </a:cxn>
                  <a:cxn ang="0">
                    <a:pos x="32" y="8"/>
                  </a:cxn>
                  <a:cxn ang="0">
                    <a:pos x="28" y="8"/>
                  </a:cxn>
                  <a:cxn ang="0">
                    <a:pos x="20" y="8"/>
                  </a:cxn>
                  <a:cxn ang="0">
                    <a:pos x="16" y="8"/>
                  </a:cxn>
                  <a:cxn ang="0">
                    <a:pos x="8" y="8"/>
                  </a:cxn>
                  <a:cxn ang="0">
                    <a:pos x="0" y="12"/>
                  </a:cxn>
                  <a:cxn ang="0">
                    <a:pos x="0" y="20"/>
                  </a:cxn>
                  <a:cxn ang="0">
                    <a:pos x="8" y="20"/>
                  </a:cxn>
                  <a:cxn ang="0">
                    <a:pos x="16" y="16"/>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8" y="8"/>
                    </a:lnTo>
                    <a:lnTo>
                      <a:pt x="20" y="8"/>
                    </a:lnTo>
                    <a:lnTo>
                      <a:pt x="16" y="8"/>
                    </a:lnTo>
                    <a:lnTo>
                      <a:pt x="8" y="8"/>
                    </a:lnTo>
                    <a:lnTo>
                      <a:pt x="0" y="12"/>
                    </a:lnTo>
                    <a:lnTo>
                      <a:pt x="0" y="20"/>
                    </a:lnTo>
                    <a:lnTo>
                      <a:pt x="8" y="20"/>
                    </a:lnTo>
                    <a:lnTo>
                      <a:pt x="16" y="16"/>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956" name="Freeform 347"/>
              <p:cNvSpPr>
                <a:spLocks/>
              </p:cNvSpPr>
              <p:nvPr/>
            </p:nvSpPr>
            <p:spPr bwMode="auto">
              <a:xfrm>
                <a:off x="5554" y="3305"/>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57" name="Freeform 348"/>
              <p:cNvSpPr>
                <a:spLocks/>
              </p:cNvSpPr>
              <p:nvPr/>
            </p:nvSpPr>
            <p:spPr bwMode="auto">
              <a:xfrm>
                <a:off x="5502" y="3241"/>
                <a:ext cx="4" cy="8"/>
              </a:xfrm>
              <a:custGeom>
                <a:avLst/>
                <a:gdLst/>
                <a:ahLst/>
                <a:cxnLst>
                  <a:cxn ang="0">
                    <a:pos x="4" y="0"/>
                  </a:cxn>
                  <a:cxn ang="0">
                    <a:pos x="4"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4"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58" name="Freeform 349"/>
              <p:cNvSpPr>
                <a:spLocks/>
              </p:cNvSpPr>
              <p:nvPr/>
            </p:nvSpPr>
            <p:spPr bwMode="auto">
              <a:xfrm>
                <a:off x="5506" y="3229"/>
                <a:ext cx="52" cy="20"/>
              </a:xfrm>
              <a:custGeom>
                <a:avLst/>
                <a:gdLst/>
                <a:ahLst/>
                <a:cxnLst>
                  <a:cxn ang="0">
                    <a:pos x="48" y="0"/>
                  </a:cxn>
                  <a:cxn ang="0">
                    <a:pos x="44" y="4"/>
                  </a:cxn>
                  <a:cxn ang="0">
                    <a:pos x="36" y="8"/>
                  </a:cxn>
                  <a:cxn ang="0">
                    <a:pos x="32" y="8"/>
                  </a:cxn>
                  <a:cxn ang="0">
                    <a:pos x="28" y="8"/>
                  </a:cxn>
                  <a:cxn ang="0">
                    <a:pos x="20" y="12"/>
                  </a:cxn>
                  <a:cxn ang="0">
                    <a:pos x="16" y="12"/>
                  </a:cxn>
                  <a:cxn ang="0">
                    <a:pos x="8" y="12"/>
                  </a:cxn>
                  <a:cxn ang="0">
                    <a:pos x="0" y="12"/>
                  </a:cxn>
                  <a:cxn ang="0">
                    <a:pos x="0" y="20"/>
                  </a:cxn>
                  <a:cxn ang="0">
                    <a:pos x="8" y="20"/>
                  </a:cxn>
                  <a:cxn ang="0">
                    <a:pos x="16" y="20"/>
                  </a:cxn>
                  <a:cxn ang="0">
                    <a:pos x="20" y="20"/>
                  </a:cxn>
                  <a:cxn ang="0">
                    <a:pos x="28" y="16"/>
                  </a:cxn>
                  <a:cxn ang="0">
                    <a:pos x="32" y="16"/>
                  </a:cxn>
                  <a:cxn ang="0">
                    <a:pos x="40" y="16"/>
                  </a:cxn>
                  <a:cxn ang="0">
                    <a:pos x="44" y="12"/>
                  </a:cxn>
                  <a:cxn ang="0">
                    <a:pos x="52" y="8"/>
                  </a:cxn>
                  <a:cxn ang="0">
                    <a:pos x="48" y="0"/>
                  </a:cxn>
                </a:cxnLst>
                <a:rect l="0" t="0" r="r" b="b"/>
                <a:pathLst>
                  <a:path w="52" h="20">
                    <a:moveTo>
                      <a:pt x="48" y="0"/>
                    </a:moveTo>
                    <a:lnTo>
                      <a:pt x="44" y="4"/>
                    </a:lnTo>
                    <a:lnTo>
                      <a:pt x="36" y="8"/>
                    </a:lnTo>
                    <a:lnTo>
                      <a:pt x="32" y="8"/>
                    </a:lnTo>
                    <a:lnTo>
                      <a:pt x="28" y="8"/>
                    </a:lnTo>
                    <a:lnTo>
                      <a:pt x="20" y="12"/>
                    </a:lnTo>
                    <a:lnTo>
                      <a:pt x="16" y="12"/>
                    </a:lnTo>
                    <a:lnTo>
                      <a:pt x="8" y="12"/>
                    </a:lnTo>
                    <a:lnTo>
                      <a:pt x="0" y="12"/>
                    </a:lnTo>
                    <a:lnTo>
                      <a:pt x="0" y="20"/>
                    </a:lnTo>
                    <a:lnTo>
                      <a:pt x="8" y="20"/>
                    </a:lnTo>
                    <a:lnTo>
                      <a:pt x="16" y="20"/>
                    </a:lnTo>
                    <a:lnTo>
                      <a:pt x="20" y="20"/>
                    </a:lnTo>
                    <a:lnTo>
                      <a:pt x="28" y="16"/>
                    </a:lnTo>
                    <a:lnTo>
                      <a:pt x="32" y="16"/>
                    </a:lnTo>
                    <a:lnTo>
                      <a:pt x="40" y="16"/>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959" name="Freeform 350"/>
              <p:cNvSpPr>
                <a:spLocks/>
              </p:cNvSpPr>
              <p:nvPr/>
            </p:nvSpPr>
            <p:spPr bwMode="auto">
              <a:xfrm>
                <a:off x="5554" y="3229"/>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60" name="Freeform 351"/>
              <p:cNvSpPr>
                <a:spLocks/>
              </p:cNvSpPr>
              <p:nvPr/>
            </p:nvSpPr>
            <p:spPr bwMode="auto">
              <a:xfrm>
                <a:off x="5502" y="3393"/>
                <a:ext cx="4" cy="8"/>
              </a:xfrm>
              <a:custGeom>
                <a:avLst/>
                <a:gdLst/>
                <a:ahLst/>
                <a:cxnLst>
                  <a:cxn ang="0">
                    <a:pos x="4" y="0"/>
                  </a:cxn>
                  <a:cxn ang="0">
                    <a:pos x="0"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0"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61" name="Freeform 352"/>
              <p:cNvSpPr>
                <a:spLocks/>
              </p:cNvSpPr>
              <p:nvPr/>
            </p:nvSpPr>
            <p:spPr bwMode="auto">
              <a:xfrm>
                <a:off x="5506" y="3385"/>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962" name="Freeform 353"/>
              <p:cNvSpPr>
                <a:spLocks/>
              </p:cNvSpPr>
              <p:nvPr/>
            </p:nvSpPr>
            <p:spPr bwMode="auto">
              <a:xfrm>
                <a:off x="5554" y="3385"/>
                <a:ext cx="8" cy="8"/>
              </a:xfrm>
              <a:custGeom>
                <a:avLst/>
                <a:gdLst/>
                <a:ahLst/>
                <a:cxnLst>
                  <a:cxn ang="0">
                    <a:pos x="4" y="8"/>
                  </a:cxn>
                  <a:cxn ang="0">
                    <a:pos x="4" y="4"/>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4"/>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63" name="Freeform 354"/>
              <p:cNvSpPr>
                <a:spLocks/>
              </p:cNvSpPr>
              <p:nvPr/>
            </p:nvSpPr>
            <p:spPr bwMode="auto">
              <a:xfrm>
                <a:off x="5502" y="3473"/>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64" name="Freeform 355"/>
              <p:cNvSpPr>
                <a:spLocks/>
              </p:cNvSpPr>
              <p:nvPr/>
            </p:nvSpPr>
            <p:spPr bwMode="auto">
              <a:xfrm>
                <a:off x="5506" y="3461"/>
                <a:ext cx="52" cy="20"/>
              </a:xfrm>
              <a:custGeom>
                <a:avLst/>
                <a:gdLst/>
                <a:ahLst/>
                <a:cxnLst>
                  <a:cxn ang="0">
                    <a:pos x="48" y="0"/>
                  </a:cxn>
                  <a:cxn ang="0">
                    <a:pos x="44" y="4"/>
                  </a:cxn>
                  <a:cxn ang="0">
                    <a:pos x="36" y="4"/>
                  </a:cxn>
                  <a:cxn ang="0">
                    <a:pos x="32" y="8"/>
                  </a:cxn>
                  <a:cxn ang="0">
                    <a:pos x="24" y="8"/>
                  </a:cxn>
                  <a:cxn ang="0">
                    <a:pos x="20" y="8"/>
                  </a:cxn>
                  <a:cxn ang="0">
                    <a:pos x="16" y="8"/>
                  </a:cxn>
                  <a:cxn ang="0">
                    <a:pos x="8" y="12"/>
                  </a:cxn>
                  <a:cxn ang="0">
                    <a:pos x="0" y="12"/>
                  </a:cxn>
                  <a:cxn ang="0">
                    <a:pos x="0" y="20"/>
                  </a:cxn>
                  <a:cxn ang="0">
                    <a:pos x="8" y="20"/>
                  </a:cxn>
                  <a:cxn ang="0">
                    <a:pos x="16" y="20"/>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4" y="8"/>
                    </a:lnTo>
                    <a:lnTo>
                      <a:pt x="20" y="8"/>
                    </a:lnTo>
                    <a:lnTo>
                      <a:pt x="16" y="8"/>
                    </a:lnTo>
                    <a:lnTo>
                      <a:pt x="8" y="12"/>
                    </a:lnTo>
                    <a:lnTo>
                      <a:pt x="0" y="12"/>
                    </a:lnTo>
                    <a:lnTo>
                      <a:pt x="0" y="20"/>
                    </a:lnTo>
                    <a:lnTo>
                      <a:pt x="8" y="20"/>
                    </a:lnTo>
                    <a:lnTo>
                      <a:pt x="16" y="20"/>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965" name="Freeform 356"/>
              <p:cNvSpPr>
                <a:spLocks/>
              </p:cNvSpPr>
              <p:nvPr/>
            </p:nvSpPr>
            <p:spPr bwMode="auto">
              <a:xfrm>
                <a:off x="5554" y="3461"/>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66" name="Freeform 357"/>
              <p:cNvSpPr>
                <a:spLocks/>
              </p:cNvSpPr>
              <p:nvPr/>
            </p:nvSpPr>
            <p:spPr bwMode="auto">
              <a:xfrm>
                <a:off x="5502" y="3549"/>
                <a:ext cx="4" cy="8"/>
              </a:xfrm>
              <a:custGeom>
                <a:avLst/>
                <a:gdLst/>
                <a:ahLst/>
                <a:cxnLst>
                  <a:cxn ang="0">
                    <a:pos x="4" y="0"/>
                  </a:cxn>
                  <a:cxn ang="0">
                    <a:pos x="4"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4"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67" name="Freeform 358"/>
              <p:cNvSpPr>
                <a:spLocks/>
              </p:cNvSpPr>
              <p:nvPr/>
            </p:nvSpPr>
            <p:spPr bwMode="auto">
              <a:xfrm>
                <a:off x="5506" y="3541"/>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968" name="Freeform 359"/>
              <p:cNvSpPr>
                <a:spLocks/>
              </p:cNvSpPr>
              <p:nvPr/>
            </p:nvSpPr>
            <p:spPr bwMode="auto">
              <a:xfrm>
                <a:off x="5554" y="3541"/>
                <a:ext cx="8" cy="8"/>
              </a:xfrm>
              <a:custGeom>
                <a:avLst/>
                <a:gdLst/>
                <a:ahLst/>
                <a:cxnLst>
                  <a:cxn ang="0">
                    <a:pos x="4" y="8"/>
                  </a:cxn>
                  <a:cxn ang="0">
                    <a:pos x="4" y="8"/>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69" name="Freeform 360"/>
              <p:cNvSpPr>
                <a:spLocks/>
              </p:cNvSpPr>
              <p:nvPr/>
            </p:nvSpPr>
            <p:spPr bwMode="auto">
              <a:xfrm>
                <a:off x="5502" y="3629"/>
                <a:ext cx="4" cy="8"/>
              </a:xfrm>
              <a:custGeom>
                <a:avLst/>
                <a:gdLst/>
                <a:ahLst/>
                <a:cxnLst>
                  <a:cxn ang="0">
                    <a:pos x="4" y="0"/>
                  </a:cxn>
                  <a:cxn ang="0">
                    <a:pos x="0"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0"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70" name="Freeform 361"/>
              <p:cNvSpPr>
                <a:spLocks/>
              </p:cNvSpPr>
              <p:nvPr/>
            </p:nvSpPr>
            <p:spPr bwMode="auto">
              <a:xfrm>
                <a:off x="5506" y="3617"/>
                <a:ext cx="52" cy="20"/>
              </a:xfrm>
              <a:custGeom>
                <a:avLst/>
                <a:gdLst/>
                <a:ahLst/>
                <a:cxnLst>
                  <a:cxn ang="0">
                    <a:pos x="48" y="0"/>
                  </a:cxn>
                  <a:cxn ang="0">
                    <a:pos x="44" y="4"/>
                  </a:cxn>
                  <a:cxn ang="0">
                    <a:pos x="36" y="8"/>
                  </a:cxn>
                  <a:cxn ang="0">
                    <a:pos x="32" y="8"/>
                  </a:cxn>
                  <a:cxn ang="0">
                    <a:pos x="28" y="8"/>
                  </a:cxn>
                  <a:cxn ang="0">
                    <a:pos x="20" y="12"/>
                  </a:cxn>
                  <a:cxn ang="0">
                    <a:pos x="16" y="12"/>
                  </a:cxn>
                  <a:cxn ang="0">
                    <a:pos x="8" y="12"/>
                  </a:cxn>
                  <a:cxn ang="0">
                    <a:pos x="0" y="12"/>
                  </a:cxn>
                  <a:cxn ang="0">
                    <a:pos x="0" y="20"/>
                  </a:cxn>
                  <a:cxn ang="0">
                    <a:pos x="8" y="20"/>
                  </a:cxn>
                  <a:cxn ang="0">
                    <a:pos x="16" y="20"/>
                  </a:cxn>
                  <a:cxn ang="0">
                    <a:pos x="20" y="20"/>
                  </a:cxn>
                  <a:cxn ang="0">
                    <a:pos x="28" y="16"/>
                  </a:cxn>
                  <a:cxn ang="0">
                    <a:pos x="32" y="16"/>
                  </a:cxn>
                  <a:cxn ang="0">
                    <a:pos x="40" y="16"/>
                  </a:cxn>
                  <a:cxn ang="0">
                    <a:pos x="44" y="12"/>
                  </a:cxn>
                  <a:cxn ang="0">
                    <a:pos x="52" y="8"/>
                  </a:cxn>
                  <a:cxn ang="0">
                    <a:pos x="48" y="0"/>
                  </a:cxn>
                </a:cxnLst>
                <a:rect l="0" t="0" r="r" b="b"/>
                <a:pathLst>
                  <a:path w="52" h="20">
                    <a:moveTo>
                      <a:pt x="48" y="0"/>
                    </a:moveTo>
                    <a:lnTo>
                      <a:pt x="44" y="4"/>
                    </a:lnTo>
                    <a:lnTo>
                      <a:pt x="36" y="8"/>
                    </a:lnTo>
                    <a:lnTo>
                      <a:pt x="32" y="8"/>
                    </a:lnTo>
                    <a:lnTo>
                      <a:pt x="28" y="8"/>
                    </a:lnTo>
                    <a:lnTo>
                      <a:pt x="20" y="12"/>
                    </a:lnTo>
                    <a:lnTo>
                      <a:pt x="16" y="12"/>
                    </a:lnTo>
                    <a:lnTo>
                      <a:pt x="8" y="12"/>
                    </a:lnTo>
                    <a:lnTo>
                      <a:pt x="0" y="12"/>
                    </a:lnTo>
                    <a:lnTo>
                      <a:pt x="0" y="20"/>
                    </a:lnTo>
                    <a:lnTo>
                      <a:pt x="8" y="20"/>
                    </a:lnTo>
                    <a:lnTo>
                      <a:pt x="16" y="20"/>
                    </a:lnTo>
                    <a:lnTo>
                      <a:pt x="20" y="20"/>
                    </a:lnTo>
                    <a:lnTo>
                      <a:pt x="28" y="16"/>
                    </a:lnTo>
                    <a:lnTo>
                      <a:pt x="32" y="16"/>
                    </a:lnTo>
                    <a:lnTo>
                      <a:pt x="40" y="16"/>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971" name="Freeform 362"/>
              <p:cNvSpPr>
                <a:spLocks/>
              </p:cNvSpPr>
              <p:nvPr/>
            </p:nvSpPr>
            <p:spPr bwMode="auto">
              <a:xfrm>
                <a:off x="5554" y="3617"/>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72" name="Freeform 363"/>
              <p:cNvSpPr>
                <a:spLocks/>
              </p:cNvSpPr>
              <p:nvPr/>
            </p:nvSpPr>
            <p:spPr bwMode="auto">
              <a:xfrm>
                <a:off x="5502" y="3709"/>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73" name="Freeform 364"/>
              <p:cNvSpPr>
                <a:spLocks/>
              </p:cNvSpPr>
              <p:nvPr/>
            </p:nvSpPr>
            <p:spPr bwMode="auto">
              <a:xfrm>
                <a:off x="5506" y="3697"/>
                <a:ext cx="52" cy="20"/>
              </a:xfrm>
              <a:custGeom>
                <a:avLst/>
                <a:gdLst/>
                <a:ahLst/>
                <a:cxnLst>
                  <a:cxn ang="0">
                    <a:pos x="48" y="0"/>
                  </a:cxn>
                  <a:cxn ang="0">
                    <a:pos x="44" y="4"/>
                  </a:cxn>
                  <a:cxn ang="0">
                    <a:pos x="36" y="4"/>
                  </a:cxn>
                  <a:cxn ang="0">
                    <a:pos x="32" y="8"/>
                  </a:cxn>
                  <a:cxn ang="0">
                    <a:pos x="28" y="8"/>
                  </a:cxn>
                  <a:cxn ang="0">
                    <a:pos x="20" y="8"/>
                  </a:cxn>
                  <a:cxn ang="0">
                    <a:pos x="16" y="8"/>
                  </a:cxn>
                  <a:cxn ang="0">
                    <a:pos x="8" y="12"/>
                  </a:cxn>
                  <a:cxn ang="0">
                    <a:pos x="0" y="12"/>
                  </a:cxn>
                  <a:cxn ang="0">
                    <a:pos x="0" y="20"/>
                  </a:cxn>
                  <a:cxn ang="0">
                    <a:pos x="8" y="20"/>
                  </a:cxn>
                  <a:cxn ang="0">
                    <a:pos x="16" y="16"/>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8" y="8"/>
                    </a:lnTo>
                    <a:lnTo>
                      <a:pt x="20" y="8"/>
                    </a:lnTo>
                    <a:lnTo>
                      <a:pt x="16" y="8"/>
                    </a:lnTo>
                    <a:lnTo>
                      <a:pt x="8" y="12"/>
                    </a:lnTo>
                    <a:lnTo>
                      <a:pt x="0" y="12"/>
                    </a:lnTo>
                    <a:lnTo>
                      <a:pt x="0" y="20"/>
                    </a:lnTo>
                    <a:lnTo>
                      <a:pt x="8" y="20"/>
                    </a:lnTo>
                    <a:lnTo>
                      <a:pt x="16" y="16"/>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974" name="Freeform 365"/>
              <p:cNvSpPr>
                <a:spLocks/>
              </p:cNvSpPr>
              <p:nvPr/>
            </p:nvSpPr>
            <p:spPr bwMode="auto">
              <a:xfrm>
                <a:off x="5554" y="3697"/>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75" name="Freeform 366"/>
              <p:cNvSpPr>
                <a:spLocks/>
              </p:cNvSpPr>
              <p:nvPr/>
            </p:nvSpPr>
            <p:spPr bwMode="auto">
              <a:xfrm>
                <a:off x="5502" y="3785"/>
                <a:ext cx="4" cy="8"/>
              </a:xfrm>
              <a:custGeom>
                <a:avLst/>
                <a:gdLst/>
                <a:ahLst/>
                <a:cxnLst>
                  <a:cxn ang="0">
                    <a:pos x="4" y="0"/>
                  </a:cxn>
                  <a:cxn ang="0">
                    <a:pos x="0"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0"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76" name="Freeform 367"/>
              <p:cNvSpPr>
                <a:spLocks/>
              </p:cNvSpPr>
              <p:nvPr/>
            </p:nvSpPr>
            <p:spPr bwMode="auto">
              <a:xfrm>
                <a:off x="5506" y="3777"/>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977" name="Freeform 368"/>
              <p:cNvSpPr>
                <a:spLocks/>
              </p:cNvSpPr>
              <p:nvPr/>
            </p:nvSpPr>
            <p:spPr bwMode="auto">
              <a:xfrm>
                <a:off x="5554" y="3777"/>
                <a:ext cx="8" cy="8"/>
              </a:xfrm>
              <a:custGeom>
                <a:avLst/>
                <a:gdLst/>
                <a:ahLst/>
                <a:cxnLst>
                  <a:cxn ang="0">
                    <a:pos x="4" y="8"/>
                  </a:cxn>
                  <a:cxn ang="0">
                    <a:pos x="4" y="4"/>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4"/>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78" name="Freeform 369"/>
              <p:cNvSpPr>
                <a:spLocks/>
              </p:cNvSpPr>
              <p:nvPr/>
            </p:nvSpPr>
            <p:spPr bwMode="auto">
              <a:xfrm>
                <a:off x="5502" y="3865"/>
                <a:ext cx="4" cy="8"/>
              </a:xfrm>
              <a:custGeom>
                <a:avLst/>
                <a:gdLst/>
                <a:ahLst/>
                <a:cxnLst>
                  <a:cxn ang="0">
                    <a:pos x="4" y="0"/>
                  </a:cxn>
                  <a:cxn ang="0">
                    <a:pos x="4"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4"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79" name="Freeform 370"/>
              <p:cNvSpPr>
                <a:spLocks/>
              </p:cNvSpPr>
              <p:nvPr/>
            </p:nvSpPr>
            <p:spPr bwMode="auto">
              <a:xfrm>
                <a:off x="5506" y="3853"/>
                <a:ext cx="52" cy="20"/>
              </a:xfrm>
              <a:custGeom>
                <a:avLst/>
                <a:gdLst/>
                <a:ahLst/>
                <a:cxnLst>
                  <a:cxn ang="0">
                    <a:pos x="48" y="0"/>
                  </a:cxn>
                  <a:cxn ang="0">
                    <a:pos x="44" y="4"/>
                  </a:cxn>
                  <a:cxn ang="0">
                    <a:pos x="36" y="4"/>
                  </a:cxn>
                  <a:cxn ang="0">
                    <a:pos x="32" y="8"/>
                  </a:cxn>
                  <a:cxn ang="0">
                    <a:pos x="24" y="8"/>
                  </a:cxn>
                  <a:cxn ang="0">
                    <a:pos x="20" y="8"/>
                  </a:cxn>
                  <a:cxn ang="0">
                    <a:pos x="16" y="12"/>
                  </a:cxn>
                  <a:cxn ang="0">
                    <a:pos x="8" y="12"/>
                  </a:cxn>
                  <a:cxn ang="0">
                    <a:pos x="0" y="12"/>
                  </a:cxn>
                  <a:cxn ang="0">
                    <a:pos x="0" y="20"/>
                  </a:cxn>
                  <a:cxn ang="0">
                    <a:pos x="8" y="20"/>
                  </a:cxn>
                  <a:cxn ang="0">
                    <a:pos x="16" y="20"/>
                  </a:cxn>
                  <a:cxn ang="0">
                    <a:pos x="20" y="20"/>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4" y="8"/>
                    </a:lnTo>
                    <a:lnTo>
                      <a:pt x="20" y="8"/>
                    </a:lnTo>
                    <a:lnTo>
                      <a:pt x="16" y="12"/>
                    </a:lnTo>
                    <a:lnTo>
                      <a:pt x="8" y="12"/>
                    </a:lnTo>
                    <a:lnTo>
                      <a:pt x="0" y="12"/>
                    </a:lnTo>
                    <a:lnTo>
                      <a:pt x="0" y="20"/>
                    </a:lnTo>
                    <a:lnTo>
                      <a:pt x="8" y="20"/>
                    </a:lnTo>
                    <a:lnTo>
                      <a:pt x="16" y="20"/>
                    </a:lnTo>
                    <a:lnTo>
                      <a:pt x="20" y="20"/>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980" name="Freeform 371"/>
              <p:cNvSpPr>
                <a:spLocks/>
              </p:cNvSpPr>
              <p:nvPr/>
            </p:nvSpPr>
            <p:spPr bwMode="auto">
              <a:xfrm>
                <a:off x="5554" y="3853"/>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81" name="Freeform 372"/>
              <p:cNvSpPr>
                <a:spLocks/>
              </p:cNvSpPr>
              <p:nvPr/>
            </p:nvSpPr>
            <p:spPr bwMode="auto">
              <a:xfrm>
                <a:off x="5502" y="3165"/>
                <a:ext cx="4" cy="8"/>
              </a:xfrm>
              <a:custGeom>
                <a:avLst/>
                <a:gdLst/>
                <a:ahLst/>
                <a:cxnLst>
                  <a:cxn ang="0">
                    <a:pos x="4" y="0"/>
                  </a:cxn>
                  <a:cxn ang="0">
                    <a:pos x="4"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4"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982" name="Freeform 373"/>
              <p:cNvSpPr>
                <a:spLocks/>
              </p:cNvSpPr>
              <p:nvPr/>
            </p:nvSpPr>
            <p:spPr bwMode="auto">
              <a:xfrm>
                <a:off x="5506" y="3157"/>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983" name="Freeform 374"/>
              <p:cNvSpPr>
                <a:spLocks/>
              </p:cNvSpPr>
              <p:nvPr/>
            </p:nvSpPr>
            <p:spPr bwMode="auto">
              <a:xfrm>
                <a:off x="5554" y="3157"/>
                <a:ext cx="8" cy="8"/>
              </a:xfrm>
              <a:custGeom>
                <a:avLst/>
                <a:gdLst/>
                <a:ahLst/>
                <a:cxnLst>
                  <a:cxn ang="0">
                    <a:pos x="4" y="8"/>
                  </a:cxn>
                  <a:cxn ang="0">
                    <a:pos x="4" y="8"/>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984" name="Freeform 375"/>
              <p:cNvSpPr>
                <a:spLocks/>
              </p:cNvSpPr>
              <p:nvPr/>
            </p:nvSpPr>
            <p:spPr bwMode="auto">
              <a:xfrm>
                <a:off x="5470" y="3121"/>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985" name="Freeform 376"/>
              <p:cNvSpPr>
                <a:spLocks/>
              </p:cNvSpPr>
              <p:nvPr/>
            </p:nvSpPr>
            <p:spPr bwMode="auto">
              <a:xfrm>
                <a:off x="5474" y="3101"/>
                <a:ext cx="108" cy="28"/>
              </a:xfrm>
              <a:custGeom>
                <a:avLst/>
                <a:gdLst/>
                <a:ahLst/>
                <a:cxnLst>
                  <a:cxn ang="0">
                    <a:pos x="108" y="0"/>
                  </a:cxn>
                  <a:cxn ang="0">
                    <a:pos x="92" y="4"/>
                  </a:cxn>
                  <a:cxn ang="0">
                    <a:pos x="80" y="8"/>
                  </a:cxn>
                  <a:cxn ang="0">
                    <a:pos x="68" y="12"/>
                  </a:cxn>
                  <a:cxn ang="0">
                    <a:pos x="60" y="12"/>
                  </a:cxn>
                  <a:cxn ang="0">
                    <a:pos x="48" y="16"/>
                  </a:cxn>
                  <a:cxn ang="0">
                    <a:pos x="36" y="16"/>
                  </a:cxn>
                  <a:cxn ang="0">
                    <a:pos x="20"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6" y="16"/>
                    </a:lnTo>
                    <a:lnTo>
                      <a:pt x="20"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986" name="Freeform 377"/>
              <p:cNvSpPr>
                <a:spLocks/>
              </p:cNvSpPr>
              <p:nvPr/>
            </p:nvSpPr>
            <p:spPr bwMode="auto">
              <a:xfrm>
                <a:off x="5582" y="3101"/>
                <a:ext cx="4" cy="8"/>
              </a:xfrm>
              <a:custGeom>
                <a:avLst/>
                <a:gdLst/>
                <a:ahLst/>
                <a:cxnLst>
                  <a:cxn ang="0">
                    <a:pos x="0" y="8"/>
                  </a:cxn>
                  <a:cxn ang="0">
                    <a:pos x="4" y="8"/>
                  </a:cxn>
                  <a:cxn ang="0">
                    <a:pos x="4" y="4"/>
                  </a:cxn>
                  <a:cxn ang="0">
                    <a:pos x="4" y="4"/>
                  </a:cxn>
                  <a:cxn ang="0">
                    <a:pos x="4" y="0"/>
                  </a:cxn>
                  <a:cxn ang="0">
                    <a:pos x="4" y="0"/>
                  </a:cxn>
                  <a:cxn ang="0">
                    <a:pos x="4" y="0"/>
                  </a:cxn>
                  <a:cxn ang="0">
                    <a:pos x="0" y="0"/>
                  </a:cxn>
                  <a:cxn ang="0">
                    <a:pos x="0" y="0"/>
                  </a:cxn>
                  <a:cxn ang="0">
                    <a:pos x="0" y="8"/>
                  </a:cxn>
                </a:cxnLst>
                <a:rect l="0" t="0" r="r" b="b"/>
                <a:pathLst>
                  <a:path w="4" h="8">
                    <a:moveTo>
                      <a:pt x="0" y="8"/>
                    </a:moveTo>
                    <a:lnTo>
                      <a:pt x="4" y="8"/>
                    </a:lnTo>
                    <a:lnTo>
                      <a:pt x="4" y="4"/>
                    </a:lnTo>
                    <a:lnTo>
                      <a:pt x="4" y="4"/>
                    </a:lnTo>
                    <a:lnTo>
                      <a:pt x="4" y="0"/>
                    </a:lnTo>
                    <a:lnTo>
                      <a:pt x="4" y="0"/>
                    </a:lnTo>
                    <a:lnTo>
                      <a:pt x="4"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987" name="Freeform 378"/>
              <p:cNvSpPr>
                <a:spLocks/>
              </p:cNvSpPr>
              <p:nvPr/>
            </p:nvSpPr>
            <p:spPr bwMode="auto">
              <a:xfrm>
                <a:off x="5310" y="3593"/>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988" name="Freeform 379"/>
              <p:cNvSpPr>
                <a:spLocks/>
              </p:cNvSpPr>
              <p:nvPr/>
            </p:nvSpPr>
            <p:spPr bwMode="auto">
              <a:xfrm>
                <a:off x="5398" y="3585"/>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FDFA00"/>
              </a:solidFill>
              <a:ln w="0">
                <a:solidFill>
                  <a:srgbClr val="FDFA00"/>
                </a:solidFill>
                <a:prstDash val="solid"/>
                <a:round/>
                <a:headEnd/>
                <a:tailEnd/>
              </a:ln>
            </p:spPr>
            <p:txBody>
              <a:bodyPr/>
              <a:lstStyle/>
              <a:p>
                <a:endParaRPr lang="en-GB"/>
              </a:p>
            </p:txBody>
          </p:sp>
          <p:sp>
            <p:nvSpPr>
              <p:cNvPr id="989" name="Freeform 380"/>
              <p:cNvSpPr>
                <a:spLocks noEditPoints="1"/>
              </p:cNvSpPr>
              <p:nvPr/>
            </p:nvSpPr>
            <p:spPr bwMode="auto">
              <a:xfrm>
                <a:off x="5410" y="3697"/>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990" name="Freeform 381"/>
              <p:cNvSpPr>
                <a:spLocks/>
              </p:cNvSpPr>
              <p:nvPr/>
            </p:nvSpPr>
            <p:spPr bwMode="auto">
              <a:xfrm>
                <a:off x="5514" y="3697"/>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991" name="Rectangle 382"/>
              <p:cNvSpPr>
                <a:spLocks noChangeArrowheads="1"/>
              </p:cNvSpPr>
              <p:nvPr/>
            </p:nvSpPr>
            <p:spPr bwMode="auto">
              <a:xfrm>
                <a:off x="5606" y="3709"/>
                <a:ext cx="16" cy="8"/>
              </a:xfrm>
              <a:prstGeom prst="rect">
                <a:avLst/>
              </a:prstGeom>
              <a:solidFill>
                <a:srgbClr val="FDFA00"/>
              </a:solidFill>
              <a:ln w="0">
                <a:solidFill>
                  <a:srgbClr val="FDFA00"/>
                </a:solidFill>
                <a:miter lim="800000"/>
                <a:headEnd/>
                <a:tailEnd/>
              </a:ln>
            </p:spPr>
            <p:txBody>
              <a:bodyPr/>
              <a:lstStyle/>
              <a:p>
                <a:endParaRPr lang="en-GB"/>
              </a:p>
            </p:txBody>
          </p:sp>
          <p:sp>
            <p:nvSpPr>
              <p:cNvPr id="992" name="Freeform 383"/>
              <p:cNvSpPr>
                <a:spLocks noEditPoints="1"/>
              </p:cNvSpPr>
              <p:nvPr/>
            </p:nvSpPr>
            <p:spPr bwMode="auto">
              <a:xfrm>
                <a:off x="5058" y="3409"/>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993" name="Freeform 384"/>
              <p:cNvSpPr>
                <a:spLocks/>
              </p:cNvSpPr>
              <p:nvPr/>
            </p:nvSpPr>
            <p:spPr bwMode="auto">
              <a:xfrm>
                <a:off x="5166" y="3409"/>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994" name="Rectangle 385"/>
              <p:cNvSpPr>
                <a:spLocks noChangeArrowheads="1"/>
              </p:cNvSpPr>
              <p:nvPr/>
            </p:nvSpPr>
            <p:spPr bwMode="auto">
              <a:xfrm>
                <a:off x="5254" y="3421"/>
                <a:ext cx="16" cy="8"/>
              </a:xfrm>
              <a:prstGeom prst="rect">
                <a:avLst/>
              </a:prstGeom>
              <a:solidFill>
                <a:srgbClr val="FDFA00"/>
              </a:solidFill>
              <a:ln w="0">
                <a:solidFill>
                  <a:srgbClr val="FDFA00"/>
                </a:solidFill>
                <a:miter lim="800000"/>
                <a:headEnd/>
                <a:tailEnd/>
              </a:ln>
            </p:spPr>
            <p:txBody>
              <a:bodyPr/>
              <a:lstStyle/>
              <a:p>
                <a:endParaRPr lang="en-GB"/>
              </a:p>
            </p:txBody>
          </p:sp>
          <p:sp>
            <p:nvSpPr>
              <p:cNvPr id="995" name="Freeform 386"/>
              <p:cNvSpPr>
                <a:spLocks noEditPoints="1"/>
              </p:cNvSpPr>
              <p:nvPr/>
            </p:nvSpPr>
            <p:spPr bwMode="auto">
              <a:xfrm>
                <a:off x="5330" y="3389"/>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996" name="Freeform 387"/>
              <p:cNvSpPr>
                <a:spLocks/>
              </p:cNvSpPr>
              <p:nvPr/>
            </p:nvSpPr>
            <p:spPr bwMode="auto">
              <a:xfrm>
                <a:off x="5434" y="3389"/>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997" name="Rectangle 388"/>
              <p:cNvSpPr>
                <a:spLocks noChangeArrowheads="1"/>
              </p:cNvSpPr>
              <p:nvPr/>
            </p:nvSpPr>
            <p:spPr bwMode="auto">
              <a:xfrm>
                <a:off x="5522" y="3401"/>
                <a:ext cx="16" cy="8"/>
              </a:xfrm>
              <a:prstGeom prst="rect">
                <a:avLst/>
              </a:prstGeom>
              <a:solidFill>
                <a:srgbClr val="FDFA00"/>
              </a:solidFill>
              <a:ln w="0">
                <a:solidFill>
                  <a:srgbClr val="FDFA00"/>
                </a:solidFill>
                <a:miter lim="800000"/>
                <a:headEnd/>
                <a:tailEnd/>
              </a:ln>
            </p:spPr>
            <p:txBody>
              <a:bodyPr/>
              <a:lstStyle/>
              <a:p>
                <a:endParaRPr lang="en-GB"/>
              </a:p>
            </p:txBody>
          </p:sp>
          <p:sp>
            <p:nvSpPr>
              <p:cNvPr id="998" name="Freeform 389"/>
              <p:cNvSpPr>
                <a:spLocks noEditPoints="1"/>
              </p:cNvSpPr>
              <p:nvPr/>
            </p:nvSpPr>
            <p:spPr bwMode="auto">
              <a:xfrm>
                <a:off x="5038" y="3765"/>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999" name="Freeform 390"/>
              <p:cNvSpPr>
                <a:spLocks/>
              </p:cNvSpPr>
              <p:nvPr/>
            </p:nvSpPr>
            <p:spPr bwMode="auto">
              <a:xfrm>
                <a:off x="5142" y="3765"/>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1000" name="Rectangle 391"/>
              <p:cNvSpPr>
                <a:spLocks noChangeArrowheads="1"/>
              </p:cNvSpPr>
              <p:nvPr/>
            </p:nvSpPr>
            <p:spPr bwMode="auto">
              <a:xfrm>
                <a:off x="5230" y="3777"/>
                <a:ext cx="16" cy="8"/>
              </a:xfrm>
              <a:prstGeom prst="rect">
                <a:avLst/>
              </a:prstGeom>
              <a:solidFill>
                <a:srgbClr val="FDFA00"/>
              </a:solidFill>
              <a:ln w="0">
                <a:solidFill>
                  <a:srgbClr val="FDFA00"/>
                </a:solidFill>
                <a:miter lim="800000"/>
                <a:headEnd/>
                <a:tailEnd/>
              </a:ln>
            </p:spPr>
            <p:txBody>
              <a:bodyPr/>
              <a:lstStyle/>
              <a:p>
                <a:endParaRPr lang="en-GB"/>
              </a:p>
            </p:txBody>
          </p:sp>
          <p:sp>
            <p:nvSpPr>
              <p:cNvPr id="1001" name="Freeform 392"/>
              <p:cNvSpPr>
                <a:spLocks noEditPoints="1"/>
              </p:cNvSpPr>
              <p:nvPr/>
            </p:nvSpPr>
            <p:spPr bwMode="auto">
              <a:xfrm>
                <a:off x="5026" y="3585"/>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1002" name="Freeform 393"/>
              <p:cNvSpPr>
                <a:spLocks/>
              </p:cNvSpPr>
              <p:nvPr/>
            </p:nvSpPr>
            <p:spPr bwMode="auto">
              <a:xfrm>
                <a:off x="5130" y="3585"/>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1003" name="Rectangle 394"/>
              <p:cNvSpPr>
                <a:spLocks noChangeArrowheads="1"/>
              </p:cNvSpPr>
              <p:nvPr/>
            </p:nvSpPr>
            <p:spPr bwMode="auto">
              <a:xfrm>
                <a:off x="5218" y="3597"/>
                <a:ext cx="16" cy="8"/>
              </a:xfrm>
              <a:prstGeom prst="rect">
                <a:avLst/>
              </a:prstGeom>
              <a:solidFill>
                <a:srgbClr val="FDFA00"/>
              </a:solidFill>
              <a:ln w="0">
                <a:solidFill>
                  <a:srgbClr val="FDFA00"/>
                </a:solidFill>
                <a:miter lim="800000"/>
                <a:headEnd/>
                <a:tailEnd/>
              </a:ln>
            </p:spPr>
            <p:txBody>
              <a:bodyPr/>
              <a:lstStyle/>
              <a:p>
                <a:endParaRPr lang="en-GB"/>
              </a:p>
            </p:txBody>
          </p:sp>
          <p:sp>
            <p:nvSpPr>
              <p:cNvPr id="1004" name="Freeform 395"/>
              <p:cNvSpPr>
                <a:spLocks noEditPoints="1"/>
              </p:cNvSpPr>
              <p:nvPr/>
            </p:nvSpPr>
            <p:spPr bwMode="auto">
              <a:xfrm>
                <a:off x="4962" y="3233"/>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1005" name="Freeform 396"/>
              <p:cNvSpPr>
                <a:spLocks/>
              </p:cNvSpPr>
              <p:nvPr/>
            </p:nvSpPr>
            <p:spPr bwMode="auto">
              <a:xfrm>
                <a:off x="5066" y="3233"/>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1006" name="Rectangle 397"/>
              <p:cNvSpPr>
                <a:spLocks noChangeArrowheads="1"/>
              </p:cNvSpPr>
              <p:nvPr/>
            </p:nvSpPr>
            <p:spPr bwMode="auto">
              <a:xfrm>
                <a:off x="5158" y="3245"/>
                <a:ext cx="16" cy="8"/>
              </a:xfrm>
              <a:prstGeom prst="rect">
                <a:avLst/>
              </a:prstGeom>
              <a:solidFill>
                <a:srgbClr val="FDFA00"/>
              </a:solidFill>
              <a:ln w="0">
                <a:solidFill>
                  <a:srgbClr val="FDFA00"/>
                </a:solidFill>
                <a:miter lim="800000"/>
                <a:headEnd/>
                <a:tailEnd/>
              </a:ln>
            </p:spPr>
            <p:txBody>
              <a:bodyPr/>
              <a:lstStyle/>
              <a:p>
                <a:endParaRPr lang="en-GB"/>
              </a:p>
            </p:txBody>
          </p:sp>
          <p:sp>
            <p:nvSpPr>
              <p:cNvPr id="1007" name="Freeform 398"/>
              <p:cNvSpPr>
                <a:spLocks noEditPoints="1"/>
              </p:cNvSpPr>
              <p:nvPr/>
            </p:nvSpPr>
            <p:spPr bwMode="auto">
              <a:xfrm>
                <a:off x="5266" y="3197"/>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FDFA00"/>
              </a:solidFill>
              <a:ln w="0">
                <a:solidFill>
                  <a:srgbClr val="FDFA00"/>
                </a:solidFill>
                <a:prstDash val="solid"/>
                <a:round/>
                <a:headEnd/>
                <a:tailEnd/>
              </a:ln>
            </p:spPr>
            <p:txBody>
              <a:bodyPr/>
              <a:lstStyle/>
              <a:p>
                <a:endParaRPr lang="en-GB"/>
              </a:p>
            </p:txBody>
          </p:sp>
          <p:sp>
            <p:nvSpPr>
              <p:cNvPr id="1008" name="Freeform 399"/>
              <p:cNvSpPr>
                <a:spLocks/>
              </p:cNvSpPr>
              <p:nvPr/>
            </p:nvSpPr>
            <p:spPr bwMode="auto">
              <a:xfrm>
                <a:off x="5370" y="3197"/>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FDFA00"/>
              </a:solidFill>
              <a:ln w="0">
                <a:solidFill>
                  <a:srgbClr val="FDFA00"/>
                </a:solidFill>
                <a:prstDash val="solid"/>
                <a:round/>
                <a:headEnd/>
                <a:tailEnd/>
              </a:ln>
            </p:spPr>
            <p:txBody>
              <a:bodyPr/>
              <a:lstStyle/>
              <a:p>
                <a:endParaRPr lang="en-GB"/>
              </a:p>
            </p:txBody>
          </p:sp>
          <p:sp>
            <p:nvSpPr>
              <p:cNvPr id="1009" name="Rectangle 400"/>
              <p:cNvSpPr>
                <a:spLocks noChangeArrowheads="1"/>
              </p:cNvSpPr>
              <p:nvPr/>
            </p:nvSpPr>
            <p:spPr bwMode="auto">
              <a:xfrm>
                <a:off x="5462" y="3209"/>
                <a:ext cx="16" cy="8"/>
              </a:xfrm>
              <a:prstGeom prst="rect">
                <a:avLst/>
              </a:prstGeom>
              <a:solidFill>
                <a:srgbClr val="FDFA00"/>
              </a:solidFill>
              <a:ln w="0">
                <a:solidFill>
                  <a:srgbClr val="FDFA00"/>
                </a:solidFill>
                <a:miter lim="800000"/>
                <a:headEnd/>
                <a:tailEnd/>
              </a:ln>
            </p:spPr>
            <p:txBody>
              <a:bodyPr/>
              <a:lstStyle/>
              <a:p>
                <a:endParaRPr lang="en-GB"/>
              </a:p>
            </p:txBody>
          </p:sp>
        </p:grpSp>
        <p:grpSp>
          <p:nvGrpSpPr>
            <p:cNvPr id="779" name="Group 167"/>
            <p:cNvGrpSpPr>
              <a:grpSpLocks/>
            </p:cNvGrpSpPr>
            <p:nvPr/>
          </p:nvGrpSpPr>
          <p:grpSpPr bwMode="auto">
            <a:xfrm>
              <a:off x="0" y="4503738"/>
              <a:ext cx="1441450" cy="1784350"/>
              <a:chOff x="0" y="2837"/>
              <a:chExt cx="908" cy="1124"/>
            </a:xfrm>
          </p:grpSpPr>
          <p:sp>
            <p:nvSpPr>
              <p:cNvPr id="780" name="Freeform 46"/>
              <p:cNvSpPr>
                <a:spLocks/>
              </p:cNvSpPr>
              <p:nvPr/>
            </p:nvSpPr>
            <p:spPr bwMode="auto">
              <a:xfrm>
                <a:off x="0" y="2837"/>
                <a:ext cx="908" cy="1124"/>
              </a:xfrm>
              <a:custGeom>
                <a:avLst/>
                <a:gdLst/>
                <a:ahLst/>
                <a:cxnLst>
                  <a:cxn ang="0">
                    <a:pos x="219" y="230"/>
                  </a:cxn>
                  <a:cxn ang="0">
                    <a:pos x="218" y="40"/>
                  </a:cxn>
                  <a:cxn ang="0">
                    <a:pos x="218" y="19"/>
                  </a:cxn>
                  <a:cxn ang="0">
                    <a:pos x="175" y="6"/>
                  </a:cxn>
                  <a:cxn ang="0">
                    <a:pos x="52" y="7"/>
                  </a:cxn>
                  <a:cxn ang="0">
                    <a:pos x="28" y="13"/>
                  </a:cxn>
                  <a:cxn ang="0">
                    <a:pos x="13" y="44"/>
                  </a:cxn>
                  <a:cxn ang="0">
                    <a:pos x="13" y="233"/>
                  </a:cxn>
                  <a:cxn ang="0">
                    <a:pos x="117" y="281"/>
                  </a:cxn>
                  <a:cxn ang="0">
                    <a:pos x="219" y="230"/>
                  </a:cxn>
                </a:cxnLst>
                <a:rect l="0" t="0" r="r" b="b"/>
                <a:pathLst>
                  <a:path w="227" h="281">
                    <a:moveTo>
                      <a:pt x="219" y="230"/>
                    </a:moveTo>
                    <a:cubicBezTo>
                      <a:pt x="219" y="230"/>
                      <a:pt x="218" y="40"/>
                      <a:pt x="218" y="40"/>
                    </a:cubicBezTo>
                    <a:cubicBezTo>
                      <a:pt x="221" y="35"/>
                      <a:pt x="227" y="27"/>
                      <a:pt x="218" y="19"/>
                    </a:cubicBezTo>
                    <a:cubicBezTo>
                      <a:pt x="205" y="11"/>
                      <a:pt x="189" y="9"/>
                      <a:pt x="175" y="6"/>
                    </a:cubicBezTo>
                    <a:cubicBezTo>
                      <a:pt x="136" y="0"/>
                      <a:pt x="86" y="0"/>
                      <a:pt x="52" y="7"/>
                    </a:cubicBezTo>
                    <a:cubicBezTo>
                      <a:pt x="41" y="9"/>
                      <a:pt x="31" y="12"/>
                      <a:pt x="28" y="13"/>
                    </a:cubicBezTo>
                    <a:cubicBezTo>
                      <a:pt x="7" y="20"/>
                      <a:pt x="0" y="33"/>
                      <a:pt x="13" y="44"/>
                    </a:cubicBezTo>
                    <a:cubicBezTo>
                      <a:pt x="12" y="45"/>
                      <a:pt x="13" y="233"/>
                      <a:pt x="13" y="233"/>
                    </a:cubicBezTo>
                    <a:cubicBezTo>
                      <a:pt x="13" y="256"/>
                      <a:pt x="16" y="281"/>
                      <a:pt x="117" y="281"/>
                    </a:cubicBezTo>
                    <a:cubicBezTo>
                      <a:pt x="210" y="281"/>
                      <a:pt x="219" y="258"/>
                      <a:pt x="219" y="230"/>
                    </a:cubicBezTo>
                  </a:path>
                </a:pathLst>
              </a:custGeom>
              <a:solidFill>
                <a:srgbClr val="25221E"/>
              </a:solidFill>
              <a:ln w="9525">
                <a:noFill/>
                <a:round/>
                <a:headEnd/>
                <a:tailEnd/>
              </a:ln>
            </p:spPr>
            <p:txBody>
              <a:bodyPr/>
              <a:lstStyle/>
              <a:p>
                <a:endParaRPr lang="en-GB"/>
              </a:p>
            </p:txBody>
          </p:sp>
          <p:sp useBgFill="1">
            <p:nvSpPr>
              <p:cNvPr id="781" name="Freeform 47"/>
              <p:cNvSpPr>
                <a:spLocks/>
              </p:cNvSpPr>
              <p:nvPr/>
            </p:nvSpPr>
            <p:spPr bwMode="auto">
              <a:xfrm>
                <a:off x="40" y="2841"/>
                <a:ext cx="824" cy="212"/>
              </a:xfrm>
              <a:custGeom>
                <a:avLst/>
                <a:gdLst/>
                <a:ahLst/>
                <a:cxnLst>
                  <a:cxn ang="0">
                    <a:pos x="103" y="52"/>
                  </a:cxn>
                  <a:cxn ang="0">
                    <a:pos x="107" y="49"/>
                  </a:cxn>
                  <a:cxn ang="0">
                    <a:pos x="201" y="30"/>
                  </a:cxn>
                  <a:cxn ang="0">
                    <a:pos x="196" y="17"/>
                  </a:cxn>
                  <a:cxn ang="0">
                    <a:pos x="43" y="9"/>
                  </a:cxn>
                  <a:cxn ang="0">
                    <a:pos x="34" y="11"/>
                  </a:cxn>
                  <a:cxn ang="0">
                    <a:pos x="22" y="14"/>
                  </a:cxn>
                  <a:cxn ang="0">
                    <a:pos x="11" y="35"/>
                  </a:cxn>
                  <a:cxn ang="0">
                    <a:pos x="28" y="42"/>
                  </a:cxn>
                  <a:cxn ang="0">
                    <a:pos x="71" y="48"/>
                  </a:cxn>
                  <a:cxn ang="0">
                    <a:pos x="77" y="52"/>
                  </a:cxn>
                  <a:cxn ang="0">
                    <a:pos x="88" y="52"/>
                  </a:cxn>
                  <a:cxn ang="0">
                    <a:pos x="103" y="52"/>
                  </a:cxn>
                </a:cxnLst>
                <a:rect l="0" t="0" r="r" b="b"/>
                <a:pathLst>
                  <a:path w="206" h="53">
                    <a:moveTo>
                      <a:pt x="103" y="52"/>
                    </a:moveTo>
                    <a:cubicBezTo>
                      <a:pt x="104" y="50"/>
                      <a:pt x="105" y="49"/>
                      <a:pt x="107" y="49"/>
                    </a:cubicBezTo>
                    <a:cubicBezTo>
                      <a:pt x="133" y="48"/>
                      <a:pt x="188" y="44"/>
                      <a:pt x="201" y="30"/>
                    </a:cubicBezTo>
                    <a:cubicBezTo>
                      <a:pt x="206" y="25"/>
                      <a:pt x="200" y="20"/>
                      <a:pt x="196" y="17"/>
                    </a:cubicBezTo>
                    <a:cubicBezTo>
                      <a:pt x="171" y="3"/>
                      <a:pt x="96" y="0"/>
                      <a:pt x="43" y="9"/>
                    </a:cubicBezTo>
                    <a:cubicBezTo>
                      <a:pt x="40" y="10"/>
                      <a:pt x="37" y="10"/>
                      <a:pt x="34" y="11"/>
                    </a:cubicBezTo>
                    <a:lnTo>
                      <a:pt x="22" y="14"/>
                    </a:lnTo>
                    <a:cubicBezTo>
                      <a:pt x="0" y="21"/>
                      <a:pt x="7" y="32"/>
                      <a:pt x="11" y="35"/>
                    </a:cubicBezTo>
                    <a:cubicBezTo>
                      <a:pt x="13" y="37"/>
                      <a:pt x="15" y="38"/>
                      <a:pt x="28" y="42"/>
                    </a:cubicBezTo>
                    <a:cubicBezTo>
                      <a:pt x="38" y="45"/>
                      <a:pt x="71" y="48"/>
                      <a:pt x="71" y="48"/>
                    </a:cubicBezTo>
                    <a:cubicBezTo>
                      <a:pt x="74" y="48"/>
                      <a:pt x="75" y="49"/>
                      <a:pt x="77" y="52"/>
                    </a:cubicBezTo>
                    <a:cubicBezTo>
                      <a:pt x="77" y="53"/>
                      <a:pt x="81" y="52"/>
                      <a:pt x="88" y="52"/>
                    </a:cubicBezTo>
                    <a:cubicBezTo>
                      <a:pt x="95" y="52"/>
                      <a:pt x="100" y="52"/>
                      <a:pt x="103" y="52"/>
                    </a:cubicBezTo>
                  </a:path>
                </a:pathLst>
              </a:custGeom>
              <a:ln w="9525">
                <a:noFill/>
                <a:round/>
                <a:headEnd/>
                <a:tailEnd/>
              </a:ln>
            </p:spPr>
            <p:txBody>
              <a:bodyPr/>
              <a:lstStyle/>
              <a:p>
                <a:endParaRPr lang="en-GB"/>
              </a:p>
            </p:txBody>
          </p:sp>
          <p:sp>
            <p:nvSpPr>
              <p:cNvPr id="782" name="Freeform 48"/>
              <p:cNvSpPr>
                <a:spLocks/>
              </p:cNvSpPr>
              <p:nvPr/>
            </p:nvSpPr>
            <p:spPr bwMode="auto">
              <a:xfrm>
                <a:off x="352" y="3057"/>
                <a:ext cx="92" cy="56"/>
              </a:xfrm>
              <a:custGeom>
                <a:avLst/>
                <a:gdLst/>
                <a:ahLst/>
                <a:cxnLst>
                  <a:cxn ang="0">
                    <a:pos x="23" y="0"/>
                  </a:cxn>
                  <a:cxn ang="0">
                    <a:pos x="10" y="0"/>
                  </a:cxn>
                  <a:cxn ang="0">
                    <a:pos x="0" y="1"/>
                  </a:cxn>
                  <a:cxn ang="0">
                    <a:pos x="9" y="14"/>
                  </a:cxn>
                  <a:cxn ang="0">
                    <a:pos x="23" y="0"/>
                  </a:cxn>
                </a:cxnLst>
                <a:rect l="0" t="0" r="r" b="b"/>
                <a:pathLst>
                  <a:path w="23" h="14">
                    <a:moveTo>
                      <a:pt x="23" y="0"/>
                    </a:moveTo>
                    <a:cubicBezTo>
                      <a:pt x="23" y="0"/>
                      <a:pt x="17" y="0"/>
                      <a:pt x="10" y="0"/>
                    </a:cubicBezTo>
                    <a:cubicBezTo>
                      <a:pt x="2" y="0"/>
                      <a:pt x="0" y="1"/>
                      <a:pt x="0" y="1"/>
                    </a:cubicBezTo>
                    <a:cubicBezTo>
                      <a:pt x="0" y="1"/>
                      <a:pt x="4" y="14"/>
                      <a:pt x="9" y="14"/>
                    </a:cubicBezTo>
                    <a:cubicBezTo>
                      <a:pt x="16" y="14"/>
                      <a:pt x="21" y="3"/>
                      <a:pt x="23" y="0"/>
                    </a:cubicBezTo>
                  </a:path>
                </a:pathLst>
              </a:custGeom>
              <a:solidFill>
                <a:srgbClr val="A9A8A7"/>
              </a:solidFill>
              <a:ln w="9525">
                <a:noFill/>
                <a:round/>
                <a:headEnd/>
                <a:tailEnd/>
              </a:ln>
            </p:spPr>
            <p:txBody>
              <a:bodyPr/>
              <a:lstStyle/>
              <a:p>
                <a:endParaRPr lang="en-GB"/>
              </a:p>
            </p:txBody>
          </p:sp>
          <p:sp>
            <p:nvSpPr>
              <p:cNvPr id="783" name="Freeform 49"/>
              <p:cNvSpPr>
                <a:spLocks/>
              </p:cNvSpPr>
              <p:nvPr/>
            </p:nvSpPr>
            <p:spPr bwMode="auto">
              <a:xfrm>
                <a:off x="708" y="3017"/>
                <a:ext cx="128" cy="80"/>
              </a:xfrm>
              <a:custGeom>
                <a:avLst/>
                <a:gdLst/>
                <a:ahLst/>
                <a:cxnLst>
                  <a:cxn ang="0">
                    <a:pos x="30" y="20"/>
                  </a:cxn>
                  <a:cxn ang="0">
                    <a:pos x="0" y="10"/>
                  </a:cxn>
                  <a:cxn ang="0">
                    <a:pos x="32" y="0"/>
                  </a:cxn>
                  <a:cxn ang="0">
                    <a:pos x="30" y="20"/>
                  </a:cxn>
                </a:cxnLst>
                <a:rect l="0" t="0" r="r" b="b"/>
                <a:pathLst>
                  <a:path w="32" h="20">
                    <a:moveTo>
                      <a:pt x="30" y="20"/>
                    </a:moveTo>
                    <a:cubicBezTo>
                      <a:pt x="22" y="13"/>
                      <a:pt x="10" y="13"/>
                      <a:pt x="0" y="10"/>
                    </a:cubicBezTo>
                    <a:cubicBezTo>
                      <a:pt x="13" y="7"/>
                      <a:pt x="23" y="6"/>
                      <a:pt x="32" y="0"/>
                    </a:cubicBezTo>
                    <a:cubicBezTo>
                      <a:pt x="29" y="7"/>
                      <a:pt x="30" y="13"/>
                      <a:pt x="30" y="20"/>
                    </a:cubicBezTo>
                  </a:path>
                </a:pathLst>
              </a:custGeom>
              <a:solidFill>
                <a:srgbClr val="FFFFFF"/>
              </a:solidFill>
              <a:ln w="9525">
                <a:noFill/>
                <a:round/>
                <a:headEnd/>
                <a:tailEnd/>
              </a:ln>
            </p:spPr>
            <p:txBody>
              <a:bodyPr/>
              <a:lstStyle/>
              <a:p>
                <a:endParaRPr lang="en-GB"/>
              </a:p>
            </p:txBody>
          </p:sp>
          <p:sp>
            <p:nvSpPr>
              <p:cNvPr id="784" name="Freeform 50"/>
              <p:cNvSpPr>
                <a:spLocks/>
              </p:cNvSpPr>
              <p:nvPr/>
            </p:nvSpPr>
            <p:spPr bwMode="auto">
              <a:xfrm>
                <a:off x="96" y="3065"/>
                <a:ext cx="736" cy="140"/>
              </a:xfrm>
              <a:custGeom>
                <a:avLst/>
                <a:gdLst/>
                <a:ahLst/>
                <a:cxnLst>
                  <a:cxn ang="0">
                    <a:pos x="105" y="2"/>
                  </a:cxn>
                  <a:cxn ang="0">
                    <a:pos x="73" y="25"/>
                  </a:cxn>
                  <a:cxn ang="0">
                    <a:pos x="49" y="2"/>
                  </a:cxn>
                  <a:cxn ang="0">
                    <a:pos x="33" y="0"/>
                  </a:cxn>
                  <a:cxn ang="0">
                    <a:pos x="18" y="4"/>
                  </a:cxn>
                  <a:cxn ang="0">
                    <a:pos x="0" y="14"/>
                  </a:cxn>
                  <a:cxn ang="0">
                    <a:pos x="0" y="19"/>
                  </a:cxn>
                  <a:cxn ang="0">
                    <a:pos x="91" y="35"/>
                  </a:cxn>
                  <a:cxn ang="0">
                    <a:pos x="182" y="21"/>
                  </a:cxn>
                  <a:cxn ang="0">
                    <a:pos x="184" y="13"/>
                  </a:cxn>
                  <a:cxn ang="0">
                    <a:pos x="146" y="0"/>
                  </a:cxn>
                  <a:cxn ang="0">
                    <a:pos x="126" y="1"/>
                  </a:cxn>
                  <a:cxn ang="0">
                    <a:pos x="105" y="2"/>
                  </a:cxn>
                </a:cxnLst>
                <a:rect l="0" t="0" r="r" b="b"/>
                <a:pathLst>
                  <a:path w="184" h="35">
                    <a:moveTo>
                      <a:pt x="105" y="2"/>
                    </a:moveTo>
                    <a:cubicBezTo>
                      <a:pt x="90" y="6"/>
                      <a:pt x="85" y="25"/>
                      <a:pt x="73" y="25"/>
                    </a:cubicBezTo>
                    <a:cubicBezTo>
                      <a:pt x="66" y="25"/>
                      <a:pt x="58" y="19"/>
                      <a:pt x="49" y="2"/>
                    </a:cubicBezTo>
                    <a:cubicBezTo>
                      <a:pt x="46" y="1"/>
                      <a:pt x="36" y="1"/>
                      <a:pt x="33" y="0"/>
                    </a:cubicBezTo>
                    <a:cubicBezTo>
                      <a:pt x="33" y="0"/>
                      <a:pt x="28" y="2"/>
                      <a:pt x="18" y="4"/>
                    </a:cubicBezTo>
                    <a:cubicBezTo>
                      <a:pt x="12" y="6"/>
                      <a:pt x="2" y="10"/>
                      <a:pt x="0" y="14"/>
                    </a:cubicBezTo>
                    <a:cubicBezTo>
                      <a:pt x="0" y="14"/>
                      <a:pt x="0" y="19"/>
                      <a:pt x="0" y="19"/>
                    </a:cubicBezTo>
                    <a:cubicBezTo>
                      <a:pt x="0" y="19"/>
                      <a:pt x="4" y="35"/>
                      <a:pt x="91" y="35"/>
                    </a:cubicBezTo>
                    <a:cubicBezTo>
                      <a:pt x="166" y="35"/>
                      <a:pt x="182" y="21"/>
                      <a:pt x="182" y="21"/>
                    </a:cubicBezTo>
                    <a:cubicBezTo>
                      <a:pt x="184" y="18"/>
                      <a:pt x="184" y="17"/>
                      <a:pt x="184" y="13"/>
                    </a:cubicBezTo>
                    <a:cubicBezTo>
                      <a:pt x="174" y="3"/>
                      <a:pt x="159" y="3"/>
                      <a:pt x="146" y="0"/>
                    </a:cubicBezTo>
                    <a:cubicBezTo>
                      <a:pt x="146" y="0"/>
                      <a:pt x="138" y="0"/>
                      <a:pt x="126" y="1"/>
                    </a:cubicBezTo>
                    <a:cubicBezTo>
                      <a:pt x="114" y="2"/>
                      <a:pt x="105" y="2"/>
                      <a:pt x="105" y="2"/>
                    </a:cubicBezTo>
                  </a:path>
                </a:pathLst>
              </a:custGeom>
              <a:solidFill>
                <a:srgbClr val="EB3D00"/>
              </a:solidFill>
              <a:ln w="9525">
                <a:noFill/>
                <a:round/>
                <a:headEnd/>
                <a:tailEnd/>
              </a:ln>
            </p:spPr>
            <p:txBody>
              <a:bodyPr/>
              <a:lstStyle/>
              <a:p>
                <a:endParaRPr lang="en-GB"/>
              </a:p>
            </p:txBody>
          </p:sp>
          <p:sp>
            <p:nvSpPr>
              <p:cNvPr id="785" name="Freeform 51"/>
              <p:cNvSpPr>
                <a:spLocks/>
              </p:cNvSpPr>
              <p:nvPr/>
            </p:nvSpPr>
            <p:spPr bwMode="auto">
              <a:xfrm>
                <a:off x="64" y="3005"/>
                <a:ext cx="792" cy="944"/>
              </a:xfrm>
              <a:custGeom>
                <a:avLst/>
                <a:gdLst/>
                <a:ahLst/>
                <a:cxnLst>
                  <a:cxn ang="0">
                    <a:pos x="198" y="193"/>
                  </a:cxn>
                  <a:cxn ang="0">
                    <a:pos x="95" y="235"/>
                  </a:cxn>
                  <a:cxn ang="0">
                    <a:pos x="0" y="196"/>
                  </a:cxn>
                  <a:cxn ang="0">
                    <a:pos x="0" y="5"/>
                  </a:cxn>
                  <a:cxn ang="0">
                    <a:pos x="4" y="23"/>
                  </a:cxn>
                  <a:cxn ang="0">
                    <a:pos x="4" y="197"/>
                  </a:cxn>
                  <a:cxn ang="0">
                    <a:pos x="97" y="231"/>
                  </a:cxn>
                  <a:cxn ang="0">
                    <a:pos x="195" y="193"/>
                  </a:cxn>
                  <a:cxn ang="0">
                    <a:pos x="194" y="9"/>
                  </a:cxn>
                  <a:cxn ang="0">
                    <a:pos x="198" y="0"/>
                  </a:cxn>
                  <a:cxn ang="0">
                    <a:pos x="198" y="193"/>
                  </a:cxn>
                </a:cxnLst>
                <a:rect l="0" t="0" r="r" b="b"/>
                <a:pathLst>
                  <a:path w="198" h="236">
                    <a:moveTo>
                      <a:pt x="198" y="193"/>
                    </a:moveTo>
                    <a:cubicBezTo>
                      <a:pt x="196" y="236"/>
                      <a:pt x="132" y="233"/>
                      <a:pt x="95" y="235"/>
                    </a:cubicBezTo>
                    <a:cubicBezTo>
                      <a:pt x="66" y="234"/>
                      <a:pt x="0" y="233"/>
                      <a:pt x="0" y="196"/>
                    </a:cubicBezTo>
                    <a:cubicBezTo>
                      <a:pt x="0" y="196"/>
                      <a:pt x="0" y="52"/>
                      <a:pt x="0" y="5"/>
                    </a:cubicBezTo>
                    <a:cubicBezTo>
                      <a:pt x="3" y="8"/>
                      <a:pt x="5" y="20"/>
                      <a:pt x="4" y="23"/>
                    </a:cubicBezTo>
                    <a:cubicBezTo>
                      <a:pt x="4" y="23"/>
                      <a:pt x="4" y="192"/>
                      <a:pt x="4" y="197"/>
                    </a:cubicBezTo>
                    <a:cubicBezTo>
                      <a:pt x="6" y="222"/>
                      <a:pt x="46" y="232"/>
                      <a:pt x="97" y="231"/>
                    </a:cubicBezTo>
                    <a:cubicBezTo>
                      <a:pt x="183" y="230"/>
                      <a:pt x="193" y="212"/>
                      <a:pt x="195" y="193"/>
                    </a:cubicBezTo>
                    <a:cubicBezTo>
                      <a:pt x="195" y="193"/>
                      <a:pt x="195" y="38"/>
                      <a:pt x="194" y="9"/>
                    </a:cubicBezTo>
                    <a:cubicBezTo>
                      <a:pt x="196" y="5"/>
                      <a:pt x="195" y="1"/>
                      <a:pt x="198" y="0"/>
                    </a:cubicBezTo>
                    <a:cubicBezTo>
                      <a:pt x="198" y="33"/>
                      <a:pt x="198" y="193"/>
                      <a:pt x="198" y="193"/>
                    </a:cubicBezTo>
                  </a:path>
                </a:pathLst>
              </a:custGeom>
              <a:solidFill>
                <a:srgbClr val="FFFFFF"/>
              </a:solidFill>
              <a:ln w="9525">
                <a:noFill/>
                <a:round/>
                <a:headEnd/>
                <a:tailEnd/>
              </a:ln>
            </p:spPr>
            <p:txBody>
              <a:bodyPr/>
              <a:lstStyle/>
              <a:p>
                <a:endParaRPr lang="en-GB"/>
              </a:p>
            </p:txBody>
          </p:sp>
          <p:sp>
            <p:nvSpPr>
              <p:cNvPr id="786" name="Freeform 52"/>
              <p:cNvSpPr>
                <a:spLocks/>
              </p:cNvSpPr>
              <p:nvPr/>
            </p:nvSpPr>
            <p:spPr bwMode="auto">
              <a:xfrm>
                <a:off x="92" y="3161"/>
                <a:ext cx="736" cy="756"/>
              </a:xfrm>
              <a:custGeom>
                <a:avLst/>
                <a:gdLst/>
                <a:ahLst/>
                <a:cxnLst>
                  <a:cxn ang="0">
                    <a:pos x="183" y="150"/>
                  </a:cxn>
                  <a:cxn ang="0">
                    <a:pos x="91" y="188"/>
                  </a:cxn>
                  <a:cxn ang="0">
                    <a:pos x="2" y="154"/>
                  </a:cxn>
                  <a:cxn ang="0">
                    <a:pos x="1" y="0"/>
                  </a:cxn>
                  <a:cxn ang="0">
                    <a:pos x="92" y="15"/>
                  </a:cxn>
                  <a:cxn ang="0">
                    <a:pos x="183" y="1"/>
                  </a:cxn>
                  <a:cxn ang="0">
                    <a:pos x="183" y="150"/>
                  </a:cxn>
                </a:cxnLst>
                <a:rect l="0" t="0" r="r" b="b"/>
                <a:pathLst>
                  <a:path w="184" h="189">
                    <a:moveTo>
                      <a:pt x="183" y="150"/>
                    </a:moveTo>
                    <a:cubicBezTo>
                      <a:pt x="184" y="169"/>
                      <a:pt x="172" y="187"/>
                      <a:pt x="91" y="188"/>
                    </a:cubicBezTo>
                    <a:cubicBezTo>
                      <a:pt x="37" y="189"/>
                      <a:pt x="0" y="176"/>
                      <a:pt x="2" y="154"/>
                    </a:cubicBezTo>
                    <a:lnTo>
                      <a:pt x="1" y="0"/>
                    </a:lnTo>
                    <a:cubicBezTo>
                      <a:pt x="1" y="0"/>
                      <a:pt x="12" y="15"/>
                      <a:pt x="92" y="15"/>
                    </a:cubicBezTo>
                    <a:cubicBezTo>
                      <a:pt x="161" y="15"/>
                      <a:pt x="183" y="1"/>
                      <a:pt x="183" y="1"/>
                    </a:cubicBezTo>
                    <a:lnTo>
                      <a:pt x="183" y="150"/>
                    </a:lnTo>
                  </a:path>
                </a:pathLst>
              </a:custGeom>
              <a:solidFill>
                <a:srgbClr val="EB3D00"/>
              </a:solidFill>
              <a:ln w="9525">
                <a:noFill/>
                <a:round/>
                <a:headEnd/>
                <a:tailEnd/>
              </a:ln>
            </p:spPr>
            <p:txBody>
              <a:bodyPr/>
              <a:lstStyle/>
              <a:p>
                <a:endParaRPr lang="en-GB"/>
              </a:p>
            </p:txBody>
          </p:sp>
          <p:sp>
            <p:nvSpPr>
              <p:cNvPr id="787" name="Freeform 53"/>
              <p:cNvSpPr>
                <a:spLocks/>
              </p:cNvSpPr>
              <p:nvPr/>
            </p:nvSpPr>
            <p:spPr bwMode="auto">
              <a:xfrm>
                <a:off x="56" y="2857"/>
                <a:ext cx="780" cy="116"/>
              </a:xfrm>
              <a:custGeom>
                <a:avLst/>
                <a:gdLst/>
                <a:ahLst/>
                <a:cxnLst>
                  <a:cxn ang="0">
                    <a:pos x="32" y="13"/>
                  </a:cxn>
                  <a:cxn ang="0">
                    <a:pos x="90" y="5"/>
                  </a:cxn>
                  <a:cxn ang="0">
                    <a:pos x="189" y="21"/>
                  </a:cxn>
                  <a:cxn ang="0">
                    <a:pos x="192" y="27"/>
                  </a:cxn>
                  <a:cxn ang="0">
                    <a:pos x="192" y="20"/>
                  </a:cxn>
                  <a:cxn ang="0">
                    <a:pos x="154" y="6"/>
                  </a:cxn>
                  <a:cxn ang="0">
                    <a:pos x="31" y="10"/>
                  </a:cxn>
                  <a:cxn ang="0">
                    <a:pos x="9" y="24"/>
                  </a:cxn>
                  <a:cxn ang="0">
                    <a:pos x="17" y="29"/>
                  </a:cxn>
                  <a:cxn ang="0">
                    <a:pos x="32" y="13"/>
                  </a:cxn>
                </a:cxnLst>
                <a:rect l="0" t="0" r="r" b="b"/>
                <a:pathLst>
                  <a:path w="195" h="29">
                    <a:moveTo>
                      <a:pt x="32" y="13"/>
                    </a:moveTo>
                    <a:cubicBezTo>
                      <a:pt x="47" y="9"/>
                      <a:pt x="76" y="5"/>
                      <a:pt x="90" y="5"/>
                    </a:cubicBezTo>
                    <a:cubicBezTo>
                      <a:pt x="124" y="5"/>
                      <a:pt x="178" y="10"/>
                      <a:pt x="189" y="21"/>
                    </a:cubicBezTo>
                    <a:cubicBezTo>
                      <a:pt x="190" y="23"/>
                      <a:pt x="192" y="24"/>
                      <a:pt x="192" y="27"/>
                    </a:cubicBezTo>
                    <a:cubicBezTo>
                      <a:pt x="195" y="25"/>
                      <a:pt x="193" y="22"/>
                      <a:pt x="192" y="20"/>
                    </a:cubicBezTo>
                    <a:cubicBezTo>
                      <a:pt x="182" y="10"/>
                      <a:pt x="167" y="9"/>
                      <a:pt x="154" y="6"/>
                    </a:cubicBezTo>
                    <a:cubicBezTo>
                      <a:pt x="113" y="0"/>
                      <a:pt x="72" y="0"/>
                      <a:pt x="31" y="10"/>
                    </a:cubicBezTo>
                    <a:cubicBezTo>
                      <a:pt x="19" y="12"/>
                      <a:pt x="8" y="18"/>
                      <a:pt x="9" y="24"/>
                    </a:cubicBezTo>
                    <a:cubicBezTo>
                      <a:pt x="10" y="29"/>
                      <a:pt x="17" y="29"/>
                      <a:pt x="17" y="29"/>
                    </a:cubicBezTo>
                    <a:cubicBezTo>
                      <a:pt x="17" y="29"/>
                      <a:pt x="0" y="21"/>
                      <a:pt x="32" y="13"/>
                    </a:cubicBezTo>
                  </a:path>
                </a:pathLst>
              </a:custGeom>
              <a:solidFill>
                <a:srgbClr val="838181"/>
              </a:solidFill>
              <a:ln w="0">
                <a:solidFill>
                  <a:srgbClr val="FFFFFF"/>
                </a:solidFill>
                <a:prstDash val="solid"/>
                <a:round/>
                <a:headEnd/>
                <a:tailEnd/>
              </a:ln>
            </p:spPr>
            <p:txBody>
              <a:bodyPr/>
              <a:lstStyle/>
              <a:p>
                <a:endParaRPr lang="en-GB"/>
              </a:p>
            </p:txBody>
          </p:sp>
          <p:sp>
            <p:nvSpPr>
              <p:cNvPr id="788" name="Freeform 54"/>
              <p:cNvSpPr>
                <a:spLocks/>
              </p:cNvSpPr>
              <p:nvPr/>
            </p:nvSpPr>
            <p:spPr bwMode="auto">
              <a:xfrm>
                <a:off x="84" y="3029"/>
                <a:ext cx="112" cy="76"/>
              </a:xfrm>
              <a:custGeom>
                <a:avLst/>
                <a:gdLst/>
                <a:ahLst/>
                <a:cxnLst>
                  <a:cxn ang="0">
                    <a:pos x="23" y="7"/>
                  </a:cxn>
                  <a:cxn ang="0">
                    <a:pos x="28" y="8"/>
                  </a:cxn>
                  <a:cxn ang="0">
                    <a:pos x="3" y="19"/>
                  </a:cxn>
                  <a:cxn ang="0">
                    <a:pos x="0" y="0"/>
                  </a:cxn>
                  <a:cxn ang="0">
                    <a:pos x="23" y="7"/>
                  </a:cxn>
                </a:cxnLst>
                <a:rect l="0" t="0" r="r" b="b"/>
                <a:pathLst>
                  <a:path w="28" h="19">
                    <a:moveTo>
                      <a:pt x="23" y="7"/>
                    </a:moveTo>
                    <a:cubicBezTo>
                      <a:pt x="24" y="7"/>
                      <a:pt x="24" y="8"/>
                      <a:pt x="28" y="8"/>
                    </a:cubicBezTo>
                    <a:cubicBezTo>
                      <a:pt x="12" y="12"/>
                      <a:pt x="10" y="14"/>
                      <a:pt x="3" y="19"/>
                    </a:cubicBezTo>
                    <a:cubicBezTo>
                      <a:pt x="3" y="12"/>
                      <a:pt x="4" y="7"/>
                      <a:pt x="0" y="0"/>
                    </a:cubicBezTo>
                    <a:cubicBezTo>
                      <a:pt x="5" y="3"/>
                      <a:pt x="17" y="6"/>
                      <a:pt x="23" y="7"/>
                    </a:cubicBezTo>
                  </a:path>
                </a:pathLst>
              </a:custGeom>
              <a:solidFill>
                <a:srgbClr val="FFFFFF"/>
              </a:solidFill>
              <a:ln w="9525">
                <a:noFill/>
                <a:round/>
                <a:headEnd/>
                <a:tailEnd/>
              </a:ln>
            </p:spPr>
            <p:txBody>
              <a:bodyPr/>
              <a:lstStyle/>
              <a:p>
                <a:endParaRPr lang="en-GB"/>
              </a:p>
            </p:txBody>
          </p:sp>
          <p:sp>
            <p:nvSpPr>
              <p:cNvPr id="789" name="Freeform 55"/>
              <p:cNvSpPr>
                <a:spLocks/>
              </p:cNvSpPr>
              <p:nvPr/>
            </p:nvSpPr>
            <p:spPr bwMode="auto">
              <a:xfrm>
                <a:off x="32" y="2921"/>
                <a:ext cx="852" cy="224"/>
              </a:xfrm>
              <a:custGeom>
                <a:avLst/>
                <a:gdLst/>
                <a:ahLst/>
                <a:cxnLst>
                  <a:cxn ang="0">
                    <a:pos x="6" y="3"/>
                  </a:cxn>
                  <a:cxn ang="0">
                    <a:pos x="16" y="21"/>
                  </a:cxn>
                  <a:cxn ang="0">
                    <a:pos x="72" y="31"/>
                  </a:cxn>
                  <a:cxn ang="0">
                    <a:pos x="89" y="51"/>
                  </a:cxn>
                  <a:cxn ang="0">
                    <a:pos x="111" y="32"/>
                  </a:cxn>
                  <a:cxn ang="0">
                    <a:pos x="208" y="9"/>
                  </a:cxn>
                  <a:cxn ang="0">
                    <a:pos x="207" y="2"/>
                  </a:cxn>
                  <a:cxn ang="0">
                    <a:pos x="211" y="11"/>
                  </a:cxn>
                  <a:cxn ang="0">
                    <a:pos x="115" y="35"/>
                  </a:cxn>
                  <a:cxn ang="0">
                    <a:pos x="89" y="56"/>
                  </a:cxn>
                  <a:cxn ang="0">
                    <a:pos x="68" y="34"/>
                  </a:cxn>
                  <a:cxn ang="0">
                    <a:pos x="4" y="17"/>
                  </a:cxn>
                  <a:cxn ang="0">
                    <a:pos x="6" y="3"/>
                  </a:cxn>
                </a:cxnLst>
                <a:rect l="0" t="0" r="r" b="b"/>
                <a:pathLst>
                  <a:path w="213" h="56">
                    <a:moveTo>
                      <a:pt x="6" y="3"/>
                    </a:moveTo>
                    <a:cubicBezTo>
                      <a:pt x="2" y="7"/>
                      <a:pt x="6" y="17"/>
                      <a:pt x="16" y="21"/>
                    </a:cubicBezTo>
                    <a:cubicBezTo>
                      <a:pt x="26" y="25"/>
                      <a:pt x="43" y="29"/>
                      <a:pt x="72" y="31"/>
                    </a:cubicBezTo>
                    <a:cubicBezTo>
                      <a:pt x="79" y="32"/>
                      <a:pt x="75" y="50"/>
                      <a:pt x="89" y="51"/>
                    </a:cubicBezTo>
                    <a:cubicBezTo>
                      <a:pt x="100" y="52"/>
                      <a:pt x="107" y="32"/>
                      <a:pt x="111" y="32"/>
                    </a:cubicBezTo>
                    <a:cubicBezTo>
                      <a:pt x="160" y="31"/>
                      <a:pt x="203" y="22"/>
                      <a:pt x="208" y="9"/>
                    </a:cubicBezTo>
                    <a:cubicBezTo>
                      <a:pt x="208" y="9"/>
                      <a:pt x="208" y="4"/>
                      <a:pt x="207" y="2"/>
                    </a:cubicBezTo>
                    <a:cubicBezTo>
                      <a:pt x="206" y="0"/>
                      <a:pt x="213" y="6"/>
                      <a:pt x="211" y="11"/>
                    </a:cubicBezTo>
                    <a:cubicBezTo>
                      <a:pt x="206" y="21"/>
                      <a:pt x="178" y="34"/>
                      <a:pt x="115" y="35"/>
                    </a:cubicBezTo>
                    <a:cubicBezTo>
                      <a:pt x="112" y="35"/>
                      <a:pt x="96" y="56"/>
                      <a:pt x="89" y="56"/>
                    </a:cubicBezTo>
                    <a:cubicBezTo>
                      <a:pt x="73" y="55"/>
                      <a:pt x="74" y="36"/>
                      <a:pt x="68" y="34"/>
                    </a:cubicBezTo>
                    <a:cubicBezTo>
                      <a:pt x="11" y="30"/>
                      <a:pt x="4" y="17"/>
                      <a:pt x="4" y="17"/>
                    </a:cubicBezTo>
                    <a:cubicBezTo>
                      <a:pt x="0" y="7"/>
                      <a:pt x="6" y="3"/>
                      <a:pt x="6" y="3"/>
                    </a:cubicBezTo>
                  </a:path>
                </a:pathLst>
              </a:custGeom>
              <a:solidFill>
                <a:srgbClr val="FFFFFF"/>
              </a:solidFill>
              <a:ln w="9525">
                <a:noFill/>
                <a:round/>
                <a:headEnd/>
                <a:tailEnd/>
              </a:ln>
            </p:spPr>
            <p:txBody>
              <a:bodyPr/>
              <a:lstStyle/>
              <a:p>
                <a:endParaRPr lang="en-GB"/>
              </a:p>
            </p:txBody>
          </p:sp>
          <p:sp>
            <p:nvSpPr>
              <p:cNvPr id="790" name="Freeform 56"/>
              <p:cNvSpPr>
                <a:spLocks/>
              </p:cNvSpPr>
              <p:nvPr/>
            </p:nvSpPr>
            <p:spPr bwMode="auto">
              <a:xfrm>
                <a:off x="200" y="3217"/>
                <a:ext cx="128" cy="676"/>
              </a:xfrm>
              <a:custGeom>
                <a:avLst/>
                <a:gdLst/>
                <a:ahLst/>
                <a:cxnLst>
                  <a:cxn ang="0">
                    <a:pos x="26" y="7"/>
                  </a:cxn>
                  <a:cxn ang="0">
                    <a:pos x="4" y="7"/>
                  </a:cxn>
                  <a:cxn ang="0">
                    <a:pos x="3" y="157"/>
                  </a:cxn>
                  <a:cxn ang="0">
                    <a:pos x="29" y="160"/>
                  </a:cxn>
                  <a:cxn ang="0">
                    <a:pos x="26" y="7"/>
                  </a:cxn>
                </a:cxnLst>
                <a:rect l="0" t="0" r="r" b="b"/>
                <a:pathLst>
                  <a:path w="32" h="169">
                    <a:moveTo>
                      <a:pt x="26" y="7"/>
                    </a:moveTo>
                    <a:cubicBezTo>
                      <a:pt x="22" y="3"/>
                      <a:pt x="7" y="0"/>
                      <a:pt x="4" y="7"/>
                    </a:cubicBezTo>
                    <a:cubicBezTo>
                      <a:pt x="0" y="13"/>
                      <a:pt x="0" y="152"/>
                      <a:pt x="3" y="157"/>
                    </a:cubicBezTo>
                    <a:cubicBezTo>
                      <a:pt x="9" y="168"/>
                      <a:pt x="26" y="169"/>
                      <a:pt x="29" y="160"/>
                    </a:cubicBezTo>
                    <a:cubicBezTo>
                      <a:pt x="31" y="152"/>
                      <a:pt x="32" y="12"/>
                      <a:pt x="26" y="7"/>
                    </a:cubicBezTo>
                  </a:path>
                </a:pathLst>
              </a:custGeom>
              <a:solidFill>
                <a:srgbClr val="838181"/>
              </a:solidFill>
              <a:ln w="9525">
                <a:noFill/>
                <a:round/>
                <a:headEnd/>
                <a:tailEnd/>
              </a:ln>
            </p:spPr>
            <p:txBody>
              <a:bodyPr/>
              <a:lstStyle/>
              <a:p>
                <a:endParaRPr lang="en-GB"/>
              </a:p>
            </p:txBody>
          </p:sp>
          <p:sp>
            <p:nvSpPr>
              <p:cNvPr id="791" name="Freeform 57"/>
              <p:cNvSpPr>
                <a:spLocks/>
              </p:cNvSpPr>
              <p:nvPr/>
            </p:nvSpPr>
            <p:spPr bwMode="auto">
              <a:xfrm>
                <a:off x="204" y="3221"/>
                <a:ext cx="124" cy="668"/>
              </a:xfrm>
              <a:custGeom>
                <a:avLst/>
                <a:gdLst/>
                <a:ahLst/>
                <a:cxnLst>
                  <a:cxn ang="0">
                    <a:pos x="3" y="6"/>
                  </a:cxn>
                  <a:cxn ang="0">
                    <a:pos x="25" y="6"/>
                  </a:cxn>
                  <a:cxn ang="0">
                    <a:pos x="27" y="159"/>
                  </a:cxn>
                  <a:cxn ang="0">
                    <a:pos x="3" y="156"/>
                  </a:cxn>
                  <a:cxn ang="0">
                    <a:pos x="3" y="6"/>
                  </a:cxn>
                </a:cxnLst>
                <a:rect l="0" t="0" r="r" b="b"/>
                <a:pathLst>
                  <a:path w="31" h="167">
                    <a:moveTo>
                      <a:pt x="3" y="6"/>
                    </a:moveTo>
                    <a:cubicBezTo>
                      <a:pt x="7" y="0"/>
                      <a:pt x="20" y="2"/>
                      <a:pt x="25" y="6"/>
                    </a:cubicBezTo>
                    <a:cubicBezTo>
                      <a:pt x="31" y="11"/>
                      <a:pt x="29" y="151"/>
                      <a:pt x="27" y="159"/>
                    </a:cubicBezTo>
                    <a:cubicBezTo>
                      <a:pt x="24" y="167"/>
                      <a:pt x="8" y="167"/>
                      <a:pt x="3" y="156"/>
                    </a:cubicBezTo>
                    <a:cubicBezTo>
                      <a:pt x="0" y="151"/>
                      <a:pt x="0" y="12"/>
                      <a:pt x="3" y="6"/>
                    </a:cubicBezTo>
                  </a:path>
                </a:pathLst>
              </a:custGeom>
              <a:solidFill>
                <a:srgbClr val="FA9E9A"/>
              </a:solidFill>
              <a:ln w="9525">
                <a:noFill/>
                <a:round/>
                <a:headEnd/>
                <a:tailEnd/>
              </a:ln>
            </p:spPr>
            <p:txBody>
              <a:bodyPr/>
              <a:lstStyle/>
              <a:p>
                <a:endParaRPr lang="en-GB"/>
              </a:p>
            </p:txBody>
          </p:sp>
          <p:sp>
            <p:nvSpPr>
              <p:cNvPr id="792" name="Freeform 58"/>
              <p:cNvSpPr>
                <a:spLocks/>
              </p:cNvSpPr>
              <p:nvPr/>
            </p:nvSpPr>
            <p:spPr bwMode="auto">
              <a:xfrm>
                <a:off x="204" y="3221"/>
                <a:ext cx="120" cy="668"/>
              </a:xfrm>
              <a:custGeom>
                <a:avLst/>
                <a:gdLst/>
                <a:ahLst/>
                <a:cxnLst>
                  <a:cxn ang="0">
                    <a:pos x="4" y="6"/>
                  </a:cxn>
                  <a:cxn ang="0">
                    <a:pos x="24" y="6"/>
                  </a:cxn>
                  <a:cxn ang="0">
                    <a:pos x="26" y="159"/>
                  </a:cxn>
                  <a:cxn ang="0">
                    <a:pos x="3" y="156"/>
                  </a:cxn>
                  <a:cxn ang="0">
                    <a:pos x="4" y="6"/>
                  </a:cxn>
                </a:cxnLst>
                <a:rect l="0" t="0" r="r" b="b"/>
                <a:pathLst>
                  <a:path w="30" h="167">
                    <a:moveTo>
                      <a:pt x="4" y="6"/>
                    </a:moveTo>
                    <a:cubicBezTo>
                      <a:pt x="7" y="0"/>
                      <a:pt x="20" y="2"/>
                      <a:pt x="24" y="6"/>
                    </a:cubicBezTo>
                    <a:cubicBezTo>
                      <a:pt x="30" y="11"/>
                      <a:pt x="29" y="151"/>
                      <a:pt x="26" y="159"/>
                    </a:cubicBezTo>
                    <a:cubicBezTo>
                      <a:pt x="24" y="167"/>
                      <a:pt x="8" y="167"/>
                      <a:pt x="3" y="156"/>
                    </a:cubicBezTo>
                    <a:cubicBezTo>
                      <a:pt x="0" y="150"/>
                      <a:pt x="1" y="12"/>
                      <a:pt x="4" y="6"/>
                    </a:cubicBezTo>
                  </a:path>
                </a:pathLst>
              </a:custGeom>
              <a:solidFill>
                <a:srgbClr val="FA9E9A"/>
              </a:solidFill>
              <a:ln w="9525">
                <a:noFill/>
                <a:round/>
                <a:headEnd/>
                <a:tailEnd/>
              </a:ln>
            </p:spPr>
            <p:txBody>
              <a:bodyPr/>
              <a:lstStyle/>
              <a:p>
                <a:endParaRPr lang="en-GB"/>
              </a:p>
            </p:txBody>
          </p:sp>
          <p:sp>
            <p:nvSpPr>
              <p:cNvPr id="793" name="Freeform 59"/>
              <p:cNvSpPr>
                <a:spLocks/>
              </p:cNvSpPr>
              <p:nvPr/>
            </p:nvSpPr>
            <p:spPr bwMode="auto">
              <a:xfrm>
                <a:off x="208" y="3221"/>
                <a:ext cx="112" cy="668"/>
              </a:xfrm>
              <a:custGeom>
                <a:avLst/>
                <a:gdLst/>
                <a:ahLst/>
                <a:cxnLst>
                  <a:cxn ang="0">
                    <a:pos x="3" y="6"/>
                  </a:cxn>
                  <a:cxn ang="0">
                    <a:pos x="23" y="6"/>
                  </a:cxn>
                  <a:cxn ang="0">
                    <a:pos x="25" y="159"/>
                  </a:cxn>
                  <a:cxn ang="0">
                    <a:pos x="3" y="156"/>
                  </a:cxn>
                  <a:cxn ang="0">
                    <a:pos x="3" y="6"/>
                  </a:cxn>
                </a:cxnLst>
                <a:rect l="0" t="0" r="r" b="b"/>
                <a:pathLst>
                  <a:path w="28" h="167">
                    <a:moveTo>
                      <a:pt x="3" y="6"/>
                    </a:moveTo>
                    <a:cubicBezTo>
                      <a:pt x="6" y="0"/>
                      <a:pt x="19" y="2"/>
                      <a:pt x="23" y="6"/>
                    </a:cubicBezTo>
                    <a:cubicBezTo>
                      <a:pt x="28" y="11"/>
                      <a:pt x="27" y="151"/>
                      <a:pt x="25" y="159"/>
                    </a:cubicBezTo>
                    <a:cubicBezTo>
                      <a:pt x="22" y="167"/>
                      <a:pt x="7" y="167"/>
                      <a:pt x="3" y="156"/>
                    </a:cubicBezTo>
                    <a:cubicBezTo>
                      <a:pt x="0" y="150"/>
                      <a:pt x="0" y="12"/>
                      <a:pt x="3" y="6"/>
                    </a:cubicBezTo>
                  </a:path>
                </a:pathLst>
              </a:custGeom>
              <a:solidFill>
                <a:srgbClr val="FA9E9A"/>
              </a:solidFill>
              <a:ln w="9525">
                <a:noFill/>
                <a:round/>
                <a:headEnd/>
                <a:tailEnd/>
              </a:ln>
            </p:spPr>
            <p:txBody>
              <a:bodyPr/>
              <a:lstStyle/>
              <a:p>
                <a:endParaRPr lang="en-GB"/>
              </a:p>
            </p:txBody>
          </p:sp>
          <p:sp>
            <p:nvSpPr>
              <p:cNvPr id="794" name="Freeform 60"/>
              <p:cNvSpPr>
                <a:spLocks/>
              </p:cNvSpPr>
              <p:nvPr/>
            </p:nvSpPr>
            <p:spPr bwMode="auto">
              <a:xfrm>
                <a:off x="212" y="3221"/>
                <a:ext cx="104" cy="668"/>
              </a:xfrm>
              <a:custGeom>
                <a:avLst/>
                <a:gdLst/>
                <a:ahLst/>
                <a:cxnLst>
                  <a:cxn ang="0">
                    <a:pos x="3" y="6"/>
                  </a:cxn>
                  <a:cxn ang="0">
                    <a:pos x="21" y="6"/>
                  </a:cxn>
                  <a:cxn ang="0">
                    <a:pos x="23" y="159"/>
                  </a:cxn>
                  <a:cxn ang="0">
                    <a:pos x="2" y="156"/>
                  </a:cxn>
                  <a:cxn ang="0">
                    <a:pos x="3" y="6"/>
                  </a:cxn>
                </a:cxnLst>
                <a:rect l="0" t="0" r="r" b="b"/>
                <a:pathLst>
                  <a:path w="26" h="167">
                    <a:moveTo>
                      <a:pt x="3" y="6"/>
                    </a:moveTo>
                    <a:cubicBezTo>
                      <a:pt x="6" y="0"/>
                      <a:pt x="17" y="3"/>
                      <a:pt x="21" y="6"/>
                    </a:cubicBezTo>
                    <a:cubicBezTo>
                      <a:pt x="26" y="11"/>
                      <a:pt x="25" y="151"/>
                      <a:pt x="23" y="159"/>
                    </a:cubicBezTo>
                    <a:cubicBezTo>
                      <a:pt x="21" y="167"/>
                      <a:pt x="7" y="166"/>
                      <a:pt x="2" y="156"/>
                    </a:cubicBezTo>
                    <a:cubicBezTo>
                      <a:pt x="0" y="150"/>
                      <a:pt x="0" y="12"/>
                      <a:pt x="3" y="6"/>
                    </a:cubicBezTo>
                  </a:path>
                </a:pathLst>
              </a:custGeom>
              <a:solidFill>
                <a:srgbClr val="FA9E9A"/>
              </a:solidFill>
              <a:ln w="9525">
                <a:noFill/>
                <a:round/>
                <a:headEnd/>
                <a:tailEnd/>
              </a:ln>
            </p:spPr>
            <p:txBody>
              <a:bodyPr/>
              <a:lstStyle/>
              <a:p>
                <a:endParaRPr lang="en-GB"/>
              </a:p>
            </p:txBody>
          </p:sp>
          <p:sp>
            <p:nvSpPr>
              <p:cNvPr id="795" name="Freeform 61"/>
              <p:cNvSpPr>
                <a:spLocks/>
              </p:cNvSpPr>
              <p:nvPr/>
            </p:nvSpPr>
            <p:spPr bwMode="auto">
              <a:xfrm>
                <a:off x="212" y="3221"/>
                <a:ext cx="100" cy="668"/>
              </a:xfrm>
              <a:custGeom>
                <a:avLst/>
                <a:gdLst/>
                <a:ahLst/>
                <a:cxnLst>
                  <a:cxn ang="0">
                    <a:pos x="3" y="6"/>
                  </a:cxn>
                  <a:cxn ang="0">
                    <a:pos x="21" y="6"/>
                  </a:cxn>
                  <a:cxn ang="0">
                    <a:pos x="22" y="159"/>
                  </a:cxn>
                  <a:cxn ang="0">
                    <a:pos x="3" y="156"/>
                  </a:cxn>
                  <a:cxn ang="0">
                    <a:pos x="3" y="6"/>
                  </a:cxn>
                </a:cxnLst>
                <a:rect l="0" t="0" r="r" b="b"/>
                <a:pathLst>
                  <a:path w="25" h="167">
                    <a:moveTo>
                      <a:pt x="3" y="6"/>
                    </a:moveTo>
                    <a:cubicBezTo>
                      <a:pt x="6" y="0"/>
                      <a:pt x="17" y="3"/>
                      <a:pt x="21" y="6"/>
                    </a:cubicBezTo>
                    <a:cubicBezTo>
                      <a:pt x="25" y="12"/>
                      <a:pt x="24" y="151"/>
                      <a:pt x="22" y="159"/>
                    </a:cubicBezTo>
                    <a:cubicBezTo>
                      <a:pt x="20" y="167"/>
                      <a:pt x="7" y="166"/>
                      <a:pt x="3" y="156"/>
                    </a:cubicBezTo>
                    <a:cubicBezTo>
                      <a:pt x="0" y="150"/>
                      <a:pt x="1" y="12"/>
                      <a:pt x="3" y="6"/>
                    </a:cubicBezTo>
                  </a:path>
                </a:pathLst>
              </a:custGeom>
              <a:solidFill>
                <a:srgbClr val="FA9E9A"/>
              </a:solidFill>
              <a:ln w="9525">
                <a:noFill/>
                <a:round/>
                <a:headEnd/>
                <a:tailEnd/>
              </a:ln>
            </p:spPr>
            <p:txBody>
              <a:bodyPr/>
              <a:lstStyle/>
              <a:p>
                <a:endParaRPr lang="en-GB"/>
              </a:p>
            </p:txBody>
          </p:sp>
          <p:sp>
            <p:nvSpPr>
              <p:cNvPr id="796" name="Freeform 62"/>
              <p:cNvSpPr>
                <a:spLocks/>
              </p:cNvSpPr>
              <p:nvPr/>
            </p:nvSpPr>
            <p:spPr bwMode="auto">
              <a:xfrm>
                <a:off x="216" y="3221"/>
                <a:ext cx="92" cy="668"/>
              </a:xfrm>
              <a:custGeom>
                <a:avLst/>
                <a:gdLst/>
                <a:ahLst/>
                <a:cxnLst>
                  <a:cxn ang="0">
                    <a:pos x="3" y="6"/>
                  </a:cxn>
                  <a:cxn ang="0">
                    <a:pos x="19" y="7"/>
                  </a:cxn>
                  <a:cxn ang="0">
                    <a:pos x="21" y="159"/>
                  </a:cxn>
                  <a:cxn ang="0">
                    <a:pos x="2" y="156"/>
                  </a:cxn>
                  <a:cxn ang="0">
                    <a:pos x="3" y="6"/>
                  </a:cxn>
                </a:cxnLst>
                <a:rect l="0" t="0" r="r" b="b"/>
                <a:pathLst>
                  <a:path w="23" h="167">
                    <a:moveTo>
                      <a:pt x="3" y="6"/>
                    </a:moveTo>
                    <a:cubicBezTo>
                      <a:pt x="5" y="0"/>
                      <a:pt x="16" y="3"/>
                      <a:pt x="19" y="7"/>
                    </a:cubicBezTo>
                    <a:cubicBezTo>
                      <a:pt x="23" y="12"/>
                      <a:pt x="22" y="151"/>
                      <a:pt x="21" y="159"/>
                    </a:cubicBezTo>
                    <a:cubicBezTo>
                      <a:pt x="19" y="167"/>
                      <a:pt x="6" y="166"/>
                      <a:pt x="2" y="156"/>
                    </a:cubicBezTo>
                    <a:cubicBezTo>
                      <a:pt x="0" y="150"/>
                      <a:pt x="0" y="12"/>
                      <a:pt x="3" y="6"/>
                    </a:cubicBezTo>
                  </a:path>
                </a:pathLst>
              </a:custGeom>
              <a:solidFill>
                <a:srgbClr val="FA9E9A"/>
              </a:solidFill>
              <a:ln w="9525">
                <a:noFill/>
                <a:round/>
                <a:headEnd/>
                <a:tailEnd/>
              </a:ln>
            </p:spPr>
            <p:txBody>
              <a:bodyPr/>
              <a:lstStyle/>
              <a:p>
                <a:endParaRPr lang="en-GB"/>
              </a:p>
            </p:txBody>
          </p:sp>
          <p:sp>
            <p:nvSpPr>
              <p:cNvPr id="797" name="Freeform 63"/>
              <p:cNvSpPr>
                <a:spLocks/>
              </p:cNvSpPr>
              <p:nvPr/>
            </p:nvSpPr>
            <p:spPr bwMode="auto">
              <a:xfrm>
                <a:off x="220" y="3221"/>
                <a:ext cx="88" cy="668"/>
              </a:xfrm>
              <a:custGeom>
                <a:avLst/>
                <a:gdLst/>
                <a:ahLst/>
                <a:cxnLst>
                  <a:cxn ang="0">
                    <a:pos x="2" y="6"/>
                  </a:cxn>
                  <a:cxn ang="0">
                    <a:pos x="17" y="7"/>
                  </a:cxn>
                  <a:cxn ang="0">
                    <a:pos x="19" y="159"/>
                  </a:cxn>
                  <a:cxn ang="0">
                    <a:pos x="2" y="155"/>
                  </a:cxn>
                  <a:cxn ang="0">
                    <a:pos x="2" y="6"/>
                  </a:cxn>
                </a:cxnLst>
                <a:rect l="0" t="0" r="r" b="b"/>
                <a:pathLst>
                  <a:path w="22" h="167">
                    <a:moveTo>
                      <a:pt x="2" y="6"/>
                    </a:moveTo>
                    <a:cubicBezTo>
                      <a:pt x="5" y="0"/>
                      <a:pt x="14" y="3"/>
                      <a:pt x="17" y="7"/>
                    </a:cubicBezTo>
                    <a:cubicBezTo>
                      <a:pt x="22" y="12"/>
                      <a:pt x="21" y="150"/>
                      <a:pt x="19" y="159"/>
                    </a:cubicBezTo>
                    <a:cubicBezTo>
                      <a:pt x="17" y="167"/>
                      <a:pt x="6" y="166"/>
                      <a:pt x="2" y="155"/>
                    </a:cubicBezTo>
                    <a:cubicBezTo>
                      <a:pt x="0" y="150"/>
                      <a:pt x="0" y="12"/>
                      <a:pt x="2" y="6"/>
                    </a:cubicBezTo>
                  </a:path>
                </a:pathLst>
              </a:custGeom>
              <a:solidFill>
                <a:srgbClr val="FA9E9A"/>
              </a:solidFill>
              <a:ln w="9525">
                <a:noFill/>
                <a:round/>
                <a:headEnd/>
                <a:tailEnd/>
              </a:ln>
            </p:spPr>
            <p:txBody>
              <a:bodyPr/>
              <a:lstStyle/>
              <a:p>
                <a:endParaRPr lang="en-GB"/>
              </a:p>
            </p:txBody>
          </p:sp>
          <p:sp>
            <p:nvSpPr>
              <p:cNvPr id="798" name="Freeform 64"/>
              <p:cNvSpPr>
                <a:spLocks/>
              </p:cNvSpPr>
              <p:nvPr/>
            </p:nvSpPr>
            <p:spPr bwMode="auto">
              <a:xfrm>
                <a:off x="220" y="3221"/>
                <a:ext cx="84" cy="664"/>
              </a:xfrm>
              <a:custGeom>
                <a:avLst/>
                <a:gdLst/>
                <a:ahLst/>
                <a:cxnLst>
                  <a:cxn ang="0">
                    <a:pos x="3" y="6"/>
                  </a:cxn>
                  <a:cxn ang="0">
                    <a:pos x="17" y="7"/>
                  </a:cxn>
                  <a:cxn ang="0">
                    <a:pos x="18" y="158"/>
                  </a:cxn>
                  <a:cxn ang="0">
                    <a:pos x="2" y="155"/>
                  </a:cxn>
                  <a:cxn ang="0">
                    <a:pos x="3" y="6"/>
                  </a:cxn>
                </a:cxnLst>
                <a:rect l="0" t="0" r="r" b="b"/>
                <a:pathLst>
                  <a:path w="21" h="166">
                    <a:moveTo>
                      <a:pt x="3" y="6"/>
                    </a:moveTo>
                    <a:cubicBezTo>
                      <a:pt x="5" y="0"/>
                      <a:pt x="14" y="3"/>
                      <a:pt x="17" y="7"/>
                    </a:cubicBezTo>
                    <a:cubicBezTo>
                      <a:pt x="21" y="12"/>
                      <a:pt x="20" y="150"/>
                      <a:pt x="18" y="158"/>
                    </a:cubicBezTo>
                    <a:cubicBezTo>
                      <a:pt x="17" y="166"/>
                      <a:pt x="6" y="166"/>
                      <a:pt x="2" y="155"/>
                    </a:cubicBezTo>
                    <a:cubicBezTo>
                      <a:pt x="0" y="150"/>
                      <a:pt x="1" y="12"/>
                      <a:pt x="3" y="6"/>
                    </a:cubicBezTo>
                  </a:path>
                </a:pathLst>
              </a:custGeom>
              <a:solidFill>
                <a:srgbClr val="FA9E9A"/>
              </a:solidFill>
              <a:ln w="9525">
                <a:noFill/>
                <a:round/>
                <a:headEnd/>
                <a:tailEnd/>
              </a:ln>
            </p:spPr>
            <p:txBody>
              <a:bodyPr/>
              <a:lstStyle/>
              <a:p>
                <a:endParaRPr lang="en-GB"/>
              </a:p>
            </p:txBody>
          </p:sp>
          <p:sp>
            <p:nvSpPr>
              <p:cNvPr id="799" name="Freeform 65"/>
              <p:cNvSpPr>
                <a:spLocks/>
              </p:cNvSpPr>
              <p:nvPr/>
            </p:nvSpPr>
            <p:spPr bwMode="auto">
              <a:xfrm>
                <a:off x="224" y="3221"/>
                <a:ext cx="76" cy="664"/>
              </a:xfrm>
              <a:custGeom>
                <a:avLst/>
                <a:gdLst/>
                <a:ahLst/>
                <a:cxnLst>
                  <a:cxn ang="0">
                    <a:pos x="2" y="6"/>
                  </a:cxn>
                  <a:cxn ang="0">
                    <a:pos x="15" y="7"/>
                  </a:cxn>
                  <a:cxn ang="0">
                    <a:pos x="17" y="158"/>
                  </a:cxn>
                  <a:cxn ang="0">
                    <a:pos x="2" y="155"/>
                  </a:cxn>
                  <a:cxn ang="0">
                    <a:pos x="2" y="6"/>
                  </a:cxn>
                </a:cxnLst>
                <a:rect l="0" t="0" r="r" b="b"/>
                <a:pathLst>
                  <a:path w="19" h="166">
                    <a:moveTo>
                      <a:pt x="2" y="6"/>
                    </a:moveTo>
                    <a:cubicBezTo>
                      <a:pt x="4" y="0"/>
                      <a:pt x="13" y="3"/>
                      <a:pt x="15" y="7"/>
                    </a:cubicBezTo>
                    <a:cubicBezTo>
                      <a:pt x="19" y="12"/>
                      <a:pt x="18" y="150"/>
                      <a:pt x="17" y="158"/>
                    </a:cubicBezTo>
                    <a:cubicBezTo>
                      <a:pt x="15" y="166"/>
                      <a:pt x="5" y="166"/>
                      <a:pt x="2" y="155"/>
                    </a:cubicBezTo>
                    <a:cubicBezTo>
                      <a:pt x="0" y="150"/>
                      <a:pt x="0" y="12"/>
                      <a:pt x="2" y="6"/>
                    </a:cubicBezTo>
                  </a:path>
                </a:pathLst>
              </a:custGeom>
              <a:solidFill>
                <a:srgbClr val="FA9E9A"/>
              </a:solidFill>
              <a:ln w="9525">
                <a:noFill/>
                <a:round/>
                <a:headEnd/>
                <a:tailEnd/>
              </a:ln>
            </p:spPr>
            <p:txBody>
              <a:bodyPr/>
              <a:lstStyle/>
              <a:p>
                <a:endParaRPr lang="en-GB"/>
              </a:p>
            </p:txBody>
          </p:sp>
          <p:sp>
            <p:nvSpPr>
              <p:cNvPr id="800" name="Freeform 66"/>
              <p:cNvSpPr>
                <a:spLocks/>
              </p:cNvSpPr>
              <p:nvPr/>
            </p:nvSpPr>
            <p:spPr bwMode="auto">
              <a:xfrm>
                <a:off x="228" y="3221"/>
                <a:ext cx="68" cy="664"/>
              </a:xfrm>
              <a:custGeom>
                <a:avLst/>
                <a:gdLst/>
                <a:ahLst/>
                <a:cxnLst>
                  <a:cxn ang="0">
                    <a:pos x="2" y="6"/>
                  </a:cxn>
                  <a:cxn ang="0">
                    <a:pos x="14" y="7"/>
                  </a:cxn>
                  <a:cxn ang="0">
                    <a:pos x="15" y="158"/>
                  </a:cxn>
                  <a:cxn ang="0">
                    <a:pos x="1" y="155"/>
                  </a:cxn>
                  <a:cxn ang="0">
                    <a:pos x="2" y="6"/>
                  </a:cxn>
                </a:cxnLst>
                <a:rect l="0" t="0" r="r" b="b"/>
                <a:pathLst>
                  <a:path w="17" h="166">
                    <a:moveTo>
                      <a:pt x="2" y="6"/>
                    </a:moveTo>
                    <a:cubicBezTo>
                      <a:pt x="4" y="0"/>
                      <a:pt x="11" y="3"/>
                      <a:pt x="14" y="7"/>
                    </a:cubicBezTo>
                    <a:cubicBezTo>
                      <a:pt x="17" y="12"/>
                      <a:pt x="16" y="150"/>
                      <a:pt x="15" y="158"/>
                    </a:cubicBezTo>
                    <a:cubicBezTo>
                      <a:pt x="14" y="166"/>
                      <a:pt x="4" y="166"/>
                      <a:pt x="1" y="155"/>
                    </a:cubicBezTo>
                    <a:cubicBezTo>
                      <a:pt x="0" y="150"/>
                      <a:pt x="0" y="13"/>
                      <a:pt x="2" y="6"/>
                    </a:cubicBezTo>
                  </a:path>
                </a:pathLst>
              </a:custGeom>
              <a:solidFill>
                <a:srgbClr val="FA9E9A"/>
              </a:solidFill>
              <a:ln w="9525">
                <a:noFill/>
                <a:round/>
                <a:headEnd/>
                <a:tailEnd/>
              </a:ln>
            </p:spPr>
            <p:txBody>
              <a:bodyPr/>
              <a:lstStyle/>
              <a:p>
                <a:endParaRPr lang="en-GB"/>
              </a:p>
            </p:txBody>
          </p:sp>
          <p:sp>
            <p:nvSpPr>
              <p:cNvPr id="801" name="Freeform 67"/>
              <p:cNvSpPr>
                <a:spLocks/>
              </p:cNvSpPr>
              <p:nvPr/>
            </p:nvSpPr>
            <p:spPr bwMode="auto">
              <a:xfrm>
                <a:off x="228" y="3225"/>
                <a:ext cx="64" cy="660"/>
              </a:xfrm>
              <a:custGeom>
                <a:avLst/>
                <a:gdLst/>
                <a:ahLst/>
                <a:cxnLst>
                  <a:cxn ang="0">
                    <a:pos x="2" y="6"/>
                  </a:cxn>
                  <a:cxn ang="0">
                    <a:pos x="13" y="6"/>
                  </a:cxn>
                  <a:cxn ang="0">
                    <a:pos x="14" y="157"/>
                  </a:cxn>
                  <a:cxn ang="0">
                    <a:pos x="2" y="154"/>
                  </a:cxn>
                  <a:cxn ang="0">
                    <a:pos x="2" y="6"/>
                  </a:cxn>
                </a:cxnLst>
                <a:rect l="0" t="0" r="r" b="b"/>
                <a:pathLst>
                  <a:path w="16" h="165">
                    <a:moveTo>
                      <a:pt x="2" y="6"/>
                    </a:moveTo>
                    <a:cubicBezTo>
                      <a:pt x="4" y="0"/>
                      <a:pt x="11" y="2"/>
                      <a:pt x="13" y="6"/>
                    </a:cubicBezTo>
                    <a:cubicBezTo>
                      <a:pt x="16" y="11"/>
                      <a:pt x="16" y="149"/>
                      <a:pt x="14" y="157"/>
                    </a:cubicBezTo>
                    <a:cubicBezTo>
                      <a:pt x="13" y="165"/>
                      <a:pt x="5" y="165"/>
                      <a:pt x="2" y="154"/>
                    </a:cubicBezTo>
                    <a:cubicBezTo>
                      <a:pt x="0" y="148"/>
                      <a:pt x="0" y="12"/>
                      <a:pt x="2" y="6"/>
                    </a:cubicBezTo>
                  </a:path>
                </a:pathLst>
              </a:custGeom>
              <a:solidFill>
                <a:srgbClr val="FA9E9A"/>
              </a:solidFill>
              <a:ln w="9525">
                <a:noFill/>
                <a:round/>
                <a:headEnd/>
                <a:tailEnd/>
              </a:ln>
            </p:spPr>
            <p:txBody>
              <a:bodyPr/>
              <a:lstStyle/>
              <a:p>
                <a:endParaRPr lang="en-GB"/>
              </a:p>
            </p:txBody>
          </p:sp>
          <p:sp>
            <p:nvSpPr>
              <p:cNvPr id="802" name="Freeform 68"/>
              <p:cNvSpPr>
                <a:spLocks/>
              </p:cNvSpPr>
              <p:nvPr/>
            </p:nvSpPr>
            <p:spPr bwMode="auto">
              <a:xfrm>
                <a:off x="232" y="3225"/>
                <a:ext cx="56" cy="660"/>
              </a:xfrm>
              <a:custGeom>
                <a:avLst/>
                <a:gdLst/>
                <a:ahLst/>
                <a:cxnLst>
                  <a:cxn ang="0">
                    <a:pos x="2" y="6"/>
                  </a:cxn>
                  <a:cxn ang="0">
                    <a:pos x="12" y="6"/>
                  </a:cxn>
                  <a:cxn ang="0">
                    <a:pos x="13" y="157"/>
                  </a:cxn>
                  <a:cxn ang="0">
                    <a:pos x="1" y="154"/>
                  </a:cxn>
                  <a:cxn ang="0">
                    <a:pos x="2" y="6"/>
                  </a:cxn>
                </a:cxnLst>
                <a:rect l="0" t="0" r="r" b="b"/>
                <a:pathLst>
                  <a:path w="14" h="165">
                    <a:moveTo>
                      <a:pt x="2" y="6"/>
                    </a:moveTo>
                    <a:cubicBezTo>
                      <a:pt x="3" y="0"/>
                      <a:pt x="9" y="2"/>
                      <a:pt x="12" y="6"/>
                    </a:cubicBezTo>
                    <a:cubicBezTo>
                      <a:pt x="14" y="11"/>
                      <a:pt x="14" y="149"/>
                      <a:pt x="13" y="157"/>
                    </a:cubicBezTo>
                    <a:cubicBezTo>
                      <a:pt x="11" y="165"/>
                      <a:pt x="4" y="164"/>
                      <a:pt x="1" y="154"/>
                    </a:cubicBezTo>
                    <a:cubicBezTo>
                      <a:pt x="0" y="148"/>
                      <a:pt x="0" y="12"/>
                      <a:pt x="2" y="6"/>
                    </a:cubicBezTo>
                  </a:path>
                </a:pathLst>
              </a:custGeom>
              <a:solidFill>
                <a:srgbClr val="FA9E9A"/>
              </a:solidFill>
              <a:ln w="9525">
                <a:noFill/>
                <a:round/>
                <a:headEnd/>
                <a:tailEnd/>
              </a:ln>
            </p:spPr>
            <p:txBody>
              <a:bodyPr/>
              <a:lstStyle/>
              <a:p>
                <a:endParaRPr lang="en-GB"/>
              </a:p>
            </p:txBody>
          </p:sp>
          <p:sp>
            <p:nvSpPr>
              <p:cNvPr id="803" name="Freeform 69"/>
              <p:cNvSpPr>
                <a:spLocks/>
              </p:cNvSpPr>
              <p:nvPr/>
            </p:nvSpPr>
            <p:spPr bwMode="auto">
              <a:xfrm>
                <a:off x="236" y="3225"/>
                <a:ext cx="48" cy="660"/>
              </a:xfrm>
              <a:custGeom>
                <a:avLst/>
                <a:gdLst/>
                <a:ahLst/>
                <a:cxnLst>
                  <a:cxn ang="0">
                    <a:pos x="1" y="6"/>
                  </a:cxn>
                  <a:cxn ang="0">
                    <a:pos x="10" y="6"/>
                  </a:cxn>
                  <a:cxn ang="0">
                    <a:pos x="11" y="157"/>
                  </a:cxn>
                  <a:cxn ang="0">
                    <a:pos x="1" y="154"/>
                  </a:cxn>
                  <a:cxn ang="0">
                    <a:pos x="1" y="6"/>
                  </a:cxn>
                </a:cxnLst>
                <a:rect l="0" t="0" r="r" b="b"/>
                <a:pathLst>
                  <a:path w="12" h="165">
                    <a:moveTo>
                      <a:pt x="1" y="6"/>
                    </a:moveTo>
                    <a:cubicBezTo>
                      <a:pt x="3" y="0"/>
                      <a:pt x="8" y="2"/>
                      <a:pt x="10" y="6"/>
                    </a:cubicBezTo>
                    <a:cubicBezTo>
                      <a:pt x="12" y="11"/>
                      <a:pt x="12" y="149"/>
                      <a:pt x="11" y="157"/>
                    </a:cubicBezTo>
                    <a:cubicBezTo>
                      <a:pt x="10" y="165"/>
                      <a:pt x="3" y="164"/>
                      <a:pt x="1" y="154"/>
                    </a:cubicBezTo>
                    <a:cubicBezTo>
                      <a:pt x="0" y="148"/>
                      <a:pt x="0" y="12"/>
                      <a:pt x="1" y="6"/>
                    </a:cubicBezTo>
                  </a:path>
                </a:pathLst>
              </a:custGeom>
              <a:solidFill>
                <a:srgbClr val="FA9E9A"/>
              </a:solidFill>
              <a:ln w="9525">
                <a:noFill/>
                <a:round/>
                <a:headEnd/>
                <a:tailEnd/>
              </a:ln>
            </p:spPr>
            <p:txBody>
              <a:bodyPr/>
              <a:lstStyle/>
              <a:p>
                <a:endParaRPr lang="en-GB"/>
              </a:p>
            </p:txBody>
          </p:sp>
          <p:sp>
            <p:nvSpPr>
              <p:cNvPr id="804" name="Freeform 70"/>
              <p:cNvSpPr>
                <a:spLocks/>
              </p:cNvSpPr>
              <p:nvPr/>
            </p:nvSpPr>
            <p:spPr bwMode="auto">
              <a:xfrm>
                <a:off x="236" y="3225"/>
                <a:ext cx="48" cy="660"/>
              </a:xfrm>
              <a:custGeom>
                <a:avLst/>
                <a:gdLst/>
                <a:ahLst/>
                <a:cxnLst>
                  <a:cxn ang="0">
                    <a:pos x="2" y="6"/>
                  </a:cxn>
                  <a:cxn ang="0">
                    <a:pos x="10" y="6"/>
                  </a:cxn>
                  <a:cxn ang="0">
                    <a:pos x="10" y="157"/>
                  </a:cxn>
                  <a:cxn ang="0">
                    <a:pos x="1" y="154"/>
                  </a:cxn>
                  <a:cxn ang="0">
                    <a:pos x="2" y="6"/>
                  </a:cxn>
                </a:cxnLst>
                <a:rect l="0" t="0" r="r" b="b"/>
                <a:pathLst>
                  <a:path w="12" h="165">
                    <a:moveTo>
                      <a:pt x="2" y="6"/>
                    </a:moveTo>
                    <a:cubicBezTo>
                      <a:pt x="3" y="0"/>
                      <a:pt x="8" y="3"/>
                      <a:pt x="10" y="6"/>
                    </a:cubicBezTo>
                    <a:cubicBezTo>
                      <a:pt x="12" y="11"/>
                      <a:pt x="11" y="149"/>
                      <a:pt x="10" y="157"/>
                    </a:cubicBezTo>
                    <a:cubicBezTo>
                      <a:pt x="9" y="165"/>
                      <a:pt x="3" y="164"/>
                      <a:pt x="1" y="154"/>
                    </a:cubicBezTo>
                    <a:cubicBezTo>
                      <a:pt x="0" y="148"/>
                      <a:pt x="0" y="12"/>
                      <a:pt x="2" y="6"/>
                    </a:cubicBezTo>
                  </a:path>
                </a:pathLst>
              </a:custGeom>
              <a:solidFill>
                <a:srgbClr val="FA9E9A"/>
              </a:solidFill>
              <a:ln w="9525">
                <a:noFill/>
                <a:round/>
                <a:headEnd/>
                <a:tailEnd/>
              </a:ln>
            </p:spPr>
            <p:txBody>
              <a:bodyPr/>
              <a:lstStyle/>
              <a:p>
                <a:endParaRPr lang="en-GB"/>
              </a:p>
            </p:txBody>
          </p:sp>
          <p:sp>
            <p:nvSpPr>
              <p:cNvPr id="805" name="Freeform 71"/>
              <p:cNvSpPr>
                <a:spLocks/>
              </p:cNvSpPr>
              <p:nvPr/>
            </p:nvSpPr>
            <p:spPr bwMode="auto">
              <a:xfrm>
                <a:off x="240" y="3225"/>
                <a:ext cx="40" cy="660"/>
              </a:xfrm>
              <a:custGeom>
                <a:avLst/>
                <a:gdLst/>
                <a:ahLst/>
                <a:cxnLst>
                  <a:cxn ang="0">
                    <a:pos x="1" y="6"/>
                  </a:cxn>
                  <a:cxn ang="0">
                    <a:pos x="8" y="7"/>
                  </a:cxn>
                  <a:cxn ang="0">
                    <a:pos x="9" y="157"/>
                  </a:cxn>
                  <a:cxn ang="0">
                    <a:pos x="1" y="154"/>
                  </a:cxn>
                  <a:cxn ang="0">
                    <a:pos x="1" y="6"/>
                  </a:cxn>
                </a:cxnLst>
                <a:rect l="0" t="0" r="r" b="b"/>
                <a:pathLst>
                  <a:path w="10" h="165">
                    <a:moveTo>
                      <a:pt x="1" y="6"/>
                    </a:moveTo>
                    <a:cubicBezTo>
                      <a:pt x="2" y="0"/>
                      <a:pt x="7" y="3"/>
                      <a:pt x="8" y="7"/>
                    </a:cubicBezTo>
                    <a:cubicBezTo>
                      <a:pt x="10" y="12"/>
                      <a:pt x="9" y="149"/>
                      <a:pt x="9" y="157"/>
                    </a:cubicBezTo>
                    <a:cubicBezTo>
                      <a:pt x="8" y="165"/>
                      <a:pt x="3" y="164"/>
                      <a:pt x="1" y="154"/>
                    </a:cubicBezTo>
                    <a:cubicBezTo>
                      <a:pt x="0" y="148"/>
                      <a:pt x="0" y="12"/>
                      <a:pt x="1" y="6"/>
                    </a:cubicBezTo>
                  </a:path>
                </a:pathLst>
              </a:custGeom>
              <a:solidFill>
                <a:srgbClr val="FA9E9A"/>
              </a:solidFill>
              <a:ln w="9525">
                <a:noFill/>
                <a:round/>
                <a:headEnd/>
                <a:tailEnd/>
              </a:ln>
            </p:spPr>
            <p:txBody>
              <a:bodyPr/>
              <a:lstStyle/>
              <a:p>
                <a:endParaRPr lang="en-GB"/>
              </a:p>
            </p:txBody>
          </p:sp>
          <p:sp>
            <p:nvSpPr>
              <p:cNvPr id="806" name="Freeform 72"/>
              <p:cNvSpPr>
                <a:spLocks/>
              </p:cNvSpPr>
              <p:nvPr/>
            </p:nvSpPr>
            <p:spPr bwMode="auto">
              <a:xfrm>
                <a:off x="244" y="3225"/>
                <a:ext cx="32" cy="656"/>
              </a:xfrm>
              <a:custGeom>
                <a:avLst/>
                <a:gdLst/>
                <a:ahLst/>
                <a:cxnLst>
                  <a:cxn ang="0">
                    <a:pos x="1" y="6"/>
                  </a:cxn>
                  <a:cxn ang="0">
                    <a:pos x="6" y="7"/>
                  </a:cxn>
                  <a:cxn ang="0">
                    <a:pos x="7" y="156"/>
                  </a:cxn>
                  <a:cxn ang="0">
                    <a:pos x="0" y="153"/>
                  </a:cxn>
                  <a:cxn ang="0">
                    <a:pos x="1" y="6"/>
                  </a:cxn>
                </a:cxnLst>
                <a:rect l="0" t="0" r="r" b="b"/>
                <a:pathLst>
                  <a:path w="8" h="164">
                    <a:moveTo>
                      <a:pt x="1" y="6"/>
                    </a:moveTo>
                    <a:cubicBezTo>
                      <a:pt x="2" y="0"/>
                      <a:pt x="5" y="3"/>
                      <a:pt x="6" y="7"/>
                    </a:cubicBezTo>
                    <a:cubicBezTo>
                      <a:pt x="8" y="12"/>
                      <a:pt x="8" y="148"/>
                      <a:pt x="7" y="156"/>
                    </a:cubicBezTo>
                    <a:cubicBezTo>
                      <a:pt x="6" y="164"/>
                      <a:pt x="2" y="164"/>
                      <a:pt x="0" y="153"/>
                    </a:cubicBezTo>
                    <a:cubicBezTo>
                      <a:pt x="0" y="148"/>
                      <a:pt x="0" y="12"/>
                      <a:pt x="1" y="6"/>
                    </a:cubicBezTo>
                  </a:path>
                </a:pathLst>
              </a:custGeom>
              <a:solidFill>
                <a:srgbClr val="FA9E9A"/>
              </a:solidFill>
              <a:ln w="9525">
                <a:noFill/>
                <a:round/>
                <a:headEnd/>
                <a:tailEnd/>
              </a:ln>
            </p:spPr>
            <p:txBody>
              <a:bodyPr/>
              <a:lstStyle/>
              <a:p>
                <a:endParaRPr lang="en-GB"/>
              </a:p>
            </p:txBody>
          </p:sp>
          <p:sp>
            <p:nvSpPr>
              <p:cNvPr id="807" name="Freeform 73"/>
              <p:cNvSpPr>
                <a:spLocks/>
              </p:cNvSpPr>
              <p:nvPr/>
            </p:nvSpPr>
            <p:spPr bwMode="auto">
              <a:xfrm>
                <a:off x="244" y="3225"/>
                <a:ext cx="28" cy="656"/>
              </a:xfrm>
              <a:custGeom>
                <a:avLst/>
                <a:gdLst/>
                <a:ahLst/>
                <a:cxnLst>
                  <a:cxn ang="0">
                    <a:pos x="1" y="6"/>
                  </a:cxn>
                  <a:cxn ang="0">
                    <a:pos x="6" y="7"/>
                  </a:cxn>
                  <a:cxn ang="0">
                    <a:pos x="6" y="156"/>
                  </a:cxn>
                  <a:cxn ang="0">
                    <a:pos x="1" y="153"/>
                  </a:cxn>
                  <a:cxn ang="0">
                    <a:pos x="1" y="6"/>
                  </a:cxn>
                </a:cxnLst>
                <a:rect l="0" t="0" r="r" b="b"/>
                <a:pathLst>
                  <a:path w="7" h="164">
                    <a:moveTo>
                      <a:pt x="1" y="6"/>
                    </a:moveTo>
                    <a:cubicBezTo>
                      <a:pt x="2" y="0"/>
                      <a:pt x="5" y="3"/>
                      <a:pt x="6" y="7"/>
                    </a:cubicBezTo>
                    <a:cubicBezTo>
                      <a:pt x="7" y="12"/>
                      <a:pt x="7" y="148"/>
                      <a:pt x="6" y="156"/>
                    </a:cubicBezTo>
                    <a:cubicBezTo>
                      <a:pt x="6" y="164"/>
                      <a:pt x="2" y="164"/>
                      <a:pt x="1" y="153"/>
                    </a:cubicBezTo>
                    <a:cubicBezTo>
                      <a:pt x="0" y="148"/>
                      <a:pt x="0" y="12"/>
                      <a:pt x="1" y="6"/>
                    </a:cubicBezTo>
                  </a:path>
                </a:pathLst>
              </a:custGeom>
              <a:solidFill>
                <a:srgbClr val="FA9E9A"/>
              </a:solidFill>
              <a:ln w="9525">
                <a:noFill/>
                <a:round/>
                <a:headEnd/>
                <a:tailEnd/>
              </a:ln>
            </p:spPr>
            <p:txBody>
              <a:bodyPr/>
              <a:lstStyle/>
              <a:p>
                <a:endParaRPr lang="en-GB"/>
              </a:p>
            </p:txBody>
          </p:sp>
          <p:sp>
            <p:nvSpPr>
              <p:cNvPr id="808" name="Freeform 74"/>
              <p:cNvSpPr>
                <a:spLocks/>
              </p:cNvSpPr>
              <p:nvPr/>
            </p:nvSpPr>
            <p:spPr bwMode="auto">
              <a:xfrm>
                <a:off x="248" y="3225"/>
                <a:ext cx="20" cy="656"/>
              </a:xfrm>
              <a:custGeom>
                <a:avLst/>
                <a:gdLst/>
                <a:ahLst/>
                <a:cxnLst>
                  <a:cxn ang="0">
                    <a:pos x="1" y="6"/>
                  </a:cxn>
                  <a:cxn ang="0">
                    <a:pos x="4" y="7"/>
                  </a:cxn>
                  <a:cxn ang="0">
                    <a:pos x="5" y="156"/>
                  </a:cxn>
                  <a:cxn ang="0">
                    <a:pos x="0" y="153"/>
                  </a:cxn>
                  <a:cxn ang="0">
                    <a:pos x="1" y="6"/>
                  </a:cxn>
                </a:cxnLst>
                <a:rect l="0" t="0" r="r" b="b"/>
                <a:pathLst>
                  <a:path w="5" h="164">
                    <a:moveTo>
                      <a:pt x="1" y="6"/>
                    </a:moveTo>
                    <a:cubicBezTo>
                      <a:pt x="1" y="0"/>
                      <a:pt x="4" y="3"/>
                      <a:pt x="4" y="7"/>
                    </a:cubicBezTo>
                    <a:cubicBezTo>
                      <a:pt x="5" y="12"/>
                      <a:pt x="5" y="148"/>
                      <a:pt x="5" y="156"/>
                    </a:cubicBezTo>
                    <a:cubicBezTo>
                      <a:pt x="4" y="164"/>
                      <a:pt x="1" y="164"/>
                      <a:pt x="0" y="153"/>
                    </a:cubicBezTo>
                    <a:cubicBezTo>
                      <a:pt x="0" y="148"/>
                      <a:pt x="0" y="12"/>
                      <a:pt x="1" y="6"/>
                    </a:cubicBezTo>
                  </a:path>
                </a:pathLst>
              </a:custGeom>
              <a:solidFill>
                <a:srgbClr val="FA9E9A"/>
              </a:solidFill>
              <a:ln w="9525">
                <a:noFill/>
                <a:round/>
                <a:headEnd/>
                <a:tailEnd/>
              </a:ln>
            </p:spPr>
            <p:txBody>
              <a:bodyPr/>
              <a:lstStyle/>
              <a:p>
                <a:endParaRPr lang="en-GB"/>
              </a:p>
            </p:txBody>
          </p:sp>
          <p:sp>
            <p:nvSpPr>
              <p:cNvPr id="809" name="Freeform 75"/>
              <p:cNvSpPr>
                <a:spLocks/>
              </p:cNvSpPr>
              <p:nvPr/>
            </p:nvSpPr>
            <p:spPr bwMode="auto">
              <a:xfrm>
                <a:off x="252" y="3225"/>
                <a:ext cx="12" cy="656"/>
              </a:xfrm>
              <a:custGeom>
                <a:avLst/>
                <a:gdLst/>
                <a:ahLst/>
                <a:cxnLst>
                  <a:cxn ang="0">
                    <a:pos x="0" y="6"/>
                  </a:cxn>
                  <a:cxn ang="0">
                    <a:pos x="3" y="7"/>
                  </a:cxn>
                  <a:cxn ang="0">
                    <a:pos x="3" y="156"/>
                  </a:cxn>
                  <a:cxn ang="0">
                    <a:pos x="0" y="153"/>
                  </a:cxn>
                  <a:cxn ang="0">
                    <a:pos x="0" y="6"/>
                  </a:cxn>
                </a:cxnLst>
                <a:rect l="0" t="0" r="r" b="b"/>
                <a:pathLst>
                  <a:path w="3" h="164">
                    <a:moveTo>
                      <a:pt x="0" y="6"/>
                    </a:moveTo>
                    <a:cubicBezTo>
                      <a:pt x="1" y="0"/>
                      <a:pt x="2" y="3"/>
                      <a:pt x="3" y="7"/>
                    </a:cubicBezTo>
                    <a:cubicBezTo>
                      <a:pt x="3" y="12"/>
                      <a:pt x="3" y="148"/>
                      <a:pt x="3" y="156"/>
                    </a:cubicBezTo>
                    <a:cubicBezTo>
                      <a:pt x="3" y="164"/>
                      <a:pt x="1" y="163"/>
                      <a:pt x="0" y="153"/>
                    </a:cubicBezTo>
                    <a:cubicBezTo>
                      <a:pt x="0" y="148"/>
                      <a:pt x="0" y="12"/>
                      <a:pt x="0" y="6"/>
                    </a:cubicBezTo>
                  </a:path>
                </a:pathLst>
              </a:custGeom>
              <a:solidFill>
                <a:srgbClr val="FA9E9A"/>
              </a:solidFill>
              <a:ln w="9525">
                <a:noFill/>
                <a:round/>
                <a:headEnd/>
                <a:tailEnd/>
              </a:ln>
            </p:spPr>
            <p:txBody>
              <a:bodyPr/>
              <a:lstStyle/>
              <a:p>
                <a:endParaRPr lang="en-GB"/>
              </a:p>
            </p:txBody>
          </p:sp>
          <p:sp>
            <p:nvSpPr>
              <p:cNvPr id="810" name="Freeform 76"/>
              <p:cNvSpPr>
                <a:spLocks/>
              </p:cNvSpPr>
              <p:nvPr/>
            </p:nvSpPr>
            <p:spPr bwMode="auto">
              <a:xfrm>
                <a:off x="252" y="3229"/>
                <a:ext cx="12" cy="652"/>
              </a:xfrm>
              <a:custGeom>
                <a:avLst/>
                <a:gdLst/>
                <a:ahLst/>
                <a:cxnLst>
                  <a:cxn ang="0">
                    <a:pos x="2" y="6"/>
                  </a:cxn>
                  <a:cxn ang="0">
                    <a:pos x="1" y="6"/>
                  </a:cxn>
                  <a:cxn ang="0">
                    <a:pos x="1" y="152"/>
                  </a:cxn>
                  <a:cxn ang="0">
                    <a:pos x="2" y="155"/>
                  </a:cxn>
                  <a:cxn ang="0">
                    <a:pos x="2" y="6"/>
                  </a:cxn>
                </a:cxnLst>
                <a:rect l="0" t="0" r="r" b="b"/>
                <a:pathLst>
                  <a:path w="3" h="163">
                    <a:moveTo>
                      <a:pt x="2" y="6"/>
                    </a:moveTo>
                    <a:cubicBezTo>
                      <a:pt x="2" y="2"/>
                      <a:pt x="1" y="0"/>
                      <a:pt x="1" y="6"/>
                    </a:cubicBezTo>
                    <a:cubicBezTo>
                      <a:pt x="0" y="11"/>
                      <a:pt x="0" y="146"/>
                      <a:pt x="1" y="152"/>
                    </a:cubicBezTo>
                    <a:cubicBezTo>
                      <a:pt x="1" y="162"/>
                      <a:pt x="2" y="163"/>
                      <a:pt x="2" y="155"/>
                    </a:cubicBezTo>
                    <a:cubicBezTo>
                      <a:pt x="3" y="147"/>
                      <a:pt x="3" y="11"/>
                      <a:pt x="2" y="6"/>
                    </a:cubicBezTo>
                  </a:path>
                </a:pathLst>
              </a:custGeom>
              <a:solidFill>
                <a:srgbClr val="A9A8A7"/>
              </a:solidFill>
              <a:ln w="9525">
                <a:noFill/>
                <a:round/>
                <a:headEnd/>
                <a:tailEnd/>
              </a:ln>
            </p:spPr>
            <p:txBody>
              <a:bodyPr/>
              <a:lstStyle/>
              <a:p>
                <a:endParaRPr lang="en-GB"/>
              </a:p>
            </p:txBody>
          </p:sp>
          <p:sp>
            <p:nvSpPr>
              <p:cNvPr id="811" name="Freeform 77"/>
              <p:cNvSpPr>
                <a:spLocks/>
              </p:cNvSpPr>
              <p:nvPr/>
            </p:nvSpPr>
            <p:spPr bwMode="auto">
              <a:xfrm>
                <a:off x="620" y="3277"/>
                <a:ext cx="4" cy="8"/>
              </a:xfrm>
              <a:custGeom>
                <a:avLst/>
                <a:gdLst/>
                <a:ahLst/>
                <a:cxnLst>
                  <a:cxn ang="0">
                    <a:pos x="4" y="0"/>
                  </a:cxn>
                  <a:cxn ang="0">
                    <a:pos x="0" y="0"/>
                  </a:cxn>
                  <a:cxn ang="0">
                    <a:pos x="0" y="0"/>
                  </a:cxn>
                  <a:cxn ang="0">
                    <a:pos x="0" y="0"/>
                  </a:cxn>
                  <a:cxn ang="0">
                    <a:pos x="0" y="4"/>
                  </a:cxn>
                  <a:cxn ang="0">
                    <a:pos x="0" y="4"/>
                  </a:cxn>
                  <a:cxn ang="0">
                    <a:pos x="0" y="4"/>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4"/>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12" name="Freeform 78"/>
              <p:cNvSpPr>
                <a:spLocks/>
              </p:cNvSpPr>
              <p:nvPr/>
            </p:nvSpPr>
            <p:spPr bwMode="auto">
              <a:xfrm>
                <a:off x="624" y="3253"/>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13" name="Freeform 79"/>
              <p:cNvSpPr>
                <a:spLocks/>
              </p:cNvSpPr>
              <p:nvPr/>
            </p:nvSpPr>
            <p:spPr bwMode="auto">
              <a:xfrm>
                <a:off x="732" y="3253"/>
                <a:ext cx="4" cy="8"/>
              </a:xfrm>
              <a:custGeom>
                <a:avLst/>
                <a:gdLst/>
                <a:ahLst/>
                <a:cxnLst>
                  <a:cxn ang="0">
                    <a:pos x="0" y="8"/>
                  </a:cxn>
                  <a:cxn ang="0">
                    <a:pos x="4" y="8"/>
                  </a:cxn>
                  <a:cxn ang="0">
                    <a:pos x="4" y="8"/>
                  </a:cxn>
                  <a:cxn ang="0">
                    <a:pos x="4" y="4"/>
                  </a:cxn>
                  <a:cxn ang="0">
                    <a:pos x="4" y="4"/>
                  </a:cxn>
                  <a:cxn ang="0">
                    <a:pos x="4" y="4"/>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4"/>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14" name="Freeform 80"/>
              <p:cNvSpPr>
                <a:spLocks/>
              </p:cNvSpPr>
              <p:nvPr/>
            </p:nvSpPr>
            <p:spPr bwMode="auto">
              <a:xfrm>
                <a:off x="620" y="3353"/>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15" name="Freeform 81"/>
              <p:cNvSpPr>
                <a:spLocks/>
              </p:cNvSpPr>
              <p:nvPr/>
            </p:nvSpPr>
            <p:spPr bwMode="auto">
              <a:xfrm>
                <a:off x="624" y="3333"/>
                <a:ext cx="108" cy="28"/>
              </a:xfrm>
              <a:custGeom>
                <a:avLst/>
                <a:gdLst/>
                <a:ahLst/>
                <a:cxnLst>
                  <a:cxn ang="0">
                    <a:pos x="108" y="0"/>
                  </a:cxn>
                  <a:cxn ang="0">
                    <a:pos x="92" y="4"/>
                  </a:cxn>
                  <a:cxn ang="0">
                    <a:pos x="80" y="8"/>
                  </a:cxn>
                  <a:cxn ang="0">
                    <a:pos x="68" y="12"/>
                  </a:cxn>
                  <a:cxn ang="0">
                    <a:pos x="60" y="12"/>
                  </a:cxn>
                  <a:cxn ang="0">
                    <a:pos x="48" y="16"/>
                  </a:cxn>
                  <a:cxn ang="0">
                    <a:pos x="32" y="16"/>
                  </a:cxn>
                  <a:cxn ang="0">
                    <a:pos x="16" y="20"/>
                  </a:cxn>
                  <a:cxn ang="0">
                    <a:pos x="0" y="20"/>
                  </a:cxn>
                  <a:cxn ang="0">
                    <a:pos x="0" y="28"/>
                  </a:cxn>
                  <a:cxn ang="0">
                    <a:pos x="20" y="28"/>
                  </a:cxn>
                  <a:cxn ang="0">
                    <a:pos x="36" y="28"/>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2" y="16"/>
                    </a:lnTo>
                    <a:lnTo>
                      <a:pt x="16" y="20"/>
                    </a:lnTo>
                    <a:lnTo>
                      <a:pt x="0" y="20"/>
                    </a:lnTo>
                    <a:lnTo>
                      <a:pt x="0" y="28"/>
                    </a:lnTo>
                    <a:lnTo>
                      <a:pt x="20" y="28"/>
                    </a:lnTo>
                    <a:lnTo>
                      <a:pt x="36" y="28"/>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16" name="Freeform 82"/>
              <p:cNvSpPr>
                <a:spLocks/>
              </p:cNvSpPr>
              <p:nvPr/>
            </p:nvSpPr>
            <p:spPr bwMode="auto">
              <a:xfrm>
                <a:off x="732" y="3333"/>
                <a:ext cx="4" cy="8"/>
              </a:xfrm>
              <a:custGeom>
                <a:avLst/>
                <a:gdLst/>
                <a:ahLst/>
                <a:cxnLst>
                  <a:cxn ang="0">
                    <a:pos x="0" y="8"/>
                  </a:cxn>
                  <a:cxn ang="0">
                    <a:pos x="4" y="8"/>
                  </a:cxn>
                  <a:cxn ang="0">
                    <a:pos x="4" y="4"/>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17" name="Freeform 83"/>
              <p:cNvSpPr>
                <a:spLocks/>
              </p:cNvSpPr>
              <p:nvPr/>
            </p:nvSpPr>
            <p:spPr bwMode="auto">
              <a:xfrm>
                <a:off x="620" y="3433"/>
                <a:ext cx="4" cy="8"/>
              </a:xfrm>
              <a:custGeom>
                <a:avLst/>
                <a:gdLst/>
                <a:ahLst/>
                <a:cxnLst>
                  <a:cxn ang="0">
                    <a:pos x="4" y="0"/>
                  </a:cxn>
                  <a:cxn ang="0">
                    <a:pos x="0" y="0"/>
                  </a:cxn>
                  <a:cxn ang="0">
                    <a:pos x="0" y="0"/>
                  </a:cxn>
                  <a:cxn ang="0">
                    <a:pos x="0" y="0"/>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18" name="Freeform 84"/>
              <p:cNvSpPr>
                <a:spLocks/>
              </p:cNvSpPr>
              <p:nvPr/>
            </p:nvSpPr>
            <p:spPr bwMode="auto">
              <a:xfrm>
                <a:off x="624" y="3409"/>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8"/>
                  </a:cxn>
                  <a:cxn ang="0">
                    <a:pos x="60" y="24"/>
                  </a:cxn>
                  <a:cxn ang="0">
                    <a:pos x="72" y="20"/>
                  </a:cxn>
                  <a:cxn ang="0">
                    <a:pos x="84" y="16"/>
                  </a:cxn>
                  <a:cxn ang="0">
                    <a:pos x="96" y="16"/>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8"/>
                    </a:lnTo>
                    <a:lnTo>
                      <a:pt x="60" y="24"/>
                    </a:lnTo>
                    <a:lnTo>
                      <a:pt x="72" y="20"/>
                    </a:lnTo>
                    <a:lnTo>
                      <a:pt x="84" y="16"/>
                    </a:lnTo>
                    <a:lnTo>
                      <a:pt x="96" y="16"/>
                    </a:lnTo>
                    <a:lnTo>
                      <a:pt x="108" y="8"/>
                    </a:lnTo>
                    <a:lnTo>
                      <a:pt x="108" y="0"/>
                    </a:lnTo>
                    <a:close/>
                  </a:path>
                </a:pathLst>
              </a:custGeom>
              <a:solidFill>
                <a:srgbClr val="FFFFFF"/>
              </a:solidFill>
              <a:ln w="9525">
                <a:noFill/>
                <a:round/>
                <a:headEnd/>
                <a:tailEnd/>
              </a:ln>
            </p:spPr>
            <p:txBody>
              <a:bodyPr/>
              <a:lstStyle/>
              <a:p>
                <a:endParaRPr lang="en-GB"/>
              </a:p>
            </p:txBody>
          </p:sp>
          <p:sp>
            <p:nvSpPr>
              <p:cNvPr id="819" name="Freeform 85"/>
              <p:cNvSpPr>
                <a:spLocks/>
              </p:cNvSpPr>
              <p:nvPr/>
            </p:nvSpPr>
            <p:spPr bwMode="auto">
              <a:xfrm>
                <a:off x="732" y="3409"/>
                <a:ext cx="4" cy="8"/>
              </a:xfrm>
              <a:custGeom>
                <a:avLst/>
                <a:gdLst/>
                <a:ahLst/>
                <a:cxnLst>
                  <a:cxn ang="0">
                    <a:pos x="0" y="8"/>
                  </a:cxn>
                  <a:cxn ang="0">
                    <a:pos x="4" y="8"/>
                  </a:cxn>
                  <a:cxn ang="0">
                    <a:pos x="4" y="8"/>
                  </a:cxn>
                  <a:cxn ang="0">
                    <a:pos x="4" y="8"/>
                  </a:cxn>
                  <a:cxn ang="0">
                    <a:pos x="4" y="4"/>
                  </a:cxn>
                  <a:cxn ang="0">
                    <a:pos x="4" y="4"/>
                  </a:cxn>
                  <a:cxn ang="0">
                    <a:pos x="0" y="4"/>
                  </a:cxn>
                  <a:cxn ang="0">
                    <a:pos x="0" y="0"/>
                  </a:cxn>
                  <a:cxn ang="0">
                    <a:pos x="0" y="0"/>
                  </a:cxn>
                  <a:cxn ang="0">
                    <a:pos x="0" y="8"/>
                  </a:cxn>
                </a:cxnLst>
                <a:rect l="0" t="0" r="r" b="b"/>
                <a:pathLst>
                  <a:path w="4" h="8">
                    <a:moveTo>
                      <a:pt x="0" y="8"/>
                    </a:moveTo>
                    <a:lnTo>
                      <a:pt x="4" y="8"/>
                    </a:lnTo>
                    <a:lnTo>
                      <a:pt x="4" y="8"/>
                    </a:lnTo>
                    <a:lnTo>
                      <a:pt x="4" y="8"/>
                    </a:lnTo>
                    <a:lnTo>
                      <a:pt x="4" y="4"/>
                    </a:lnTo>
                    <a:lnTo>
                      <a:pt x="4" y="4"/>
                    </a:lnTo>
                    <a:lnTo>
                      <a:pt x="0" y="4"/>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20" name="Freeform 86"/>
              <p:cNvSpPr>
                <a:spLocks/>
              </p:cNvSpPr>
              <p:nvPr/>
            </p:nvSpPr>
            <p:spPr bwMode="auto">
              <a:xfrm>
                <a:off x="620" y="3509"/>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21" name="Freeform 87"/>
              <p:cNvSpPr>
                <a:spLocks/>
              </p:cNvSpPr>
              <p:nvPr/>
            </p:nvSpPr>
            <p:spPr bwMode="auto">
              <a:xfrm>
                <a:off x="624" y="3489"/>
                <a:ext cx="108" cy="28"/>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0"/>
                  </a:cxn>
                  <a:cxn ang="0">
                    <a:pos x="0" y="28"/>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6"/>
                    </a:lnTo>
                    <a:lnTo>
                      <a:pt x="48" y="16"/>
                    </a:lnTo>
                    <a:lnTo>
                      <a:pt x="32" y="20"/>
                    </a:lnTo>
                    <a:lnTo>
                      <a:pt x="16" y="20"/>
                    </a:lnTo>
                    <a:lnTo>
                      <a:pt x="0" y="20"/>
                    </a:lnTo>
                    <a:lnTo>
                      <a:pt x="0" y="28"/>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22" name="Freeform 88"/>
              <p:cNvSpPr>
                <a:spLocks/>
              </p:cNvSpPr>
              <p:nvPr/>
            </p:nvSpPr>
            <p:spPr bwMode="auto">
              <a:xfrm>
                <a:off x="732" y="3489"/>
                <a:ext cx="4" cy="8"/>
              </a:xfrm>
              <a:custGeom>
                <a:avLst/>
                <a:gdLst/>
                <a:ahLst/>
                <a:cxnLst>
                  <a:cxn ang="0">
                    <a:pos x="0" y="8"/>
                  </a:cxn>
                  <a:cxn ang="0">
                    <a:pos x="4" y="8"/>
                  </a:cxn>
                  <a:cxn ang="0">
                    <a:pos x="4" y="8"/>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23" name="Freeform 89"/>
              <p:cNvSpPr>
                <a:spLocks/>
              </p:cNvSpPr>
              <p:nvPr/>
            </p:nvSpPr>
            <p:spPr bwMode="auto">
              <a:xfrm>
                <a:off x="620" y="3589"/>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24" name="Freeform 90"/>
              <p:cNvSpPr>
                <a:spLocks/>
              </p:cNvSpPr>
              <p:nvPr/>
            </p:nvSpPr>
            <p:spPr bwMode="auto">
              <a:xfrm>
                <a:off x="624" y="3569"/>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25" name="Freeform 91"/>
              <p:cNvSpPr>
                <a:spLocks/>
              </p:cNvSpPr>
              <p:nvPr/>
            </p:nvSpPr>
            <p:spPr bwMode="auto">
              <a:xfrm>
                <a:off x="732" y="3569"/>
                <a:ext cx="4" cy="8"/>
              </a:xfrm>
              <a:custGeom>
                <a:avLst/>
                <a:gdLst/>
                <a:ahLst/>
                <a:cxnLst>
                  <a:cxn ang="0">
                    <a:pos x="0" y="8"/>
                  </a:cxn>
                  <a:cxn ang="0">
                    <a:pos x="4" y="8"/>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26" name="Freeform 92"/>
              <p:cNvSpPr>
                <a:spLocks/>
              </p:cNvSpPr>
              <p:nvPr/>
            </p:nvSpPr>
            <p:spPr bwMode="auto">
              <a:xfrm>
                <a:off x="620" y="3669"/>
                <a:ext cx="4" cy="8"/>
              </a:xfrm>
              <a:custGeom>
                <a:avLst/>
                <a:gdLst/>
                <a:ahLst/>
                <a:cxnLst>
                  <a:cxn ang="0">
                    <a:pos x="4" y="0"/>
                  </a:cxn>
                  <a:cxn ang="0">
                    <a:pos x="0" y="0"/>
                  </a:cxn>
                  <a:cxn ang="0">
                    <a:pos x="0" y="0"/>
                  </a:cxn>
                  <a:cxn ang="0">
                    <a:pos x="0" y="0"/>
                  </a:cxn>
                  <a:cxn ang="0">
                    <a:pos x="0" y="4"/>
                  </a:cxn>
                  <a:cxn ang="0">
                    <a:pos x="0" y="4"/>
                  </a:cxn>
                  <a:cxn ang="0">
                    <a:pos x="0" y="4"/>
                  </a:cxn>
                  <a:cxn ang="0">
                    <a:pos x="0" y="8"/>
                  </a:cxn>
                  <a:cxn ang="0">
                    <a:pos x="4" y="8"/>
                  </a:cxn>
                  <a:cxn ang="0">
                    <a:pos x="4" y="0"/>
                  </a:cxn>
                </a:cxnLst>
                <a:rect l="0" t="0" r="r" b="b"/>
                <a:pathLst>
                  <a:path w="4" h="8">
                    <a:moveTo>
                      <a:pt x="4" y="0"/>
                    </a:moveTo>
                    <a:lnTo>
                      <a:pt x="0" y="0"/>
                    </a:lnTo>
                    <a:lnTo>
                      <a:pt x="0" y="0"/>
                    </a:lnTo>
                    <a:lnTo>
                      <a:pt x="0" y="0"/>
                    </a:lnTo>
                    <a:lnTo>
                      <a:pt x="0" y="4"/>
                    </a:lnTo>
                    <a:lnTo>
                      <a:pt x="0" y="4"/>
                    </a:lnTo>
                    <a:lnTo>
                      <a:pt x="0" y="4"/>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27" name="Freeform 93"/>
              <p:cNvSpPr>
                <a:spLocks/>
              </p:cNvSpPr>
              <p:nvPr/>
            </p:nvSpPr>
            <p:spPr bwMode="auto">
              <a:xfrm>
                <a:off x="624" y="3645"/>
                <a:ext cx="108" cy="32"/>
              </a:xfrm>
              <a:custGeom>
                <a:avLst/>
                <a:gdLst/>
                <a:ahLst/>
                <a:cxnLst>
                  <a:cxn ang="0">
                    <a:pos x="108" y="0"/>
                  </a:cxn>
                  <a:cxn ang="0">
                    <a:pos x="92" y="4"/>
                  </a:cxn>
                  <a:cxn ang="0">
                    <a:pos x="80" y="8"/>
                  </a:cxn>
                  <a:cxn ang="0">
                    <a:pos x="68" y="12"/>
                  </a:cxn>
                  <a:cxn ang="0">
                    <a:pos x="60" y="16"/>
                  </a:cxn>
                  <a:cxn ang="0">
                    <a:pos x="48" y="16"/>
                  </a:cxn>
                  <a:cxn ang="0">
                    <a:pos x="32" y="20"/>
                  </a:cxn>
                  <a:cxn ang="0">
                    <a:pos x="16" y="20"/>
                  </a:cxn>
                  <a:cxn ang="0">
                    <a:pos x="0" y="24"/>
                  </a:cxn>
                  <a:cxn ang="0">
                    <a:pos x="0" y="32"/>
                  </a:cxn>
                  <a:cxn ang="0">
                    <a:pos x="20" y="28"/>
                  </a:cxn>
                  <a:cxn ang="0">
                    <a:pos x="36" y="28"/>
                  </a:cxn>
                  <a:cxn ang="0">
                    <a:pos x="48" y="24"/>
                  </a:cxn>
                  <a:cxn ang="0">
                    <a:pos x="60" y="24"/>
                  </a:cxn>
                  <a:cxn ang="0">
                    <a:pos x="72" y="20"/>
                  </a:cxn>
                  <a:cxn ang="0">
                    <a:pos x="84" y="16"/>
                  </a:cxn>
                  <a:cxn ang="0">
                    <a:pos x="96" y="12"/>
                  </a:cxn>
                  <a:cxn ang="0">
                    <a:pos x="108" y="8"/>
                  </a:cxn>
                  <a:cxn ang="0">
                    <a:pos x="108" y="0"/>
                  </a:cxn>
                </a:cxnLst>
                <a:rect l="0" t="0" r="r" b="b"/>
                <a:pathLst>
                  <a:path w="108" h="32">
                    <a:moveTo>
                      <a:pt x="108" y="0"/>
                    </a:moveTo>
                    <a:lnTo>
                      <a:pt x="92" y="4"/>
                    </a:lnTo>
                    <a:lnTo>
                      <a:pt x="80" y="8"/>
                    </a:lnTo>
                    <a:lnTo>
                      <a:pt x="68" y="12"/>
                    </a:lnTo>
                    <a:lnTo>
                      <a:pt x="60" y="16"/>
                    </a:lnTo>
                    <a:lnTo>
                      <a:pt x="48" y="16"/>
                    </a:lnTo>
                    <a:lnTo>
                      <a:pt x="32" y="20"/>
                    </a:lnTo>
                    <a:lnTo>
                      <a:pt x="16" y="20"/>
                    </a:lnTo>
                    <a:lnTo>
                      <a:pt x="0" y="24"/>
                    </a:lnTo>
                    <a:lnTo>
                      <a:pt x="0" y="32"/>
                    </a:lnTo>
                    <a:lnTo>
                      <a:pt x="20" y="28"/>
                    </a:lnTo>
                    <a:lnTo>
                      <a:pt x="36" y="28"/>
                    </a:lnTo>
                    <a:lnTo>
                      <a:pt x="48" y="24"/>
                    </a:lnTo>
                    <a:lnTo>
                      <a:pt x="60" y="24"/>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28" name="Freeform 94"/>
              <p:cNvSpPr>
                <a:spLocks/>
              </p:cNvSpPr>
              <p:nvPr/>
            </p:nvSpPr>
            <p:spPr bwMode="auto">
              <a:xfrm>
                <a:off x="732" y="3645"/>
                <a:ext cx="4" cy="8"/>
              </a:xfrm>
              <a:custGeom>
                <a:avLst/>
                <a:gdLst/>
                <a:ahLst/>
                <a:cxnLst>
                  <a:cxn ang="0">
                    <a:pos x="0" y="8"/>
                  </a:cxn>
                  <a:cxn ang="0">
                    <a:pos x="4" y="8"/>
                  </a:cxn>
                  <a:cxn ang="0">
                    <a:pos x="4" y="8"/>
                  </a:cxn>
                  <a:cxn ang="0">
                    <a:pos x="4" y="4"/>
                  </a:cxn>
                  <a:cxn ang="0">
                    <a:pos x="4" y="4"/>
                  </a:cxn>
                  <a:cxn ang="0">
                    <a:pos x="4" y="4"/>
                  </a:cxn>
                  <a:cxn ang="0">
                    <a:pos x="0" y="0"/>
                  </a:cxn>
                  <a:cxn ang="0">
                    <a:pos x="0" y="0"/>
                  </a:cxn>
                  <a:cxn ang="0">
                    <a:pos x="0" y="0"/>
                  </a:cxn>
                  <a:cxn ang="0">
                    <a:pos x="0" y="8"/>
                  </a:cxn>
                </a:cxnLst>
                <a:rect l="0" t="0" r="r" b="b"/>
                <a:pathLst>
                  <a:path w="4" h="8">
                    <a:moveTo>
                      <a:pt x="0" y="8"/>
                    </a:moveTo>
                    <a:lnTo>
                      <a:pt x="4" y="8"/>
                    </a:lnTo>
                    <a:lnTo>
                      <a:pt x="4" y="8"/>
                    </a:lnTo>
                    <a:lnTo>
                      <a:pt x="4" y="4"/>
                    </a:lnTo>
                    <a:lnTo>
                      <a:pt x="4" y="4"/>
                    </a:lnTo>
                    <a:lnTo>
                      <a:pt x="4" y="4"/>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29" name="Freeform 95"/>
              <p:cNvSpPr>
                <a:spLocks/>
              </p:cNvSpPr>
              <p:nvPr/>
            </p:nvSpPr>
            <p:spPr bwMode="auto">
              <a:xfrm>
                <a:off x="620" y="3745"/>
                <a:ext cx="4" cy="8"/>
              </a:xfrm>
              <a:custGeom>
                <a:avLst/>
                <a:gdLst/>
                <a:ahLst/>
                <a:cxnLst>
                  <a:cxn ang="0">
                    <a:pos x="4" y="0"/>
                  </a:cxn>
                  <a:cxn ang="0">
                    <a:pos x="0" y="0"/>
                  </a:cxn>
                  <a:cxn ang="0">
                    <a:pos x="0" y="4"/>
                  </a:cxn>
                  <a:cxn ang="0">
                    <a:pos x="0" y="4"/>
                  </a:cxn>
                  <a:cxn ang="0">
                    <a:pos x="0" y="4"/>
                  </a:cxn>
                  <a:cxn ang="0">
                    <a:pos x="0" y="8"/>
                  </a:cxn>
                  <a:cxn ang="0">
                    <a:pos x="0" y="8"/>
                  </a:cxn>
                  <a:cxn ang="0">
                    <a:pos x="0" y="8"/>
                  </a:cxn>
                  <a:cxn ang="0">
                    <a:pos x="4" y="8"/>
                  </a:cxn>
                  <a:cxn ang="0">
                    <a:pos x="4" y="0"/>
                  </a:cxn>
                </a:cxnLst>
                <a:rect l="0" t="0" r="r" b="b"/>
                <a:pathLst>
                  <a:path w="4" h="8">
                    <a:moveTo>
                      <a:pt x="4" y="0"/>
                    </a:moveTo>
                    <a:lnTo>
                      <a:pt x="0" y="0"/>
                    </a:lnTo>
                    <a:lnTo>
                      <a:pt x="0" y="4"/>
                    </a:lnTo>
                    <a:lnTo>
                      <a:pt x="0" y="4"/>
                    </a:lnTo>
                    <a:lnTo>
                      <a:pt x="0" y="4"/>
                    </a:lnTo>
                    <a:lnTo>
                      <a:pt x="0" y="8"/>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30" name="Freeform 96"/>
              <p:cNvSpPr>
                <a:spLocks/>
              </p:cNvSpPr>
              <p:nvPr/>
            </p:nvSpPr>
            <p:spPr bwMode="auto">
              <a:xfrm>
                <a:off x="624" y="3725"/>
                <a:ext cx="108" cy="28"/>
              </a:xfrm>
              <a:custGeom>
                <a:avLst/>
                <a:gdLst/>
                <a:ahLst/>
                <a:cxnLst>
                  <a:cxn ang="0">
                    <a:pos x="108" y="0"/>
                  </a:cxn>
                  <a:cxn ang="0">
                    <a:pos x="92" y="4"/>
                  </a:cxn>
                  <a:cxn ang="0">
                    <a:pos x="80" y="8"/>
                  </a:cxn>
                  <a:cxn ang="0">
                    <a:pos x="68" y="12"/>
                  </a:cxn>
                  <a:cxn ang="0">
                    <a:pos x="60" y="12"/>
                  </a:cxn>
                  <a:cxn ang="0">
                    <a:pos x="48" y="16"/>
                  </a:cxn>
                  <a:cxn ang="0">
                    <a:pos x="32" y="20"/>
                  </a:cxn>
                  <a:cxn ang="0">
                    <a:pos x="16" y="20"/>
                  </a:cxn>
                  <a:cxn ang="0">
                    <a:pos x="0" y="20"/>
                  </a:cxn>
                  <a:cxn ang="0">
                    <a:pos x="0" y="28"/>
                  </a:cxn>
                  <a:cxn ang="0">
                    <a:pos x="20" y="28"/>
                  </a:cxn>
                  <a:cxn ang="0">
                    <a:pos x="36" y="28"/>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2" y="20"/>
                    </a:lnTo>
                    <a:lnTo>
                      <a:pt x="16" y="20"/>
                    </a:lnTo>
                    <a:lnTo>
                      <a:pt x="0" y="20"/>
                    </a:lnTo>
                    <a:lnTo>
                      <a:pt x="0" y="28"/>
                    </a:lnTo>
                    <a:lnTo>
                      <a:pt x="20" y="28"/>
                    </a:lnTo>
                    <a:lnTo>
                      <a:pt x="36" y="28"/>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31" name="Freeform 97"/>
              <p:cNvSpPr>
                <a:spLocks/>
              </p:cNvSpPr>
              <p:nvPr/>
            </p:nvSpPr>
            <p:spPr bwMode="auto">
              <a:xfrm>
                <a:off x="732" y="3725"/>
                <a:ext cx="4" cy="8"/>
              </a:xfrm>
              <a:custGeom>
                <a:avLst/>
                <a:gdLst/>
                <a:ahLst/>
                <a:cxnLst>
                  <a:cxn ang="0">
                    <a:pos x="0" y="8"/>
                  </a:cxn>
                  <a:cxn ang="0">
                    <a:pos x="4" y="8"/>
                  </a:cxn>
                  <a:cxn ang="0">
                    <a:pos x="4" y="4"/>
                  </a:cxn>
                  <a:cxn ang="0">
                    <a:pos x="4" y="4"/>
                  </a:cxn>
                  <a:cxn ang="0">
                    <a:pos x="4" y="4"/>
                  </a:cxn>
                  <a:cxn ang="0">
                    <a:pos x="4" y="0"/>
                  </a:cxn>
                  <a:cxn ang="0">
                    <a:pos x="0" y="0"/>
                  </a:cxn>
                  <a:cxn ang="0">
                    <a:pos x="0" y="0"/>
                  </a:cxn>
                  <a:cxn ang="0">
                    <a:pos x="0" y="0"/>
                  </a:cxn>
                  <a:cxn ang="0">
                    <a:pos x="0" y="8"/>
                  </a:cxn>
                </a:cxnLst>
                <a:rect l="0" t="0" r="r" b="b"/>
                <a:pathLst>
                  <a:path w="4" h="8">
                    <a:moveTo>
                      <a:pt x="0" y="8"/>
                    </a:moveTo>
                    <a:lnTo>
                      <a:pt x="4" y="8"/>
                    </a:lnTo>
                    <a:lnTo>
                      <a:pt x="4" y="4"/>
                    </a:lnTo>
                    <a:lnTo>
                      <a:pt x="4" y="4"/>
                    </a:lnTo>
                    <a:lnTo>
                      <a:pt x="4" y="4"/>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32" name="Freeform 98"/>
              <p:cNvSpPr>
                <a:spLocks/>
              </p:cNvSpPr>
              <p:nvPr/>
            </p:nvSpPr>
            <p:spPr bwMode="auto">
              <a:xfrm>
                <a:off x="620" y="3825"/>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33" name="Freeform 99"/>
              <p:cNvSpPr>
                <a:spLocks/>
              </p:cNvSpPr>
              <p:nvPr/>
            </p:nvSpPr>
            <p:spPr bwMode="auto">
              <a:xfrm>
                <a:off x="624" y="3805"/>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16"/>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16"/>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34" name="Freeform 100"/>
              <p:cNvSpPr>
                <a:spLocks/>
              </p:cNvSpPr>
              <p:nvPr/>
            </p:nvSpPr>
            <p:spPr bwMode="auto">
              <a:xfrm>
                <a:off x="732" y="3805"/>
                <a:ext cx="4" cy="8"/>
              </a:xfrm>
              <a:custGeom>
                <a:avLst/>
                <a:gdLst/>
                <a:ahLst/>
                <a:cxnLst>
                  <a:cxn ang="0">
                    <a:pos x="0" y="8"/>
                  </a:cxn>
                  <a:cxn ang="0">
                    <a:pos x="4" y="4"/>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4"/>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35" name="Freeform 101"/>
              <p:cNvSpPr>
                <a:spLocks/>
              </p:cNvSpPr>
              <p:nvPr/>
            </p:nvSpPr>
            <p:spPr bwMode="auto">
              <a:xfrm>
                <a:off x="680" y="3081"/>
                <a:ext cx="8" cy="4"/>
              </a:xfrm>
              <a:custGeom>
                <a:avLst/>
                <a:gdLst/>
                <a:ahLst/>
                <a:cxnLst>
                  <a:cxn ang="0">
                    <a:pos x="8" y="4"/>
                  </a:cxn>
                  <a:cxn ang="0">
                    <a:pos x="8" y="0"/>
                  </a:cxn>
                  <a:cxn ang="0">
                    <a:pos x="4" y="0"/>
                  </a:cxn>
                  <a:cxn ang="0">
                    <a:pos x="4" y="0"/>
                  </a:cxn>
                  <a:cxn ang="0">
                    <a:pos x="4" y="0"/>
                  </a:cxn>
                  <a:cxn ang="0">
                    <a:pos x="0" y="0"/>
                  </a:cxn>
                  <a:cxn ang="0">
                    <a:pos x="0" y="0"/>
                  </a:cxn>
                  <a:cxn ang="0">
                    <a:pos x="0" y="0"/>
                  </a:cxn>
                  <a:cxn ang="0">
                    <a:pos x="0" y="4"/>
                  </a:cxn>
                  <a:cxn ang="0">
                    <a:pos x="8" y="4"/>
                  </a:cxn>
                </a:cxnLst>
                <a:rect l="0" t="0" r="r" b="b"/>
                <a:pathLst>
                  <a:path w="8" h="4">
                    <a:moveTo>
                      <a:pt x="8" y="4"/>
                    </a:moveTo>
                    <a:lnTo>
                      <a:pt x="8" y="0"/>
                    </a:lnTo>
                    <a:lnTo>
                      <a:pt x="4" y="0"/>
                    </a:lnTo>
                    <a:lnTo>
                      <a:pt x="4" y="0"/>
                    </a:lnTo>
                    <a:lnTo>
                      <a:pt x="4" y="0"/>
                    </a:lnTo>
                    <a:lnTo>
                      <a:pt x="0" y="0"/>
                    </a:lnTo>
                    <a:lnTo>
                      <a:pt x="0" y="0"/>
                    </a:lnTo>
                    <a:lnTo>
                      <a:pt x="0" y="0"/>
                    </a:lnTo>
                    <a:lnTo>
                      <a:pt x="0" y="4"/>
                    </a:lnTo>
                    <a:lnTo>
                      <a:pt x="8" y="4"/>
                    </a:lnTo>
                    <a:close/>
                  </a:path>
                </a:pathLst>
              </a:custGeom>
              <a:solidFill>
                <a:srgbClr val="FFFFFF"/>
              </a:solidFill>
              <a:ln w="9525">
                <a:noFill/>
                <a:round/>
                <a:headEnd/>
                <a:tailEnd/>
              </a:ln>
            </p:spPr>
            <p:txBody>
              <a:bodyPr/>
              <a:lstStyle/>
              <a:p>
                <a:endParaRPr lang="en-GB"/>
              </a:p>
            </p:txBody>
          </p:sp>
          <p:sp>
            <p:nvSpPr>
              <p:cNvPr id="836" name="Rectangle 102"/>
              <p:cNvSpPr>
                <a:spLocks noChangeArrowheads="1"/>
              </p:cNvSpPr>
              <p:nvPr/>
            </p:nvSpPr>
            <p:spPr bwMode="auto">
              <a:xfrm>
                <a:off x="680" y="3085"/>
                <a:ext cx="8" cy="800"/>
              </a:xfrm>
              <a:prstGeom prst="rect">
                <a:avLst/>
              </a:prstGeom>
              <a:solidFill>
                <a:srgbClr val="FFFFFF"/>
              </a:solidFill>
              <a:ln w="9525">
                <a:noFill/>
                <a:miter lim="800000"/>
                <a:headEnd/>
                <a:tailEnd/>
              </a:ln>
            </p:spPr>
            <p:txBody>
              <a:bodyPr/>
              <a:lstStyle/>
              <a:p>
                <a:endParaRPr lang="en-GB"/>
              </a:p>
            </p:txBody>
          </p:sp>
          <p:sp>
            <p:nvSpPr>
              <p:cNvPr id="837" name="Freeform 103"/>
              <p:cNvSpPr>
                <a:spLocks/>
              </p:cNvSpPr>
              <p:nvPr/>
            </p:nvSpPr>
            <p:spPr bwMode="auto">
              <a:xfrm>
                <a:off x="680" y="3885"/>
                <a:ext cx="8" cy="4"/>
              </a:xfrm>
              <a:custGeom>
                <a:avLst/>
                <a:gdLst/>
                <a:ahLst/>
                <a:cxnLst>
                  <a:cxn ang="0">
                    <a:pos x="0" y="0"/>
                  </a:cxn>
                  <a:cxn ang="0">
                    <a:pos x="0" y="0"/>
                  </a:cxn>
                  <a:cxn ang="0">
                    <a:pos x="0" y="0"/>
                  </a:cxn>
                  <a:cxn ang="0">
                    <a:pos x="0" y="4"/>
                  </a:cxn>
                  <a:cxn ang="0">
                    <a:pos x="4" y="4"/>
                  </a:cxn>
                  <a:cxn ang="0">
                    <a:pos x="4" y="4"/>
                  </a:cxn>
                  <a:cxn ang="0">
                    <a:pos x="4" y="0"/>
                  </a:cxn>
                  <a:cxn ang="0">
                    <a:pos x="8" y="0"/>
                  </a:cxn>
                  <a:cxn ang="0">
                    <a:pos x="8" y="0"/>
                  </a:cxn>
                  <a:cxn ang="0">
                    <a:pos x="0" y="0"/>
                  </a:cxn>
                </a:cxnLst>
                <a:rect l="0" t="0" r="r" b="b"/>
                <a:pathLst>
                  <a:path w="8" h="4">
                    <a:moveTo>
                      <a:pt x="0" y="0"/>
                    </a:moveTo>
                    <a:lnTo>
                      <a:pt x="0" y="0"/>
                    </a:lnTo>
                    <a:lnTo>
                      <a:pt x="0" y="0"/>
                    </a:lnTo>
                    <a:lnTo>
                      <a:pt x="0" y="4"/>
                    </a:lnTo>
                    <a:lnTo>
                      <a:pt x="4" y="4"/>
                    </a:lnTo>
                    <a:lnTo>
                      <a:pt x="4" y="4"/>
                    </a:lnTo>
                    <a:lnTo>
                      <a:pt x="4" y="0"/>
                    </a:lnTo>
                    <a:lnTo>
                      <a:pt x="8" y="0"/>
                    </a:lnTo>
                    <a:lnTo>
                      <a:pt x="8" y="0"/>
                    </a:lnTo>
                    <a:lnTo>
                      <a:pt x="0" y="0"/>
                    </a:lnTo>
                    <a:close/>
                  </a:path>
                </a:pathLst>
              </a:custGeom>
              <a:solidFill>
                <a:srgbClr val="FFFFFF"/>
              </a:solidFill>
              <a:ln w="9525">
                <a:noFill/>
                <a:round/>
                <a:headEnd/>
                <a:tailEnd/>
              </a:ln>
            </p:spPr>
            <p:txBody>
              <a:bodyPr/>
              <a:lstStyle/>
              <a:p>
                <a:endParaRPr lang="en-GB"/>
              </a:p>
            </p:txBody>
          </p:sp>
          <p:sp>
            <p:nvSpPr>
              <p:cNvPr id="838" name="Freeform 104"/>
              <p:cNvSpPr>
                <a:spLocks/>
              </p:cNvSpPr>
              <p:nvPr/>
            </p:nvSpPr>
            <p:spPr bwMode="auto">
              <a:xfrm>
                <a:off x="620" y="3197"/>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39" name="Freeform 105"/>
              <p:cNvSpPr>
                <a:spLocks/>
              </p:cNvSpPr>
              <p:nvPr/>
            </p:nvSpPr>
            <p:spPr bwMode="auto">
              <a:xfrm>
                <a:off x="624" y="3177"/>
                <a:ext cx="108" cy="28"/>
              </a:xfrm>
              <a:custGeom>
                <a:avLst/>
                <a:gdLst/>
                <a:ahLst/>
                <a:cxnLst>
                  <a:cxn ang="0">
                    <a:pos x="108" y="0"/>
                  </a:cxn>
                  <a:cxn ang="0">
                    <a:pos x="92" y="4"/>
                  </a:cxn>
                  <a:cxn ang="0">
                    <a:pos x="80" y="8"/>
                  </a:cxn>
                  <a:cxn ang="0">
                    <a:pos x="68" y="8"/>
                  </a:cxn>
                  <a:cxn ang="0">
                    <a:pos x="60" y="12"/>
                  </a:cxn>
                  <a:cxn ang="0">
                    <a:pos x="48" y="16"/>
                  </a:cxn>
                  <a:cxn ang="0">
                    <a:pos x="32" y="16"/>
                  </a:cxn>
                  <a:cxn ang="0">
                    <a:pos x="16"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8"/>
                    </a:lnTo>
                    <a:lnTo>
                      <a:pt x="60" y="12"/>
                    </a:lnTo>
                    <a:lnTo>
                      <a:pt x="48" y="16"/>
                    </a:lnTo>
                    <a:lnTo>
                      <a:pt x="32" y="16"/>
                    </a:lnTo>
                    <a:lnTo>
                      <a:pt x="16"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40" name="Freeform 106"/>
              <p:cNvSpPr>
                <a:spLocks/>
              </p:cNvSpPr>
              <p:nvPr/>
            </p:nvSpPr>
            <p:spPr bwMode="auto">
              <a:xfrm>
                <a:off x="732" y="3177"/>
                <a:ext cx="4" cy="8"/>
              </a:xfrm>
              <a:custGeom>
                <a:avLst/>
                <a:gdLst/>
                <a:ahLst/>
                <a:cxnLst>
                  <a:cxn ang="0">
                    <a:pos x="0" y="8"/>
                  </a:cxn>
                  <a:cxn ang="0">
                    <a:pos x="4" y="4"/>
                  </a:cxn>
                  <a:cxn ang="0">
                    <a:pos x="4" y="4"/>
                  </a:cxn>
                  <a:cxn ang="0">
                    <a:pos x="4" y="4"/>
                  </a:cxn>
                  <a:cxn ang="0">
                    <a:pos x="4" y="0"/>
                  </a:cxn>
                  <a:cxn ang="0">
                    <a:pos x="4" y="0"/>
                  </a:cxn>
                  <a:cxn ang="0">
                    <a:pos x="0" y="0"/>
                  </a:cxn>
                  <a:cxn ang="0">
                    <a:pos x="0" y="0"/>
                  </a:cxn>
                  <a:cxn ang="0">
                    <a:pos x="0" y="0"/>
                  </a:cxn>
                  <a:cxn ang="0">
                    <a:pos x="0" y="8"/>
                  </a:cxn>
                </a:cxnLst>
                <a:rect l="0" t="0" r="r" b="b"/>
                <a:pathLst>
                  <a:path w="4" h="8">
                    <a:moveTo>
                      <a:pt x="0" y="8"/>
                    </a:moveTo>
                    <a:lnTo>
                      <a:pt x="4" y="4"/>
                    </a:lnTo>
                    <a:lnTo>
                      <a:pt x="4" y="4"/>
                    </a:lnTo>
                    <a:lnTo>
                      <a:pt x="4" y="4"/>
                    </a:lnTo>
                    <a:lnTo>
                      <a:pt x="4" y="0"/>
                    </a:lnTo>
                    <a:lnTo>
                      <a:pt x="4" y="0"/>
                    </a:lnTo>
                    <a:lnTo>
                      <a:pt x="0"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41" name="Freeform 107"/>
              <p:cNvSpPr>
                <a:spLocks/>
              </p:cNvSpPr>
              <p:nvPr/>
            </p:nvSpPr>
            <p:spPr bwMode="auto">
              <a:xfrm>
                <a:off x="652" y="3313"/>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42" name="Freeform 108"/>
              <p:cNvSpPr>
                <a:spLocks/>
              </p:cNvSpPr>
              <p:nvPr/>
            </p:nvSpPr>
            <p:spPr bwMode="auto">
              <a:xfrm>
                <a:off x="656" y="3301"/>
                <a:ext cx="52" cy="20"/>
              </a:xfrm>
              <a:custGeom>
                <a:avLst/>
                <a:gdLst/>
                <a:ahLst/>
                <a:cxnLst>
                  <a:cxn ang="0">
                    <a:pos x="48" y="0"/>
                  </a:cxn>
                  <a:cxn ang="0">
                    <a:pos x="44" y="4"/>
                  </a:cxn>
                  <a:cxn ang="0">
                    <a:pos x="36" y="4"/>
                  </a:cxn>
                  <a:cxn ang="0">
                    <a:pos x="32" y="8"/>
                  </a:cxn>
                  <a:cxn ang="0">
                    <a:pos x="28" y="8"/>
                  </a:cxn>
                  <a:cxn ang="0">
                    <a:pos x="20" y="8"/>
                  </a:cxn>
                  <a:cxn ang="0">
                    <a:pos x="16" y="8"/>
                  </a:cxn>
                  <a:cxn ang="0">
                    <a:pos x="8" y="8"/>
                  </a:cxn>
                  <a:cxn ang="0">
                    <a:pos x="0" y="12"/>
                  </a:cxn>
                  <a:cxn ang="0">
                    <a:pos x="0" y="20"/>
                  </a:cxn>
                  <a:cxn ang="0">
                    <a:pos x="8" y="20"/>
                  </a:cxn>
                  <a:cxn ang="0">
                    <a:pos x="16" y="16"/>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8" y="8"/>
                    </a:lnTo>
                    <a:lnTo>
                      <a:pt x="20" y="8"/>
                    </a:lnTo>
                    <a:lnTo>
                      <a:pt x="16" y="8"/>
                    </a:lnTo>
                    <a:lnTo>
                      <a:pt x="8" y="8"/>
                    </a:lnTo>
                    <a:lnTo>
                      <a:pt x="0" y="12"/>
                    </a:lnTo>
                    <a:lnTo>
                      <a:pt x="0" y="20"/>
                    </a:lnTo>
                    <a:lnTo>
                      <a:pt x="8" y="20"/>
                    </a:lnTo>
                    <a:lnTo>
                      <a:pt x="16" y="16"/>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843" name="Freeform 109"/>
              <p:cNvSpPr>
                <a:spLocks/>
              </p:cNvSpPr>
              <p:nvPr/>
            </p:nvSpPr>
            <p:spPr bwMode="auto">
              <a:xfrm>
                <a:off x="704" y="3301"/>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44" name="Freeform 110"/>
              <p:cNvSpPr>
                <a:spLocks/>
              </p:cNvSpPr>
              <p:nvPr/>
            </p:nvSpPr>
            <p:spPr bwMode="auto">
              <a:xfrm>
                <a:off x="652" y="3237"/>
                <a:ext cx="4" cy="8"/>
              </a:xfrm>
              <a:custGeom>
                <a:avLst/>
                <a:gdLst/>
                <a:ahLst/>
                <a:cxnLst>
                  <a:cxn ang="0">
                    <a:pos x="4" y="0"/>
                  </a:cxn>
                  <a:cxn ang="0">
                    <a:pos x="4"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4"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45" name="Freeform 111"/>
              <p:cNvSpPr>
                <a:spLocks/>
              </p:cNvSpPr>
              <p:nvPr/>
            </p:nvSpPr>
            <p:spPr bwMode="auto">
              <a:xfrm>
                <a:off x="656" y="3225"/>
                <a:ext cx="52" cy="20"/>
              </a:xfrm>
              <a:custGeom>
                <a:avLst/>
                <a:gdLst/>
                <a:ahLst/>
                <a:cxnLst>
                  <a:cxn ang="0">
                    <a:pos x="48" y="0"/>
                  </a:cxn>
                  <a:cxn ang="0">
                    <a:pos x="44" y="4"/>
                  </a:cxn>
                  <a:cxn ang="0">
                    <a:pos x="36" y="8"/>
                  </a:cxn>
                  <a:cxn ang="0">
                    <a:pos x="32" y="8"/>
                  </a:cxn>
                  <a:cxn ang="0">
                    <a:pos x="28" y="8"/>
                  </a:cxn>
                  <a:cxn ang="0">
                    <a:pos x="20" y="12"/>
                  </a:cxn>
                  <a:cxn ang="0">
                    <a:pos x="16" y="12"/>
                  </a:cxn>
                  <a:cxn ang="0">
                    <a:pos x="8" y="12"/>
                  </a:cxn>
                  <a:cxn ang="0">
                    <a:pos x="0" y="12"/>
                  </a:cxn>
                  <a:cxn ang="0">
                    <a:pos x="0" y="20"/>
                  </a:cxn>
                  <a:cxn ang="0">
                    <a:pos x="8" y="20"/>
                  </a:cxn>
                  <a:cxn ang="0">
                    <a:pos x="16" y="20"/>
                  </a:cxn>
                  <a:cxn ang="0">
                    <a:pos x="20" y="20"/>
                  </a:cxn>
                  <a:cxn ang="0">
                    <a:pos x="28" y="16"/>
                  </a:cxn>
                  <a:cxn ang="0">
                    <a:pos x="32" y="16"/>
                  </a:cxn>
                  <a:cxn ang="0">
                    <a:pos x="40" y="16"/>
                  </a:cxn>
                  <a:cxn ang="0">
                    <a:pos x="44" y="12"/>
                  </a:cxn>
                  <a:cxn ang="0">
                    <a:pos x="52" y="8"/>
                  </a:cxn>
                  <a:cxn ang="0">
                    <a:pos x="48" y="0"/>
                  </a:cxn>
                </a:cxnLst>
                <a:rect l="0" t="0" r="r" b="b"/>
                <a:pathLst>
                  <a:path w="52" h="20">
                    <a:moveTo>
                      <a:pt x="48" y="0"/>
                    </a:moveTo>
                    <a:lnTo>
                      <a:pt x="44" y="4"/>
                    </a:lnTo>
                    <a:lnTo>
                      <a:pt x="36" y="8"/>
                    </a:lnTo>
                    <a:lnTo>
                      <a:pt x="32" y="8"/>
                    </a:lnTo>
                    <a:lnTo>
                      <a:pt x="28" y="8"/>
                    </a:lnTo>
                    <a:lnTo>
                      <a:pt x="20" y="12"/>
                    </a:lnTo>
                    <a:lnTo>
                      <a:pt x="16" y="12"/>
                    </a:lnTo>
                    <a:lnTo>
                      <a:pt x="8" y="12"/>
                    </a:lnTo>
                    <a:lnTo>
                      <a:pt x="0" y="12"/>
                    </a:lnTo>
                    <a:lnTo>
                      <a:pt x="0" y="20"/>
                    </a:lnTo>
                    <a:lnTo>
                      <a:pt x="8" y="20"/>
                    </a:lnTo>
                    <a:lnTo>
                      <a:pt x="16" y="20"/>
                    </a:lnTo>
                    <a:lnTo>
                      <a:pt x="20" y="20"/>
                    </a:lnTo>
                    <a:lnTo>
                      <a:pt x="28" y="16"/>
                    </a:lnTo>
                    <a:lnTo>
                      <a:pt x="32" y="16"/>
                    </a:lnTo>
                    <a:lnTo>
                      <a:pt x="40" y="16"/>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846" name="Freeform 112"/>
              <p:cNvSpPr>
                <a:spLocks/>
              </p:cNvSpPr>
              <p:nvPr/>
            </p:nvSpPr>
            <p:spPr bwMode="auto">
              <a:xfrm>
                <a:off x="704" y="3225"/>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47" name="Freeform 113"/>
              <p:cNvSpPr>
                <a:spLocks/>
              </p:cNvSpPr>
              <p:nvPr/>
            </p:nvSpPr>
            <p:spPr bwMode="auto">
              <a:xfrm>
                <a:off x="652" y="3389"/>
                <a:ext cx="4" cy="8"/>
              </a:xfrm>
              <a:custGeom>
                <a:avLst/>
                <a:gdLst/>
                <a:ahLst/>
                <a:cxnLst>
                  <a:cxn ang="0">
                    <a:pos x="4" y="0"/>
                  </a:cxn>
                  <a:cxn ang="0">
                    <a:pos x="0"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0"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48" name="Freeform 114"/>
              <p:cNvSpPr>
                <a:spLocks/>
              </p:cNvSpPr>
              <p:nvPr/>
            </p:nvSpPr>
            <p:spPr bwMode="auto">
              <a:xfrm>
                <a:off x="656" y="3381"/>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849" name="Freeform 115"/>
              <p:cNvSpPr>
                <a:spLocks/>
              </p:cNvSpPr>
              <p:nvPr/>
            </p:nvSpPr>
            <p:spPr bwMode="auto">
              <a:xfrm>
                <a:off x="704" y="3381"/>
                <a:ext cx="8" cy="8"/>
              </a:xfrm>
              <a:custGeom>
                <a:avLst/>
                <a:gdLst/>
                <a:ahLst/>
                <a:cxnLst>
                  <a:cxn ang="0">
                    <a:pos x="4" y="8"/>
                  </a:cxn>
                  <a:cxn ang="0">
                    <a:pos x="4" y="4"/>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4"/>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50" name="Freeform 116"/>
              <p:cNvSpPr>
                <a:spLocks/>
              </p:cNvSpPr>
              <p:nvPr/>
            </p:nvSpPr>
            <p:spPr bwMode="auto">
              <a:xfrm>
                <a:off x="652" y="3469"/>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51" name="Freeform 117"/>
              <p:cNvSpPr>
                <a:spLocks/>
              </p:cNvSpPr>
              <p:nvPr/>
            </p:nvSpPr>
            <p:spPr bwMode="auto">
              <a:xfrm>
                <a:off x="656" y="3457"/>
                <a:ext cx="52" cy="20"/>
              </a:xfrm>
              <a:custGeom>
                <a:avLst/>
                <a:gdLst/>
                <a:ahLst/>
                <a:cxnLst>
                  <a:cxn ang="0">
                    <a:pos x="48" y="0"/>
                  </a:cxn>
                  <a:cxn ang="0">
                    <a:pos x="44" y="4"/>
                  </a:cxn>
                  <a:cxn ang="0">
                    <a:pos x="36" y="4"/>
                  </a:cxn>
                  <a:cxn ang="0">
                    <a:pos x="32" y="8"/>
                  </a:cxn>
                  <a:cxn ang="0">
                    <a:pos x="24" y="8"/>
                  </a:cxn>
                  <a:cxn ang="0">
                    <a:pos x="20" y="8"/>
                  </a:cxn>
                  <a:cxn ang="0">
                    <a:pos x="16" y="8"/>
                  </a:cxn>
                  <a:cxn ang="0">
                    <a:pos x="8" y="12"/>
                  </a:cxn>
                  <a:cxn ang="0">
                    <a:pos x="0" y="12"/>
                  </a:cxn>
                  <a:cxn ang="0">
                    <a:pos x="0" y="20"/>
                  </a:cxn>
                  <a:cxn ang="0">
                    <a:pos x="8" y="20"/>
                  </a:cxn>
                  <a:cxn ang="0">
                    <a:pos x="16" y="20"/>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4" y="8"/>
                    </a:lnTo>
                    <a:lnTo>
                      <a:pt x="20" y="8"/>
                    </a:lnTo>
                    <a:lnTo>
                      <a:pt x="16" y="8"/>
                    </a:lnTo>
                    <a:lnTo>
                      <a:pt x="8" y="12"/>
                    </a:lnTo>
                    <a:lnTo>
                      <a:pt x="0" y="12"/>
                    </a:lnTo>
                    <a:lnTo>
                      <a:pt x="0" y="20"/>
                    </a:lnTo>
                    <a:lnTo>
                      <a:pt x="8" y="20"/>
                    </a:lnTo>
                    <a:lnTo>
                      <a:pt x="16" y="20"/>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852" name="Freeform 118"/>
              <p:cNvSpPr>
                <a:spLocks/>
              </p:cNvSpPr>
              <p:nvPr/>
            </p:nvSpPr>
            <p:spPr bwMode="auto">
              <a:xfrm>
                <a:off x="704" y="3457"/>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53" name="Freeform 119"/>
              <p:cNvSpPr>
                <a:spLocks/>
              </p:cNvSpPr>
              <p:nvPr/>
            </p:nvSpPr>
            <p:spPr bwMode="auto">
              <a:xfrm>
                <a:off x="652" y="3545"/>
                <a:ext cx="4" cy="8"/>
              </a:xfrm>
              <a:custGeom>
                <a:avLst/>
                <a:gdLst/>
                <a:ahLst/>
                <a:cxnLst>
                  <a:cxn ang="0">
                    <a:pos x="4" y="0"/>
                  </a:cxn>
                  <a:cxn ang="0">
                    <a:pos x="4"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4"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54" name="Freeform 120"/>
              <p:cNvSpPr>
                <a:spLocks/>
              </p:cNvSpPr>
              <p:nvPr/>
            </p:nvSpPr>
            <p:spPr bwMode="auto">
              <a:xfrm>
                <a:off x="656" y="3537"/>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855" name="Freeform 121"/>
              <p:cNvSpPr>
                <a:spLocks/>
              </p:cNvSpPr>
              <p:nvPr/>
            </p:nvSpPr>
            <p:spPr bwMode="auto">
              <a:xfrm>
                <a:off x="704" y="3537"/>
                <a:ext cx="8" cy="8"/>
              </a:xfrm>
              <a:custGeom>
                <a:avLst/>
                <a:gdLst/>
                <a:ahLst/>
                <a:cxnLst>
                  <a:cxn ang="0">
                    <a:pos x="4" y="8"/>
                  </a:cxn>
                  <a:cxn ang="0">
                    <a:pos x="4" y="8"/>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56" name="Freeform 122"/>
              <p:cNvSpPr>
                <a:spLocks/>
              </p:cNvSpPr>
              <p:nvPr/>
            </p:nvSpPr>
            <p:spPr bwMode="auto">
              <a:xfrm>
                <a:off x="652" y="3625"/>
                <a:ext cx="4" cy="8"/>
              </a:xfrm>
              <a:custGeom>
                <a:avLst/>
                <a:gdLst/>
                <a:ahLst/>
                <a:cxnLst>
                  <a:cxn ang="0">
                    <a:pos x="4" y="0"/>
                  </a:cxn>
                  <a:cxn ang="0">
                    <a:pos x="0"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0"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57" name="Freeform 123"/>
              <p:cNvSpPr>
                <a:spLocks/>
              </p:cNvSpPr>
              <p:nvPr/>
            </p:nvSpPr>
            <p:spPr bwMode="auto">
              <a:xfrm>
                <a:off x="656" y="3613"/>
                <a:ext cx="52" cy="20"/>
              </a:xfrm>
              <a:custGeom>
                <a:avLst/>
                <a:gdLst/>
                <a:ahLst/>
                <a:cxnLst>
                  <a:cxn ang="0">
                    <a:pos x="48" y="0"/>
                  </a:cxn>
                  <a:cxn ang="0">
                    <a:pos x="44" y="4"/>
                  </a:cxn>
                  <a:cxn ang="0">
                    <a:pos x="36" y="8"/>
                  </a:cxn>
                  <a:cxn ang="0">
                    <a:pos x="32" y="8"/>
                  </a:cxn>
                  <a:cxn ang="0">
                    <a:pos x="28" y="8"/>
                  </a:cxn>
                  <a:cxn ang="0">
                    <a:pos x="20" y="12"/>
                  </a:cxn>
                  <a:cxn ang="0">
                    <a:pos x="16" y="12"/>
                  </a:cxn>
                  <a:cxn ang="0">
                    <a:pos x="8" y="12"/>
                  </a:cxn>
                  <a:cxn ang="0">
                    <a:pos x="0" y="12"/>
                  </a:cxn>
                  <a:cxn ang="0">
                    <a:pos x="0" y="20"/>
                  </a:cxn>
                  <a:cxn ang="0">
                    <a:pos x="8" y="20"/>
                  </a:cxn>
                  <a:cxn ang="0">
                    <a:pos x="16" y="20"/>
                  </a:cxn>
                  <a:cxn ang="0">
                    <a:pos x="20" y="20"/>
                  </a:cxn>
                  <a:cxn ang="0">
                    <a:pos x="28" y="16"/>
                  </a:cxn>
                  <a:cxn ang="0">
                    <a:pos x="32" y="16"/>
                  </a:cxn>
                  <a:cxn ang="0">
                    <a:pos x="40" y="16"/>
                  </a:cxn>
                  <a:cxn ang="0">
                    <a:pos x="44" y="12"/>
                  </a:cxn>
                  <a:cxn ang="0">
                    <a:pos x="52" y="8"/>
                  </a:cxn>
                  <a:cxn ang="0">
                    <a:pos x="48" y="0"/>
                  </a:cxn>
                </a:cxnLst>
                <a:rect l="0" t="0" r="r" b="b"/>
                <a:pathLst>
                  <a:path w="52" h="20">
                    <a:moveTo>
                      <a:pt x="48" y="0"/>
                    </a:moveTo>
                    <a:lnTo>
                      <a:pt x="44" y="4"/>
                    </a:lnTo>
                    <a:lnTo>
                      <a:pt x="36" y="8"/>
                    </a:lnTo>
                    <a:lnTo>
                      <a:pt x="32" y="8"/>
                    </a:lnTo>
                    <a:lnTo>
                      <a:pt x="28" y="8"/>
                    </a:lnTo>
                    <a:lnTo>
                      <a:pt x="20" y="12"/>
                    </a:lnTo>
                    <a:lnTo>
                      <a:pt x="16" y="12"/>
                    </a:lnTo>
                    <a:lnTo>
                      <a:pt x="8" y="12"/>
                    </a:lnTo>
                    <a:lnTo>
                      <a:pt x="0" y="12"/>
                    </a:lnTo>
                    <a:lnTo>
                      <a:pt x="0" y="20"/>
                    </a:lnTo>
                    <a:lnTo>
                      <a:pt x="8" y="20"/>
                    </a:lnTo>
                    <a:lnTo>
                      <a:pt x="16" y="20"/>
                    </a:lnTo>
                    <a:lnTo>
                      <a:pt x="20" y="20"/>
                    </a:lnTo>
                    <a:lnTo>
                      <a:pt x="28" y="16"/>
                    </a:lnTo>
                    <a:lnTo>
                      <a:pt x="32" y="16"/>
                    </a:lnTo>
                    <a:lnTo>
                      <a:pt x="40" y="16"/>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858" name="Freeform 124"/>
              <p:cNvSpPr>
                <a:spLocks/>
              </p:cNvSpPr>
              <p:nvPr/>
            </p:nvSpPr>
            <p:spPr bwMode="auto">
              <a:xfrm>
                <a:off x="704" y="3613"/>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59" name="Freeform 125"/>
              <p:cNvSpPr>
                <a:spLocks/>
              </p:cNvSpPr>
              <p:nvPr/>
            </p:nvSpPr>
            <p:spPr bwMode="auto">
              <a:xfrm>
                <a:off x="652" y="3705"/>
                <a:ext cx="4" cy="8"/>
              </a:xfrm>
              <a:custGeom>
                <a:avLst/>
                <a:gdLst/>
                <a:ahLst/>
                <a:cxnLst>
                  <a:cxn ang="0">
                    <a:pos x="4" y="0"/>
                  </a:cxn>
                  <a:cxn ang="0">
                    <a:pos x="4" y="0"/>
                  </a:cxn>
                  <a:cxn ang="0">
                    <a:pos x="0" y="0"/>
                  </a:cxn>
                  <a:cxn ang="0">
                    <a:pos x="0" y="0"/>
                  </a:cxn>
                  <a:cxn ang="0">
                    <a:pos x="0" y="4"/>
                  </a:cxn>
                  <a:cxn ang="0">
                    <a:pos x="0" y="4"/>
                  </a:cxn>
                  <a:cxn ang="0">
                    <a:pos x="0" y="4"/>
                  </a:cxn>
                  <a:cxn ang="0">
                    <a:pos x="4" y="8"/>
                  </a:cxn>
                  <a:cxn ang="0">
                    <a:pos x="4" y="8"/>
                  </a:cxn>
                  <a:cxn ang="0">
                    <a:pos x="4" y="0"/>
                  </a:cxn>
                </a:cxnLst>
                <a:rect l="0" t="0" r="r" b="b"/>
                <a:pathLst>
                  <a:path w="4" h="8">
                    <a:moveTo>
                      <a:pt x="4" y="0"/>
                    </a:moveTo>
                    <a:lnTo>
                      <a:pt x="4" y="0"/>
                    </a:lnTo>
                    <a:lnTo>
                      <a:pt x="0" y="0"/>
                    </a:lnTo>
                    <a:lnTo>
                      <a:pt x="0" y="0"/>
                    </a:lnTo>
                    <a:lnTo>
                      <a:pt x="0" y="4"/>
                    </a:lnTo>
                    <a:lnTo>
                      <a:pt x="0" y="4"/>
                    </a:lnTo>
                    <a:lnTo>
                      <a:pt x="0" y="4"/>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60" name="Freeform 126"/>
              <p:cNvSpPr>
                <a:spLocks/>
              </p:cNvSpPr>
              <p:nvPr/>
            </p:nvSpPr>
            <p:spPr bwMode="auto">
              <a:xfrm>
                <a:off x="656" y="3693"/>
                <a:ext cx="52" cy="20"/>
              </a:xfrm>
              <a:custGeom>
                <a:avLst/>
                <a:gdLst/>
                <a:ahLst/>
                <a:cxnLst>
                  <a:cxn ang="0">
                    <a:pos x="48" y="0"/>
                  </a:cxn>
                  <a:cxn ang="0">
                    <a:pos x="44" y="4"/>
                  </a:cxn>
                  <a:cxn ang="0">
                    <a:pos x="36" y="4"/>
                  </a:cxn>
                  <a:cxn ang="0">
                    <a:pos x="32" y="8"/>
                  </a:cxn>
                  <a:cxn ang="0">
                    <a:pos x="28" y="8"/>
                  </a:cxn>
                  <a:cxn ang="0">
                    <a:pos x="20" y="8"/>
                  </a:cxn>
                  <a:cxn ang="0">
                    <a:pos x="16" y="8"/>
                  </a:cxn>
                  <a:cxn ang="0">
                    <a:pos x="8" y="12"/>
                  </a:cxn>
                  <a:cxn ang="0">
                    <a:pos x="0" y="12"/>
                  </a:cxn>
                  <a:cxn ang="0">
                    <a:pos x="0" y="20"/>
                  </a:cxn>
                  <a:cxn ang="0">
                    <a:pos x="8" y="20"/>
                  </a:cxn>
                  <a:cxn ang="0">
                    <a:pos x="16" y="16"/>
                  </a:cxn>
                  <a:cxn ang="0">
                    <a:pos x="20" y="16"/>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8" y="8"/>
                    </a:lnTo>
                    <a:lnTo>
                      <a:pt x="20" y="8"/>
                    </a:lnTo>
                    <a:lnTo>
                      <a:pt x="16" y="8"/>
                    </a:lnTo>
                    <a:lnTo>
                      <a:pt x="8" y="12"/>
                    </a:lnTo>
                    <a:lnTo>
                      <a:pt x="0" y="12"/>
                    </a:lnTo>
                    <a:lnTo>
                      <a:pt x="0" y="20"/>
                    </a:lnTo>
                    <a:lnTo>
                      <a:pt x="8" y="20"/>
                    </a:lnTo>
                    <a:lnTo>
                      <a:pt x="16" y="16"/>
                    </a:lnTo>
                    <a:lnTo>
                      <a:pt x="20" y="16"/>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861" name="Freeform 127"/>
              <p:cNvSpPr>
                <a:spLocks/>
              </p:cNvSpPr>
              <p:nvPr/>
            </p:nvSpPr>
            <p:spPr bwMode="auto">
              <a:xfrm>
                <a:off x="704" y="3693"/>
                <a:ext cx="8" cy="8"/>
              </a:xfrm>
              <a:custGeom>
                <a:avLst/>
                <a:gdLst/>
                <a:ahLst/>
                <a:cxnLst>
                  <a:cxn ang="0">
                    <a:pos x="4" y="8"/>
                  </a:cxn>
                  <a:cxn ang="0">
                    <a:pos x="4" y="8"/>
                  </a:cxn>
                  <a:cxn ang="0">
                    <a:pos x="8" y="4"/>
                  </a:cxn>
                  <a:cxn ang="0">
                    <a:pos x="8" y="4"/>
                  </a:cxn>
                  <a:cxn ang="0">
                    <a:pos x="8" y="4"/>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4"/>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62" name="Freeform 128"/>
              <p:cNvSpPr>
                <a:spLocks/>
              </p:cNvSpPr>
              <p:nvPr/>
            </p:nvSpPr>
            <p:spPr bwMode="auto">
              <a:xfrm>
                <a:off x="652" y="3781"/>
                <a:ext cx="4" cy="8"/>
              </a:xfrm>
              <a:custGeom>
                <a:avLst/>
                <a:gdLst/>
                <a:ahLst/>
                <a:cxnLst>
                  <a:cxn ang="0">
                    <a:pos x="4" y="0"/>
                  </a:cxn>
                  <a:cxn ang="0">
                    <a:pos x="0"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0"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63" name="Freeform 129"/>
              <p:cNvSpPr>
                <a:spLocks/>
              </p:cNvSpPr>
              <p:nvPr/>
            </p:nvSpPr>
            <p:spPr bwMode="auto">
              <a:xfrm>
                <a:off x="656" y="3773"/>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864" name="Freeform 130"/>
              <p:cNvSpPr>
                <a:spLocks/>
              </p:cNvSpPr>
              <p:nvPr/>
            </p:nvSpPr>
            <p:spPr bwMode="auto">
              <a:xfrm>
                <a:off x="704" y="3773"/>
                <a:ext cx="8" cy="8"/>
              </a:xfrm>
              <a:custGeom>
                <a:avLst/>
                <a:gdLst/>
                <a:ahLst/>
                <a:cxnLst>
                  <a:cxn ang="0">
                    <a:pos x="4" y="8"/>
                  </a:cxn>
                  <a:cxn ang="0">
                    <a:pos x="4" y="4"/>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4"/>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65" name="Freeform 131"/>
              <p:cNvSpPr>
                <a:spLocks/>
              </p:cNvSpPr>
              <p:nvPr/>
            </p:nvSpPr>
            <p:spPr bwMode="auto">
              <a:xfrm>
                <a:off x="652" y="3861"/>
                <a:ext cx="4" cy="8"/>
              </a:xfrm>
              <a:custGeom>
                <a:avLst/>
                <a:gdLst/>
                <a:ahLst/>
                <a:cxnLst>
                  <a:cxn ang="0">
                    <a:pos x="4" y="0"/>
                  </a:cxn>
                  <a:cxn ang="0">
                    <a:pos x="4" y="0"/>
                  </a:cxn>
                  <a:cxn ang="0">
                    <a:pos x="0" y="0"/>
                  </a:cxn>
                  <a:cxn ang="0">
                    <a:pos x="0" y="4"/>
                  </a:cxn>
                  <a:cxn ang="0">
                    <a:pos x="0" y="4"/>
                  </a:cxn>
                  <a:cxn ang="0">
                    <a:pos x="0" y="4"/>
                  </a:cxn>
                  <a:cxn ang="0">
                    <a:pos x="0" y="8"/>
                  </a:cxn>
                  <a:cxn ang="0">
                    <a:pos x="4" y="8"/>
                  </a:cxn>
                  <a:cxn ang="0">
                    <a:pos x="4" y="8"/>
                  </a:cxn>
                  <a:cxn ang="0">
                    <a:pos x="4" y="0"/>
                  </a:cxn>
                </a:cxnLst>
                <a:rect l="0" t="0" r="r" b="b"/>
                <a:pathLst>
                  <a:path w="4" h="8">
                    <a:moveTo>
                      <a:pt x="4" y="0"/>
                    </a:moveTo>
                    <a:lnTo>
                      <a:pt x="4" y="0"/>
                    </a:lnTo>
                    <a:lnTo>
                      <a:pt x="0" y="0"/>
                    </a:lnTo>
                    <a:lnTo>
                      <a:pt x="0" y="4"/>
                    </a:lnTo>
                    <a:lnTo>
                      <a:pt x="0" y="4"/>
                    </a:lnTo>
                    <a:lnTo>
                      <a:pt x="0" y="4"/>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66" name="Freeform 132"/>
              <p:cNvSpPr>
                <a:spLocks/>
              </p:cNvSpPr>
              <p:nvPr/>
            </p:nvSpPr>
            <p:spPr bwMode="auto">
              <a:xfrm>
                <a:off x="656" y="3849"/>
                <a:ext cx="52" cy="20"/>
              </a:xfrm>
              <a:custGeom>
                <a:avLst/>
                <a:gdLst/>
                <a:ahLst/>
                <a:cxnLst>
                  <a:cxn ang="0">
                    <a:pos x="48" y="0"/>
                  </a:cxn>
                  <a:cxn ang="0">
                    <a:pos x="44" y="4"/>
                  </a:cxn>
                  <a:cxn ang="0">
                    <a:pos x="36" y="4"/>
                  </a:cxn>
                  <a:cxn ang="0">
                    <a:pos x="32" y="8"/>
                  </a:cxn>
                  <a:cxn ang="0">
                    <a:pos x="24" y="8"/>
                  </a:cxn>
                  <a:cxn ang="0">
                    <a:pos x="20" y="8"/>
                  </a:cxn>
                  <a:cxn ang="0">
                    <a:pos x="16" y="12"/>
                  </a:cxn>
                  <a:cxn ang="0">
                    <a:pos x="8" y="12"/>
                  </a:cxn>
                  <a:cxn ang="0">
                    <a:pos x="0" y="12"/>
                  </a:cxn>
                  <a:cxn ang="0">
                    <a:pos x="0" y="20"/>
                  </a:cxn>
                  <a:cxn ang="0">
                    <a:pos x="8" y="20"/>
                  </a:cxn>
                  <a:cxn ang="0">
                    <a:pos x="16" y="20"/>
                  </a:cxn>
                  <a:cxn ang="0">
                    <a:pos x="20" y="20"/>
                  </a:cxn>
                  <a:cxn ang="0">
                    <a:pos x="28" y="16"/>
                  </a:cxn>
                  <a:cxn ang="0">
                    <a:pos x="32" y="16"/>
                  </a:cxn>
                  <a:cxn ang="0">
                    <a:pos x="40" y="12"/>
                  </a:cxn>
                  <a:cxn ang="0">
                    <a:pos x="44" y="12"/>
                  </a:cxn>
                  <a:cxn ang="0">
                    <a:pos x="52" y="8"/>
                  </a:cxn>
                  <a:cxn ang="0">
                    <a:pos x="48" y="0"/>
                  </a:cxn>
                </a:cxnLst>
                <a:rect l="0" t="0" r="r" b="b"/>
                <a:pathLst>
                  <a:path w="52" h="20">
                    <a:moveTo>
                      <a:pt x="48" y="0"/>
                    </a:moveTo>
                    <a:lnTo>
                      <a:pt x="44" y="4"/>
                    </a:lnTo>
                    <a:lnTo>
                      <a:pt x="36" y="4"/>
                    </a:lnTo>
                    <a:lnTo>
                      <a:pt x="32" y="8"/>
                    </a:lnTo>
                    <a:lnTo>
                      <a:pt x="24" y="8"/>
                    </a:lnTo>
                    <a:lnTo>
                      <a:pt x="20" y="8"/>
                    </a:lnTo>
                    <a:lnTo>
                      <a:pt x="16" y="12"/>
                    </a:lnTo>
                    <a:lnTo>
                      <a:pt x="8" y="12"/>
                    </a:lnTo>
                    <a:lnTo>
                      <a:pt x="0" y="12"/>
                    </a:lnTo>
                    <a:lnTo>
                      <a:pt x="0" y="20"/>
                    </a:lnTo>
                    <a:lnTo>
                      <a:pt x="8" y="20"/>
                    </a:lnTo>
                    <a:lnTo>
                      <a:pt x="16" y="20"/>
                    </a:lnTo>
                    <a:lnTo>
                      <a:pt x="20" y="20"/>
                    </a:lnTo>
                    <a:lnTo>
                      <a:pt x="28" y="16"/>
                    </a:lnTo>
                    <a:lnTo>
                      <a:pt x="32" y="16"/>
                    </a:lnTo>
                    <a:lnTo>
                      <a:pt x="40" y="12"/>
                    </a:lnTo>
                    <a:lnTo>
                      <a:pt x="44" y="12"/>
                    </a:lnTo>
                    <a:lnTo>
                      <a:pt x="52" y="8"/>
                    </a:lnTo>
                    <a:lnTo>
                      <a:pt x="48" y="0"/>
                    </a:lnTo>
                    <a:close/>
                  </a:path>
                </a:pathLst>
              </a:custGeom>
              <a:solidFill>
                <a:srgbClr val="FFFFFF"/>
              </a:solidFill>
              <a:ln w="9525">
                <a:noFill/>
                <a:round/>
                <a:headEnd/>
                <a:tailEnd/>
              </a:ln>
            </p:spPr>
            <p:txBody>
              <a:bodyPr/>
              <a:lstStyle/>
              <a:p>
                <a:endParaRPr lang="en-GB"/>
              </a:p>
            </p:txBody>
          </p:sp>
          <p:sp>
            <p:nvSpPr>
              <p:cNvPr id="867" name="Freeform 133"/>
              <p:cNvSpPr>
                <a:spLocks/>
              </p:cNvSpPr>
              <p:nvPr/>
            </p:nvSpPr>
            <p:spPr bwMode="auto">
              <a:xfrm>
                <a:off x="704" y="3849"/>
                <a:ext cx="8" cy="8"/>
              </a:xfrm>
              <a:custGeom>
                <a:avLst/>
                <a:gdLst/>
                <a:ahLst/>
                <a:cxnLst>
                  <a:cxn ang="0">
                    <a:pos x="4" y="8"/>
                  </a:cxn>
                  <a:cxn ang="0">
                    <a:pos x="4" y="8"/>
                  </a:cxn>
                  <a:cxn ang="0">
                    <a:pos x="8" y="8"/>
                  </a:cxn>
                  <a:cxn ang="0">
                    <a:pos x="8" y="4"/>
                  </a:cxn>
                  <a:cxn ang="0">
                    <a:pos x="8" y="4"/>
                  </a:cxn>
                  <a:cxn ang="0">
                    <a:pos x="4" y="4"/>
                  </a:cxn>
                  <a:cxn ang="0">
                    <a:pos x="4" y="0"/>
                  </a:cxn>
                  <a:cxn ang="0">
                    <a:pos x="4" y="0"/>
                  </a:cxn>
                  <a:cxn ang="0">
                    <a:pos x="0" y="0"/>
                  </a:cxn>
                  <a:cxn ang="0">
                    <a:pos x="4" y="8"/>
                  </a:cxn>
                </a:cxnLst>
                <a:rect l="0" t="0" r="r" b="b"/>
                <a:pathLst>
                  <a:path w="8" h="8">
                    <a:moveTo>
                      <a:pt x="4" y="8"/>
                    </a:moveTo>
                    <a:lnTo>
                      <a:pt x="4" y="8"/>
                    </a:lnTo>
                    <a:lnTo>
                      <a:pt x="8" y="8"/>
                    </a:lnTo>
                    <a:lnTo>
                      <a:pt x="8" y="4"/>
                    </a:lnTo>
                    <a:lnTo>
                      <a:pt x="8" y="4"/>
                    </a:lnTo>
                    <a:lnTo>
                      <a:pt x="4" y="4"/>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68" name="Freeform 134"/>
              <p:cNvSpPr>
                <a:spLocks/>
              </p:cNvSpPr>
              <p:nvPr/>
            </p:nvSpPr>
            <p:spPr bwMode="auto">
              <a:xfrm>
                <a:off x="652" y="3161"/>
                <a:ext cx="4" cy="8"/>
              </a:xfrm>
              <a:custGeom>
                <a:avLst/>
                <a:gdLst/>
                <a:ahLst/>
                <a:cxnLst>
                  <a:cxn ang="0">
                    <a:pos x="4" y="0"/>
                  </a:cxn>
                  <a:cxn ang="0">
                    <a:pos x="4" y="0"/>
                  </a:cxn>
                  <a:cxn ang="0">
                    <a:pos x="0" y="4"/>
                  </a:cxn>
                  <a:cxn ang="0">
                    <a:pos x="0" y="4"/>
                  </a:cxn>
                  <a:cxn ang="0">
                    <a:pos x="0" y="4"/>
                  </a:cxn>
                  <a:cxn ang="0">
                    <a:pos x="0" y="8"/>
                  </a:cxn>
                  <a:cxn ang="0">
                    <a:pos x="0" y="8"/>
                  </a:cxn>
                  <a:cxn ang="0">
                    <a:pos x="4" y="8"/>
                  </a:cxn>
                  <a:cxn ang="0">
                    <a:pos x="4" y="8"/>
                  </a:cxn>
                  <a:cxn ang="0">
                    <a:pos x="4" y="0"/>
                  </a:cxn>
                </a:cxnLst>
                <a:rect l="0" t="0" r="r" b="b"/>
                <a:pathLst>
                  <a:path w="4" h="8">
                    <a:moveTo>
                      <a:pt x="4" y="0"/>
                    </a:moveTo>
                    <a:lnTo>
                      <a:pt x="4" y="0"/>
                    </a:lnTo>
                    <a:lnTo>
                      <a:pt x="0" y="4"/>
                    </a:lnTo>
                    <a:lnTo>
                      <a:pt x="0" y="4"/>
                    </a:lnTo>
                    <a:lnTo>
                      <a:pt x="0" y="4"/>
                    </a:lnTo>
                    <a:lnTo>
                      <a:pt x="0" y="8"/>
                    </a:lnTo>
                    <a:lnTo>
                      <a:pt x="0" y="8"/>
                    </a:lnTo>
                    <a:lnTo>
                      <a:pt x="4" y="8"/>
                    </a:lnTo>
                    <a:lnTo>
                      <a:pt x="4" y="8"/>
                    </a:lnTo>
                    <a:lnTo>
                      <a:pt x="4" y="0"/>
                    </a:lnTo>
                    <a:close/>
                  </a:path>
                </a:pathLst>
              </a:custGeom>
              <a:solidFill>
                <a:srgbClr val="FFFFFF"/>
              </a:solidFill>
              <a:ln w="9525">
                <a:noFill/>
                <a:round/>
                <a:headEnd/>
                <a:tailEnd/>
              </a:ln>
            </p:spPr>
            <p:txBody>
              <a:bodyPr/>
              <a:lstStyle/>
              <a:p>
                <a:endParaRPr lang="en-GB"/>
              </a:p>
            </p:txBody>
          </p:sp>
          <p:sp>
            <p:nvSpPr>
              <p:cNvPr id="869" name="Freeform 135"/>
              <p:cNvSpPr>
                <a:spLocks/>
              </p:cNvSpPr>
              <p:nvPr/>
            </p:nvSpPr>
            <p:spPr bwMode="auto">
              <a:xfrm>
                <a:off x="656" y="3153"/>
                <a:ext cx="52" cy="16"/>
              </a:xfrm>
              <a:custGeom>
                <a:avLst/>
                <a:gdLst/>
                <a:ahLst/>
                <a:cxnLst>
                  <a:cxn ang="0">
                    <a:pos x="48" y="0"/>
                  </a:cxn>
                  <a:cxn ang="0">
                    <a:pos x="44" y="0"/>
                  </a:cxn>
                  <a:cxn ang="0">
                    <a:pos x="36" y="4"/>
                  </a:cxn>
                  <a:cxn ang="0">
                    <a:pos x="32" y="4"/>
                  </a:cxn>
                  <a:cxn ang="0">
                    <a:pos x="28" y="8"/>
                  </a:cxn>
                  <a:cxn ang="0">
                    <a:pos x="20" y="8"/>
                  </a:cxn>
                  <a:cxn ang="0">
                    <a:pos x="16" y="8"/>
                  </a:cxn>
                  <a:cxn ang="0">
                    <a:pos x="8" y="8"/>
                  </a:cxn>
                  <a:cxn ang="0">
                    <a:pos x="0" y="8"/>
                  </a:cxn>
                  <a:cxn ang="0">
                    <a:pos x="0" y="16"/>
                  </a:cxn>
                  <a:cxn ang="0">
                    <a:pos x="8" y="16"/>
                  </a:cxn>
                  <a:cxn ang="0">
                    <a:pos x="16" y="16"/>
                  </a:cxn>
                  <a:cxn ang="0">
                    <a:pos x="20" y="16"/>
                  </a:cxn>
                  <a:cxn ang="0">
                    <a:pos x="28" y="16"/>
                  </a:cxn>
                  <a:cxn ang="0">
                    <a:pos x="32" y="12"/>
                  </a:cxn>
                  <a:cxn ang="0">
                    <a:pos x="40" y="12"/>
                  </a:cxn>
                  <a:cxn ang="0">
                    <a:pos x="44" y="8"/>
                  </a:cxn>
                  <a:cxn ang="0">
                    <a:pos x="52" y="8"/>
                  </a:cxn>
                  <a:cxn ang="0">
                    <a:pos x="48" y="0"/>
                  </a:cxn>
                </a:cxnLst>
                <a:rect l="0" t="0" r="r" b="b"/>
                <a:pathLst>
                  <a:path w="52" h="16">
                    <a:moveTo>
                      <a:pt x="48" y="0"/>
                    </a:moveTo>
                    <a:lnTo>
                      <a:pt x="44" y="0"/>
                    </a:lnTo>
                    <a:lnTo>
                      <a:pt x="36" y="4"/>
                    </a:lnTo>
                    <a:lnTo>
                      <a:pt x="32" y="4"/>
                    </a:lnTo>
                    <a:lnTo>
                      <a:pt x="28" y="8"/>
                    </a:lnTo>
                    <a:lnTo>
                      <a:pt x="20" y="8"/>
                    </a:lnTo>
                    <a:lnTo>
                      <a:pt x="16" y="8"/>
                    </a:lnTo>
                    <a:lnTo>
                      <a:pt x="8" y="8"/>
                    </a:lnTo>
                    <a:lnTo>
                      <a:pt x="0" y="8"/>
                    </a:lnTo>
                    <a:lnTo>
                      <a:pt x="0" y="16"/>
                    </a:lnTo>
                    <a:lnTo>
                      <a:pt x="8" y="16"/>
                    </a:lnTo>
                    <a:lnTo>
                      <a:pt x="16" y="16"/>
                    </a:lnTo>
                    <a:lnTo>
                      <a:pt x="20" y="16"/>
                    </a:lnTo>
                    <a:lnTo>
                      <a:pt x="28" y="16"/>
                    </a:lnTo>
                    <a:lnTo>
                      <a:pt x="32" y="12"/>
                    </a:lnTo>
                    <a:lnTo>
                      <a:pt x="40" y="12"/>
                    </a:lnTo>
                    <a:lnTo>
                      <a:pt x="44" y="8"/>
                    </a:lnTo>
                    <a:lnTo>
                      <a:pt x="52" y="8"/>
                    </a:lnTo>
                    <a:lnTo>
                      <a:pt x="48" y="0"/>
                    </a:lnTo>
                    <a:close/>
                  </a:path>
                </a:pathLst>
              </a:custGeom>
              <a:solidFill>
                <a:srgbClr val="FFFFFF"/>
              </a:solidFill>
              <a:ln w="9525">
                <a:noFill/>
                <a:round/>
                <a:headEnd/>
                <a:tailEnd/>
              </a:ln>
            </p:spPr>
            <p:txBody>
              <a:bodyPr/>
              <a:lstStyle/>
              <a:p>
                <a:endParaRPr lang="en-GB"/>
              </a:p>
            </p:txBody>
          </p:sp>
          <p:sp>
            <p:nvSpPr>
              <p:cNvPr id="870" name="Freeform 136"/>
              <p:cNvSpPr>
                <a:spLocks/>
              </p:cNvSpPr>
              <p:nvPr/>
            </p:nvSpPr>
            <p:spPr bwMode="auto">
              <a:xfrm>
                <a:off x="704" y="3153"/>
                <a:ext cx="8" cy="8"/>
              </a:xfrm>
              <a:custGeom>
                <a:avLst/>
                <a:gdLst/>
                <a:ahLst/>
                <a:cxnLst>
                  <a:cxn ang="0">
                    <a:pos x="4" y="8"/>
                  </a:cxn>
                  <a:cxn ang="0">
                    <a:pos x="4" y="8"/>
                  </a:cxn>
                  <a:cxn ang="0">
                    <a:pos x="8" y="4"/>
                  </a:cxn>
                  <a:cxn ang="0">
                    <a:pos x="8" y="4"/>
                  </a:cxn>
                  <a:cxn ang="0">
                    <a:pos x="8" y="0"/>
                  </a:cxn>
                  <a:cxn ang="0">
                    <a:pos x="4" y="0"/>
                  </a:cxn>
                  <a:cxn ang="0">
                    <a:pos x="4" y="0"/>
                  </a:cxn>
                  <a:cxn ang="0">
                    <a:pos x="4" y="0"/>
                  </a:cxn>
                  <a:cxn ang="0">
                    <a:pos x="0" y="0"/>
                  </a:cxn>
                  <a:cxn ang="0">
                    <a:pos x="4" y="8"/>
                  </a:cxn>
                </a:cxnLst>
                <a:rect l="0" t="0" r="r" b="b"/>
                <a:pathLst>
                  <a:path w="8" h="8">
                    <a:moveTo>
                      <a:pt x="4" y="8"/>
                    </a:moveTo>
                    <a:lnTo>
                      <a:pt x="4" y="8"/>
                    </a:lnTo>
                    <a:lnTo>
                      <a:pt x="8" y="4"/>
                    </a:lnTo>
                    <a:lnTo>
                      <a:pt x="8" y="4"/>
                    </a:lnTo>
                    <a:lnTo>
                      <a:pt x="8" y="0"/>
                    </a:lnTo>
                    <a:lnTo>
                      <a:pt x="4" y="0"/>
                    </a:lnTo>
                    <a:lnTo>
                      <a:pt x="4" y="0"/>
                    </a:lnTo>
                    <a:lnTo>
                      <a:pt x="4" y="0"/>
                    </a:lnTo>
                    <a:lnTo>
                      <a:pt x="0" y="0"/>
                    </a:lnTo>
                    <a:lnTo>
                      <a:pt x="4" y="8"/>
                    </a:lnTo>
                    <a:close/>
                  </a:path>
                </a:pathLst>
              </a:custGeom>
              <a:solidFill>
                <a:srgbClr val="FFFFFF"/>
              </a:solidFill>
              <a:ln w="9525">
                <a:noFill/>
                <a:round/>
                <a:headEnd/>
                <a:tailEnd/>
              </a:ln>
            </p:spPr>
            <p:txBody>
              <a:bodyPr/>
              <a:lstStyle/>
              <a:p>
                <a:endParaRPr lang="en-GB"/>
              </a:p>
            </p:txBody>
          </p:sp>
          <p:sp>
            <p:nvSpPr>
              <p:cNvPr id="871" name="Freeform 137"/>
              <p:cNvSpPr>
                <a:spLocks/>
              </p:cNvSpPr>
              <p:nvPr/>
            </p:nvSpPr>
            <p:spPr bwMode="auto">
              <a:xfrm>
                <a:off x="620" y="3117"/>
                <a:ext cx="4" cy="8"/>
              </a:xfrm>
              <a:custGeom>
                <a:avLst/>
                <a:gdLst/>
                <a:ahLst/>
                <a:cxnLst>
                  <a:cxn ang="0">
                    <a:pos x="4" y="0"/>
                  </a:cxn>
                  <a:cxn ang="0">
                    <a:pos x="0" y="0"/>
                  </a:cxn>
                  <a:cxn ang="0">
                    <a:pos x="0" y="0"/>
                  </a:cxn>
                  <a:cxn ang="0">
                    <a:pos x="0" y="4"/>
                  </a:cxn>
                  <a:cxn ang="0">
                    <a:pos x="0" y="4"/>
                  </a:cxn>
                  <a:cxn ang="0">
                    <a:pos x="0" y="4"/>
                  </a:cxn>
                  <a:cxn ang="0">
                    <a:pos x="0" y="8"/>
                  </a:cxn>
                  <a:cxn ang="0">
                    <a:pos x="0" y="8"/>
                  </a:cxn>
                  <a:cxn ang="0">
                    <a:pos x="4" y="8"/>
                  </a:cxn>
                  <a:cxn ang="0">
                    <a:pos x="4" y="0"/>
                  </a:cxn>
                </a:cxnLst>
                <a:rect l="0" t="0" r="r" b="b"/>
                <a:pathLst>
                  <a:path w="4" h="8">
                    <a:moveTo>
                      <a:pt x="4" y="0"/>
                    </a:moveTo>
                    <a:lnTo>
                      <a:pt x="0" y="0"/>
                    </a:lnTo>
                    <a:lnTo>
                      <a:pt x="0" y="0"/>
                    </a:lnTo>
                    <a:lnTo>
                      <a:pt x="0" y="4"/>
                    </a:lnTo>
                    <a:lnTo>
                      <a:pt x="0" y="4"/>
                    </a:lnTo>
                    <a:lnTo>
                      <a:pt x="0" y="4"/>
                    </a:lnTo>
                    <a:lnTo>
                      <a:pt x="0" y="8"/>
                    </a:lnTo>
                    <a:lnTo>
                      <a:pt x="0" y="8"/>
                    </a:lnTo>
                    <a:lnTo>
                      <a:pt x="4" y="8"/>
                    </a:lnTo>
                    <a:lnTo>
                      <a:pt x="4" y="0"/>
                    </a:lnTo>
                    <a:close/>
                  </a:path>
                </a:pathLst>
              </a:custGeom>
              <a:solidFill>
                <a:srgbClr val="FFFFFF"/>
              </a:solidFill>
              <a:ln w="9525">
                <a:noFill/>
                <a:round/>
                <a:headEnd/>
                <a:tailEnd/>
              </a:ln>
            </p:spPr>
            <p:txBody>
              <a:bodyPr/>
              <a:lstStyle/>
              <a:p>
                <a:endParaRPr lang="en-GB"/>
              </a:p>
            </p:txBody>
          </p:sp>
          <p:sp>
            <p:nvSpPr>
              <p:cNvPr id="872" name="Freeform 138"/>
              <p:cNvSpPr>
                <a:spLocks/>
              </p:cNvSpPr>
              <p:nvPr/>
            </p:nvSpPr>
            <p:spPr bwMode="auto">
              <a:xfrm>
                <a:off x="624" y="3097"/>
                <a:ext cx="108" cy="28"/>
              </a:xfrm>
              <a:custGeom>
                <a:avLst/>
                <a:gdLst/>
                <a:ahLst/>
                <a:cxnLst>
                  <a:cxn ang="0">
                    <a:pos x="108" y="0"/>
                  </a:cxn>
                  <a:cxn ang="0">
                    <a:pos x="92" y="4"/>
                  </a:cxn>
                  <a:cxn ang="0">
                    <a:pos x="80" y="8"/>
                  </a:cxn>
                  <a:cxn ang="0">
                    <a:pos x="68" y="12"/>
                  </a:cxn>
                  <a:cxn ang="0">
                    <a:pos x="60" y="12"/>
                  </a:cxn>
                  <a:cxn ang="0">
                    <a:pos x="48" y="16"/>
                  </a:cxn>
                  <a:cxn ang="0">
                    <a:pos x="36" y="16"/>
                  </a:cxn>
                  <a:cxn ang="0">
                    <a:pos x="20" y="20"/>
                  </a:cxn>
                  <a:cxn ang="0">
                    <a:pos x="0" y="20"/>
                  </a:cxn>
                  <a:cxn ang="0">
                    <a:pos x="0" y="28"/>
                  </a:cxn>
                  <a:cxn ang="0">
                    <a:pos x="20" y="28"/>
                  </a:cxn>
                  <a:cxn ang="0">
                    <a:pos x="36" y="24"/>
                  </a:cxn>
                  <a:cxn ang="0">
                    <a:pos x="48" y="24"/>
                  </a:cxn>
                  <a:cxn ang="0">
                    <a:pos x="60" y="20"/>
                  </a:cxn>
                  <a:cxn ang="0">
                    <a:pos x="72" y="20"/>
                  </a:cxn>
                  <a:cxn ang="0">
                    <a:pos x="84" y="16"/>
                  </a:cxn>
                  <a:cxn ang="0">
                    <a:pos x="96" y="12"/>
                  </a:cxn>
                  <a:cxn ang="0">
                    <a:pos x="108" y="8"/>
                  </a:cxn>
                  <a:cxn ang="0">
                    <a:pos x="108" y="0"/>
                  </a:cxn>
                </a:cxnLst>
                <a:rect l="0" t="0" r="r" b="b"/>
                <a:pathLst>
                  <a:path w="108" h="28">
                    <a:moveTo>
                      <a:pt x="108" y="0"/>
                    </a:moveTo>
                    <a:lnTo>
                      <a:pt x="92" y="4"/>
                    </a:lnTo>
                    <a:lnTo>
                      <a:pt x="80" y="8"/>
                    </a:lnTo>
                    <a:lnTo>
                      <a:pt x="68" y="12"/>
                    </a:lnTo>
                    <a:lnTo>
                      <a:pt x="60" y="12"/>
                    </a:lnTo>
                    <a:lnTo>
                      <a:pt x="48" y="16"/>
                    </a:lnTo>
                    <a:lnTo>
                      <a:pt x="36" y="16"/>
                    </a:lnTo>
                    <a:lnTo>
                      <a:pt x="20" y="20"/>
                    </a:lnTo>
                    <a:lnTo>
                      <a:pt x="0" y="20"/>
                    </a:lnTo>
                    <a:lnTo>
                      <a:pt x="0" y="28"/>
                    </a:lnTo>
                    <a:lnTo>
                      <a:pt x="20" y="28"/>
                    </a:lnTo>
                    <a:lnTo>
                      <a:pt x="36" y="24"/>
                    </a:lnTo>
                    <a:lnTo>
                      <a:pt x="48" y="24"/>
                    </a:lnTo>
                    <a:lnTo>
                      <a:pt x="60" y="20"/>
                    </a:lnTo>
                    <a:lnTo>
                      <a:pt x="72" y="20"/>
                    </a:lnTo>
                    <a:lnTo>
                      <a:pt x="84" y="16"/>
                    </a:lnTo>
                    <a:lnTo>
                      <a:pt x="96" y="12"/>
                    </a:lnTo>
                    <a:lnTo>
                      <a:pt x="108" y="8"/>
                    </a:lnTo>
                    <a:lnTo>
                      <a:pt x="108" y="0"/>
                    </a:lnTo>
                    <a:close/>
                  </a:path>
                </a:pathLst>
              </a:custGeom>
              <a:solidFill>
                <a:srgbClr val="FFFFFF"/>
              </a:solidFill>
              <a:ln w="9525">
                <a:noFill/>
                <a:round/>
                <a:headEnd/>
                <a:tailEnd/>
              </a:ln>
            </p:spPr>
            <p:txBody>
              <a:bodyPr/>
              <a:lstStyle/>
              <a:p>
                <a:endParaRPr lang="en-GB"/>
              </a:p>
            </p:txBody>
          </p:sp>
          <p:sp>
            <p:nvSpPr>
              <p:cNvPr id="873" name="Freeform 139"/>
              <p:cNvSpPr>
                <a:spLocks/>
              </p:cNvSpPr>
              <p:nvPr/>
            </p:nvSpPr>
            <p:spPr bwMode="auto">
              <a:xfrm>
                <a:off x="732" y="3097"/>
                <a:ext cx="4" cy="8"/>
              </a:xfrm>
              <a:custGeom>
                <a:avLst/>
                <a:gdLst/>
                <a:ahLst/>
                <a:cxnLst>
                  <a:cxn ang="0">
                    <a:pos x="0" y="8"/>
                  </a:cxn>
                  <a:cxn ang="0">
                    <a:pos x="4" y="8"/>
                  </a:cxn>
                  <a:cxn ang="0">
                    <a:pos x="4" y="4"/>
                  </a:cxn>
                  <a:cxn ang="0">
                    <a:pos x="4" y="4"/>
                  </a:cxn>
                  <a:cxn ang="0">
                    <a:pos x="4" y="0"/>
                  </a:cxn>
                  <a:cxn ang="0">
                    <a:pos x="4" y="0"/>
                  </a:cxn>
                  <a:cxn ang="0">
                    <a:pos x="4" y="0"/>
                  </a:cxn>
                  <a:cxn ang="0">
                    <a:pos x="0" y="0"/>
                  </a:cxn>
                  <a:cxn ang="0">
                    <a:pos x="0" y="0"/>
                  </a:cxn>
                  <a:cxn ang="0">
                    <a:pos x="0" y="8"/>
                  </a:cxn>
                </a:cxnLst>
                <a:rect l="0" t="0" r="r" b="b"/>
                <a:pathLst>
                  <a:path w="4" h="8">
                    <a:moveTo>
                      <a:pt x="0" y="8"/>
                    </a:moveTo>
                    <a:lnTo>
                      <a:pt x="4" y="8"/>
                    </a:lnTo>
                    <a:lnTo>
                      <a:pt x="4" y="4"/>
                    </a:lnTo>
                    <a:lnTo>
                      <a:pt x="4" y="4"/>
                    </a:lnTo>
                    <a:lnTo>
                      <a:pt x="4" y="0"/>
                    </a:lnTo>
                    <a:lnTo>
                      <a:pt x="4" y="0"/>
                    </a:lnTo>
                    <a:lnTo>
                      <a:pt x="4" y="0"/>
                    </a:lnTo>
                    <a:lnTo>
                      <a:pt x="0" y="0"/>
                    </a:lnTo>
                    <a:lnTo>
                      <a:pt x="0" y="0"/>
                    </a:lnTo>
                    <a:lnTo>
                      <a:pt x="0" y="8"/>
                    </a:lnTo>
                    <a:close/>
                  </a:path>
                </a:pathLst>
              </a:custGeom>
              <a:solidFill>
                <a:srgbClr val="FFFFFF"/>
              </a:solidFill>
              <a:ln w="9525">
                <a:noFill/>
                <a:round/>
                <a:headEnd/>
                <a:tailEnd/>
              </a:ln>
            </p:spPr>
            <p:txBody>
              <a:bodyPr/>
              <a:lstStyle/>
              <a:p>
                <a:endParaRPr lang="en-GB"/>
              </a:p>
            </p:txBody>
          </p:sp>
          <p:sp>
            <p:nvSpPr>
              <p:cNvPr id="874" name="Freeform 140"/>
              <p:cNvSpPr>
                <a:spLocks/>
              </p:cNvSpPr>
              <p:nvPr/>
            </p:nvSpPr>
            <p:spPr bwMode="auto">
              <a:xfrm>
                <a:off x="144" y="3237"/>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75" name="Freeform 141"/>
              <p:cNvSpPr>
                <a:spLocks/>
              </p:cNvSpPr>
              <p:nvPr/>
            </p:nvSpPr>
            <p:spPr bwMode="auto">
              <a:xfrm>
                <a:off x="228" y="3229"/>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876" name="Freeform 142"/>
              <p:cNvSpPr>
                <a:spLocks/>
              </p:cNvSpPr>
              <p:nvPr/>
            </p:nvSpPr>
            <p:spPr bwMode="auto">
              <a:xfrm>
                <a:off x="112" y="3461"/>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77" name="Freeform 143"/>
              <p:cNvSpPr>
                <a:spLocks/>
              </p:cNvSpPr>
              <p:nvPr/>
            </p:nvSpPr>
            <p:spPr bwMode="auto">
              <a:xfrm>
                <a:off x="196" y="3453"/>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878" name="Freeform 144"/>
              <p:cNvSpPr>
                <a:spLocks/>
              </p:cNvSpPr>
              <p:nvPr/>
            </p:nvSpPr>
            <p:spPr bwMode="auto">
              <a:xfrm>
                <a:off x="516" y="3253"/>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79" name="Freeform 145"/>
              <p:cNvSpPr>
                <a:spLocks/>
              </p:cNvSpPr>
              <p:nvPr/>
            </p:nvSpPr>
            <p:spPr bwMode="auto">
              <a:xfrm>
                <a:off x="604" y="3245"/>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880" name="Freeform 146"/>
              <p:cNvSpPr>
                <a:spLocks/>
              </p:cNvSpPr>
              <p:nvPr/>
            </p:nvSpPr>
            <p:spPr bwMode="auto">
              <a:xfrm>
                <a:off x="384" y="3557"/>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81" name="Freeform 147"/>
              <p:cNvSpPr>
                <a:spLocks/>
              </p:cNvSpPr>
              <p:nvPr/>
            </p:nvSpPr>
            <p:spPr bwMode="auto">
              <a:xfrm>
                <a:off x="468" y="3549"/>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grpSp>
            <p:nvGrpSpPr>
              <p:cNvPr id="882" name="Group 156"/>
              <p:cNvGrpSpPr>
                <a:grpSpLocks/>
              </p:cNvGrpSpPr>
              <p:nvPr/>
            </p:nvGrpSpPr>
            <p:grpSpPr bwMode="auto">
              <a:xfrm>
                <a:off x="240" y="3653"/>
                <a:ext cx="116" cy="104"/>
                <a:chOff x="270" y="3653"/>
                <a:chExt cx="116" cy="104"/>
              </a:xfrm>
            </p:grpSpPr>
            <p:sp>
              <p:nvSpPr>
                <p:cNvPr id="891" name="Freeform 148"/>
                <p:cNvSpPr>
                  <a:spLocks/>
                </p:cNvSpPr>
                <p:nvPr/>
              </p:nvSpPr>
              <p:spPr bwMode="auto">
                <a:xfrm>
                  <a:off x="270" y="3661"/>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92" name="Freeform 149"/>
                <p:cNvSpPr>
                  <a:spLocks/>
                </p:cNvSpPr>
                <p:nvPr/>
              </p:nvSpPr>
              <p:spPr bwMode="auto">
                <a:xfrm>
                  <a:off x="354" y="3653"/>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grpSp>
          <p:sp>
            <p:nvSpPr>
              <p:cNvPr id="883" name="Freeform 150"/>
              <p:cNvSpPr>
                <a:spLocks/>
              </p:cNvSpPr>
              <p:nvPr/>
            </p:nvSpPr>
            <p:spPr bwMode="auto">
              <a:xfrm>
                <a:off x="504" y="3437"/>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84" name="Freeform 151"/>
              <p:cNvSpPr>
                <a:spLocks/>
              </p:cNvSpPr>
              <p:nvPr/>
            </p:nvSpPr>
            <p:spPr bwMode="auto">
              <a:xfrm>
                <a:off x="592" y="3429"/>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sp>
            <p:nvSpPr>
              <p:cNvPr id="885" name="Freeform 152"/>
              <p:cNvSpPr>
                <a:spLocks noEditPoints="1"/>
              </p:cNvSpPr>
              <p:nvPr/>
            </p:nvSpPr>
            <p:spPr bwMode="auto">
              <a:xfrm>
                <a:off x="260" y="3345"/>
                <a:ext cx="92" cy="96"/>
              </a:xfrm>
              <a:custGeom>
                <a:avLst/>
                <a:gdLst/>
                <a:ahLst/>
                <a:cxnLst>
                  <a:cxn ang="0">
                    <a:pos x="0" y="44"/>
                  </a:cxn>
                  <a:cxn ang="0">
                    <a:pos x="0" y="36"/>
                  </a:cxn>
                  <a:cxn ang="0">
                    <a:pos x="0" y="28"/>
                  </a:cxn>
                  <a:cxn ang="0">
                    <a:pos x="4" y="24"/>
                  </a:cxn>
                  <a:cxn ang="0">
                    <a:pos x="8" y="16"/>
                  </a:cxn>
                  <a:cxn ang="0">
                    <a:pos x="16" y="8"/>
                  </a:cxn>
                  <a:cxn ang="0">
                    <a:pos x="20" y="4"/>
                  </a:cxn>
                  <a:cxn ang="0">
                    <a:pos x="28" y="4"/>
                  </a:cxn>
                  <a:cxn ang="0">
                    <a:pos x="32" y="0"/>
                  </a:cxn>
                  <a:cxn ang="0">
                    <a:pos x="40" y="0"/>
                  </a:cxn>
                  <a:cxn ang="0">
                    <a:pos x="48" y="0"/>
                  </a:cxn>
                  <a:cxn ang="0">
                    <a:pos x="60" y="0"/>
                  </a:cxn>
                  <a:cxn ang="0">
                    <a:pos x="68" y="4"/>
                  </a:cxn>
                  <a:cxn ang="0">
                    <a:pos x="76" y="8"/>
                  </a:cxn>
                  <a:cxn ang="0">
                    <a:pos x="84" y="16"/>
                  </a:cxn>
                  <a:cxn ang="0">
                    <a:pos x="88" y="24"/>
                  </a:cxn>
                  <a:cxn ang="0">
                    <a:pos x="92" y="32"/>
                  </a:cxn>
                  <a:cxn ang="0">
                    <a:pos x="92" y="44"/>
                  </a:cxn>
                  <a:cxn ang="0">
                    <a:pos x="92" y="52"/>
                  </a:cxn>
                  <a:cxn ang="0">
                    <a:pos x="92" y="64"/>
                  </a:cxn>
                  <a:cxn ang="0">
                    <a:pos x="88" y="72"/>
                  </a:cxn>
                  <a:cxn ang="0">
                    <a:pos x="84" y="80"/>
                  </a:cxn>
                  <a:cxn ang="0">
                    <a:pos x="76" y="88"/>
                  </a:cxn>
                  <a:cxn ang="0">
                    <a:pos x="68" y="92"/>
                  </a:cxn>
                  <a:cxn ang="0">
                    <a:pos x="60" y="96"/>
                  </a:cxn>
                  <a:cxn ang="0">
                    <a:pos x="52" y="96"/>
                  </a:cxn>
                  <a:cxn ang="0">
                    <a:pos x="44" y="96"/>
                  </a:cxn>
                  <a:cxn ang="0">
                    <a:pos x="32" y="96"/>
                  </a:cxn>
                  <a:cxn ang="0">
                    <a:pos x="24" y="92"/>
                  </a:cxn>
                  <a:cxn ang="0">
                    <a:pos x="16" y="88"/>
                  </a:cxn>
                  <a:cxn ang="0">
                    <a:pos x="8" y="80"/>
                  </a:cxn>
                  <a:cxn ang="0">
                    <a:pos x="4" y="72"/>
                  </a:cxn>
                  <a:cxn ang="0">
                    <a:pos x="0" y="64"/>
                  </a:cxn>
                  <a:cxn ang="0">
                    <a:pos x="0" y="52"/>
                  </a:cxn>
                  <a:cxn ang="0">
                    <a:pos x="20" y="48"/>
                  </a:cxn>
                  <a:cxn ang="0">
                    <a:pos x="20" y="56"/>
                  </a:cxn>
                  <a:cxn ang="0">
                    <a:pos x="24" y="64"/>
                  </a:cxn>
                  <a:cxn ang="0">
                    <a:pos x="28" y="72"/>
                  </a:cxn>
                  <a:cxn ang="0">
                    <a:pos x="36" y="76"/>
                  </a:cxn>
                  <a:cxn ang="0">
                    <a:pos x="44" y="80"/>
                  </a:cxn>
                  <a:cxn ang="0">
                    <a:pos x="52" y="80"/>
                  </a:cxn>
                  <a:cxn ang="0">
                    <a:pos x="60" y="76"/>
                  </a:cxn>
                  <a:cxn ang="0">
                    <a:pos x="68" y="68"/>
                  </a:cxn>
                  <a:cxn ang="0">
                    <a:pos x="72" y="60"/>
                  </a:cxn>
                  <a:cxn ang="0">
                    <a:pos x="72" y="52"/>
                  </a:cxn>
                  <a:cxn ang="0">
                    <a:pos x="72" y="44"/>
                  </a:cxn>
                  <a:cxn ang="0">
                    <a:pos x="72" y="36"/>
                  </a:cxn>
                  <a:cxn ang="0">
                    <a:pos x="68" y="28"/>
                  </a:cxn>
                  <a:cxn ang="0">
                    <a:pos x="60" y="20"/>
                  </a:cxn>
                  <a:cxn ang="0">
                    <a:pos x="52" y="16"/>
                  </a:cxn>
                  <a:cxn ang="0">
                    <a:pos x="44" y="16"/>
                  </a:cxn>
                  <a:cxn ang="0">
                    <a:pos x="36" y="20"/>
                  </a:cxn>
                  <a:cxn ang="0">
                    <a:pos x="28" y="24"/>
                  </a:cxn>
                  <a:cxn ang="0">
                    <a:pos x="24" y="32"/>
                  </a:cxn>
                  <a:cxn ang="0">
                    <a:pos x="20" y="40"/>
                  </a:cxn>
                  <a:cxn ang="0">
                    <a:pos x="20" y="48"/>
                  </a:cxn>
                </a:cxnLst>
                <a:rect l="0" t="0" r="r" b="b"/>
                <a:pathLst>
                  <a:path w="92" h="96">
                    <a:moveTo>
                      <a:pt x="0" y="48"/>
                    </a:moveTo>
                    <a:lnTo>
                      <a:pt x="0" y="44"/>
                    </a:lnTo>
                    <a:lnTo>
                      <a:pt x="0" y="40"/>
                    </a:lnTo>
                    <a:lnTo>
                      <a:pt x="0" y="36"/>
                    </a:lnTo>
                    <a:lnTo>
                      <a:pt x="0" y="32"/>
                    </a:lnTo>
                    <a:lnTo>
                      <a:pt x="0" y="28"/>
                    </a:lnTo>
                    <a:lnTo>
                      <a:pt x="4" y="28"/>
                    </a:lnTo>
                    <a:lnTo>
                      <a:pt x="4" y="24"/>
                    </a:lnTo>
                    <a:lnTo>
                      <a:pt x="8" y="20"/>
                    </a:lnTo>
                    <a:lnTo>
                      <a:pt x="8" y="16"/>
                    </a:lnTo>
                    <a:lnTo>
                      <a:pt x="12" y="12"/>
                    </a:lnTo>
                    <a:lnTo>
                      <a:pt x="16" y="8"/>
                    </a:lnTo>
                    <a:lnTo>
                      <a:pt x="20" y="8"/>
                    </a:lnTo>
                    <a:lnTo>
                      <a:pt x="20" y="4"/>
                    </a:lnTo>
                    <a:lnTo>
                      <a:pt x="24" y="4"/>
                    </a:lnTo>
                    <a:lnTo>
                      <a:pt x="28" y="4"/>
                    </a:lnTo>
                    <a:lnTo>
                      <a:pt x="28" y="0"/>
                    </a:lnTo>
                    <a:lnTo>
                      <a:pt x="32" y="0"/>
                    </a:lnTo>
                    <a:lnTo>
                      <a:pt x="36" y="0"/>
                    </a:lnTo>
                    <a:lnTo>
                      <a:pt x="40" y="0"/>
                    </a:lnTo>
                    <a:lnTo>
                      <a:pt x="44" y="0"/>
                    </a:lnTo>
                    <a:lnTo>
                      <a:pt x="48" y="0"/>
                    </a:lnTo>
                    <a:lnTo>
                      <a:pt x="56" y="0"/>
                    </a:lnTo>
                    <a:lnTo>
                      <a:pt x="60" y="0"/>
                    </a:lnTo>
                    <a:lnTo>
                      <a:pt x="64" y="4"/>
                    </a:lnTo>
                    <a:lnTo>
                      <a:pt x="68" y="4"/>
                    </a:lnTo>
                    <a:lnTo>
                      <a:pt x="72" y="8"/>
                    </a:lnTo>
                    <a:lnTo>
                      <a:pt x="76" y="8"/>
                    </a:lnTo>
                    <a:lnTo>
                      <a:pt x="80" y="12"/>
                    </a:lnTo>
                    <a:lnTo>
                      <a:pt x="84" y="16"/>
                    </a:lnTo>
                    <a:lnTo>
                      <a:pt x="84" y="20"/>
                    </a:lnTo>
                    <a:lnTo>
                      <a:pt x="88" y="24"/>
                    </a:lnTo>
                    <a:lnTo>
                      <a:pt x="88" y="28"/>
                    </a:lnTo>
                    <a:lnTo>
                      <a:pt x="92" y="32"/>
                    </a:lnTo>
                    <a:lnTo>
                      <a:pt x="92" y="36"/>
                    </a:lnTo>
                    <a:lnTo>
                      <a:pt x="92" y="44"/>
                    </a:lnTo>
                    <a:lnTo>
                      <a:pt x="92" y="48"/>
                    </a:lnTo>
                    <a:lnTo>
                      <a:pt x="92" y="52"/>
                    </a:lnTo>
                    <a:lnTo>
                      <a:pt x="92" y="60"/>
                    </a:lnTo>
                    <a:lnTo>
                      <a:pt x="92" y="64"/>
                    </a:lnTo>
                    <a:lnTo>
                      <a:pt x="88" y="68"/>
                    </a:lnTo>
                    <a:lnTo>
                      <a:pt x="88" y="72"/>
                    </a:lnTo>
                    <a:lnTo>
                      <a:pt x="84" y="76"/>
                    </a:lnTo>
                    <a:lnTo>
                      <a:pt x="84" y="80"/>
                    </a:lnTo>
                    <a:lnTo>
                      <a:pt x="80" y="84"/>
                    </a:lnTo>
                    <a:lnTo>
                      <a:pt x="76" y="88"/>
                    </a:lnTo>
                    <a:lnTo>
                      <a:pt x="72" y="88"/>
                    </a:lnTo>
                    <a:lnTo>
                      <a:pt x="68" y="92"/>
                    </a:lnTo>
                    <a:lnTo>
                      <a:pt x="64" y="92"/>
                    </a:lnTo>
                    <a:lnTo>
                      <a:pt x="60" y="96"/>
                    </a:lnTo>
                    <a:lnTo>
                      <a:pt x="56" y="96"/>
                    </a:lnTo>
                    <a:lnTo>
                      <a:pt x="52" y="96"/>
                    </a:lnTo>
                    <a:lnTo>
                      <a:pt x="48" y="96"/>
                    </a:lnTo>
                    <a:lnTo>
                      <a:pt x="44" y="96"/>
                    </a:lnTo>
                    <a:lnTo>
                      <a:pt x="36" y="96"/>
                    </a:lnTo>
                    <a:lnTo>
                      <a:pt x="32" y="96"/>
                    </a:lnTo>
                    <a:lnTo>
                      <a:pt x="28" y="92"/>
                    </a:lnTo>
                    <a:lnTo>
                      <a:pt x="24" y="92"/>
                    </a:lnTo>
                    <a:lnTo>
                      <a:pt x="20" y="88"/>
                    </a:lnTo>
                    <a:lnTo>
                      <a:pt x="16" y="88"/>
                    </a:lnTo>
                    <a:lnTo>
                      <a:pt x="12" y="84"/>
                    </a:lnTo>
                    <a:lnTo>
                      <a:pt x="8" y="80"/>
                    </a:lnTo>
                    <a:lnTo>
                      <a:pt x="8" y="76"/>
                    </a:lnTo>
                    <a:lnTo>
                      <a:pt x="4" y="72"/>
                    </a:lnTo>
                    <a:lnTo>
                      <a:pt x="4" y="68"/>
                    </a:lnTo>
                    <a:lnTo>
                      <a:pt x="0" y="64"/>
                    </a:lnTo>
                    <a:lnTo>
                      <a:pt x="0" y="60"/>
                    </a:lnTo>
                    <a:lnTo>
                      <a:pt x="0" y="52"/>
                    </a:lnTo>
                    <a:lnTo>
                      <a:pt x="0" y="48"/>
                    </a:lnTo>
                    <a:close/>
                    <a:moveTo>
                      <a:pt x="20" y="48"/>
                    </a:moveTo>
                    <a:lnTo>
                      <a:pt x="20" y="52"/>
                    </a:lnTo>
                    <a:lnTo>
                      <a:pt x="20" y="56"/>
                    </a:lnTo>
                    <a:lnTo>
                      <a:pt x="20" y="60"/>
                    </a:lnTo>
                    <a:lnTo>
                      <a:pt x="24" y="64"/>
                    </a:lnTo>
                    <a:lnTo>
                      <a:pt x="24" y="68"/>
                    </a:lnTo>
                    <a:lnTo>
                      <a:pt x="28" y="72"/>
                    </a:lnTo>
                    <a:lnTo>
                      <a:pt x="32" y="76"/>
                    </a:lnTo>
                    <a:lnTo>
                      <a:pt x="36" y="76"/>
                    </a:lnTo>
                    <a:lnTo>
                      <a:pt x="40" y="80"/>
                    </a:lnTo>
                    <a:lnTo>
                      <a:pt x="44" y="80"/>
                    </a:lnTo>
                    <a:lnTo>
                      <a:pt x="48" y="80"/>
                    </a:lnTo>
                    <a:lnTo>
                      <a:pt x="52" y="80"/>
                    </a:lnTo>
                    <a:lnTo>
                      <a:pt x="56" y="76"/>
                    </a:lnTo>
                    <a:lnTo>
                      <a:pt x="60" y="76"/>
                    </a:lnTo>
                    <a:lnTo>
                      <a:pt x="64" y="72"/>
                    </a:lnTo>
                    <a:lnTo>
                      <a:pt x="68" y="68"/>
                    </a:lnTo>
                    <a:lnTo>
                      <a:pt x="68" y="64"/>
                    </a:lnTo>
                    <a:lnTo>
                      <a:pt x="72" y="60"/>
                    </a:lnTo>
                    <a:lnTo>
                      <a:pt x="72" y="56"/>
                    </a:lnTo>
                    <a:lnTo>
                      <a:pt x="72" y="52"/>
                    </a:lnTo>
                    <a:lnTo>
                      <a:pt x="72" y="48"/>
                    </a:lnTo>
                    <a:lnTo>
                      <a:pt x="72" y="44"/>
                    </a:lnTo>
                    <a:lnTo>
                      <a:pt x="72" y="40"/>
                    </a:lnTo>
                    <a:lnTo>
                      <a:pt x="72" y="36"/>
                    </a:lnTo>
                    <a:lnTo>
                      <a:pt x="68" y="32"/>
                    </a:lnTo>
                    <a:lnTo>
                      <a:pt x="68" y="28"/>
                    </a:lnTo>
                    <a:lnTo>
                      <a:pt x="64" y="24"/>
                    </a:lnTo>
                    <a:lnTo>
                      <a:pt x="60" y="20"/>
                    </a:lnTo>
                    <a:lnTo>
                      <a:pt x="56" y="20"/>
                    </a:lnTo>
                    <a:lnTo>
                      <a:pt x="52" y="16"/>
                    </a:lnTo>
                    <a:lnTo>
                      <a:pt x="48" y="16"/>
                    </a:lnTo>
                    <a:lnTo>
                      <a:pt x="44" y="16"/>
                    </a:lnTo>
                    <a:lnTo>
                      <a:pt x="40" y="16"/>
                    </a:lnTo>
                    <a:lnTo>
                      <a:pt x="36" y="20"/>
                    </a:lnTo>
                    <a:lnTo>
                      <a:pt x="32" y="20"/>
                    </a:lnTo>
                    <a:lnTo>
                      <a:pt x="28" y="24"/>
                    </a:lnTo>
                    <a:lnTo>
                      <a:pt x="24" y="28"/>
                    </a:lnTo>
                    <a:lnTo>
                      <a:pt x="24" y="32"/>
                    </a:lnTo>
                    <a:lnTo>
                      <a:pt x="20" y="36"/>
                    </a:lnTo>
                    <a:lnTo>
                      <a:pt x="20" y="40"/>
                    </a:lnTo>
                    <a:lnTo>
                      <a:pt x="20" y="44"/>
                    </a:lnTo>
                    <a:lnTo>
                      <a:pt x="20" y="48"/>
                    </a:lnTo>
                    <a:close/>
                  </a:path>
                </a:pathLst>
              </a:custGeom>
              <a:solidFill>
                <a:srgbClr val="25221E"/>
              </a:solidFill>
              <a:ln w="0">
                <a:solidFill>
                  <a:srgbClr val="25221E"/>
                </a:solidFill>
                <a:prstDash val="solid"/>
                <a:round/>
                <a:headEnd/>
                <a:tailEnd/>
              </a:ln>
            </p:spPr>
            <p:txBody>
              <a:bodyPr/>
              <a:lstStyle/>
              <a:p>
                <a:endParaRPr lang="en-GB"/>
              </a:p>
            </p:txBody>
          </p:sp>
          <p:sp>
            <p:nvSpPr>
              <p:cNvPr id="886" name="Freeform 153"/>
              <p:cNvSpPr>
                <a:spLocks/>
              </p:cNvSpPr>
              <p:nvPr/>
            </p:nvSpPr>
            <p:spPr bwMode="auto">
              <a:xfrm>
                <a:off x="364" y="3345"/>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87" name="Rectangle 154"/>
              <p:cNvSpPr>
                <a:spLocks noChangeArrowheads="1"/>
              </p:cNvSpPr>
              <p:nvPr/>
            </p:nvSpPr>
            <p:spPr bwMode="auto">
              <a:xfrm>
                <a:off x="456" y="3357"/>
                <a:ext cx="16" cy="8"/>
              </a:xfrm>
              <a:prstGeom prst="rect">
                <a:avLst/>
              </a:prstGeom>
              <a:solidFill>
                <a:srgbClr val="25221E"/>
              </a:solidFill>
              <a:ln w="0">
                <a:solidFill>
                  <a:srgbClr val="25221E"/>
                </a:solidFill>
                <a:miter lim="800000"/>
                <a:headEnd/>
                <a:tailEnd/>
              </a:ln>
            </p:spPr>
            <p:txBody>
              <a:bodyPr/>
              <a:lstStyle/>
              <a:p>
                <a:endParaRPr lang="en-GB"/>
              </a:p>
            </p:txBody>
          </p:sp>
          <p:grpSp>
            <p:nvGrpSpPr>
              <p:cNvPr id="888" name="Group 157"/>
              <p:cNvGrpSpPr>
                <a:grpSpLocks/>
              </p:cNvGrpSpPr>
              <p:nvPr/>
            </p:nvGrpSpPr>
            <p:grpSpPr bwMode="auto">
              <a:xfrm>
                <a:off x="402" y="3744"/>
                <a:ext cx="116" cy="104"/>
                <a:chOff x="270" y="3653"/>
                <a:chExt cx="116" cy="104"/>
              </a:xfrm>
            </p:grpSpPr>
            <p:sp>
              <p:nvSpPr>
                <p:cNvPr id="889" name="Freeform 158"/>
                <p:cNvSpPr>
                  <a:spLocks/>
                </p:cNvSpPr>
                <p:nvPr/>
              </p:nvSpPr>
              <p:spPr bwMode="auto">
                <a:xfrm>
                  <a:off x="270" y="3661"/>
                  <a:ext cx="76" cy="96"/>
                </a:xfrm>
                <a:custGeom>
                  <a:avLst/>
                  <a:gdLst/>
                  <a:ahLst/>
                  <a:cxnLst>
                    <a:cxn ang="0">
                      <a:pos x="0" y="96"/>
                    </a:cxn>
                    <a:cxn ang="0">
                      <a:pos x="0" y="0"/>
                    </a:cxn>
                    <a:cxn ang="0">
                      <a:pos x="20" y="0"/>
                    </a:cxn>
                    <a:cxn ang="0">
                      <a:pos x="20" y="36"/>
                    </a:cxn>
                    <a:cxn ang="0">
                      <a:pos x="56" y="36"/>
                    </a:cxn>
                    <a:cxn ang="0">
                      <a:pos x="56" y="0"/>
                    </a:cxn>
                    <a:cxn ang="0">
                      <a:pos x="76" y="0"/>
                    </a:cxn>
                    <a:cxn ang="0">
                      <a:pos x="76" y="96"/>
                    </a:cxn>
                    <a:cxn ang="0">
                      <a:pos x="56" y="96"/>
                    </a:cxn>
                    <a:cxn ang="0">
                      <a:pos x="56" y="52"/>
                    </a:cxn>
                    <a:cxn ang="0">
                      <a:pos x="20" y="52"/>
                    </a:cxn>
                    <a:cxn ang="0">
                      <a:pos x="20" y="96"/>
                    </a:cxn>
                    <a:cxn ang="0">
                      <a:pos x="0" y="96"/>
                    </a:cxn>
                  </a:cxnLst>
                  <a:rect l="0" t="0" r="r" b="b"/>
                  <a:pathLst>
                    <a:path w="76" h="96">
                      <a:moveTo>
                        <a:pt x="0" y="96"/>
                      </a:moveTo>
                      <a:lnTo>
                        <a:pt x="0" y="0"/>
                      </a:lnTo>
                      <a:lnTo>
                        <a:pt x="20" y="0"/>
                      </a:lnTo>
                      <a:lnTo>
                        <a:pt x="20" y="36"/>
                      </a:lnTo>
                      <a:lnTo>
                        <a:pt x="56" y="36"/>
                      </a:lnTo>
                      <a:lnTo>
                        <a:pt x="56" y="0"/>
                      </a:lnTo>
                      <a:lnTo>
                        <a:pt x="76" y="0"/>
                      </a:lnTo>
                      <a:lnTo>
                        <a:pt x="76" y="96"/>
                      </a:lnTo>
                      <a:lnTo>
                        <a:pt x="56" y="96"/>
                      </a:lnTo>
                      <a:lnTo>
                        <a:pt x="56" y="52"/>
                      </a:lnTo>
                      <a:lnTo>
                        <a:pt x="20" y="52"/>
                      </a:lnTo>
                      <a:lnTo>
                        <a:pt x="20" y="96"/>
                      </a:lnTo>
                      <a:lnTo>
                        <a:pt x="0" y="96"/>
                      </a:lnTo>
                      <a:close/>
                    </a:path>
                  </a:pathLst>
                </a:custGeom>
                <a:solidFill>
                  <a:srgbClr val="25221E"/>
                </a:solidFill>
                <a:ln w="0">
                  <a:solidFill>
                    <a:srgbClr val="25221E"/>
                  </a:solidFill>
                  <a:prstDash val="solid"/>
                  <a:round/>
                  <a:headEnd/>
                  <a:tailEnd/>
                </a:ln>
              </p:spPr>
              <p:txBody>
                <a:bodyPr/>
                <a:lstStyle/>
                <a:p>
                  <a:endParaRPr lang="en-GB"/>
                </a:p>
              </p:txBody>
            </p:sp>
            <p:sp>
              <p:nvSpPr>
                <p:cNvPr id="890" name="Freeform 159"/>
                <p:cNvSpPr>
                  <a:spLocks/>
                </p:cNvSpPr>
                <p:nvPr/>
              </p:nvSpPr>
              <p:spPr bwMode="auto">
                <a:xfrm>
                  <a:off x="354" y="3653"/>
                  <a:ext cx="32" cy="32"/>
                </a:xfrm>
                <a:custGeom>
                  <a:avLst/>
                  <a:gdLst/>
                  <a:ahLst/>
                  <a:cxnLst>
                    <a:cxn ang="0">
                      <a:pos x="12" y="32"/>
                    </a:cxn>
                    <a:cxn ang="0">
                      <a:pos x="12" y="20"/>
                    </a:cxn>
                    <a:cxn ang="0">
                      <a:pos x="0" y="20"/>
                    </a:cxn>
                    <a:cxn ang="0">
                      <a:pos x="0" y="12"/>
                    </a:cxn>
                    <a:cxn ang="0">
                      <a:pos x="12" y="12"/>
                    </a:cxn>
                    <a:cxn ang="0">
                      <a:pos x="12" y="0"/>
                    </a:cxn>
                    <a:cxn ang="0">
                      <a:pos x="20" y="0"/>
                    </a:cxn>
                    <a:cxn ang="0">
                      <a:pos x="20" y="12"/>
                    </a:cxn>
                    <a:cxn ang="0">
                      <a:pos x="32" y="12"/>
                    </a:cxn>
                    <a:cxn ang="0">
                      <a:pos x="32" y="20"/>
                    </a:cxn>
                    <a:cxn ang="0">
                      <a:pos x="20" y="20"/>
                    </a:cxn>
                    <a:cxn ang="0">
                      <a:pos x="20" y="32"/>
                    </a:cxn>
                    <a:cxn ang="0">
                      <a:pos x="12" y="32"/>
                    </a:cxn>
                  </a:cxnLst>
                  <a:rect l="0" t="0" r="r" b="b"/>
                  <a:pathLst>
                    <a:path w="32" h="32">
                      <a:moveTo>
                        <a:pt x="12" y="32"/>
                      </a:moveTo>
                      <a:lnTo>
                        <a:pt x="12" y="20"/>
                      </a:lnTo>
                      <a:lnTo>
                        <a:pt x="0" y="20"/>
                      </a:lnTo>
                      <a:lnTo>
                        <a:pt x="0" y="12"/>
                      </a:lnTo>
                      <a:lnTo>
                        <a:pt x="12" y="12"/>
                      </a:lnTo>
                      <a:lnTo>
                        <a:pt x="12" y="0"/>
                      </a:lnTo>
                      <a:lnTo>
                        <a:pt x="20" y="0"/>
                      </a:lnTo>
                      <a:lnTo>
                        <a:pt x="20" y="12"/>
                      </a:lnTo>
                      <a:lnTo>
                        <a:pt x="32" y="12"/>
                      </a:lnTo>
                      <a:lnTo>
                        <a:pt x="32" y="20"/>
                      </a:lnTo>
                      <a:lnTo>
                        <a:pt x="20" y="20"/>
                      </a:lnTo>
                      <a:lnTo>
                        <a:pt x="20" y="32"/>
                      </a:lnTo>
                      <a:lnTo>
                        <a:pt x="12" y="32"/>
                      </a:lnTo>
                      <a:close/>
                    </a:path>
                  </a:pathLst>
                </a:custGeom>
                <a:solidFill>
                  <a:srgbClr val="25221E"/>
                </a:solidFill>
                <a:ln w="0">
                  <a:solidFill>
                    <a:srgbClr val="25221E"/>
                  </a:solidFill>
                  <a:prstDash val="solid"/>
                  <a:round/>
                  <a:headEnd/>
                  <a:tailEnd/>
                </a:ln>
              </p:spPr>
              <p:txBody>
                <a:bodyPr/>
                <a:lstStyle/>
                <a:p>
                  <a:endParaRPr lang="en-GB"/>
                </a:p>
              </p:txBody>
            </p:sp>
          </p:grpSp>
        </p:grpSp>
      </p:grpSp>
    </p:spTree>
    <p:extLst>
      <p:ext uri="{BB962C8B-B14F-4D97-AF65-F5344CB8AC3E}">
        <p14:creationId xmlns:p14="http://schemas.microsoft.com/office/powerpoint/2010/main" val="110020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9582"/>
            <a:ext cx="10515600" cy="500738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Each specific enzyme can only work over a particular range of pH</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effects of pH on the rate of enzyme controlled reactions display characteristically as </a:t>
            </a:r>
            <a:r>
              <a:rPr lang="en-US" b="1" dirty="0" smtClean="0"/>
              <a:t>bell shaped curves</a:t>
            </a:r>
            <a:endParaRPr lang="en-US" dirty="0"/>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Enzymes and pH</a:t>
            </a:r>
            <a:endParaRPr lang="en-GB" b="1" dirty="0">
              <a:latin typeface="Calibri" charset="0"/>
              <a:ea typeface="Calibri" charset="0"/>
              <a:cs typeface="Calibri" charset="0"/>
            </a:endParaRPr>
          </a:p>
        </p:txBody>
      </p:sp>
      <p:graphicFrame>
        <p:nvGraphicFramePr>
          <p:cNvPr id="19" name="Object 3"/>
          <p:cNvGraphicFramePr>
            <a:graphicFrameLocks noChangeAspect="1"/>
          </p:cNvGraphicFramePr>
          <p:nvPr>
            <p:extLst>
              <p:ext uri="{D42A27DB-BD31-4B8C-83A1-F6EECF244321}">
                <p14:modId xmlns:p14="http://schemas.microsoft.com/office/powerpoint/2010/main" val="1037553812"/>
              </p:ext>
            </p:extLst>
          </p:nvPr>
        </p:nvGraphicFramePr>
        <p:xfrm>
          <a:off x="838200" y="2597218"/>
          <a:ext cx="4541838" cy="3365500"/>
        </p:xfrm>
        <a:graphic>
          <a:graphicData uri="http://schemas.openxmlformats.org/presentationml/2006/ole">
            <mc:AlternateContent xmlns:mc="http://schemas.openxmlformats.org/markup-compatibility/2006">
              <mc:Choice xmlns:v="urn:schemas-microsoft-com:vml" Requires="v">
                <p:oleObj spid="_x0000_s2065" name="CorelDRAW" r:id="rId3" imgW="4526280" imgH="3348360" progId="">
                  <p:embed/>
                </p:oleObj>
              </mc:Choice>
              <mc:Fallback>
                <p:oleObj name="CorelDRAW" r:id="rId3" imgW="4526280" imgH="3348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97218"/>
                        <a:ext cx="4541838"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599704644"/>
              </p:ext>
            </p:extLst>
          </p:nvPr>
        </p:nvGraphicFramePr>
        <p:xfrm>
          <a:off x="1076325" y="3244918"/>
          <a:ext cx="3937000" cy="2462213"/>
        </p:xfrm>
        <a:graphic>
          <a:graphicData uri="http://schemas.openxmlformats.org/presentationml/2006/ole">
            <mc:AlternateContent xmlns:mc="http://schemas.openxmlformats.org/markup-compatibility/2006">
              <mc:Choice xmlns:v="urn:schemas-microsoft-com:vml" Requires="v">
                <p:oleObj spid="_x0000_s2066" name="CorelDRAW" r:id="rId5" imgW="3923640" imgH="2449800" progId="">
                  <p:embed/>
                </p:oleObj>
              </mc:Choice>
              <mc:Fallback>
                <p:oleObj name="CorelDRAW" r:id="rId5" imgW="3923640" imgH="2449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5" y="3244918"/>
                        <a:ext cx="3937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1095196337"/>
              </p:ext>
            </p:extLst>
          </p:nvPr>
        </p:nvGraphicFramePr>
        <p:xfrm>
          <a:off x="1082675" y="3249681"/>
          <a:ext cx="1584325" cy="2462212"/>
        </p:xfrm>
        <a:graphic>
          <a:graphicData uri="http://schemas.openxmlformats.org/presentationml/2006/ole">
            <mc:AlternateContent xmlns:mc="http://schemas.openxmlformats.org/markup-compatibility/2006">
              <mc:Choice xmlns:v="urn:schemas-microsoft-com:vml" Requires="v">
                <p:oleObj spid="_x0000_s2067" name="CorelDRAW" r:id="rId7" imgW="1579680" imgH="2449800" progId="">
                  <p:embed/>
                </p:oleObj>
              </mc:Choice>
              <mc:Fallback>
                <p:oleObj name="CorelDRAW" r:id="rId7" imgW="1579680" imgH="2449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675" y="3249681"/>
                        <a:ext cx="1584325"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0"/>
          <p:cNvGraphicFramePr>
            <a:graphicFrameLocks noChangeAspect="1"/>
          </p:cNvGraphicFramePr>
          <p:nvPr>
            <p:extLst>
              <p:ext uri="{D42A27DB-BD31-4B8C-83A1-F6EECF244321}">
                <p14:modId xmlns:p14="http://schemas.microsoft.com/office/powerpoint/2010/main" val="882497522"/>
              </p:ext>
            </p:extLst>
          </p:nvPr>
        </p:nvGraphicFramePr>
        <p:xfrm>
          <a:off x="3397250" y="3240156"/>
          <a:ext cx="1574800" cy="2462212"/>
        </p:xfrm>
        <a:graphic>
          <a:graphicData uri="http://schemas.openxmlformats.org/presentationml/2006/ole">
            <mc:AlternateContent xmlns:mc="http://schemas.openxmlformats.org/markup-compatibility/2006">
              <mc:Choice xmlns:v="urn:schemas-microsoft-com:vml" Requires="v">
                <p:oleObj spid="_x0000_s2068" name="CorelDRAW" r:id="rId9" imgW="1569600" imgH="2449800" progId="">
                  <p:embed/>
                </p:oleObj>
              </mc:Choice>
              <mc:Fallback>
                <p:oleObj name="CorelDRAW" r:id="rId9" imgW="1569600" imgH="2449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0" y="3240156"/>
                        <a:ext cx="157480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 name="Group 21"/>
          <p:cNvGrpSpPr>
            <a:grpSpLocks/>
          </p:cNvGrpSpPr>
          <p:nvPr/>
        </p:nvGrpSpPr>
        <p:grpSpPr bwMode="auto">
          <a:xfrm>
            <a:off x="1600200" y="2749618"/>
            <a:ext cx="2803525" cy="519113"/>
            <a:chOff x="1104" y="1440"/>
            <a:chExt cx="1766" cy="327"/>
          </a:xfrm>
        </p:grpSpPr>
        <p:sp>
          <p:nvSpPr>
            <p:cNvPr id="24" name="Text Box 11"/>
            <p:cNvSpPr txBox="1">
              <a:spLocks noChangeArrowheads="1"/>
            </p:cNvSpPr>
            <p:nvPr/>
          </p:nvSpPr>
          <p:spPr bwMode="auto">
            <a:xfrm>
              <a:off x="1920" y="1440"/>
              <a:ext cx="278" cy="327"/>
            </a:xfrm>
            <a:prstGeom prst="rect">
              <a:avLst/>
            </a:prstGeom>
            <a:noFill/>
            <a:ln w="9525">
              <a:noFill/>
              <a:miter lim="800000"/>
              <a:headEnd/>
              <a:tailEnd/>
            </a:ln>
            <a:effectLst/>
          </p:spPr>
          <p:txBody>
            <a:bodyPr wrap="none">
              <a:spAutoFit/>
            </a:bodyPr>
            <a:lstStyle/>
            <a:p>
              <a:r>
                <a:rPr lang="en-GB" sz="2800">
                  <a:solidFill>
                    <a:srgbClr val="000066"/>
                  </a:solidFill>
                </a:rPr>
                <a:t>A</a:t>
              </a:r>
            </a:p>
          </p:txBody>
        </p:sp>
        <p:sp>
          <p:nvSpPr>
            <p:cNvPr id="25" name="Text Box 12"/>
            <p:cNvSpPr txBox="1">
              <a:spLocks noChangeArrowheads="1"/>
            </p:cNvSpPr>
            <p:nvPr/>
          </p:nvSpPr>
          <p:spPr bwMode="auto">
            <a:xfrm>
              <a:off x="1104" y="1440"/>
              <a:ext cx="265" cy="327"/>
            </a:xfrm>
            <a:prstGeom prst="rect">
              <a:avLst/>
            </a:prstGeom>
            <a:noFill/>
            <a:ln w="9525">
              <a:noFill/>
              <a:miter lim="800000"/>
              <a:headEnd/>
              <a:tailEnd/>
            </a:ln>
            <a:effectLst/>
          </p:spPr>
          <p:txBody>
            <a:bodyPr wrap="none">
              <a:spAutoFit/>
            </a:bodyPr>
            <a:lstStyle/>
            <a:p>
              <a:r>
                <a:rPr lang="en-GB" sz="2800">
                  <a:solidFill>
                    <a:srgbClr val="000066"/>
                  </a:solidFill>
                </a:rPr>
                <a:t>B</a:t>
              </a:r>
            </a:p>
          </p:txBody>
        </p:sp>
        <p:sp>
          <p:nvSpPr>
            <p:cNvPr id="26" name="Text Box 13"/>
            <p:cNvSpPr txBox="1">
              <a:spLocks noChangeArrowheads="1"/>
            </p:cNvSpPr>
            <p:nvPr/>
          </p:nvSpPr>
          <p:spPr bwMode="auto">
            <a:xfrm>
              <a:off x="2592" y="1440"/>
              <a:ext cx="278" cy="327"/>
            </a:xfrm>
            <a:prstGeom prst="rect">
              <a:avLst/>
            </a:prstGeom>
            <a:noFill/>
            <a:ln w="9525">
              <a:noFill/>
              <a:miter lim="800000"/>
              <a:headEnd/>
              <a:tailEnd/>
            </a:ln>
            <a:effectLst/>
          </p:spPr>
          <p:txBody>
            <a:bodyPr wrap="none">
              <a:spAutoFit/>
            </a:bodyPr>
            <a:lstStyle/>
            <a:p>
              <a:r>
                <a:rPr lang="en-GB" sz="2800">
                  <a:solidFill>
                    <a:srgbClr val="000066"/>
                  </a:solidFill>
                </a:rPr>
                <a:t>C</a:t>
              </a:r>
            </a:p>
          </p:txBody>
        </p:sp>
      </p:grpSp>
      <p:sp>
        <p:nvSpPr>
          <p:cNvPr id="27" name="Text Box 14"/>
          <p:cNvSpPr txBox="1">
            <a:spLocks noChangeArrowheads="1"/>
          </p:cNvSpPr>
          <p:nvPr/>
        </p:nvSpPr>
        <p:spPr bwMode="auto">
          <a:xfrm>
            <a:off x="8449555" y="2281306"/>
            <a:ext cx="3132845" cy="954107"/>
          </a:xfrm>
          <a:prstGeom prst="rect">
            <a:avLst/>
          </a:prstGeom>
          <a:noFill/>
          <a:ln w="9525">
            <a:noFill/>
            <a:miter lim="800000"/>
            <a:headEnd/>
            <a:tailEnd/>
          </a:ln>
          <a:effectLst/>
        </p:spPr>
        <p:txBody>
          <a:bodyPr wrap="none">
            <a:spAutoFit/>
          </a:bodyPr>
          <a:lstStyle/>
          <a:p>
            <a:pPr algn="l"/>
            <a:r>
              <a:rPr lang="en-GB" sz="2800">
                <a:solidFill>
                  <a:srgbClr val="A50021"/>
                </a:solidFill>
              </a:rPr>
              <a:t>Enzyme A = amylase</a:t>
            </a:r>
          </a:p>
          <a:p>
            <a:pPr algn="l"/>
            <a:r>
              <a:rPr lang="en-GB" sz="2800">
                <a:solidFill>
                  <a:srgbClr val="A50021"/>
                </a:solidFill>
              </a:rPr>
              <a:t>optimum pH = 7.2</a:t>
            </a:r>
            <a:endParaRPr lang="en-GB" sz="3200">
              <a:solidFill>
                <a:srgbClr val="A50021"/>
              </a:solidFill>
            </a:endParaRPr>
          </a:p>
        </p:txBody>
      </p:sp>
      <p:sp>
        <p:nvSpPr>
          <p:cNvPr id="28" name="Text Box 15"/>
          <p:cNvSpPr txBox="1">
            <a:spLocks noChangeArrowheads="1"/>
          </p:cNvSpPr>
          <p:nvPr/>
        </p:nvSpPr>
        <p:spPr bwMode="auto">
          <a:xfrm>
            <a:off x="8449555" y="3249681"/>
            <a:ext cx="2900666" cy="954107"/>
          </a:xfrm>
          <a:prstGeom prst="rect">
            <a:avLst/>
          </a:prstGeom>
          <a:noFill/>
          <a:ln w="9525">
            <a:noFill/>
            <a:miter lim="800000"/>
            <a:headEnd/>
            <a:tailEnd/>
          </a:ln>
          <a:effectLst/>
        </p:spPr>
        <p:txBody>
          <a:bodyPr wrap="none">
            <a:spAutoFit/>
          </a:bodyPr>
          <a:lstStyle/>
          <a:p>
            <a:pPr algn="l"/>
            <a:r>
              <a:rPr lang="en-GB" sz="2800">
                <a:solidFill>
                  <a:srgbClr val="A50021"/>
                </a:solidFill>
              </a:rPr>
              <a:t>Enzyme B = pepsin</a:t>
            </a:r>
          </a:p>
          <a:p>
            <a:pPr algn="l"/>
            <a:r>
              <a:rPr lang="en-GB" sz="2800">
                <a:solidFill>
                  <a:srgbClr val="A50021"/>
                </a:solidFill>
              </a:rPr>
              <a:t>optimum pH = 2.0</a:t>
            </a:r>
            <a:endParaRPr lang="en-GB" sz="3200">
              <a:solidFill>
                <a:srgbClr val="A50021"/>
              </a:solidFill>
            </a:endParaRPr>
          </a:p>
        </p:txBody>
      </p:sp>
      <p:sp>
        <p:nvSpPr>
          <p:cNvPr id="29" name="Text Box 16"/>
          <p:cNvSpPr txBox="1">
            <a:spLocks noChangeArrowheads="1"/>
          </p:cNvSpPr>
          <p:nvPr/>
        </p:nvSpPr>
        <p:spPr bwMode="auto">
          <a:xfrm>
            <a:off x="8449555" y="4186306"/>
            <a:ext cx="2821798" cy="954107"/>
          </a:xfrm>
          <a:prstGeom prst="rect">
            <a:avLst/>
          </a:prstGeom>
          <a:noFill/>
          <a:ln w="9525">
            <a:noFill/>
            <a:miter lim="800000"/>
            <a:headEnd/>
            <a:tailEnd/>
          </a:ln>
          <a:effectLst/>
        </p:spPr>
        <p:txBody>
          <a:bodyPr wrap="none">
            <a:spAutoFit/>
          </a:bodyPr>
          <a:lstStyle/>
          <a:p>
            <a:pPr algn="l"/>
            <a:r>
              <a:rPr lang="en-GB" sz="2800">
                <a:solidFill>
                  <a:srgbClr val="A50021"/>
                </a:solidFill>
              </a:rPr>
              <a:t>Enzyme C = lipase</a:t>
            </a:r>
          </a:p>
          <a:p>
            <a:pPr algn="l"/>
            <a:r>
              <a:rPr lang="en-GB" sz="2800">
                <a:solidFill>
                  <a:srgbClr val="A50021"/>
                </a:solidFill>
              </a:rPr>
              <a:t>optimum pH = 9.0</a:t>
            </a:r>
            <a:endParaRPr lang="en-GB" sz="3200">
              <a:solidFill>
                <a:srgbClr val="A50021"/>
              </a:solidFill>
            </a:endParaRPr>
          </a:p>
        </p:txBody>
      </p:sp>
      <p:sp>
        <p:nvSpPr>
          <p:cNvPr id="33" name="Text Box 18"/>
          <p:cNvSpPr txBox="1">
            <a:spLocks noChangeArrowheads="1"/>
          </p:cNvSpPr>
          <p:nvPr/>
        </p:nvSpPr>
        <p:spPr bwMode="auto">
          <a:xfrm>
            <a:off x="5257800" y="5629277"/>
            <a:ext cx="6503270" cy="1016000"/>
          </a:xfrm>
          <a:prstGeom prst="rect">
            <a:avLst/>
          </a:prstGeom>
          <a:solidFill>
            <a:srgbClr val="FFFF00"/>
          </a:solidFill>
          <a:ln w="9525">
            <a:noFill/>
            <a:miter lim="800000"/>
            <a:headEnd/>
            <a:tailEnd/>
          </a:ln>
          <a:effectLst/>
        </p:spPr>
        <p:txBody>
          <a:bodyPr wrap="none">
            <a:spAutoFit/>
          </a:bodyPr>
          <a:lstStyle/>
          <a:p>
            <a:r>
              <a:rPr lang="en-GB" sz="2000" dirty="0"/>
              <a:t>Changes in pH can affect the ionic and hydrogen</a:t>
            </a:r>
          </a:p>
          <a:p>
            <a:r>
              <a:rPr lang="en-GB" sz="2000" dirty="0"/>
              <a:t>bonds responsible for the specific tertiary shape of enzymes.</a:t>
            </a:r>
          </a:p>
          <a:p>
            <a:r>
              <a:rPr lang="en-GB" sz="2000" dirty="0"/>
              <a:t>Extremes of pH break these bonds and denature the enzyme</a:t>
            </a:r>
          </a:p>
        </p:txBody>
      </p:sp>
    </p:spTree>
    <p:extLst>
      <p:ext uri="{BB962C8B-B14F-4D97-AF65-F5344CB8AC3E}">
        <p14:creationId xmlns:p14="http://schemas.microsoft.com/office/powerpoint/2010/main" val="13931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5"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vertical)">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8" grpId="0" autoUpdateAnimBg="0"/>
      <p:bldP spid="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736725" y="800100"/>
            <a:ext cx="8699500" cy="5308600"/>
            <a:chOff x="134" y="504"/>
            <a:chExt cx="5480" cy="3344"/>
          </a:xfrm>
        </p:grpSpPr>
        <p:pic>
          <p:nvPicPr>
            <p:cNvPr id="976908" name="S3_9_pH_animated_graph.swf" descr="3_9_pH_animated_graph"/>
            <p:cNvPicPr>
              <a:picLocks noChangeAspect="1" noChangeArrowheads="1"/>
            </p:cNvPicPr>
            <p:nvPr/>
          </p:nvPicPr>
          <p:blipFill>
            <a:blip r:embed="rId5"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409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6"/>
                <a:srcRect/>
                <a:stretch>
                  <a:fillRect/>
                </a:stretch>
              </p:blipFill>
              <p:spPr bwMode="auto">
                <a:xfrm>
                  <a:off x="1736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54991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9581"/>
            <a:ext cx="10515600" cy="5007382"/>
          </a:xfrm>
        </p:spPr>
        <p:txBody>
          <a:bodyPr/>
          <a:lstStyle/>
          <a:p>
            <a:r>
              <a:rPr lang="en-US" dirty="0" smtClean="0"/>
              <a:t>Enzymes only work within a narrow pH range</a:t>
            </a:r>
          </a:p>
          <a:p>
            <a:r>
              <a:rPr lang="en-US" dirty="0" smtClean="0"/>
              <a:t>SMALL changes in pH either side of the optimum will only </a:t>
            </a:r>
            <a:r>
              <a:rPr lang="en-US" b="1" dirty="0" smtClean="0"/>
              <a:t>slow</a:t>
            </a:r>
            <a:r>
              <a:rPr lang="en-US" dirty="0" smtClean="0"/>
              <a:t> the rate of reaction. </a:t>
            </a:r>
            <a:r>
              <a:rPr lang="en-US" i="1" dirty="0" smtClean="0"/>
              <a:t>This is because the shape of the active site is disrupted, but not completely altered</a:t>
            </a:r>
            <a:endParaRPr lang="en-US" dirty="0" smtClean="0"/>
          </a:p>
          <a:p>
            <a:r>
              <a:rPr lang="en-US" dirty="0" smtClean="0"/>
              <a:t>Extreme changes in pH cause the active site’s shape to change </a:t>
            </a:r>
            <a:r>
              <a:rPr lang="en-US" b="1" dirty="0" smtClean="0"/>
              <a:t>permanently</a:t>
            </a:r>
            <a:r>
              <a:rPr lang="en-US" dirty="0" smtClean="0"/>
              <a:t>. </a:t>
            </a:r>
            <a:r>
              <a:rPr lang="en-US" i="1" dirty="0" smtClean="0"/>
              <a:t>The enzyme is denatured, and can no longer </a:t>
            </a:r>
            <a:r>
              <a:rPr lang="en-US" i="1" dirty="0" err="1" smtClean="0"/>
              <a:t>catalyse</a:t>
            </a:r>
            <a:r>
              <a:rPr lang="en-US" i="1" dirty="0" smtClean="0"/>
              <a:t> the reaction</a:t>
            </a:r>
            <a:r>
              <a:rPr lang="en-US" dirty="0" smtClean="0"/>
              <a:t> </a:t>
            </a:r>
            <a:endParaRPr lang="en-US" dirty="0"/>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Enzymes and pH</a:t>
            </a:r>
            <a:endParaRPr lang="en-GB" b="1" dirty="0">
              <a:latin typeface="Calibri" charset="0"/>
              <a:ea typeface="Calibri" charset="0"/>
              <a:cs typeface="Calibri" charset="0"/>
            </a:endParaRPr>
          </a:p>
        </p:txBody>
      </p:sp>
    </p:spTree>
    <p:extLst>
      <p:ext uri="{BB962C8B-B14F-4D97-AF65-F5344CB8AC3E}">
        <p14:creationId xmlns:p14="http://schemas.microsoft.com/office/powerpoint/2010/main" val="2156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8316"/>
            <a:ext cx="10515600" cy="502864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TASK:</a:t>
            </a:r>
            <a:r>
              <a:rPr lang="en-US" dirty="0" smtClean="0"/>
              <a:t> Use p.111 to explain why increasing the concentration of H</a:t>
            </a:r>
            <a:r>
              <a:rPr lang="en-US" baseline="30000" dirty="0" smtClean="0"/>
              <a:t>+</a:t>
            </a:r>
            <a:r>
              <a:rPr lang="en-US" dirty="0" smtClean="0"/>
              <a:t> ions alters the shape of the active site of the enzyme</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r>
              <a:rPr lang="en-US" dirty="0"/>
              <a:t>Hydrogen ions (provided by acids) are attracted towards negatively charged ions, molecules or parts of molecules</a:t>
            </a:r>
          </a:p>
          <a:p>
            <a:r>
              <a:rPr lang="en-US" dirty="0"/>
              <a:t>Hydrogen bonds and ionic forces hold the shape of the active site</a:t>
            </a:r>
          </a:p>
          <a:p>
            <a:r>
              <a:rPr lang="en-US" dirty="0"/>
              <a:t>Therefore, excess hydrogen ions interfere with these bonds, changing the shape of the active site</a:t>
            </a:r>
          </a:p>
          <a:p>
            <a:pPr algn="ctr"/>
            <a:endParaRPr lang="en-US" dirty="0"/>
          </a:p>
          <a:p>
            <a:pPr marL="0" indent="0" algn="ctr">
              <a:buNone/>
            </a:pPr>
            <a:r>
              <a:rPr lang="en-US" b="1" dirty="0"/>
              <a:t>Q. What will this do to the rate of reaction, and why?</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pH and Bonds</a:t>
            </a:r>
            <a:endParaRPr lang="en-GB" b="1" dirty="0">
              <a:latin typeface="Calibri" charset="0"/>
              <a:ea typeface="Calibri" charset="0"/>
              <a:cs typeface="Calibri" charset="0"/>
            </a:endParaRPr>
          </a:p>
        </p:txBody>
      </p:sp>
    </p:spTree>
    <p:extLst>
      <p:ext uri="{BB962C8B-B14F-4D97-AF65-F5344CB8AC3E}">
        <p14:creationId xmlns:p14="http://schemas.microsoft.com/office/powerpoint/2010/main" val="16277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521" y="2228416"/>
            <a:ext cx="10515600" cy="294111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Use the textbook to:</a:t>
            </a:r>
          </a:p>
          <a:p>
            <a:pPr>
              <a:lnSpc>
                <a:spcPct val="100000"/>
              </a:lnSpc>
              <a:spcBef>
                <a:spcPts val="0"/>
              </a:spcBef>
            </a:pPr>
            <a:r>
              <a:rPr lang="en-US" dirty="0" smtClean="0"/>
              <a:t>Describe what a buffer is</a:t>
            </a:r>
          </a:p>
          <a:p>
            <a:pPr>
              <a:lnSpc>
                <a:spcPct val="100000"/>
              </a:lnSpc>
              <a:spcBef>
                <a:spcPts val="0"/>
              </a:spcBef>
            </a:pPr>
            <a:r>
              <a:rPr lang="en-US" dirty="0" smtClean="0"/>
              <a:t>What uses it has in laboratory experiments</a:t>
            </a:r>
          </a:p>
          <a:p>
            <a:pPr>
              <a:lnSpc>
                <a:spcPct val="100000"/>
              </a:lnSpc>
              <a:spcBef>
                <a:spcPts val="0"/>
              </a:spcBef>
            </a:pPr>
            <a:r>
              <a:rPr lang="en-US" dirty="0" smtClean="0"/>
              <a:t> Give an example of a natural buffer</a:t>
            </a:r>
          </a:p>
          <a:p>
            <a:pPr>
              <a:lnSpc>
                <a:spcPct val="100000"/>
              </a:lnSpc>
              <a:spcBef>
                <a:spcPts val="0"/>
              </a:spcBef>
            </a:pPr>
            <a:endParaRPr lang="en-US" dirty="0"/>
          </a:p>
        </p:txBody>
      </p:sp>
      <p:sp>
        <p:nvSpPr>
          <p:cNvPr id="4" name="Title 1"/>
          <p:cNvSpPr txBox="1">
            <a:spLocks/>
          </p:cNvSpPr>
          <p:nvPr/>
        </p:nvSpPr>
        <p:spPr>
          <a:xfrm>
            <a:off x="745956" y="142160"/>
            <a:ext cx="10491537" cy="795101"/>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alibri" charset="0"/>
                <a:ea typeface="Calibri" charset="0"/>
                <a:cs typeface="Calibri" charset="0"/>
              </a:rPr>
              <a:t>pH Buffers</a:t>
            </a:r>
            <a:endParaRPr lang="en-GB" b="1" dirty="0">
              <a:latin typeface="Calibri" charset="0"/>
              <a:ea typeface="Calibri" charset="0"/>
              <a:cs typeface="Calibri" charset="0"/>
            </a:endParaRPr>
          </a:p>
        </p:txBody>
      </p:sp>
    </p:spTree>
    <p:extLst>
      <p:ext uri="{BB962C8B-B14F-4D97-AF65-F5344CB8AC3E}">
        <p14:creationId xmlns:p14="http://schemas.microsoft.com/office/powerpoint/2010/main" val="1834630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817</Words>
  <Application>Microsoft Office PowerPoint</Application>
  <PresentationFormat>Widescreen</PresentationFormat>
  <Paragraphs>101</Paragraphs>
  <Slides>12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CorelDRAW</vt:lpstr>
      <vt:lpstr>PowerPoint Presentation</vt:lpstr>
      <vt:lpstr>PowerPoint Presentation</vt:lpstr>
      <vt:lpstr>Effect of pH on 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Galpin</dc:creator>
  <cp:lastModifiedBy>Harriet Galpin</cp:lastModifiedBy>
  <cp:revision>17</cp:revision>
  <cp:lastPrinted>2017-11-03T08:24:12Z</cp:lastPrinted>
  <dcterms:created xsi:type="dcterms:W3CDTF">2017-11-02T10:38:47Z</dcterms:created>
  <dcterms:modified xsi:type="dcterms:W3CDTF">2017-11-15T11:32:55Z</dcterms:modified>
</cp:coreProperties>
</file>