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6" r:id="rId5"/>
    <p:sldId id="267" r:id="rId6"/>
    <p:sldId id="277" r:id="rId7"/>
    <p:sldId id="269" r:id="rId8"/>
    <p:sldId id="270" r:id="rId9"/>
    <p:sldId id="272" r:id="rId10"/>
    <p:sldId id="276" r:id="rId11"/>
    <p:sldId id="273" r:id="rId12"/>
    <p:sldId id="268" r:id="rId13"/>
    <p:sldId id="275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8DF78-B407-4878-A690-B127832470E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E3E08-9BAA-4FA4-94AA-3880AE8B60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3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Could be set </a:t>
            </a:r>
            <a:r>
              <a:rPr lang="en-GB" smtClean="0"/>
              <a:t>as homework.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E3E08-9BAA-4FA4-94AA-3880AE8B60D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4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Enzymes and pH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Lesson 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1.</a:t>
            </a:r>
            <a:r>
              <a:rPr lang="en-GB" sz="2000" dirty="0" smtClean="0"/>
              <a:t>	(</a:t>
            </a:r>
            <a:r>
              <a:rPr lang="en-GB" sz="2000" dirty="0"/>
              <a:t>a)	</a:t>
            </a:r>
          </a:p>
          <a:p>
            <a:pPr marL="0" indent="0">
              <a:buNone/>
            </a:pPr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)Energy </a:t>
            </a:r>
            <a:r>
              <a:rPr lang="en-GB" sz="2000" dirty="0"/>
              <a:t>put in to </a:t>
            </a:r>
            <a:r>
              <a:rPr lang="en-GB" sz="2000" u="sng" dirty="0"/>
              <a:t>get</a:t>
            </a:r>
            <a:r>
              <a:rPr lang="en-GB" sz="2000" dirty="0"/>
              <a:t> reaction </a:t>
            </a:r>
            <a:r>
              <a:rPr lang="en-GB" sz="2000" u="sng" dirty="0"/>
              <a:t>started</a:t>
            </a:r>
            <a:r>
              <a:rPr lang="en-GB" sz="2000" dirty="0"/>
              <a:t> (Look for idea of getting started</a:t>
            </a:r>
            <a:r>
              <a:rPr lang="en-GB" sz="2000" dirty="0" smtClean="0"/>
              <a:t>);   1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(ii)	Curve showing energy levels at start and finish the same;</a:t>
            </a:r>
            <a:br>
              <a:rPr lang="en-GB" sz="2000" dirty="0"/>
            </a:br>
            <a:r>
              <a:rPr lang="en-GB" sz="2000" dirty="0" smtClean="0"/>
              <a:t>            and </a:t>
            </a:r>
            <a:r>
              <a:rPr lang="en-GB" sz="2000" dirty="0"/>
              <a:t>lowered activation energy</a:t>
            </a:r>
            <a:r>
              <a:rPr lang="en-GB" sz="2000" dirty="0" smtClean="0"/>
              <a:t>;                                            2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/>
              <a:t>b)	Benedict’s / Fehling’s reagent and heat;</a:t>
            </a:r>
            <a:br>
              <a:rPr lang="en-GB" sz="2000" dirty="0"/>
            </a:br>
            <a:r>
              <a:rPr lang="en-GB" sz="2000" dirty="0" smtClean="0"/>
              <a:t>           orange </a:t>
            </a:r>
            <a:r>
              <a:rPr lang="en-GB" sz="2000" dirty="0"/>
              <a:t>/ red </a:t>
            </a:r>
            <a:r>
              <a:rPr lang="en-GB" sz="2000" i="1" dirty="0"/>
              <a:t>/ </a:t>
            </a:r>
            <a:r>
              <a:rPr lang="en-GB" sz="2000" dirty="0"/>
              <a:t>brown / yellow / green</a:t>
            </a:r>
            <a:r>
              <a:rPr lang="en-GB" sz="2000" dirty="0" smtClean="0"/>
              <a:t>;                  </a:t>
            </a:r>
            <a:r>
              <a:rPr lang="en-GB" sz="2000" dirty="0"/>
              <a:t>	</a:t>
            </a:r>
            <a:r>
              <a:rPr lang="en-GB" sz="2000" dirty="0" smtClean="0"/>
              <a:t>      2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(c</a:t>
            </a:r>
            <a:r>
              <a:rPr lang="en-GB" sz="2000" dirty="0" smtClean="0"/>
              <a:t>)(</a:t>
            </a:r>
            <a:r>
              <a:rPr lang="en-GB" sz="2000" dirty="0" err="1"/>
              <a:t>i</a:t>
            </a:r>
            <a:r>
              <a:rPr lang="en-GB" sz="2000" dirty="0"/>
              <a:t>)	Acid hydrolyses starch / breaks </a:t>
            </a:r>
            <a:r>
              <a:rPr lang="en-GB" sz="2000" dirty="0" err="1"/>
              <a:t>glycosidic</a:t>
            </a:r>
            <a:r>
              <a:rPr lang="en-GB" sz="2000" dirty="0"/>
              <a:t> bond;	</a:t>
            </a:r>
            <a:r>
              <a:rPr lang="en-GB" sz="2000" dirty="0" smtClean="0"/>
              <a:t>                  1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(ii)	Not specific </a:t>
            </a:r>
            <a:r>
              <a:rPr lang="en-GB" sz="2000" i="1" dirty="0"/>
              <a:t>/ </a:t>
            </a:r>
            <a:r>
              <a:rPr lang="en-GB" sz="2000" dirty="0"/>
              <a:t>forms by–products </a:t>
            </a:r>
            <a:r>
              <a:rPr lang="en-GB" sz="2000" i="1" dirty="0"/>
              <a:t>/ </a:t>
            </a:r>
            <a:r>
              <a:rPr lang="en-GB" sz="2000" dirty="0"/>
              <a:t>alters pH / </a:t>
            </a:r>
            <a:r>
              <a:rPr lang="en-GB" sz="2000" dirty="0" smtClean="0"/>
              <a:t>corrosive;      1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000" dirty="0"/>
              <a:t>(d</a:t>
            </a:r>
            <a:r>
              <a:rPr lang="en-GB" sz="2000" dirty="0" smtClean="0"/>
              <a:t>)(</a:t>
            </a:r>
            <a:r>
              <a:rPr lang="en-GB" sz="2000" dirty="0" err="1"/>
              <a:t>i</a:t>
            </a:r>
            <a:r>
              <a:rPr lang="en-GB" sz="2000" dirty="0"/>
              <a:t>)	Molecules would have less (kinetic) energy;</a:t>
            </a:r>
            <a:br>
              <a:rPr lang="en-GB" sz="2000" dirty="0"/>
            </a:br>
            <a:r>
              <a:rPr lang="en-GB" sz="2000" dirty="0" smtClean="0"/>
              <a:t>           move </a:t>
            </a:r>
            <a:r>
              <a:rPr lang="en-GB" sz="2000" dirty="0"/>
              <a:t>slower;</a:t>
            </a:r>
            <a:br>
              <a:rPr lang="en-GB" sz="2000" dirty="0"/>
            </a:br>
            <a:r>
              <a:rPr lang="en-GB" sz="2000" dirty="0" smtClean="0"/>
              <a:t>           fewer </a:t>
            </a:r>
            <a:r>
              <a:rPr lang="en-GB" sz="2000" dirty="0"/>
              <a:t>collisions / fewer E–S complexes form</a:t>
            </a:r>
            <a:r>
              <a:rPr lang="en-GB" sz="2000" dirty="0" smtClean="0"/>
              <a:t>;         </a:t>
            </a:r>
            <a:r>
              <a:rPr lang="en-GB" sz="2000" dirty="0"/>
              <a:t>	max 2</a:t>
            </a:r>
          </a:p>
          <a:p>
            <a:pPr marL="0" indent="0">
              <a:buNone/>
            </a:pPr>
            <a:r>
              <a:rPr lang="en-GB" sz="2000" dirty="0"/>
              <a:t>(ii)	Change in pH alters charge </a:t>
            </a:r>
            <a:r>
              <a:rPr lang="en-GB" sz="2000" i="1" dirty="0"/>
              <a:t>/ </a:t>
            </a:r>
            <a:r>
              <a:rPr lang="en-GB" sz="2000" dirty="0"/>
              <a:t>shape;</a:t>
            </a:r>
            <a:br>
              <a:rPr lang="en-GB" sz="2000" dirty="0"/>
            </a:br>
            <a:r>
              <a:rPr lang="en-GB" sz="2000" dirty="0" smtClean="0"/>
              <a:t>     distorts </a:t>
            </a:r>
            <a:r>
              <a:rPr lang="en-GB" sz="2000" dirty="0"/>
              <a:t>active site </a:t>
            </a:r>
            <a:r>
              <a:rPr lang="en-GB" sz="2000" i="1" dirty="0"/>
              <a:t>/ </a:t>
            </a:r>
            <a:r>
              <a:rPr lang="en-GB" sz="2000" dirty="0"/>
              <a:t>tertiary structure of enzyme </a:t>
            </a:r>
            <a:r>
              <a:rPr lang="en-GB" sz="2000" i="1" dirty="0"/>
              <a:t>/ </a:t>
            </a:r>
            <a:r>
              <a:rPr lang="en-GB" sz="2000" dirty="0"/>
              <a:t>denatures enzyme;</a:t>
            </a:r>
            <a:br>
              <a:rPr lang="en-GB" sz="2000" dirty="0"/>
            </a:br>
            <a:r>
              <a:rPr lang="en-GB" sz="2000" dirty="0" smtClean="0"/>
              <a:t>          substrate </a:t>
            </a:r>
            <a:r>
              <a:rPr lang="en-GB" sz="2000" dirty="0"/>
              <a:t>will no longer fit active site</a:t>
            </a:r>
            <a:r>
              <a:rPr lang="en-GB" sz="2000" dirty="0" smtClean="0"/>
              <a:t>;                              </a:t>
            </a:r>
            <a:r>
              <a:rPr lang="en-GB" sz="2000" dirty="0"/>
              <a:t>	3</a:t>
            </a: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Buffers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7776864" cy="58326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buffer is something that </a:t>
            </a:r>
            <a:r>
              <a:rPr lang="en-GB" sz="2400" b="1" dirty="0" smtClean="0"/>
              <a:t>resists changes in </a:t>
            </a:r>
            <a:r>
              <a:rPr lang="en-GB" sz="2400" b="1" dirty="0" err="1" smtClean="0"/>
              <a:t>pH</a:t>
            </a:r>
            <a:r>
              <a:rPr lang="en-GB" sz="2400" dirty="0" err="1" smtClean="0"/>
              <a:t>.</a:t>
            </a:r>
            <a:r>
              <a:rPr lang="en-GB" sz="2400" dirty="0" smtClean="0"/>
              <a:t> </a:t>
            </a:r>
          </a:p>
          <a:p>
            <a:endParaRPr lang="en-GB" sz="2400" i="1" dirty="0" smtClean="0"/>
          </a:p>
          <a:p>
            <a:r>
              <a:rPr lang="en-GB" sz="2400" dirty="0" smtClean="0"/>
              <a:t>In laboratory experiments, buffer solutions maintain the desired pH for investigating enzyme action at a particular </a:t>
            </a:r>
            <a:r>
              <a:rPr lang="en-GB" sz="2400" dirty="0" err="1" smtClean="0"/>
              <a:t>pH.</a:t>
            </a:r>
            <a:endParaRPr lang="en-GB" sz="2400" dirty="0" smtClean="0"/>
          </a:p>
          <a:p>
            <a:r>
              <a:rPr lang="en-GB" sz="2400" dirty="0" smtClean="0"/>
              <a:t>They can also help to keep the pH at a constant level as you investigate another factor.</a:t>
            </a:r>
          </a:p>
          <a:p>
            <a:endParaRPr lang="en-GB" sz="2400" dirty="0" smtClean="0"/>
          </a:p>
          <a:p>
            <a:r>
              <a:rPr lang="en-GB" sz="2400" dirty="0" smtClean="0"/>
              <a:t>There are chemicals in your blood that resist changes to pH by donating or accepting hydrogen ions. </a:t>
            </a:r>
          </a:p>
          <a:p>
            <a:endParaRPr lang="en-GB" sz="2400" dirty="0" smtClean="0"/>
          </a:p>
          <a:p>
            <a:pPr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Explain how this stops the pH from changing. 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Low pH = lots of H</a:t>
            </a:r>
            <a:r>
              <a:rPr lang="en-GB" baseline="30000" dirty="0" smtClean="0"/>
              <a:t>+</a:t>
            </a:r>
            <a:r>
              <a:rPr lang="en-GB" dirty="0" smtClean="0"/>
              <a:t> ions</a:t>
            </a:r>
          </a:p>
          <a:p>
            <a:r>
              <a:rPr lang="en-GB" dirty="0" smtClean="0"/>
              <a:t>H</a:t>
            </a:r>
            <a:r>
              <a:rPr lang="en-GB" baseline="30000" dirty="0" smtClean="0"/>
              <a:t>+</a:t>
            </a:r>
            <a:r>
              <a:rPr lang="en-GB" dirty="0" smtClean="0"/>
              <a:t> ions have a positive charge</a:t>
            </a:r>
          </a:p>
          <a:p>
            <a:r>
              <a:rPr lang="en-GB" dirty="0" smtClean="0"/>
              <a:t>Either extreme of H</a:t>
            </a:r>
            <a:r>
              <a:rPr lang="en-GB" baseline="30000" dirty="0" smtClean="0"/>
              <a:t>+</a:t>
            </a:r>
            <a:r>
              <a:rPr lang="en-GB" dirty="0" smtClean="0"/>
              <a:t> ion concentration can interfere with the hydrogen and </a:t>
            </a:r>
            <a:r>
              <a:rPr lang="en-GB" smtClean="0"/>
              <a:t>ionic bonds holding </a:t>
            </a:r>
            <a:r>
              <a:rPr lang="en-GB" dirty="0" smtClean="0"/>
              <a:t>the tertiary structure together.</a:t>
            </a:r>
          </a:p>
          <a:p>
            <a:r>
              <a:rPr lang="en-GB" dirty="0" smtClean="0"/>
              <a:t>If the pH change affects the charge on the amino acids at the active site, then the properties of the active site change and the substrate can no longer bind</a:t>
            </a:r>
          </a:p>
          <a:p>
            <a:r>
              <a:rPr lang="en-GB" dirty="0" smtClean="0"/>
              <a:t>At high pH values, the –COOH group will dissociate to become a charged –COO</a:t>
            </a:r>
            <a:r>
              <a:rPr lang="en-GB" baseline="30000" dirty="0" smtClean="0"/>
              <a:t>- </a:t>
            </a:r>
            <a:r>
              <a:rPr lang="en-GB" dirty="0" smtClean="0"/>
              <a:t>group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5 things you have learnt this lesson with the person sitting next to you.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and explain the effect of pH on enzyme activity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and explain the effect of pH on enzyme activity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Think, pair, share</a:t>
            </a:r>
          </a:p>
          <a:p>
            <a:pPr lvl="1"/>
            <a:r>
              <a:rPr lang="en-GB" dirty="0" smtClean="0"/>
              <a:t>Effect of pH on enzymes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995936" y="0"/>
            <a:ext cx="805029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rgbClr val="A50021"/>
                </a:solidFill>
              </a:rPr>
              <a:t>pH</a:t>
            </a:r>
            <a:endParaRPr lang="en-GB" sz="4000" dirty="0">
              <a:solidFill>
                <a:srgbClr val="A50021"/>
              </a:solidFill>
            </a:endParaRPr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755650" y="2522538"/>
            <a:ext cx="7500938" cy="693737"/>
            <a:chOff x="476" y="1589"/>
            <a:chExt cx="4725" cy="437"/>
          </a:xfrm>
        </p:grpSpPr>
        <p:graphicFrame>
          <p:nvGraphicFramePr>
            <p:cNvPr id="28678" name="Object 6"/>
            <p:cNvGraphicFramePr>
              <a:graphicFrameLocks noChangeAspect="1"/>
            </p:cNvGraphicFramePr>
            <p:nvPr/>
          </p:nvGraphicFramePr>
          <p:xfrm>
            <a:off x="476" y="1589"/>
            <a:ext cx="2505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CorelDRAW" r:id="rId3" imgW="2691720" imgH="465480" progId="">
                    <p:embed/>
                  </p:oleObj>
                </mc:Choice>
                <mc:Fallback>
                  <p:oleObj name="CorelDRAW" r:id="rId3" imgW="2691720" imgH="4654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1589"/>
                          <a:ext cx="2505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9" name="Object 7"/>
            <p:cNvGraphicFramePr>
              <a:graphicFrameLocks noChangeAspect="1"/>
            </p:cNvGraphicFramePr>
            <p:nvPr/>
          </p:nvGraphicFramePr>
          <p:xfrm>
            <a:off x="2705" y="1604"/>
            <a:ext cx="2496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CorelDRAW" r:id="rId5" imgW="2681640" imgH="451440" progId="">
                    <p:embed/>
                  </p:oleObj>
                </mc:Choice>
                <mc:Fallback>
                  <p:oleObj name="CorelDRAW" r:id="rId5" imgW="2681640" imgH="45144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5" y="1604"/>
                          <a:ext cx="2496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4"/>
          <p:cNvGrpSpPr>
            <a:grpSpLocks/>
          </p:cNvGrpSpPr>
          <p:nvPr/>
        </p:nvGrpSpPr>
        <p:grpSpPr bwMode="auto">
          <a:xfrm>
            <a:off x="685800" y="3276600"/>
            <a:ext cx="3357563" cy="854075"/>
            <a:chOff x="432" y="2064"/>
            <a:chExt cx="2115" cy="538"/>
          </a:xfrm>
        </p:grpSpPr>
        <p:sp>
          <p:nvSpPr>
            <p:cNvPr id="28691" name="AutoShape 19"/>
            <p:cNvSpPr>
              <a:spLocks noChangeArrowheads="1"/>
            </p:cNvSpPr>
            <p:nvPr/>
          </p:nvSpPr>
          <p:spPr bwMode="auto">
            <a:xfrm>
              <a:off x="432" y="2064"/>
              <a:ext cx="2064" cy="288"/>
            </a:xfrm>
            <a:prstGeom prst="leftArrow">
              <a:avLst>
                <a:gd name="adj1" fmla="val 50000"/>
                <a:gd name="adj2" fmla="val 17916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672" y="2352"/>
              <a:ext cx="18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/>
                <a:t>INCREASING ACIDITY</a:t>
              </a:r>
              <a:endParaRPr lang="en-GB" b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4648200" y="3276600"/>
            <a:ext cx="3513138" cy="854075"/>
            <a:chOff x="2928" y="2064"/>
            <a:chExt cx="2213" cy="538"/>
          </a:xfrm>
        </p:grpSpPr>
        <p:sp>
          <p:nvSpPr>
            <p:cNvPr id="28692" name="AutoShape 20"/>
            <p:cNvSpPr>
              <a:spLocks noChangeArrowheads="1"/>
            </p:cNvSpPr>
            <p:nvPr/>
          </p:nvSpPr>
          <p:spPr bwMode="auto">
            <a:xfrm flipH="1">
              <a:off x="2976" y="2064"/>
              <a:ext cx="2064" cy="288"/>
            </a:xfrm>
            <a:prstGeom prst="leftArrow">
              <a:avLst>
                <a:gd name="adj1" fmla="val 50000"/>
                <a:gd name="adj2" fmla="val 179167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5" name="Text Box 23"/>
            <p:cNvSpPr txBox="1">
              <a:spLocks noChangeArrowheads="1"/>
            </p:cNvSpPr>
            <p:nvPr/>
          </p:nvSpPr>
          <p:spPr bwMode="auto">
            <a:xfrm>
              <a:off x="2928" y="2352"/>
              <a:ext cx="22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chemeClr val="accent2"/>
                  </a:solidFill>
                </a:rPr>
                <a:t>INCREASING ALKALINITY</a:t>
              </a:r>
              <a:endParaRPr lang="en-GB" b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166"/>
          <p:cNvGrpSpPr>
            <a:grpSpLocks/>
          </p:cNvGrpSpPr>
          <p:nvPr/>
        </p:nvGrpSpPr>
        <p:grpSpPr bwMode="auto">
          <a:xfrm>
            <a:off x="663575" y="2819400"/>
            <a:ext cx="7426325" cy="482600"/>
            <a:chOff x="418" y="1776"/>
            <a:chExt cx="4678" cy="304"/>
          </a:xfrm>
        </p:grpSpPr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418" y="1783"/>
              <a:ext cx="2408" cy="297"/>
              <a:chOff x="444" y="1767"/>
              <a:chExt cx="2408" cy="297"/>
            </a:xfrm>
          </p:grpSpPr>
          <p:sp>
            <p:nvSpPr>
              <p:cNvPr id="28683" name="Text Box 11"/>
              <p:cNvSpPr txBox="1">
                <a:spLocks noChangeArrowheads="1"/>
              </p:cNvSpPr>
              <p:nvPr/>
            </p:nvSpPr>
            <p:spPr bwMode="auto">
              <a:xfrm>
                <a:off x="735" y="1773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28685" name="Text Box 13"/>
              <p:cNvSpPr txBox="1">
                <a:spLocks noChangeArrowheads="1"/>
              </p:cNvSpPr>
              <p:nvPr/>
            </p:nvSpPr>
            <p:spPr bwMode="auto">
              <a:xfrm>
                <a:off x="1374" y="1770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3</a:t>
                </a:r>
              </a:p>
            </p:txBody>
          </p:sp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>
                <a:off x="444" y="1767"/>
                <a:ext cx="2408" cy="297"/>
                <a:chOff x="444" y="1767"/>
                <a:chExt cx="2408" cy="297"/>
              </a:xfrm>
            </p:grpSpPr>
            <p:sp>
              <p:nvSpPr>
                <p:cNvPr id="2868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44" y="1773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solidFill>
                        <a:srgbClr val="FFFF00"/>
                      </a:solidFill>
                    </a:rPr>
                    <a:t>0</a:t>
                  </a:r>
                </a:p>
              </p:txBody>
            </p:sp>
            <p:sp>
              <p:nvSpPr>
                <p:cNvPr id="2868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053" y="1773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solidFill>
                        <a:srgbClr val="FFFF00"/>
                      </a:solidFill>
                    </a:rPr>
                    <a:t>2</a:t>
                  </a:r>
                </a:p>
              </p:txBody>
            </p:sp>
            <p:sp>
              <p:nvSpPr>
                <p:cNvPr id="2868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683" y="1773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solidFill>
                        <a:srgbClr val="FFFF00"/>
                      </a:solidFill>
                    </a:rPr>
                    <a:t>4</a:t>
                  </a:r>
                </a:p>
              </p:txBody>
            </p:sp>
            <p:sp>
              <p:nvSpPr>
                <p:cNvPr id="286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995" y="1767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solidFill>
                        <a:srgbClr val="FFFF00"/>
                      </a:solidFill>
                    </a:rPr>
                    <a:t>5</a:t>
                  </a:r>
                </a:p>
              </p:txBody>
            </p:sp>
            <p:sp>
              <p:nvSpPr>
                <p:cNvPr id="286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316" y="1770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solidFill>
                        <a:srgbClr val="FFFF00"/>
                      </a:solidFill>
                    </a:rPr>
                    <a:t>6</a:t>
                  </a:r>
                </a:p>
              </p:txBody>
            </p:sp>
            <p:sp>
              <p:nvSpPr>
                <p:cNvPr id="2868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40" y="1776"/>
                  <a:ext cx="21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solidFill>
                        <a:srgbClr val="FFFF00"/>
                      </a:solidFill>
                    </a:rPr>
                    <a:t>7</a:t>
                  </a:r>
                </a:p>
              </p:txBody>
            </p:sp>
          </p:grp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2928" y="1776"/>
              <a:ext cx="2168" cy="300"/>
              <a:chOff x="2954" y="1760"/>
              <a:chExt cx="2168" cy="300"/>
            </a:xfrm>
          </p:grpSpPr>
          <p:sp>
            <p:nvSpPr>
              <p:cNvPr id="28696" name="Text Box 24"/>
              <p:cNvSpPr txBox="1">
                <a:spLocks noChangeArrowheads="1"/>
              </p:cNvSpPr>
              <p:nvPr/>
            </p:nvSpPr>
            <p:spPr bwMode="auto">
              <a:xfrm>
                <a:off x="2954" y="176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8</a:t>
                </a:r>
              </a:p>
            </p:txBody>
          </p:sp>
          <p:sp>
            <p:nvSpPr>
              <p:cNvPr id="28697" name="Text Box 25"/>
              <p:cNvSpPr txBox="1">
                <a:spLocks noChangeArrowheads="1"/>
              </p:cNvSpPr>
              <p:nvPr/>
            </p:nvSpPr>
            <p:spPr bwMode="auto">
              <a:xfrm>
                <a:off x="3290" y="176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9</a:t>
                </a:r>
              </a:p>
            </p:txBody>
          </p:sp>
          <p:sp>
            <p:nvSpPr>
              <p:cNvPr id="28698" name="Text Box 26"/>
              <p:cNvSpPr txBox="1">
                <a:spLocks noChangeArrowheads="1"/>
              </p:cNvSpPr>
              <p:nvPr/>
            </p:nvSpPr>
            <p:spPr bwMode="auto">
              <a:xfrm>
                <a:off x="3554" y="177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10</a:t>
                </a:r>
              </a:p>
            </p:txBody>
          </p:sp>
          <p:sp>
            <p:nvSpPr>
              <p:cNvPr id="28699" name="Text Box 27"/>
              <p:cNvSpPr txBox="1">
                <a:spLocks noChangeArrowheads="1"/>
              </p:cNvSpPr>
              <p:nvPr/>
            </p:nvSpPr>
            <p:spPr bwMode="auto">
              <a:xfrm>
                <a:off x="3872" y="1766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11</a:t>
                </a:r>
              </a:p>
            </p:txBody>
          </p:sp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4184" y="177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12</a:t>
                </a:r>
              </a:p>
            </p:txBody>
          </p:sp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4502" y="177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13</a:t>
                </a:r>
              </a:p>
            </p:txBody>
          </p:sp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4814" y="1760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rgbClr val="FFFF00"/>
                    </a:solidFill>
                  </a:rPr>
                  <a:t>14</a:t>
                </a:r>
              </a:p>
            </p:txBody>
          </p:sp>
        </p:grpSp>
      </p:grp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560388" y="654050"/>
            <a:ext cx="8023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A50021"/>
                </a:solidFill>
              </a:rPr>
              <a:t>The acidity of a solution is measured by the concentration of</a:t>
            </a:r>
          </a:p>
          <a:p>
            <a:r>
              <a:rPr lang="en-GB">
                <a:solidFill>
                  <a:srgbClr val="A50021"/>
                </a:solidFill>
              </a:rPr>
              <a:t>hydrogen ions (H</a:t>
            </a:r>
            <a:r>
              <a:rPr lang="en-GB" baseline="30000">
                <a:solidFill>
                  <a:srgbClr val="A50021"/>
                </a:solidFill>
              </a:rPr>
              <a:t>+</a:t>
            </a:r>
            <a:r>
              <a:rPr lang="en-GB">
                <a:solidFill>
                  <a:srgbClr val="A50021"/>
                </a:solidFill>
              </a:rPr>
              <a:t>) and is expressed in terms of</a:t>
            </a:r>
            <a:r>
              <a:rPr lang="en-GB"/>
              <a:t> </a:t>
            </a:r>
            <a:r>
              <a:rPr lang="en-GB">
                <a:solidFill>
                  <a:srgbClr val="000066"/>
                </a:solidFill>
              </a:rPr>
              <a:t>pH</a:t>
            </a:r>
            <a:endParaRPr lang="en-GB" sz="1800">
              <a:solidFill>
                <a:srgbClr val="000066"/>
              </a:solidFill>
            </a:endParaRP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2333625" y="1350963"/>
            <a:ext cx="447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The pH scale ranges from 0 to 14</a:t>
            </a:r>
            <a:endParaRPr lang="en-GB" sz="1800">
              <a:solidFill>
                <a:srgbClr val="000066"/>
              </a:solidFill>
            </a:endParaRP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563563" y="1720850"/>
            <a:ext cx="8015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A50021"/>
                </a:solidFill>
              </a:rPr>
              <a:t>Pure water has a pH of 7.0, which is the pH</a:t>
            </a:r>
          </a:p>
          <a:p>
            <a:r>
              <a:rPr lang="en-GB">
                <a:solidFill>
                  <a:srgbClr val="A50021"/>
                </a:solidFill>
              </a:rPr>
              <a:t>of a neutral solution with equal numbers of H</a:t>
            </a:r>
            <a:r>
              <a:rPr lang="en-GB" baseline="30000">
                <a:solidFill>
                  <a:srgbClr val="A50021"/>
                </a:solidFill>
              </a:rPr>
              <a:t>+</a:t>
            </a:r>
            <a:r>
              <a:rPr lang="en-GB">
                <a:solidFill>
                  <a:srgbClr val="A50021"/>
                </a:solidFill>
              </a:rPr>
              <a:t> and OH</a:t>
            </a:r>
            <a:r>
              <a:rPr lang="en-GB" baseline="30000">
                <a:solidFill>
                  <a:srgbClr val="A50021"/>
                </a:solidFill>
              </a:rPr>
              <a:t>-</a:t>
            </a:r>
            <a:r>
              <a:rPr lang="en-GB">
                <a:solidFill>
                  <a:srgbClr val="A50021"/>
                </a:solidFill>
              </a:rPr>
              <a:t> ions</a:t>
            </a:r>
            <a:endParaRPr lang="en-GB" sz="1800">
              <a:solidFill>
                <a:srgbClr val="A50021"/>
              </a:solidFill>
            </a:endParaRP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1370012" y="4160838"/>
            <a:ext cx="2337891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If an acid is added to pure water, the hydrogen</a:t>
            </a:r>
          </a:p>
          <a:p>
            <a:pPr algn="l"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ion concentration</a:t>
            </a:r>
          </a:p>
          <a:p>
            <a:pPr algn="l"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increases, causing the solution</a:t>
            </a:r>
          </a:p>
          <a:p>
            <a:pPr algn="l"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to become acidic, which is measured as a lower pH</a:t>
            </a:r>
            <a:endParaRPr lang="en-GB" sz="1800" dirty="0">
              <a:solidFill>
                <a:srgbClr val="A50021"/>
              </a:solidFill>
            </a:endParaRP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4899025" y="4191000"/>
            <a:ext cx="3124200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If a base is added to</a:t>
            </a:r>
          </a:p>
          <a:p>
            <a:pPr algn="l"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pure water, the hydrogen ion concentration decreases and the</a:t>
            </a:r>
          </a:p>
          <a:p>
            <a:pPr algn="l"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hydroxyl ion (OH</a:t>
            </a:r>
            <a:r>
              <a:rPr lang="en-GB" sz="2000" baseline="30000">
                <a:solidFill>
                  <a:srgbClr val="000066"/>
                </a:solidFill>
              </a:rPr>
              <a:t>-</a:t>
            </a:r>
            <a:r>
              <a:rPr lang="en-GB" sz="2000">
                <a:solidFill>
                  <a:srgbClr val="000066"/>
                </a:solidFill>
              </a:rPr>
              <a:t>) concentration increases. The solution becomes</a:t>
            </a:r>
          </a:p>
          <a:p>
            <a:pPr algn="l"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more basic (alkaline) and</a:t>
            </a:r>
          </a:p>
          <a:p>
            <a:pPr algn="l"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is measured as a higher pH</a:t>
            </a:r>
          </a:p>
        </p:txBody>
      </p:sp>
      <p:grpSp>
        <p:nvGrpSpPr>
          <p:cNvPr id="9" name="Group 405"/>
          <p:cNvGrpSpPr>
            <a:grpSpLocks/>
          </p:cNvGrpSpPr>
          <p:nvPr/>
        </p:nvGrpSpPr>
        <p:grpSpPr bwMode="auto">
          <a:xfrm>
            <a:off x="3657600" y="3276600"/>
            <a:ext cx="1301750" cy="1281113"/>
            <a:chOff x="2304" y="2064"/>
            <a:chExt cx="820" cy="807"/>
          </a:xfrm>
        </p:grpSpPr>
        <p:sp>
          <p:nvSpPr>
            <p:cNvPr id="28690" name="AutoShape 18"/>
            <p:cNvSpPr>
              <a:spLocks noChangeArrowheads="1"/>
            </p:cNvSpPr>
            <p:nvPr/>
          </p:nvSpPr>
          <p:spPr bwMode="auto">
            <a:xfrm>
              <a:off x="2563" y="2064"/>
              <a:ext cx="306" cy="615"/>
            </a:xfrm>
            <a:prstGeom prst="upArrow">
              <a:avLst>
                <a:gd name="adj1" fmla="val 50000"/>
                <a:gd name="adj2" fmla="val 50245"/>
              </a:avLst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2304" y="2640"/>
              <a:ext cx="820" cy="231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solidFill>
                    <a:schemeClr val="tx1"/>
                  </a:solidFill>
                </a:rPr>
                <a:t>NEUTRAL</a:t>
              </a:r>
              <a:endParaRPr lang="en-GB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02"/>
          <p:cNvGrpSpPr>
            <a:grpSpLocks/>
          </p:cNvGrpSpPr>
          <p:nvPr/>
        </p:nvGrpSpPr>
        <p:grpSpPr bwMode="auto">
          <a:xfrm>
            <a:off x="3505200" y="4724400"/>
            <a:ext cx="1449388" cy="1827213"/>
            <a:chOff x="2168" y="2984"/>
            <a:chExt cx="913" cy="1151"/>
          </a:xfrm>
        </p:grpSpPr>
        <p:sp useBgFill="1">
          <p:nvSpPr>
            <p:cNvPr id="28955" name="Rectangle 283"/>
            <p:cNvSpPr>
              <a:spLocks noChangeArrowheads="1"/>
            </p:cNvSpPr>
            <p:nvPr/>
          </p:nvSpPr>
          <p:spPr bwMode="auto">
            <a:xfrm>
              <a:off x="2188" y="2984"/>
              <a:ext cx="893" cy="1151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1" name="Freeform 169"/>
            <p:cNvSpPr>
              <a:spLocks/>
            </p:cNvSpPr>
            <p:nvPr/>
          </p:nvSpPr>
          <p:spPr bwMode="auto">
            <a:xfrm>
              <a:off x="2168" y="2984"/>
              <a:ext cx="908" cy="1124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218" y="40"/>
                </a:cxn>
                <a:cxn ang="0">
                  <a:pos x="218" y="19"/>
                </a:cxn>
                <a:cxn ang="0">
                  <a:pos x="175" y="6"/>
                </a:cxn>
                <a:cxn ang="0">
                  <a:pos x="52" y="7"/>
                </a:cxn>
                <a:cxn ang="0">
                  <a:pos x="28" y="13"/>
                </a:cxn>
                <a:cxn ang="0">
                  <a:pos x="13" y="44"/>
                </a:cxn>
                <a:cxn ang="0">
                  <a:pos x="13" y="233"/>
                </a:cxn>
                <a:cxn ang="0">
                  <a:pos x="117" y="281"/>
                </a:cxn>
                <a:cxn ang="0">
                  <a:pos x="219" y="230"/>
                </a:cxn>
              </a:cxnLst>
              <a:rect l="0" t="0" r="r" b="b"/>
              <a:pathLst>
                <a:path w="227" h="281">
                  <a:moveTo>
                    <a:pt x="219" y="230"/>
                  </a:moveTo>
                  <a:cubicBezTo>
                    <a:pt x="219" y="230"/>
                    <a:pt x="218" y="40"/>
                    <a:pt x="218" y="40"/>
                  </a:cubicBezTo>
                  <a:cubicBezTo>
                    <a:pt x="221" y="35"/>
                    <a:pt x="227" y="27"/>
                    <a:pt x="218" y="19"/>
                  </a:cubicBezTo>
                  <a:cubicBezTo>
                    <a:pt x="205" y="11"/>
                    <a:pt x="189" y="9"/>
                    <a:pt x="175" y="6"/>
                  </a:cubicBezTo>
                  <a:cubicBezTo>
                    <a:pt x="136" y="0"/>
                    <a:pt x="86" y="0"/>
                    <a:pt x="52" y="7"/>
                  </a:cubicBezTo>
                  <a:cubicBezTo>
                    <a:pt x="41" y="9"/>
                    <a:pt x="31" y="12"/>
                    <a:pt x="28" y="13"/>
                  </a:cubicBezTo>
                  <a:cubicBezTo>
                    <a:pt x="7" y="20"/>
                    <a:pt x="0" y="33"/>
                    <a:pt x="13" y="44"/>
                  </a:cubicBezTo>
                  <a:cubicBezTo>
                    <a:pt x="12" y="45"/>
                    <a:pt x="13" y="233"/>
                    <a:pt x="13" y="233"/>
                  </a:cubicBezTo>
                  <a:cubicBezTo>
                    <a:pt x="13" y="256"/>
                    <a:pt x="16" y="281"/>
                    <a:pt x="117" y="281"/>
                  </a:cubicBezTo>
                  <a:cubicBezTo>
                    <a:pt x="210" y="281"/>
                    <a:pt x="219" y="258"/>
                    <a:pt x="219" y="230"/>
                  </a:cubicBezTo>
                </a:path>
              </a:pathLst>
            </a:custGeom>
            <a:solidFill>
              <a:srgbClr val="2522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28842" name="Freeform 170"/>
            <p:cNvSpPr>
              <a:spLocks/>
            </p:cNvSpPr>
            <p:nvPr/>
          </p:nvSpPr>
          <p:spPr bwMode="auto">
            <a:xfrm>
              <a:off x="2208" y="2988"/>
              <a:ext cx="824" cy="212"/>
            </a:xfrm>
            <a:custGeom>
              <a:avLst/>
              <a:gdLst/>
              <a:ahLst/>
              <a:cxnLst>
                <a:cxn ang="0">
                  <a:pos x="103" y="52"/>
                </a:cxn>
                <a:cxn ang="0">
                  <a:pos x="107" y="49"/>
                </a:cxn>
                <a:cxn ang="0">
                  <a:pos x="201" y="30"/>
                </a:cxn>
                <a:cxn ang="0">
                  <a:pos x="196" y="17"/>
                </a:cxn>
                <a:cxn ang="0">
                  <a:pos x="43" y="9"/>
                </a:cxn>
                <a:cxn ang="0">
                  <a:pos x="34" y="11"/>
                </a:cxn>
                <a:cxn ang="0">
                  <a:pos x="22" y="14"/>
                </a:cxn>
                <a:cxn ang="0">
                  <a:pos x="11" y="35"/>
                </a:cxn>
                <a:cxn ang="0">
                  <a:pos x="28" y="42"/>
                </a:cxn>
                <a:cxn ang="0">
                  <a:pos x="71" y="48"/>
                </a:cxn>
                <a:cxn ang="0">
                  <a:pos x="77" y="52"/>
                </a:cxn>
                <a:cxn ang="0">
                  <a:pos x="88" y="52"/>
                </a:cxn>
                <a:cxn ang="0">
                  <a:pos x="103" y="52"/>
                </a:cxn>
              </a:cxnLst>
              <a:rect l="0" t="0" r="r" b="b"/>
              <a:pathLst>
                <a:path w="206" h="53">
                  <a:moveTo>
                    <a:pt x="103" y="52"/>
                  </a:moveTo>
                  <a:cubicBezTo>
                    <a:pt x="104" y="50"/>
                    <a:pt x="105" y="49"/>
                    <a:pt x="107" y="49"/>
                  </a:cubicBezTo>
                  <a:cubicBezTo>
                    <a:pt x="133" y="48"/>
                    <a:pt x="188" y="44"/>
                    <a:pt x="201" y="30"/>
                  </a:cubicBezTo>
                  <a:cubicBezTo>
                    <a:pt x="206" y="25"/>
                    <a:pt x="200" y="20"/>
                    <a:pt x="196" y="17"/>
                  </a:cubicBezTo>
                  <a:cubicBezTo>
                    <a:pt x="171" y="3"/>
                    <a:pt x="96" y="0"/>
                    <a:pt x="43" y="9"/>
                  </a:cubicBezTo>
                  <a:cubicBezTo>
                    <a:pt x="40" y="10"/>
                    <a:pt x="37" y="10"/>
                    <a:pt x="34" y="11"/>
                  </a:cubicBezTo>
                  <a:lnTo>
                    <a:pt x="22" y="14"/>
                  </a:lnTo>
                  <a:cubicBezTo>
                    <a:pt x="0" y="21"/>
                    <a:pt x="7" y="32"/>
                    <a:pt x="11" y="35"/>
                  </a:cubicBezTo>
                  <a:cubicBezTo>
                    <a:pt x="13" y="37"/>
                    <a:pt x="15" y="38"/>
                    <a:pt x="28" y="42"/>
                  </a:cubicBezTo>
                  <a:cubicBezTo>
                    <a:pt x="38" y="45"/>
                    <a:pt x="71" y="48"/>
                    <a:pt x="71" y="48"/>
                  </a:cubicBezTo>
                  <a:cubicBezTo>
                    <a:pt x="74" y="48"/>
                    <a:pt x="75" y="49"/>
                    <a:pt x="77" y="52"/>
                  </a:cubicBezTo>
                  <a:cubicBezTo>
                    <a:pt x="77" y="53"/>
                    <a:pt x="81" y="52"/>
                    <a:pt x="88" y="52"/>
                  </a:cubicBezTo>
                  <a:cubicBezTo>
                    <a:pt x="95" y="52"/>
                    <a:pt x="100" y="52"/>
                    <a:pt x="103" y="52"/>
                  </a:cubicBezTo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3" name="Freeform 171"/>
            <p:cNvSpPr>
              <a:spLocks/>
            </p:cNvSpPr>
            <p:nvPr/>
          </p:nvSpPr>
          <p:spPr bwMode="auto">
            <a:xfrm>
              <a:off x="2520" y="3204"/>
              <a:ext cx="92" cy="5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9" y="14"/>
                </a:cxn>
                <a:cxn ang="0">
                  <a:pos x="23" y="0"/>
                </a:cxn>
              </a:cxnLst>
              <a:rect l="0" t="0" r="r" b="b"/>
              <a:pathLst>
                <a:path w="23" h="14">
                  <a:moveTo>
                    <a:pt x="23" y="0"/>
                  </a:moveTo>
                  <a:cubicBezTo>
                    <a:pt x="23" y="0"/>
                    <a:pt x="17" y="0"/>
                    <a:pt x="10" y="0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0" y="1"/>
                    <a:pt x="4" y="14"/>
                    <a:pt x="9" y="14"/>
                  </a:cubicBezTo>
                  <a:cubicBezTo>
                    <a:pt x="16" y="14"/>
                    <a:pt x="21" y="3"/>
                    <a:pt x="23" y="0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4" name="Freeform 172"/>
            <p:cNvSpPr>
              <a:spLocks/>
            </p:cNvSpPr>
            <p:nvPr/>
          </p:nvSpPr>
          <p:spPr bwMode="auto">
            <a:xfrm>
              <a:off x="2876" y="3164"/>
              <a:ext cx="128" cy="80"/>
            </a:xfrm>
            <a:custGeom>
              <a:avLst/>
              <a:gdLst/>
              <a:ahLst/>
              <a:cxnLst>
                <a:cxn ang="0">
                  <a:pos x="30" y="20"/>
                </a:cxn>
                <a:cxn ang="0">
                  <a:pos x="0" y="10"/>
                </a:cxn>
                <a:cxn ang="0">
                  <a:pos x="32" y="0"/>
                </a:cxn>
                <a:cxn ang="0">
                  <a:pos x="30" y="20"/>
                </a:cxn>
              </a:cxnLst>
              <a:rect l="0" t="0" r="r" b="b"/>
              <a:pathLst>
                <a:path w="32" h="20">
                  <a:moveTo>
                    <a:pt x="30" y="20"/>
                  </a:moveTo>
                  <a:cubicBezTo>
                    <a:pt x="22" y="13"/>
                    <a:pt x="10" y="13"/>
                    <a:pt x="0" y="10"/>
                  </a:cubicBezTo>
                  <a:cubicBezTo>
                    <a:pt x="13" y="7"/>
                    <a:pt x="23" y="6"/>
                    <a:pt x="32" y="0"/>
                  </a:cubicBezTo>
                  <a:cubicBezTo>
                    <a:pt x="29" y="7"/>
                    <a:pt x="30" y="13"/>
                    <a:pt x="30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5" name="Freeform 173"/>
            <p:cNvSpPr>
              <a:spLocks/>
            </p:cNvSpPr>
            <p:nvPr/>
          </p:nvSpPr>
          <p:spPr bwMode="auto">
            <a:xfrm>
              <a:off x="2264" y="3212"/>
              <a:ext cx="736" cy="140"/>
            </a:xfrm>
            <a:custGeom>
              <a:avLst/>
              <a:gdLst/>
              <a:ahLst/>
              <a:cxnLst>
                <a:cxn ang="0">
                  <a:pos x="105" y="2"/>
                </a:cxn>
                <a:cxn ang="0">
                  <a:pos x="73" y="25"/>
                </a:cxn>
                <a:cxn ang="0">
                  <a:pos x="49" y="2"/>
                </a:cxn>
                <a:cxn ang="0">
                  <a:pos x="33" y="0"/>
                </a:cxn>
                <a:cxn ang="0">
                  <a:pos x="18" y="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91" y="35"/>
                </a:cxn>
                <a:cxn ang="0">
                  <a:pos x="182" y="21"/>
                </a:cxn>
                <a:cxn ang="0">
                  <a:pos x="184" y="13"/>
                </a:cxn>
                <a:cxn ang="0">
                  <a:pos x="146" y="0"/>
                </a:cxn>
                <a:cxn ang="0">
                  <a:pos x="126" y="1"/>
                </a:cxn>
                <a:cxn ang="0">
                  <a:pos x="105" y="2"/>
                </a:cxn>
              </a:cxnLst>
              <a:rect l="0" t="0" r="r" b="b"/>
              <a:pathLst>
                <a:path w="184" h="35">
                  <a:moveTo>
                    <a:pt x="105" y="2"/>
                  </a:moveTo>
                  <a:cubicBezTo>
                    <a:pt x="90" y="6"/>
                    <a:pt x="85" y="25"/>
                    <a:pt x="73" y="25"/>
                  </a:cubicBezTo>
                  <a:cubicBezTo>
                    <a:pt x="66" y="25"/>
                    <a:pt x="58" y="19"/>
                    <a:pt x="49" y="2"/>
                  </a:cubicBezTo>
                  <a:cubicBezTo>
                    <a:pt x="46" y="1"/>
                    <a:pt x="36" y="1"/>
                    <a:pt x="33" y="0"/>
                  </a:cubicBezTo>
                  <a:cubicBezTo>
                    <a:pt x="33" y="0"/>
                    <a:pt x="28" y="2"/>
                    <a:pt x="18" y="4"/>
                  </a:cubicBezTo>
                  <a:cubicBezTo>
                    <a:pt x="12" y="6"/>
                    <a:pt x="2" y="10"/>
                    <a:pt x="0" y="14"/>
                  </a:cubicBezTo>
                  <a:cubicBezTo>
                    <a:pt x="0" y="14"/>
                    <a:pt x="0" y="19"/>
                    <a:pt x="0" y="19"/>
                  </a:cubicBezTo>
                  <a:cubicBezTo>
                    <a:pt x="0" y="19"/>
                    <a:pt x="4" y="35"/>
                    <a:pt x="91" y="35"/>
                  </a:cubicBezTo>
                  <a:cubicBezTo>
                    <a:pt x="166" y="35"/>
                    <a:pt x="182" y="21"/>
                    <a:pt x="182" y="21"/>
                  </a:cubicBezTo>
                  <a:cubicBezTo>
                    <a:pt x="184" y="18"/>
                    <a:pt x="184" y="17"/>
                    <a:pt x="184" y="13"/>
                  </a:cubicBezTo>
                  <a:cubicBezTo>
                    <a:pt x="174" y="3"/>
                    <a:pt x="159" y="3"/>
                    <a:pt x="146" y="0"/>
                  </a:cubicBezTo>
                  <a:cubicBezTo>
                    <a:pt x="146" y="0"/>
                    <a:pt x="138" y="0"/>
                    <a:pt x="126" y="1"/>
                  </a:cubicBezTo>
                  <a:cubicBezTo>
                    <a:pt x="114" y="2"/>
                    <a:pt x="105" y="2"/>
                    <a:pt x="105" y="2"/>
                  </a:cubicBezTo>
                </a:path>
              </a:pathLst>
            </a:custGeom>
            <a:solidFill>
              <a:srgbClr val="DE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6" name="Freeform 174"/>
            <p:cNvSpPr>
              <a:spLocks/>
            </p:cNvSpPr>
            <p:nvPr/>
          </p:nvSpPr>
          <p:spPr bwMode="auto">
            <a:xfrm>
              <a:off x="2232" y="3152"/>
              <a:ext cx="792" cy="944"/>
            </a:xfrm>
            <a:custGeom>
              <a:avLst/>
              <a:gdLst/>
              <a:ahLst/>
              <a:cxnLst>
                <a:cxn ang="0">
                  <a:pos x="198" y="193"/>
                </a:cxn>
                <a:cxn ang="0">
                  <a:pos x="95" y="235"/>
                </a:cxn>
                <a:cxn ang="0">
                  <a:pos x="0" y="196"/>
                </a:cxn>
                <a:cxn ang="0">
                  <a:pos x="0" y="5"/>
                </a:cxn>
                <a:cxn ang="0">
                  <a:pos x="4" y="23"/>
                </a:cxn>
                <a:cxn ang="0">
                  <a:pos x="4" y="197"/>
                </a:cxn>
                <a:cxn ang="0">
                  <a:pos x="97" y="231"/>
                </a:cxn>
                <a:cxn ang="0">
                  <a:pos x="195" y="193"/>
                </a:cxn>
                <a:cxn ang="0">
                  <a:pos x="194" y="9"/>
                </a:cxn>
                <a:cxn ang="0">
                  <a:pos x="198" y="0"/>
                </a:cxn>
                <a:cxn ang="0">
                  <a:pos x="198" y="193"/>
                </a:cxn>
              </a:cxnLst>
              <a:rect l="0" t="0" r="r" b="b"/>
              <a:pathLst>
                <a:path w="198" h="236">
                  <a:moveTo>
                    <a:pt x="198" y="193"/>
                  </a:moveTo>
                  <a:cubicBezTo>
                    <a:pt x="196" y="236"/>
                    <a:pt x="132" y="233"/>
                    <a:pt x="95" y="235"/>
                  </a:cubicBezTo>
                  <a:cubicBezTo>
                    <a:pt x="66" y="234"/>
                    <a:pt x="0" y="233"/>
                    <a:pt x="0" y="196"/>
                  </a:cubicBezTo>
                  <a:cubicBezTo>
                    <a:pt x="0" y="196"/>
                    <a:pt x="0" y="52"/>
                    <a:pt x="0" y="5"/>
                  </a:cubicBezTo>
                  <a:cubicBezTo>
                    <a:pt x="3" y="8"/>
                    <a:pt x="5" y="20"/>
                    <a:pt x="4" y="23"/>
                  </a:cubicBezTo>
                  <a:cubicBezTo>
                    <a:pt x="4" y="23"/>
                    <a:pt x="4" y="192"/>
                    <a:pt x="4" y="197"/>
                  </a:cubicBezTo>
                  <a:cubicBezTo>
                    <a:pt x="6" y="222"/>
                    <a:pt x="46" y="232"/>
                    <a:pt x="97" y="231"/>
                  </a:cubicBezTo>
                  <a:cubicBezTo>
                    <a:pt x="183" y="230"/>
                    <a:pt x="193" y="212"/>
                    <a:pt x="195" y="193"/>
                  </a:cubicBezTo>
                  <a:cubicBezTo>
                    <a:pt x="195" y="193"/>
                    <a:pt x="195" y="38"/>
                    <a:pt x="194" y="9"/>
                  </a:cubicBezTo>
                  <a:cubicBezTo>
                    <a:pt x="196" y="5"/>
                    <a:pt x="195" y="1"/>
                    <a:pt x="198" y="0"/>
                  </a:cubicBezTo>
                  <a:cubicBezTo>
                    <a:pt x="198" y="33"/>
                    <a:pt x="198" y="193"/>
                    <a:pt x="198" y="19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7" name="Freeform 175"/>
            <p:cNvSpPr>
              <a:spLocks/>
            </p:cNvSpPr>
            <p:nvPr/>
          </p:nvSpPr>
          <p:spPr bwMode="auto">
            <a:xfrm>
              <a:off x="2260" y="3308"/>
              <a:ext cx="736" cy="756"/>
            </a:xfrm>
            <a:custGeom>
              <a:avLst/>
              <a:gdLst/>
              <a:ahLst/>
              <a:cxnLst>
                <a:cxn ang="0">
                  <a:pos x="183" y="150"/>
                </a:cxn>
                <a:cxn ang="0">
                  <a:pos x="91" y="188"/>
                </a:cxn>
                <a:cxn ang="0">
                  <a:pos x="2" y="154"/>
                </a:cxn>
                <a:cxn ang="0">
                  <a:pos x="1" y="0"/>
                </a:cxn>
                <a:cxn ang="0">
                  <a:pos x="92" y="15"/>
                </a:cxn>
                <a:cxn ang="0">
                  <a:pos x="183" y="1"/>
                </a:cxn>
                <a:cxn ang="0">
                  <a:pos x="183" y="150"/>
                </a:cxn>
              </a:cxnLst>
              <a:rect l="0" t="0" r="r" b="b"/>
              <a:pathLst>
                <a:path w="184" h="189">
                  <a:moveTo>
                    <a:pt x="183" y="150"/>
                  </a:moveTo>
                  <a:cubicBezTo>
                    <a:pt x="184" y="169"/>
                    <a:pt x="172" y="187"/>
                    <a:pt x="91" y="188"/>
                  </a:cubicBezTo>
                  <a:cubicBezTo>
                    <a:pt x="37" y="189"/>
                    <a:pt x="0" y="176"/>
                    <a:pt x="2" y="154"/>
                  </a:cubicBezTo>
                  <a:lnTo>
                    <a:pt x="1" y="0"/>
                  </a:lnTo>
                  <a:cubicBezTo>
                    <a:pt x="1" y="0"/>
                    <a:pt x="12" y="15"/>
                    <a:pt x="92" y="15"/>
                  </a:cubicBezTo>
                  <a:cubicBezTo>
                    <a:pt x="161" y="15"/>
                    <a:pt x="183" y="1"/>
                    <a:pt x="183" y="1"/>
                  </a:cubicBezTo>
                  <a:lnTo>
                    <a:pt x="183" y="150"/>
                  </a:lnTo>
                </a:path>
              </a:pathLst>
            </a:custGeom>
            <a:solidFill>
              <a:srgbClr val="DE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8" name="Freeform 176"/>
            <p:cNvSpPr>
              <a:spLocks/>
            </p:cNvSpPr>
            <p:nvPr/>
          </p:nvSpPr>
          <p:spPr bwMode="auto">
            <a:xfrm>
              <a:off x="2224" y="3004"/>
              <a:ext cx="780" cy="116"/>
            </a:xfrm>
            <a:custGeom>
              <a:avLst/>
              <a:gdLst/>
              <a:ahLst/>
              <a:cxnLst>
                <a:cxn ang="0">
                  <a:pos x="32" y="13"/>
                </a:cxn>
                <a:cxn ang="0">
                  <a:pos x="90" y="5"/>
                </a:cxn>
                <a:cxn ang="0">
                  <a:pos x="189" y="21"/>
                </a:cxn>
                <a:cxn ang="0">
                  <a:pos x="192" y="27"/>
                </a:cxn>
                <a:cxn ang="0">
                  <a:pos x="192" y="20"/>
                </a:cxn>
                <a:cxn ang="0">
                  <a:pos x="154" y="6"/>
                </a:cxn>
                <a:cxn ang="0">
                  <a:pos x="31" y="10"/>
                </a:cxn>
                <a:cxn ang="0">
                  <a:pos x="9" y="24"/>
                </a:cxn>
                <a:cxn ang="0">
                  <a:pos x="17" y="29"/>
                </a:cxn>
                <a:cxn ang="0">
                  <a:pos x="32" y="13"/>
                </a:cxn>
              </a:cxnLst>
              <a:rect l="0" t="0" r="r" b="b"/>
              <a:pathLst>
                <a:path w="195" h="29">
                  <a:moveTo>
                    <a:pt x="32" y="13"/>
                  </a:moveTo>
                  <a:cubicBezTo>
                    <a:pt x="47" y="9"/>
                    <a:pt x="76" y="5"/>
                    <a:pt x="90" y="5"/>
                  </a:cubicBezTo>
                  <a:cubicBezTo>
                    <a:pt x="124" y="5"/>
                    <a:pt x="178" y="10"/>
                    <a:pt x="189" y="21"/>
                  </a:cubicBezTo>
                  <a:cubicBezTo>
                    <a:pt x="190" y="23"/>
                    <a:pt x="192" y="24"/>
                    <a:pt x="192" y="27"/>
                  </a:cubicBezTo>
                  <a:cubicBezTo>
                    <a:pt x="195" y="25"/>
                    <a:pt x="193" y="22"/>
                    <a:pt x="192" y="20"/>
                  </a:cubicBezTo>
                  <a:cubicBezTo>
                    <a:pt x="182" y="10"/>
                    <a:pt x="167" y="9"/>
                    <a:pt x="154" y="6"/>
                  </a:cubicBezTo>
                  <a:cubicBezTo>
                    <a:pt x="113" y="0"/>
                    <a:pt x="72" y="0"/>
                    <a:pt x="31" y="10"/>
                  </a:cubicBezTo>
                  <a:cubicBezTo>
                    <a:pt x="19" y="12"/>
                    <a:pt x="8" y="18"/>
                    <a:pt x="9" y="24"/>
                  </a:cubicBezTo>
                  <a:cubicBezTo>
                    <a:pt x="10" y="29"/>
                    <a:pt x="17" y="29"/>
                    <a:pt x="17" y="29"/>
                  </a:cubicBezTo>
                  <a:cubicBezTo>
                    <a:pt x="17" y="29"/>
                    <a:pt x="0" y="21"/>
                    <a:pt x="32" y="13"/>
                  </a:cubicBezTo>
                </a:path>
              </a:pathLst>
            </a:custGeom>
            <a:solidFill>
              <a:srgbClr val="83818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49" name="Freeform 177"/>
            <p:cNvSpPr>
              <a:spLocks/>
            </p:cNvSpPr>
            <p:nvPr/>
          </p:nvSpPr>
          <p:spPr bwMode="auto">
            <a:xfrm>
              <a:off x="2252" y="3176"/>
              <a:ext cx="112" cy="76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8" y="8"/>
                </a:cxn>
                <a:cxn ang="0">
                  <a:pos x="3" y="19"/>
                </a:cxn>
                <a:cxn ang="0">
                  <a:pos x="0" y="0"/>
                </a:cxn>
                <a:cxn ang="0">
                  <a:pos x="23" y="7"/>
                </a:cxn>
              </a:cxnLst>
              <a:rect l="0" t="0" r="r" b="b"/>
              <a:pathLst>
                <a:path w="28" h="19">
                  <a:moveTo>
                    <a:pt x="23" y="7"/>
                  </a:moveTo>
                  <a:cubicBezTo>
                    <a:pt x="24" y="7"/>
                    <a:pt x="24" y="8"/>
                    <a:pt x="28" y="8"/>
                  </a:cubicBezTo>
                  <a:cubicBezTo>
                    <a:pt x="12" y="12"/>
                    <a:pt x="10" y="14"/>
                    <a:pt x="3" y="19"/>
                  </a:cubicBezTo>
                  <a:cubicBezTo>
                    <a:pt x="3" y="12"/>
                    <a:pt x="4" y="7"/>
                    <a:pt x="0" y="0"/>
                  </a:cubicBezTo>
                  <a:cubicBezTo>
                    <a:pt x="5" y="3"/>
                    <a:pt x="17" y="6"/>
                    <a:pt x="23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0" name="Freeform 178"/>
            <p:cNvSpPr>
              <a:spLocks/>
            </p:cNvSpPr>
            <p:nvPr/>
          </p:nvSpPr>
          <p:spPr bwMode="auto">
            <a:xfrm>
              <a:off x="2200" y="3068"/>
              <a:ext cx="852" cy="224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6" y="21"/>
                </a:cxn>
                <a:cxn ang="0">
                  <a:pos x="72" y="31"/>
                </a:cxn>
                <a:cxn ang="0">
                  <a:pos x="89" y="51"/>
                </a:cxn>
                <a:cxn ang="0">
                  <a:pos x="111" y="32"/>
                </a:cxn>
                <a:cxn ang="0">
                  <a:pos x="208" y="9"/>
                </a:cxn>
                <a:cxn ang="0">
                  <a:pos x="207" y="2"/>
                </a:cxn>
                <a:cxn ang="0">
                  <a:pos x="211" y="11"/>
                </a:cxn>
                <a:cxn ang="0">
                  <a:pos x="115" y="35"/>
                </a:cxn>
                <a:cxn ang="0">
                  <a:pos x="89" y="56"/>
                </a:cxn>
                <a:cxn ang="0">
                  <a:pos x="68" y="34"/>
                </a:cxn>
                <a:cxn ang="0">
                  <a:pos x="4" y="17"/>
                </a:cxn>
                <a:cxn ang="0">
                  <a:pos x="6" y="3"/>
                </a:cxn>
              </a:cxnLst>
              <a:rect l="0" t="0" r="r" b="b"/>
              <a:pathLst>
                <a:path w="213" h="56">
                  <a:moveTo>
                    <a:pt x="6" y="3"/>
                  </a:moveTo>
                  <a:cubicBezTo>
                    <a:pt x="2" y="7"/>
                    <a:pt x="6" y="17"/>
                    <a:pt x="16" y="21"/>
                  </a:cubicBezTo>
                  <a:cubicBezTo>
                    <a:pt x="26" y="25"/>
                    <a:pt x="43" y="29"/>
                    <a:pt x="72" y="31"/>
                  </a:cubicBezTo>
                  <a:cubicBezTo>
                    <a:pt x="79" y="32"/>
                    <a:pt x="75" y="50"/>
                    <a:pt x="89" y="51"/>
                  </a:cubicBezTo>
                  <a:cubicBezTo>
                    <a:pt x="100" y="52"/>
                    <a:pt x="107" y="32"/>
                    <a:pt x="111" y="32"/>
                  </a:cubicBezTo>
                  <a:cubicBezTo>
                    <a:pt x="160" y="31"/>
                    <a:pt x="203" y="22"/>
                    <a:pt x="208" y="9"/>
                  </a:cubicBezTo>
                  <a:cubicBezTo>
                    <a:pt x="208" y="9"/>
                    <a:pt x="208" y="4"/>
                    <a:pt x="207" y="2"/>
                  </a:cubicBezTo>
                  <a:cubicBezTo>
                    <a:pt x="206" y="0"/>
                    <a:pt x="213" y="6"/>
                    <a:pt x="211" y="11"/>
                  </a:cubicBezTo>
                  <a:cubicBezTo>
                    <a:pt x="206" y="21"/>
                    <a:pt x="178" y="34"/>
                    <a:pt x="115" y="35"/>
                  </a:cubicBezTo>
                  <a:cubicBezTo>
                    <a:pt x="112" y="35"/>
                    <a:pt x="96" y="56"/>
                    <a:pt x="89" y="56"/>
                  </a:cubicBezTo>
                  <a:cubicBezTo>
                    <a:pt x="73" y="55"/>
                    <a:pt x="74" y="36"/>
                    <a:pt x="68" y="34"/>
                  </a:cubicBezTo>
                  <a:cubicBezTo>
                    <a:pt x="11" y="30"/>
                    <a:pt x="4" y="17"/>
                    <a:pt x="4" y="17"/>
                  </a:cubicBezTo>
                  <a:cubicBezTo>
                    <a:pt x="0" y="7"/>
                    <a:pt x="6" y="3"/>
                    <a:pt x="6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1" name="Freeform 179"/>
            <p:cNvSpPr>
              <a:spLocks/>
            </p:cNvSpPr>
            <p:nvPr/>
          </p:nvSpPr>
          <p:spPr bwMode="auto">
            <a:xfrm>
              <a:off x="2368" y="3364"/>
              <a:ext cx="128" cy="676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4" y="7"/>
                </a:cxn>
                <a:cxn ang="0">
                  <a:pos x="3" y="157"/>
                </a:cxn>
                <a:cxn ang="0">
                  <a:pos x="29" y="160"/>
                </a:cxn>
                <a:cxn ang="0">
                  <a:pos x="26" y="7"/>
                </a:cxn>
              </a:cxnLst>
              <a:rect l="0" t="0" r="r" b="b"/>
              <a:pathLst>
                <a:path w="32" h="169">
                  <a:moveTo>
                    <a:pt x="26" y="7"/>
                  </a:moveTo>
                  <a:cubicBezTo>
                    <a:pt x="22" y="3"/>
                    <a:pt x="7" y="0"/>
                    <a:pt x="4" y="7"/>
                  </a:cubicBezTo>
                  <a:cubicBezTo>
                    <a:pt x="0" y="13"/>
                    <a:pt x="0" y="152"/>
                    <a:pt x="3" y="157"/>
                  </a:cubicBezTo>
                  <a:cubicBezTo>
                    <a:pt x="9" y="168"/>
                    <a:pt x="26" y="169"/>
                    <a:pt x="29" y="160"/>
                  </a:cubicBezTo>
                  <a:cubicBezTo>
                    <a:pt x="31" y="152"/>
                    <a:pt x="32" y="12"/>
                    <a:pt x="26" y="7"/>
                  </a:cubicBezTo>
                </a:path>
              </a:pathLst>
            </a:custGeom>
            <a:solidFill>
              <a:srgbClr val="8381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2" name="Freeform 180"/>
            <p:cNvSpPr>
              <a:spLocks/>
            </p:cNvSpPr>
            <p:nvPr/>
          </p:nvSpPr>
          <p:spPr bwMode="auto">
            <a:xfrm>
              <a:off x="2372" y="3368"/>
              <a:ext cx="124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5" y="6"/>
                </a:cxn>
                <a:cxn ang="0">
                  <a:pos x="27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31" h="167">
                  <a:moveTo>
                    <a:pt x="3" y="6"/>
                  </a:moveTo>
                  <a:cubicBezTo>
                    <a:pt x="7" y="0"/>
                    <a:pt x="20" y="2"/>
                    <a:pt x="25" y="6"/>
                  </a:cubicBezTo>
                  <a:cubicBezTo>
                    <a:pt x="31" y="11"/>
                    <a:pt x="29" y="151"/>
                    <a:pt x="27" y="159"/>
                  </a:cubicBezTo>
                  <a:cubicBezTo>
                    <a:pt x="24" y="167"/>
                    <a:pt x="8" y="167"/>
                    <a:pt x="3" y="156"/>
                  </a:cubicBezTo>
                  <a:cubicBezTo>
                    <a:pt x="0" y="151"/>
                    <a:pt x="0" y="12"/>
                    <a:pt x="3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3" name="Freeform 181"/>
            <p:cNvSpPr>
              <a:spLocks/>
            </p:cNvSpPr>
            <p:nvPr/>
          </p:nvSpPr>
          <p:spPr bwMode="auto">
            <a:xfrm>
              <a:off x="2372" y="3368"/>
              <a:ext cx="120" cy="6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4" y="6"/>
                </a:cxn>
                <a:cxn ang="0">
                  <a:pos x="26" y="159"/>
                </a:cxn>
                <a:cxn ang="0">
                  <a:pos x="3" y="156"/>
                </a:cxn>
                <a:cxn ang="0">
                  <a:pos x="4" y="6"/>
                </a:cxn>
              </a:cxnLst>
              <a:rect l="0" t="0" r="r" b="b"/>
              <a:pathLst>
                <a:path w="30" h="167">
                  <a:moveTo>
                    <a:pt x="4" y="6"/>
                  </a:moveTo>
                  <a:cubicBezTo>
                    <a:pt x="7" y="0"/>
                    <a:pt x="20" y="2"/>
                    <a:pt x="24" y="6"/>
                  </a:cubicBezTo>
                  <a:cubicBezTo>
                    <a:pt x="30" y="11"/>
                    <a:pt x="29" y="151"/>
                    <a:pt x="26" y="159"/>
                  </a:cubicBezTo>
                  <a:cubicBezTo>
                    <a:pt x="24" y="167"/>
                    <a:pt x="8" y="167"/>
                    <a:pt x="3" y="156"/>
                  </a:cubicBezTo>
                  <a:cubicBezTo>
                    <a:pt x="0" y="150"/>
                    <a:pt x="1" y="12"/>
                    <a:pt x="4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4" name="Freeform 182"/>
            <p:cNvSpPr>
              <a:spLocks/>
            </p:cNvSpPr>
            <p:nvPr/>
          </p:nvSpPr>
          <p:spPr bwMode="auto">
            <a:xfrm>
              <a:off x="2376" y="3368"/>
              <a:ext cx="112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3" y="6"/>
                </a:cxn>
                <a:cxn ang="0">
                  <a:pos x="25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28" h="167">
                  <a:moveTo>
                    <a:pt x="3" y="6"/>
                  </a:moveTo>
                  <a:cubicBezTo>
                    <a:pt x="6" y="0"/>
                    <a:pt x="19" y="2"/>
                    <a:pt x="23" y="6"/>
                  </a:cubicBezTo>
                  <a:cubicBezTo>
                    <a:pt x="28" y="11"/>
                    <a:pt x="27" y="151"/>
                    <a:pt x="25" y="159"/>
                  </a:cubicBezTo>
                  <a:cubicBezTo>
                    <a:pt x="22" y="167"/>
                    <a:pt x="7" y="167"/>
                    <a:pt x="3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5" name="Freeform 183"/>
            <p:cNvSpPr>
              <a:spLocks/>
            </p:cNvSpPr>
            <p:nvPr/>
          </p:nvSpPr>
          <p:spPr bwMode="auto">
            <a:xfrm>
              <a:off x="2380" y="3368"/>
              <a:ext cx="104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1" y="6"/>
                </a:cxn>
                <a:cxn ang="0">
                  <a:pos x="23" y="159"/>
                </a:cxn>
                <a:cxn ang="0">
                  <a:pos x="2" y="156"/>
                </a:cxn>
                <a:cxn ang="0">
                  <a:pos x="3" y="6"/>
                </a:cxn>
              </a:cxnLst>
              <a:rect l="0" t="0" r="r" b="b"/>
              <a:pathLst>
                <a:path w="26" h="167">
                  <a:moveTo>
                    <a:pt x="3" y="6"/>
                  </a:moveTo>
                  <a:cubicBezTo>
                    <a:pt x="6" y="0"/>
                    <a:pt x="17" y="3"/>
                    <a:pt x="21" y="6"/>
                  </a:cubicBezTo>
                  <a:cubicBezTo>
                    <a:pt x="26" y="11"/>
                    <a:pt x="25" y="151"/>
                    <a:pt x="23" y="159"/>
                  </a:cubicBezTo>
                  <a:cubicBezTo>
                    <a:pt x="21" y="167"/>
                    <a:pt x="7" y="166"/>
                    <a:pt x="2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6" name="Freeform 184"/>
            <p:cNvSpPr>
              <a:spLocks/>
            </p:cNvSpPr>
            <p:nvPr/>
          </p:nvSpPr>
          <p:spPr bwMode="auto">
            <a:xfrm>
              <a:off x="2380" y="3368"/>
              <a:ext cx="100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1" y="6"/>
                </a:cxn>
                <a:cxn ang="0">
                  <a:pos x="22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25" h="167">
                  <a:moveTo>
                    <a:pt x="3" y="6"/>
                  </a:moveTo>
                  <a:cubicBezTo>
                    <a:pt x="6" y="0"/>
                    <a:pt x="17" y="3"/>
                    <a:pt x="21" y="6"/>
                  </a:cubicBezTo>
                  <a:cubicBezTo>
                    <a:pt x="25" y="12"/>
                    <a:pt x="24" y="151"/>
                    <a:pt x="22" y="159"/>
                  </a:cubicBezTo>
                  <a:cubicBezTo>
                    <a:pt x="20" y="167"/>
                    <a:pt x="7" y="166"/>
                    <a:pt x="3" y="156"/>
                  </a:cubicBezTo>
                  <a:cubicBezTo>
                    <a:pt x="0" y="150"/>
                    <a:pt x="1" y="12"/>
                    <a:pt x="3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7" name="Freeform 185"/>
            <p:cNvSpPr>
              <a:spLocks/>
            </p:cNvSpPr>
            <p:nvPr/>
          </p:nvSpPr>
          <p:spPr bwMode="auto">
            <a:xfrm>
              <a:off x="2384" y="3368"/>
              <a:ext cx="92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9" y="7"/>
                </a:cxn>
                <a:cxn ang="0">
                  <a:pos x="21" y="159"/>
                </a:cxn>
                <a:cxn ang="0">
                  <a:pos x="2" y="156"/>
                </a:cxn>
                <a:cxn ang="0">
                  <a:pos x="3" y="6"/>
                </a:cxn>
              </a:cxnLst>
              <a:rect l="0" t="0" r="r" b="b"/>
              <a:pathLst>
                <a:path w="23" h="167">
                  <a:moveTo>
                    <a:pt x="3" y="6"/>
                  </a:moveTo>
                  <a:cubicBezTo>
                    <a:pt x="5" y="0"/>
                    <a:pt x="16" y="3"/>
                    <a:pt x="19" y="7"/>
                  </a:cubicBezTo>
                  <a:cubicBezTo>
                    <a:pt x="23" y="12"/>
                    <a:pt x="22" y="151"/>
                    <a:pt x="21" y="159"/>
                  </a:cubicBezTo>
                  <a:cubicBezTo>
                    <a:pt x="19" y="167"/>
                    <a:pt x="6" y="166"/>
                    <a:pt x="2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8" name="Freeform 186"/>
            <p:cNvSpPr>
              <a:spLocks/>
            </p:cNvSpPr>
            <p:nvPr/>
          </p:nvSpPr>
          <p:spPr bwMode="auto">
            <a:xfrm>
              <a:off x="2388" y="3368"/>
              <a:ext cx="88" cy="668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7" y="7"/>
                </a:cxn>
                <a:cxn ang="0">
                  <a:pos x="19" y="159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22" h="167">
                  <a:moveTo>
                    <a:pt x="2" y="6"/>
                  </a:moveTo>
                  <a:cubicBezTo>
                    <a:pt x="5" y="0"/>
                    <a:pt x="14" y="3"/>
                    <a:pt x="17" y="7"/>
                  </a:cubicBezTo>
                  <a:cubicBezTo>
                    <a:pt x="22" y="12"/>
                    <a:pt x="21" y="150"/>
                    <a:pt x="19" y="159"/>
                  </a:cubicBezTo>
                  <a:cubicBezTo>
                    <a:pt x="17" y="167"/>
                    <a:pt x="6" y="166"/>
                    <a:pt x="2" y="155"/>
                  </a:cubicBezTo>
                  <a:cubicBezTo>
                    <a:pt x="0" y="150"/>
                    <a:pt x="0" y="12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59" name="Freeform 187"/>
            <p:cNvSpPr>
              <a:spLocks/>
            </p:cNvSpPr>
            <p:nvPr/>
          </p:nvSpPr>
          <p:spPr bwMode="auto">
            <a:xfrm>
              <a:off x="2388" y="3368"/>
              <a:ext cx="84" cy="664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7" y="7"/>
                </a:cxn>
                <a:cxn ang="0">
                  <a:pos x="18" y="158"/>
                </a:cxn>
                <a:cxn ang="0">
                  <a:pos x="2" y="155"/>
                </a:cxn>
                <a:cxn ang="0">
                  <a:pos x="3" y="6"/>
                </a:cxn>
              </a:cxnLst>
              <a:rect l="0" t="0" r="r" b="b"/>
              <a:pathLst>
                <a:path w="21" h="166">
                  <a:moveTo>
                    <a:pt x="3" y="6"/>
                  </a:moveTo>
                  <a:cubicBezTo>
                    <a:pt x="5" y="0"/>
                    <a:pt x="14" y="3"/>
                    <a:pt x="17" y="7"/>
                  </a:cubicBezTo>
                  <a:cubicBezTo>
                    <a:pt x="21" y="12"/>
                    <a:pt x="20" y="150"/>
                    <a:pt x="18" y="158"/>
                  </a:cubicBezTo>
                  <a:cubicBezTo>
                    <a:pt x="17" y="166"/>
                    <a:pt x="6" y="166"/>
                    <a:pt x="2" y="155"/>
                  </a:cubicBezTo>
                  <a:cubicBezTo>
                    <a:pt x="0" y="150"/>
                    <a:pt x="1" y="12"/>
                    <a:pt x="3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0" name="Freeform 188"/>
            <p:cNvSpPr>
              <a:spLocks/>
            </p:cNvSpPr>
            <p:nvPr/>
          </p:nvSpPr>
          <p:spPr bwMode="auto">
            <a:xfrm>
              <a:off x="2392" y="3368"/>
              <a:ext cx="76" cy="664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5" y="7"/>
                </a:cxn>
                <a:cxn ang="0">
                  <a:pos x="17" y="158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19" h="166">
                  <a:moveTo>
                    <a:pt x="2" y="6"/>
                  </a:moveTo>
                  <a:cubicBezTo>
                    <a:pt x="4" y="0"/>
                    <a:pt x="13" y="3"/>
                    <a:pt x="15" y="7"/>
                  </a:cubicBezTo>
                  <a:cubicBezTo>
                    <a:pt x="19" y="12"/>
                    <a:pt x="18" y="150"/>
                    <a:pt x="17" y="158"/>
                  </a:cubicBezTo>
                  <a:cubicBezTo>
                    <a:pt x="15" y="166"/>
                    <a:pt x="5" y="166"/>
                    <a:pt x="2" y="155"/>
                  </a:cubicBezTo>
                  <a:cubicBezTo>
                    <a:pt x="0" y="150"/>
                    <a:pt x="0" y="12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1" name="Freeform 189"/>
            <p:cNvSpPr>
              <a:spLocks/>
            </p:cNvSpPr>
            <p:nvPr/>
          </p:nvSpPr>
          <p:spPr bwMode="auto">
            <a:xfrm>
              <a:off x="2396" y="3368"/>
              <a:ext cx="68" cy="664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4" y="7"/>
                </a:cxn>
                <a:cxn ang="0">
                  <a:pos x="15" y="158"/>
                </a:cxn>
                <a:cxn ang="0">
                  <a:pos x="1" y="155"/>
                </a:cxn>
                <a:cxn ang="0">
                  <a:pos x="2" y="6"/>
                </a:cxn>
              </a:cxnLst>
              <a:rect l="0" t="0" r="r" b="b"/>
              <a:pathLst>
                <a:path w="17" h="166">
                  <a:moveTo>
                    <a:pt x="2" y="6"/>
                  </a:moveTo>
                  <a:cubicBezTo>
                    <a:pt x="4" y="0"/>
                    <a:pt x="11" y="3"/>
                    <a:pt x="14" y="7"/>
                  </a:cubicBezTo>
                  <a:cubicBezTo>
                    <a:pt x="17" y="12"/>
                    <a:pt x="16" y="150"/>
                    <a:pt x="15" y="158"/>
                  </a:cubicBezTo>
                  <a:cubicBezTo>
                    <a:pt x="14" y="166"/>
                    <a:pt x="4" y="166"/>
                    <a:pt x="1" y="155"/>
                  </a:cubicBezTo>
                  <a:cubicBezTo>
                    <a:pt x="0" y="150"/>
                    <a:pt x="0" y="13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2" name="Freeform 190"/>
            <p:cNvSpPr>
              <a:spLocks/>
            </p:cNvSpPr>
            <p:nvPr/>
          </p:nvSpPr>
          <p:spPr bwMode="auto">
            <a:xfrm>
              <a:off x="2396" y="3372"/>
              <a:ext cx="64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3" y="6"/>
                </a:cxn>
                <a:cxn ang="0">
                  <a:pos x="14" y="157"/>
                </a:cxn>
                <a:cxn ang="0">
                  <a:pos x="2" y="154"/>
                </a:cxn>
                <a:cxn ang="0">
                  <a:pos x="2" y="6"/>
                </a:cxn>
              </a:cxnLst>
              <a:rect l="0" t="0" r="r" b="b"/>
              <a:pathLst>
                <a:path w="16" h="165">
                  <a:moveTo>
                    <a:pt x="2" y="6"/>
                  </a:moveTo>
                  <a:cubicBezTo>
                    <a:pt x="4" y="0"/>
                    <a:pt x="11" y="2"/>
                    <a:pt x="13" y="6"/>
                  </a:cubicBezTo>
                  <a:cubicBezTo>
                    <a:pt x="16" y="11"/>
                    <a:pt x="16" y="149"/>
                    <a:pt x="14" y="157"/>
                  </a:cubicBezTo>
                  <a:cubicBezTo>
                    <a:pt x="13" y="165"/>
                    <a:pt x="5" y="165"/>
                    <a:pt x="2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3" name="Freeform 191"/>
            <p:cNvSpPr>
              <a:spLocks/>
            </p:cNvSpPr>
            <p:nvPr/>
          </p:nvSpPr>
          <p:spPr bwMode="auto">
            <a:xfrm>
              <a:off x="2400" y="3372"/>
              <a:ext cx="56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2" y="6"/>
                </a:cxn>
                <a:cxn ang="0">
                  <a:pos x="13" y="157"/>
                </a:cxn>
                <a:cxn ang="0">
                  <a:pos x="1" y="154"/>
                </a:cxn>
                <a:cxn ang="0">
                  <a:pos x="2" y="6"/>
                </a:cxn>
              </a:cxnLst>
              <a:rect l="0" t="0" r="r" b="b"/>
              <a:pathLst>
                <a:path w="14" h="165">
                  <a:moveTo>
                    <a:pt x="2" y="6"/>
                  </a:moveTo>
                  <a:cubicBezTo>
                    <a:pt x="3" y="0"/>
                    <a:pt x="9" y="2"/>
                    <a:pt x="12" y="6"/>
                  </a:cubicBezTo>
                  <a:cubicBezTo>
                    <a:pt x="14" y="11"/>
                    <a:pt x="14" y="149"/>
                    <a:pt x="13" y="157"/>
                  </a:cubicBezTo>
                  <a:cubicBezTo>
                    <a:pt x="11" y="165"/>
                    <a:pt x="4" y="164"/>
                    <a:pt x="1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4" name="Freeform 192"/>
            <p:cNvSpPr>
              <a:spLocks/>
            </p:cNvSpPr>
            <p:nvPr/>
          </p:nvSpPr>
          <p:spPr bwMode="auto">
            <a:xfrm>
              <a:off x="2404" y="3372"/>
              <a:ext cx="48" cy="660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10" y="6"/>
                </a:cxn>
                <a:cxn ang="0">
                  <a:pos x="11" y="157"/>
                </a:cxn>
                <a:cxn ang="0">
                  <a:pos x="1" y="154"/>
                </a:cxn>
                <a:cxn ang="0">
                  <a:pos x="1" y="6"/>
                </a:cxn>
              </a:cxnLst>
              <a:rect l="0" t="0" r="r" b="b"/>
              <a:pathLst>
                <a:path w="12" h="165">
                  <a:moveTo>
                    <a:pt x="1" y="6"/>
                  </a:moveTo>
                  <a:cubicBezTo>
                    <a:pt x="3" y="0"/>
                    <a:pt x="8" y="2"/>
                    <a:pt x="10" y="6"/>
                  </a:cubicBezTo>
                  <a:cubicBezTo>
                    <a:pt x="12" y="11"/>
                    <a:pt x="12" y="149"/>
                    <a:pt x="11" y="157"/>
                  </a:cubicBezTo>
                  <a:cubicBezTo>
                    <a:pt x="10" y="165"/>
                    <a:pt x="3" y="164"/>
                    <a:pt x="1" y="154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5" name="Freeform 193"/>
            <p:cNvSpPr>
              <a:spLocks/>
            </p:cNvSpPr>
            <p:nvPr/>
          </p:nvSpPr>
          <p:spPr bwMode="auto">
            <a:xfrm>
              <a:off x="2404" y="3372"/>
              <a:ext cx="48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0" y="6"/>
                </a:cxn>
                <a:cxn ang="0">
                  <a:pos x="10" y="157"/>
                </a:cxn>
                <a:cxn ang="0">
                  <a:pos x="1" y="154"/>
                </a:cxn>
                <a:cxn ang="0">
                  <a:pos x="2" y="6"/>
                </a:cxn>
              </a:cxnLst>
              <a:rect l="0" t="0" r="r" b="b"/>
              <a:pathLst>
                <a:path w="12" h="165">
                  <a:moveTo>
                    <a:pt x="2" y="6"/>
                  </a:moveTo>
                  <a:cubicBezTo>
                    <a:pt x="3" y="0"/>
                    <a:pt x="8" y="3"/>
                    <a:pt x="10" y="6"/>
                  </a:cubicBezTo>
                  <a:cubicBezTo>
                    <a:pt x="12" y="11"/>
                    <a:pt x="11" y="149"/>
                    <a:pt x="10" y="157"/>
                  </a:cubicBezTo>
                  <a:cubicBezTo>
                    <a:pt x="9" y="165"/>
                    <a:pt x="3" y="164"/>
                    <a:pt x="1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6" name="Freeform 194"/>
            <p:cNvSpPr>
              <a:spLocks/>
            </p:cNvSpPr>
            <p:nvPr/>
          </p:nvSpPr>
          <p:spPr bwMode="auto">
            <a:xfrm>
              <a:off x="2408" y="3372"/>
              <a:ext cx="40" cy="660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7"/>
                </a:cxn>
                <a:cxn ang="0">
                  <a:pos x="9" y="157"/>
                </a:cxn>
                <a:cxn ang="0">
                  <a:pos x="1" y="154"/>
                </a:cxn>
                <a:cxn ang="0">
                  <a:pos x="1" y="6"/>
                </a:cxn>
              </a:cxnLst>
              <a:rect l="0" t="0" r="r" b="b"/>
              <a:pathLst>
                <a:path w="10" h="165">
                  <a:moveTo>
                    <a:pt x="1" y="6"/>
                  </a:moveTo>
                  <a:cubicBezTo>
                    <a:pt x="2" y="0"/>
                    <a:pt x="7" y="3"/>
                    <a:pt x="8" y="7"/>
                  </a:cubicBezTo>
                  <a:cubicBezTo>
                    <a:pt x="10" y="12"/>
                    <a:pt x="9" y="149"/>
                    <a:pt x="9" y="157"/>
                  </a:cubicBezTo>
                  <a:cubicBezTo>
                    <a:pt x="8" y="165"/>
                    <a:pt x="3" y="164"/>
                    <a:pt x="1" y="154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7" name="Freeform 195"/>
            <p:cNvSpPr>
              <a:spLocks/>
            </p:cNvSpPr>
            <p:nvPr/>
          </p:nvSpPr>
          <p:spPr bwMode="auto">
            <a:xfrm>
              <a:off x="2412" y="3372"/>
              <a:ext cx="32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6" y="7"/>
                </a:cxn>
                <a:cxn ang="0">
                  <a:pos x="7" y="156"/>
                </a:cxn>
                <a:cxn ang="0">
                  <a:pos x="0" y="153"/>
                </a:cxn>
                <a:cxn ang="0">
                  <a:pos x="1" y="6"/>
                </a:cxn>
              </a:cxnLst>
              <a:rect l="0" t="0" r="r" b="b"/>
              <a:pathLst>
                <a:path w="8" h="164">
                  <a:moveTo>
                    <a:pt x="1" y="6"/>
                  </a:moveTo>
                  <a:cubicBezTo>
                    <a:pt x="2" y="0"/>
                    <a:pt x="5" y="3"/>
                    <a:pt x="6" y="7"/>
                  </a:cubicBezTo>
                  <a:cubicBezTo>
                    <a:pt x="8" y="12"/>
                    <a:pt x="8" y="148"/>
                    <a:pt x="7" y="156"/>
                  </a:cubicBezTo>
                  <a:cubicBezTo>
                    <a:pt x="6" y="164"/>
                    <a:pt x="2" y="164"/>
                    <a:pt x="0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8" name="Freeform 196"/>
            <p:cNvSpPr>
              <a:spLocks/>
            </p:cNvSpPr>
            <p:nvPr/>
          </p:nvSpPr>
          <p:spPr bwMode="auto">
            <a:xfrm>
              <a:off x="2412" y="3372"/>
              <a:ext cx="28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6" y="7"/>
                </a:cxn>
                <a:cxn ang="0">
                  <a:pos x="6" y="156"/>
                </a:cxn>
                <a:cxn ang="0">
                  <a:pos x="1" y="153"/>
                </a:cxn>
                <a:cxn ang="0">
                  <a:pos x="1" y="6"/>
                </a:cxn>
              </a:cxnLst>
              <a:rect l="0" t="0" r="r" b="b"/>
              <a:pathLst>
                <a:path w="7" h="164">
                  <a:moveTo>
                    <a:pt x="1" y="6"/>
                  </a:moveTo>
                  <a:cubicBezTo>
                    <a:pt x="2" y="0"/>
                    <a:pt x="5" y="3"/>
                    <a:pt x="6" y="7"/>
                  </a:cubicBezTo>
                  <a:cubicBezTo>
                    <a:pt x="7" y="12"/>
                    <a:pt x="7" y="148"/>
                    <a:pt x="6" y="156"/>
                  </a:cubicBezTo>
                  <a:cubicBezTo>
                    <a:pt x="6" y="164"/>
                    <a:pt x="2" y="164"/>
                    <a:pt x="1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69" name="Freeform 197"/>
            <p:cNvSpPr>
              <a:spLocks/>
            </p:cNvSpPr>
            <p:nvPr/>
          </p:nvSpPr>
          <p:spPr bwMode="auto">
            <a:xfrm>
              <a:off x="2416" y="3372"/>
              <a:ext cx="20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7"/>
                </a:cxn>
                <a:cxn ang="0">
                  <a:pos x="5" y="156"/>
                </a:cxn>
                <a:cxn ang="0">
                  <a:pos x="0" y="153"/>
                </a:cxn>
                <a:cxn ang="0">
                  <a:pos x="1" y="6"/>
                </a:cxn>
              </a:cxnLst>
              <a:rect l="0" t="0" r="r" b="b"/>
              <a:pathLst>
                <a:path w="5" h="164">
                  <a:moveTo>
                    <a:pt x="1" y="6"/>
                  </a:moveTo>
                  <a:cubicBezTo>
                    <a:pt x="1" y="0"/>
                    <a:pt x="4" y="3"/>
                    <a:pt x="4" y="7"/>
                  </a:cubicBezTo>
                  <a:cubicBezTo>
                    <a:pt x="5" y="12"/>
                    <a:pt x="5" y="148"/>
                    <a:pt x="5" y="156"/>
                  </a:cubicBezTo>
                  <a:cubicBezTo>
                    <a:pt x="4" y="164"/>
                    <a:pt x="1" y="164"/>
                    <a:pt x="0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0" name="Freeform 198"/>
            <p:cNvSpPr>
              <a:spLocks/>
            </p:cNvSpPr>
            <p:nvPr/>
          </p:nvSpPr>
          <p:spPr bwMode="auto">
            <a:xfrm>
              <a:off x="2420" y="3372"/>
              <a:ext cx="12" cy="65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7"/>
                </a:cxn>
                <a:cxn ang="0">
                  <a:pos x="3" y="156"/>
                </a:cxn>
                <a:cxn ang="0">
                  <a:pos x="0" y="153"/>
                </a:cxn>
                <a:cxn ang="0">
                  <a:pos x="0" y="6"/>
                </a:cxn>
              </a:cxnLst>
              <a:rect l="0" t="0" r="r" b="b"/>
              <a:pathLst>
                <a:path w="3" h="164">
                  <a:moveTo>
                    <a:pt x="0" y="6"/>
                  </a:moveTo>
                  <a:cubicBezTo>
                    <a:pt x="1" y="0"/>
                    <a:pt x="2" y="3"/>
                    <a:pt x="3" y="7"/>
                  </a:cubicBezTo>
                  <a:cubicBezTo>
                    <a:pt x="3" y="12"/>
                    <a:pt x="3" y="148"/>
                    <a:pt x="3" y="156"/>
                  </a:cubicBezTo>
                  <a:cubicBezTo>
                    <a:pt x="3" y="164"/>
                    <a:pt x="1" y="163"/>
                    <a:pt x="0" y="153"/>
                  </a:cubicBezTo>
                  <a:cubicBezTo>
                    <a:pt x="0" y="148"/>
                    <a:pt x="0" y="12"/>
                    <a:pt x="0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1" name="Freeform 199"/>
            <p:cNvSpPr>
              <a:spLocks/>
            </p:cNvSpPr>
            <p:nvPr/>
          </p:nvSpPr>
          <p:spPr bwMode="auto">
            <a:xfrm>
              <a:off x="2420" y="3376"/>
              <a:ext cx="12" cy="652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" y="6"/>
                </a:cxn>
                <a:cxn ang="0">
                  <a:pos x="1" y="152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3" h="163">
                  <a:moveTo>
                    <a:pt x="2" y="6"/>
                  </a:moveTo>
                  <a:cubicBezTo>
                    <a:pt x="2" y="2"/>
                    <a:pt x="1" y="0"/>
                    <a:pt x="1" y="6"/>
                  </a:cubicBezTo>
                  <a:cubicBezTo>
                    <a:pt x="0" y="11"/>
                    <a:pt x="0" y="146"/>
                    <a:pt x="1" y="152"/>
                  </a:cubicBezTo>
                  <a:cubicBezTo>
                    <a:pt x="1" y="162"/>
                    <a:pt x="2" y="163"/>
                    <a:pt x="2" y="155"/>
                  </a:cubicBezTo>
                  <a:cubicBezTo>
                    <a:pt x="3" y="147"/>
                    <a:pt x="3" y="11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2" name="Freeform 200"/>
            <p:cNvSpPr>
              <a:spLocks/>
            </p:cNvSpPr>
            <p:nvPr/>
          </p:nvSpPr>
          <p:spPr bwMode="auto">
            <a:xfrm>
              <a:off x="2788" y="3424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3" name="Freeform 201"/>
            <p:cNvSpPr>
              <a:spLocks/>
            </p:cNvSpPr>
            <p:nvPr/>
          </p:nvSpPr>
          <p:spPr bwMode="auto">
            <a:xfrm>
              <a:off x="2792" y="3400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4" name="Freeform 202"/>
            <p:cNvSpPr>
              <a:spLocks/>
            </p:cNvSpPr>
            <p:nvPr/>
          </p:nvSpPr>
          <p:spPr bwMode="auto">
            <a:xfrm>
              <a:off x="2900" y="3400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5" name="Freeform 203"/>
            <p:cNvSpPr>
              <a:spLocks/>
            </p:cNvSpPr>
            <p:nvPr/>
          </p:nvSpPr>
          <p:spPr bwMode="auto">
            <a:xfrm>
              <a:off x="2788" y="3500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6" name="Freeform 204"/>
            <p:cNvSpPr>
              <a:spLocks/>
            </p:cNvSpPr>
            <p:nvPr/>
          </p:nvSpPr>
          <p:spPr bwMode="auto">
            <a:xfrm>
              <a:off x="2792" y="3480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7" name="Freeform 205"/>
            <p:cNvSpPr>
              <a:spLocks/>
            </p:cNvSpPr>
            <p:nvPr/>
          </p:nvSpPr>
          <p:spPr bwMode="auto">
            <a:xfrm>
              <a:off x="2900" y="3480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8" name="Freeform 206"/>
            <p:cNvSpPr>
              <a:spLocks/>
            </p:cNvSpPr>
            <p:nvPr/>
          </p:nvSpPr>
          <p:spPr bwMode="auto">
            <a:xfrm>
              <a:off x="2788" y="3580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79" name="Freeform 207"/>
            <p:cNvSpPr>
              <a:spLocks/>
            </p:cNvSpPr>
            <p:nvPr/>
          </p:nvSpPr>
          <p:spPr bwMode="auto">
            <a:xfrm>
              <a:off x="2792" y="3556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8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6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8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6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0" name="Freeform 208"/>
            <p:cNvSpPr>
              <a:spLocks/>
            </p:cNvSpPr>
            <p:nvPr/>
          </p:nvSpPr>
          <p:spPr bwMode="auto">
            <a:xfrm>
              <a:off x="2900" y="3556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1" name="Freeform 209"/>
            <p:cNvSpPr>
              <a:spLocks/>
            </p:cNvSpPr>
            <p:nvPr/>
          </p:nvSpPr>
          <p:spPr bwMode="auto">
            <a:xfrm>
              <a:off x="2788" y="3656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2" name="Freeform 210"/>
            <p:cNvSpPr>
              <a:spLocks/>
            </p:cNvSpPr>
            <p:nvPr/>
          </p:nvSpPr>
          <p:spPr bwMode="auto">
            <a:xfrm>
              <a:off x="2792" y="3636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3" name="Freeform 211"/>
            <p:cNvSpPr>
              <a:spLocks/>
            </p:cNvSpPr>
            <p:nvPr/>
          </p:nvSpPr>
          <p:spPr bwMode="auto">
            <a:xfrm>
              <a:off x="2900" y="3636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4" name="Freeform 212"/>
            <p:cNvSpPr>
              <a:spLocks/>
            </p:cNvSpPr>
            <p:nvPr/>
          </p:nvSpPr>
          <p:spPr bwMode="auto">
            <a:xfrm>
              <a:off x="2788" y="3736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5" name="Freeform 213"/>
            <p:cNvSpPr>
              <a:spLocks/>
            </p:cNvSpPr>
            <p:nvPr/>
          </p:nvSpPr>
          <p:spPr bwMode="auto">
            <a:xfrm>
              <a:off x="2792" y="3716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6" name="Freeform 214"/>
            <p:cNvSpPr>
              <a:spLocks/>
            </p:cNvSpPr>
            <p:nvPr/>
          </p:nvSpPr>
          <p:spPr bwMode="auto">
            <a:xfrm>
              <a:off x="2900" y="3716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7" name="Freeform 215"/>
            <p:cNvSpPr>
              <a:spLocks/>
            </p:cNvSpPr>
            <p:nvPr/>
          </p:nvSpPr>
          <p:spPr bwMode="auto">
            <a:xfrm>
              <a:off x="2788" y="3816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8" name="Freeform 216"/>
            <p:cNvSpPr>
              <a:spLocks/>
            </p:cNvSpPr>
            <p:nvPr/>
          </p:nvSpPr>
          <p:spPr bwMode="auto">
            <a:xfrm>
              <a:off x="2792" y="3792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89" name="Freeform 217"/>
            <p:cNvSpPr>
              <a:spLocks/>
            </p:cNvSpPr>
            <p:nvPr/>
          </p:nvSpPr>
          <p:spPr bwMode="auto">
            <a:xfrm>
              <a:off x="2900" y="3792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0" name="Freeform 218"/>
            <p:cNvSpPr>
              <a:spLocks/>
            </p:cNvSpPr>
            <p:nvPr/>
          </p:nvSpPr>
          <p:spPr bwMode="auto">
            <a:xfrm>
              <a:off x="2788" y="3892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1" name="Freeform 219"/>
            <p:cNvSpPr>
              <a:spLocks/>
            </p:cNvSpPr>
            <p:nvPr/>
          </p:nvSpPr>
          <p:spPr bwMode="auto">
            <a:xfrm>
              <a:off x="2792" y="3872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2" name="Freeform 220"/>
            <p:cNvSpPr>
              <a:spLocks/>
            </p:cNvSpPr>
            <p:nvPr/>
          </p:nvSpPr>
          <p:spPr bwMode="auto">
            <a:xfrm>
              <a:off x="2900" y="3872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3" name="Freeform 221"/>
            <p:cNvSpPr>
              <a:spLocks/>
            </p:cNvSpPr>
            <p:nvPr/>
          </p:nvSpPr>
          <p:spPr bwMode="auto">
            <a:xfrm>
              <a:off x="2788" y="3972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4" name="Freeform 222"/>
            <p:cNvSpPr>
              <a:spLocks/>
            </p:cNvSpPr>
            <p:nvPr/>
          </p:nvSpPr>
          <p:spPr bwMode="auto">
            <a:xfrm>
              <a:off x="2792" y="3952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16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16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5" name="Freeform 223"/>
            <p:cNvSpPr>
              <a:spLocks/>
            </p:cNvSpPr>
            <p:nvPr/>
          </p:nvSpPr>
          <p:spPr bwMode="auto">
            <a:xfrm>
              <a:off x="2900" y="3952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6" name="Freeform 224"/>
            <p:cNvSpPr>
              <a:spLocks/>
            </p:cNvSpPr>
            <p:nvPr/>
          </p:nvSpPr>
          <p:spPr bwMode="auto">
            <a:xfrm>
              <a:off x="2848" y="3228"/>
              <a:ext cx="8" cy="4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8" y="4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7" name="Rectangle 225"/>
            <p:cNvSpPr>
              <a:spLocks noChangeArrowheads="1"/>
            </p:cNvSpPr>
            <p:nvPr/>
          </p:nvSpPr>
          <p:spPr bwMode="auto">
            <a:xfrm>
              <a:off x="2848" y="3232"/>
              <a:ext cx="8" cy="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8" name="Freeform 226"/>
            <p:cNvSpPr>
              <a:spLocks/>
            </p:cNvSpPr>
            <p:nvPr/>
          </p:nvSpPr>
          <p:spPr bwMode="auto">
            <a:xfrm>
              <a:off x="2848" y="4032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99" name="Freeform 227"/>
            <p:cNvSpPr>
              <a:spLocks/>
            </p:cNvSpPr>
            <p:nvPr/>
          </p:nvSpPr>
          <p:spPr bwMode="auto">
            <a:xfrm>
              <a:off x="2788" y="3344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0" name="Freeform 228"/>
            <p:cNvSpPr>
              <a:spLocks/>
            </p:cNvSpPr>
            <p:nvPr/>
          </p:nvSpPr>
          <p:spPr bwMode="auto">
            <a:xfrm>
              <a:off x="2792" y="3324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1" name="Freeform 229"/>
            <p:cNvSpPr>
              <a:spLocks/>
            </p:cNvSpPr>
            <p:nvPr/>
          </p:nvSpPr>
          <p:spPr bwMode="auto">
            <a:xfrm>
              <a:off x="2900" y="3324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2" name="Freeform 230"/>
            <p:cNvSpPr>
              <a:spLocks/>
            </p:cNvSpPr>
            <p:nvPr/>
          </p:nvSpPr>
          <p:spPr bwMode="auto">
            <a:xfrm>
              <a:off x="2820" y="3460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3" name="Freeform 231"/>
            <p:cNvSpPr>
              <a:spLocks/>
            </p:cNvSpPr>
            <p:nvPr/>
          </p:nvSpPr>
          <p:spPr bwMode="auto">
            <a:xfrm>
              <a:off x="2824" y="3448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4" name="Freeform 232"/>
            <p:cNvSpPr>
              <a:spLocks/>
            </p:cNvSpPr>
            <p:nvPr/>
          </p:nvSpPr>
          <p:spPr bwMode="auto">
            <a:xfrm>
              <a:off x="2872" y="3448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5" name="Freeform 233"/>
            <p:cNvSpPr>
              <a:spLocks/>
            </p:cNvSpPr>
            <p:nvPr/>
          </p:nvSpPr>
          <p:spPr bwMode="auto">
            <a:xfrm>
              <a:off x="2820" y="3384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6" name="Freeform 234"/>
            <p:cNvSpPr>
              <a:spLocks/>
            </p:cNvSpPr>
            <p:nvPr/>
          </p:nvSpPr>
          <p:spPr bwMode="auto">
            <a:xfrm>
              <a:off x="2824" y="3372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8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7" name="Freeform 235"/>
            <p:cNvSpPr>
              <a:spLocks/>
            </p:cNvSpPr>
            <p:nvPr/>
          </p:nvSpPr>
          <p:spPr bwMode="auto">
            <a:xfrm>
              <a:off x="2872" y="3372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8" name="Freeform 236"/>
            <p:cNvSpPr>
              <a:spLocks/>
            </p:cNvSpPr>
            <p:nvPr/>
          </p:nvSpPr>
          <p:spPr bwMode="auto">
            <a:xfrm>
              <a:off x="2820" y="3536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09" name="Freeform 237"/>
            <p:cNvSpPr>
              <a:spLocks/>
            </p:cNvSpPr>
            <p:nvPr/>
          </p:nvSpPr>
          <p:spPr bwMode="auto">
            <a:xfrm>
              <a:off x="2824" y="3528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0" name="Freeform 238"/>
            <p:cNvSpPr>
              <a:spLocks/>
            </p:cNvSpPr>
            <p:nvPr/>
          </p:nvSpPr>
          <p:spPr bwMode="auto">
            <a:xfrm>
              <a:off x="2872" y="3528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1" name="Freeform 239"/>
            <p:cNvSpPr>
              <a:spLocks/>
            </p:cNvSpPr>
            <p:nvPr/>
          </p:nvSpPr>
          <p:spPr bwMode="auto">
            <a:xfrm>
              <a:off x="2820" y="3616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2" name="Freeform 240"/>
            <p:cNvSpPr>
              <a:spLocks/>
            </p:cNvSpPr>
            <p:nvPr/>
          </p:nvSpPr>
          <p:spPr bwMode="auto">
            <a:xfrm>
              <a:off x="2824" y="3604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4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3" name="Freeform 241"/>
            <p:cNvSpPr>
              <a:spLocks/>
            </p:cNvSpPr>
            <p:nvPr/>
          </p:nvSpPr>
          <p:spPr bwMode="auto">
            <a:xfrm>
              <a:off x="2872" y="3604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4" name="Freeform 242"/>
            <p:cNvSpPr>
              <a:spLocks/>
            </p:cNvSpPr>
            <p:nvPr/>
          </p:nvSpPr>
          <p:spPr bwMode="auto">
            <a:xfrm>
              <a:off x="2820" y="3692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5" name="Freeform 243"/>
            <p:cNvSpPr>
              <a:spLocks/>
            </p:cNvSpPr>
            <p:nvPr/>
          </p:nvSpPr>
          <p:spPr bwMode="auto">
            <a:xfrm>
              <a:off x="2824" y="3684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6" name="Freeform 244"/>
            <p:cNvSpPr>
              <a:spLocks/>
            </p:cNvSpPr>
            <p:nvPr/>
          </p:nvSpPr>
          <p:spPr bwMode="auto">
            <a:xfrm>
              <a:off x="2872" y="3684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7" name="Freeform 245"/>
            <p:cNvSpPr>
              <a:spLocks/>
            </p:cNvSpPr>
            <p:nvPr/>
          </p:nvSpPr>
          <p:spPr bwMode="auto">
            <a:xfrm>
              <a:off x="2820" y="3772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8" name="Freeform 246"/>
            <p:cNvSpPr>
              <a:spLocks/>
            </p:cNvSpPr>
            <p:nvPr/>
          </p:nvSpPr>
          <p:spPr bwMode="auto">
            <a:xfrm>
              <a:off x="2824" y="3760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8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19" name="Freeform 247"/>
            <p:cNvSpPr>
              <a:spLocks/>
            </p:cNvSpPr>
            <p:nvPr/>
          </p:nvSpPr>
          <p:spPr bwMode="auto">
            <a:xfrm>
              <a:off x="2872" y="3760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0" name="Freeform 248"/>
            <p:cNvSpPr>
              <a:spLocks/>
            </p:cNvSpPr>
            <p:nvPr/>
          </p:nvSpPr>
          <p:spPr bwMode="auto">
            <a:xfrm>
              <a:off x="2820" y="3852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1" name="Freeform 249"/>
            <p:cNvSpPr>
              <a:spLocks/>
            </p:cNvSpPr>
            <p:nvPr/>
          </p:nvSpPr>
          <p:spPr bwMode="auto">
            <a:xfrm>
              <a:off x="2824" y="3840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2" name="Freeform 250"/>
            <p:cNvSpPr>
              <a:spLocks/>
            </p:cNvSpPr>
            <p:nvPr/>
          </p:nvSpPr>
          <p:spPr bwMode="auto">
            <a:xfrm>
              <a:off x="2872" y="3840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3" name="Freeform 251"/>
            <p:cNvSpPr>
              <a:spLocks/>
            </p:cNvSpPr>
            <p:nvPr/>
          </p:nvSpPr>
          <p:spPr bwMode="auto">
            <a:xfrm>
              <a:off x="2820" y="3928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4" name="Freeform 252"/>
            <p:cNvSpPr>
              <a:spLocks/>
            </p:cNvSpPr>
            <p:nvPr/>
          </p:nvSpPr>
          <p:spPr bwMode="auto">
            <a:xfrm>
              <a:off x="2824" y="3920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5" name="Freeform 253"/>
            <p:cNvSpPr>
              <a:spLocks/>
            </p:cNvSpPr>
            <p:nvPr/>
          </p:nvSpPr>
          <p:spPr bwMode="auto">
            <a:xfrm>
              <a:off x="2872" y="3920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6" name="Freeform 254"/>
            <p:cNvSpPr>
              <a:spLocks/>
            </p:cNvSpPr>
            <p:nvPr/>
          </p:nvSpPr>
          <p:spPr bwMode="auto">
            <a:xfrm>
              <a:off x="2820" y="4008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7" name="Freeform 255"/>
            <p:cNvSpPr>
              <a:spLocks/>
            </p:cNvSpPr>
            <p:nvPr/>
          </p:nvSpPr>
          <p:spPr bwMode="auto">
            <a:xfrm>
              <a:off x="2824" y="3996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4" y="8"/>
                </a:cxn>
                <a:cxn ang="0">
                  <a:pos x="20" y="8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8" name="Freeform 256"/>
            <p:cNvSpPr>
              <a:spLocks/>
            </p:cNvSpPr>
            <p:nvPr/>
          </p:nvSpPr>
          <p:spPr bwMode="auto">
            <a:xfrm>
              <a:off x="2872" y="3996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29" name="Freeform 257"/>
            <p:cNvSpPr>
              <a:spLocks/>
            </p:cNvSpPr>
            <p:nvPr/>
          </p:nvSpPr>
          <p:spPr bwMode="auto">
            <a:xfrm>
              <a:off x="2820" y="3308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0" name="Freeform 258"/>
            <p:cNvSpPr>
              <a:spLocks/>
            </p:cNvSpPr>
            <p:nvPr/>
          </p:nvSpPr>
          <p:spPr bwMode="auto">
            <a:xfrm>
              <a:off x="2824" y="3300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1" name="Freeform 259"/>
            <p:cNvSpPr>
              <a:spLocks/>
            </p:cNvSpPr>
            <p:nvPr/>
          </p:nvSpPr>
          <p:spPr bwMode="auto">
            <a:xfrm>
              <a:off x="2872" y="3300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2" name="Freeform 260"/>
            <p:cNvSpPr>
              <a:spLocks/>
            </p:cNvSpPr>
            <p:nvPr/>
          </p:nvSpPr>
          <p:spPr bwMode="auto">
            <a:xfrm>
              <a:off x="2788" y="3264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3" name="Freeform 261"/>
            <p:cNvSpPr>
              <a:spLocks/>
            </p:cNvSpPr>
            <p:nvPr/>
          </p:nvSpPr>
          <p:spPr bwMode="auto">
            <a:xfrm>
              <a:off x="2792" y="3244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6" y="16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6" y="16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4" name="Freeform 262"/>
            <p:cNvSpPr>
              <a:spLocks/>
            </p:cNvSpPr>
            <p:nvPr/>
          </p:nvSpPr>
          <p:spPr bwMode="auto">
            <a:xfrm>
              <a:off x="2900" y="3244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5" name="Freeform 263"/>
            <p:cNvSpPr>
              <a:spLocks/>
            </p:cNvSpPr>
            <p:nvPr/>
          </p:nvSpPr>
          <p:spPr bwMode="auto">
            <a:xfrm>
              <a:off x="2308" y="3444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6" name="Freeform 264"/>
            <p:cNvSpPr>
              <a:spLocks/>
            </p:cNvSpPr>
            <p:nvPr/>
          </p:nvSpPr>
          <p:spPr bwMode="auto">
            <a:xfrm>
              <a:off x="2396" y="3436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7" name="Freeform 265"/>
            <p:cNvSpPr>
              <a:spLocks/>
            </p:cNvSpPr>
            <p:nvPr/>
          </p:nvSpPr>
          <p:spPr bwMode="auto">
            <a:xfrm>
              <a:off x="2736" y="3544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8" name="Freeform 266"/>
            <p:cNvSpPr>
              <a:spLocks/>
            </p:cNvSpPr>
            <p:nvPr/>
          </p:nvSpPr>
          <p:spPr bwMode="auto">
            <a:xfrm>
              <a:off x="2824" y="3536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39" name="Freeform 267"/>
            <p:cNvSpPr>
              <a:spLocks/>
            </p:cNvSpPr>
            <p:nvPr/>
          </p:nvSpPr>
          <p:spPr bwMode="auto">
            <a:xfrm>
              <a:off x="2372" y="3728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0" name="Freeform 268"/>
            <p:cNvSpPr>
              <a:spLocks/>
            </p:cNvSpPr>
            <p:nvPr/>
          </p:nvSpPr>
          <p:spPr bwMode="auto">
            <a:xfrm>
              <a:off x="2460" y="3720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1" name="Freeform 269"/>
            <p:cNvSpPr>
              <a:spLocks/>
            </p:cNvSpPr>
            <p:nvPr/>
          </p:nvSpPr>
          <p:spPr bwMode="auto">
            <a:xfrm>
              <a:off x="2456" y="3856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2" name="Freeform 270"/>
            <p:cNvSpPr>
              <a:spLocks/>
            </p:cNvSpPr>
            <p:nvPr/>
          </p:nvSpPr>
          <p:spPr bwMode="auto">
            <a:xfrm>
              <a:off x="2540" y="3848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3" name="Freeform 271"/>
            <p:cNvSpPr>
              <a:spLocks noEditPoints="1"/>
            </p:cNvSpPr>
            <p:nvPr/>
          </p:nvSpPr>
          <p:spPr bwMode="auto">
            <a:xfrm>
              <a:off x="2588" y="3396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4" name="Freeform 272"/>
            <p:cNvSpPr>
              <a:spLocks/>
            </p:cNvSpPr>
            <p:nvPr/>
          </p:nvSpPr>
          <p:spPr bwMode="auto">
            <a:xfrm>
              <a:off x="2696" y="3396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5" name="Rectangle 273"/>
            <p:cNvSpPr>
              <a:spLocks noChangeArrowheads="1"/>
            </p:cNvSpPr>
            <p:nvPr/>
          </p:nvSpPr>
          <p:spPr bwMode="auto">
            <a:xfrm>
              <a:off x="2784" y="3408"/>
              <a:ext cx="16" cy="8"/>
            </a:xfrm>
            <a:prstGeom prst="rect">
              <a:avLst/>
            </a:prstGeom>
            <a:solidFill>
              <a:srgbClr val="25221E"/>
            </a:solidFill>
            <a:ln w="0">
              <a:solidFill>
                <a:srgbClr val="25221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6" name="Freeform 274"/>
            <p:cNvSpPr>
              <a:spLocks noEditPoints="1"/>
            </p:cNvSpPr>
            <p:nvPr/>
          </p:nvSpPr>
          <p:spPr bwMode="auto">
            <a:xfrm>
              <a:off x="2608" y="3704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7" name="Freeform 275"/>
            <p:cNvSpPr>
              <a:spLocks/>
            </p:cNvSpPr>
            <p:nvPr/>
          </p:nvSpPr>
          <p:spPr bwMode="auto">
            <a:xfrm>
              <a:off x="2712" y="3704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8" name="Rectangle 276"/>
            <p:cNvSpPr>
              <a:spLocks noChangeArrowheads="1"/>
            </p:cNvSpPr>
            <p:nvPr/>
          </p:nvSpPr>
          <p:spPr bwMode="auto">
            <a:xfrm>
              <a:off x="2800" y="3716"/>
              <a:ext cx="16" cy="8"/>
            </a:xfrm>
            <a:prstGeom prst="rect">
              <a:avLst/>
            </a:prstGeom>
            <a:solidFill>
              <a:srgbClr val="25221E"/>
            </a:solidFill>
            <a:ln w="0">
              <a:solidFill>
                <a:srgbClr val="25221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49" name="Freeform 277"/>
            <p:cNvSpPr>
              <a:spLocks noEditPoints="1"/>
            </p:cNvSpPr>
            <p:nvPr/>
          </p:nvSpPr>
          <p:spPr bwMode="auto">
            <a:xfrm>
              <a:off x="2580" y="3892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0" name="Freeform 278"/>
            <p:cNvSpPr>
              <a:spLocks/>
            </p:cNvSpPr>
            <p:nvPr/>
          </p:nvSpPr>
          <p:spPr bwMode="auto">
            <a:xfrm>
              <a:off x="2684" y="3892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1" name="Rectangle 279"/>
            <p:cNvSpPr>
              <a:spLocks noChangeArrowheads="1"/>
            </p:cNvSpPr>
            <p:nvPr/>
          </p:nvSpPr>
          <p:spPr bwMode="auto">
            <a:xfrm>
              <a:off x="2776" y="3904"/>
              <a:ext cx="16" cy="8"/>
            </a:xfrm>
            <a:prstGeom prst="rect">
              <a:avLst/>
            </a:prstGeom>
            <a:solidFill>
              <a:srgbClr val="25221E"/>
            </a:solidFill>
            <a:ln w="0">
              <a:solidFill>
                <a:srgbClr val="25221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2" name="Freeform 280"/>
            <p:cNvSpPr>
              <a:spLocks noEditPoints="1"/>
            </p:cNvSpPr>
            <p:nvPr/>
          </p:nvSpPr>
          <p:spPr bwMode="auto">
            <a:xfrm>
              <a:off x="2408" y="3556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3" name="Freeform 281"/>
            <p:cNvSpPr>
              <a:spLocks/>
            </p:cNvSpPr>
            <p:nvPr/>
          </p:nvSpPr>
          <p:spPr bwMode="auto">
            <a:xfrm>
              <a:off x="2516" y="3556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4" name="Rectangle 282"/>
            <p:cNvSpPr>
              <a:spLocks noChangeArrowheads="1"/>
            </p:cNvSpPr>
            <p:nvPr/>
          </p:nvSpPr>
          <p:spPr bwMode="auto">
            <a:xfrm>
              <a:off x="2604" y="3568"/>
              <a:ext cx="16" cy="8"/>
            </a:xfrm>
            <a:prstGeom prst="rect">
              <a:avLst/>
            </a:prstGeom>
            <a:solidFill>
              <a:srgbClr val="25221E"/>
            </a:solidFill>
            <a:ln w="0">
              <a:solidFill>
                <a:srgbClr val="25221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" name="Group 401"/>
          <p:cNvGrpSpPr>
            <a:grpSpLocks/>
          </p:cNvGrpSpPr>
          <p:nvPr/>
        </p:nvGrpSpPr>
        <p:grpSpPr bwMode="auto">
          <a:xfrm>
            <a:off x="7702550" y="4495800"/>
            <a:ext cx="1441450" cy="1784350"/>
            <a:chOff x="4850" y="2841"/>
            <a:chExt cx="908" cy="1124"/>
          </a:xfrm>
        </p:grpSpPr>
        <p:sp>
          <p:nvSpPr>
            <p:cNvPr id="28956" name="Freeform 284"/>
            <p:cNvSpPr>
              <a:spLocks/>
            </p:cNvSpPr>
            <p:nvPr/>
          </p:nvSpPr>
          <p:spPr bwMode="auto">
            <a:xfrm>
              <a:off x="4850" y="2841"/>
              <a:ext cx="908" cy="1124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218" y="40"/>
                </a:cxn>
                <a:cxn ang="0">
                  <a:pos x="218" y="19"/>
                </a:cxn>
                <a:cxn ang="0">
                  <a:pos x="175" y="6"/>
                </a:cxn>
                <a:cxn ang="0">
                  <a:pos x="52" y="7"/>
                </a:cxn>
                <a:cxn ang="0">
                  <a:pos x="28" y="13"/>
                </a:cxn>
                <a:cxn ang="0">
                  <a:pos x="13" y="44"/>
                </a:cxn>
                <a:cxn ang="0">
                  <a:pos x="13" y="233"/>
                </a:cxn>
                <a:cxn ang="0">
                  <a:pos x="117" y="281"/>
                </a:cxn>
                <a:cxn ang="0">
                  <a:pos x="219" y="230"/>
                </a:cxn>
              </a:cxnLst>
              <a:rect l="0" t="0" r="r" b="b"/>
              <a:pathLst>
                <a:path w="227" h="281">
                  <a:moveTo>
                    <a:pt x="219" y="230"/>
                  </a:moveTo>
                  <a:cubicBezTo>
                    <a:pt x="219" y="230"/>
                    <a:pt x="218" y="40"/>
                    <a:pt x="218" y="40"/>
                  </a:cubicBezTo>
                  <a:cubicBezTo>
                    <a:pt x="221" y="35"/>
                    <a:pt x="227" y="27"/>
                    <a:pt x="218" y="19"/>
                  </a:cubicBezTo>
                  <a:cubicBezTo>
                    <a:pt x="205" y="11"/>
                    <a:pt x="189" y="9"/>
                    <a:pt x="175" y="6"/>
                  </a:cubicBezTo>
                  <a:cubicBezTo>
                    <a:pt x="136" y="0"/>
                    <a:pt x="86" y="0"/>
                    <a:pt x="52" y="7"/>
                  </a:cubicBezTo>
                  <a:cubicBezTo>
                    <a:pt x="41" y="9"/>
                    <a:pt x="31" y="12"/>
                    <a:pt x="28" y="13"/>
                  </a:cubicBezTo>
                  <a:cubicBezTo>
                    <a:pt x="7" y="20"/>
                    <a:pt x="0" y="33"/>
                    <a:pt x="13" y="44"/>
                  </a:cubicBezTo>
                  <a:cubicBezTo>
                    <a:pt x="12" y="45"/>
                    <a:pt x="13" y="233"/>
                    <a:pt x="13" y="233"/>
                  </a:cubicBezTo>
                  <a:cubicBezTo>
                    <a:pt x="13" y="256"/>
                    <a:pt x="16" y="281"/>
                    <a:pt x="117" y="281"/>
                  </a:cubicBezTo>
                  <a:cubicBezTo>
                    <a:pt x="210" y="281"/>
                    <a:pt x="219" y="258"/>
                    <a:pt x="219" y="230"/>
                  </a:cubicBezTo>
                </a:path>
              </a:pathLst>
            </a:custGeom>
            <a:solidFill>
              <a:srgbClr val="2522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28957" name="Freeform 285"/>
            <p:cNvSpPr>
              <a:spLocks/>
            </p:cNvSpPr>
            <p:nvPr/>
          </p:nvSpPr>
          <p:spPr bwMode="auto">
            <a:xfrm>
              <a:off x="4890" y="2845"/>
              <a:ext cx="824" cy="212"/>
            </a:xfrm>
            <a:custGeom>
              <a:avLst/>
              <a:gdLst/>
              <a:ahLst/>
              <a:cxnLst>
                <a:cxn ang="0">
                  <a:pos x="103" y="52"/>
                </a:cxn>
                <a:cxn ang="0">
                  <a:pos x="107" y="49"/>
                </a:cxn>
                <a:cxn ang="0">
                  <a:pos x="201" y="30"/>
                </a:cxn>
                <a:cxn ang="0">
                  <a:pos x="196" y="17"/>
                </a:cxn>
                <a:cxn ang="0">
                  <a:pos x="43" y="9"/>
                </a:cxn>
                <a:cxn ang="0">
                  <a:pos x="34" y="11"/>
                </a:cxn>
                <a:cxn ang="0">
                  <a:pos x="22" y="14"/>
                </a:cxn>
                <a:cxn ang="0">
                  <a:pos x="11" y="35"/>
                </a:cxn>
                <a:cxn ang="0">
                  <a:pos x="28" y="42"/>
                </a:cxn>
                <a:cxn ang="0">
                  <a:pos x="71" y="48"/>
                </a:cxn>
                <a:cxn ang="0">
                  <a:pos x="77" y="52"/>
                </a:cxn>
                <a:cxn ang="0">
                  <a:pos x="88" y="52"/>
                </a:cxn>
                <a:cxn ang="0">
                  <a:pos x="103" y="52"/>
                </a:cxn>
              </a:cxnLst>
              <a:rect l="0" t="0" r="r" b="b"/>
              <a:pathLst>
                <a:path w="206" h="53">
                  <a:moveTo>
                    <a:pt x="103" y="52"/>
                  </a:moveTo>
                  <a:cubicBezTo>
                    <a:pt x="104" y="50"/>
                    <a:pt x="105" y="49"/>
                    <a:pt x="107" y="49"/>
                  </a:cubicBezTo>
                  <a:cubicBezTo>
                    <a:pt x="133" y="48"/>
                    <a:pt x="188" y="44"/>
                    <a:pt x="201" y="30"/>
                  </a:cubicBezTo>
                  <a:cubicBezTo>
                    <a:pt x="206" y="25"/>
                    <a:pt x="200" y="20"/>
                    <a:pt x="196" y="17"/>
                  </a:cubicBezTo>
                  <a:cubicBezTo>
                    <a:pt x="171" y="3"/>
                    <a:pt x="96" y="0"/>
                    <a:pt x="43" y="9"/>
                  </a:cubicBezTo>
                  <a:cubicBezTo>
                    <a:pt x="40" y="10"/>
                    <a:pt x="37" y="10"/>
                    <a:pt x="34" y="11"/>
                  </a:cubicBezTo>
                  <a:lnTo>
                    <a:pt x="22" y="14"/>
                  </a:lnTo>
                  <a:cubicBezTo>
                    <a:pt x="0" y="21"/>
                    <a:pt x="7" y="32"/>
                    <a:pt x="11" y="35"/>
                  </a:cubicBezTo>
                  <a:cubicBezTo>
                    <a:pt x="13" y="37"/>
                    <a:pt x="15" y="38"/>
                    <a:pt x="28" y="42"/>
                  </a:cubicBezTo>
                  <a:cubicBezTo>
                    <a:pt x="38" y="45"/>
                    <a:pt x="71" y="48"/>
                    <a:pt x="71" y="48"/>
                  </a:cubicBezTo>
                  <a:cubicBezTo>
                    <a:pt x="74" y="48"/>
                    <a:pt x="75" y="49"/>
                    <a:pt x="77" y="52"/>
                  </a:cubicBezTo>
                  <a:cubicBezTo>
                    <a:pt x="77" y="53"/>
                    <a:pt x="81" y="52"/>
                    <a:pt x="88" y="52"/>
                  </a:cubicBezTo>
                  <a:cubicBezTo>
                    <a:pt x="95" y="52"/>
                    <a:pt x="100" y="52"/>
                    <a:pt x="103" y="52"/>
                  </a:cubicBezTo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8" name="Freeform 286"/>
            <p:cNvSpPr>
              <a:spLocks/>
            </p:cNvSpPr>
            <p:nvPr/>
          </p:nvSpPr>
          <p:spPr bwMode="auto">
            <a:xfrm>
              <a:off x="5202" y="3061"/>
              <a:ext cx="92" cy="5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9" y="14"/>
                </a:cxn>
                <a:cxn ang="0">
                  <a:pos x="23" y="0"/>
                </a:cxn>
              </a:cxnLst>
              <a:rect l="0" t="0" r="r" b="b"/>
              <a:pathLst>
                <a:path w="23" h="14">
                  <a:moveTo>
                    <a:pt x="23" y="0"/>
                  </a:moveTo>
                  <a:cubicBezTo>
                    <a:pt x="23" y="0"/>
                    <a:pt x="17" y="0"/>
                    <a:pt x="10" y="0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0" y="1"/>
                    <a:pt x="4" y="14"/>
                    <a:pt x="9" y="14"/>
                  </a:cubicBezTo>
                  <a:cubicBezTo>
                    <a:pt x="16" y="14"/>
                    <a:pt x="21" y="3"/>
                    <a:pt x="23" y="0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59" name="Freeform 287"/>
            <p:cNvSpPr>
              <a:spLocks/>
            </p:cNvSpPr>
            <p:nvPr/>
          </p:nvSpPr>
          <p:spPr bwMode="auto">
            <a:xfrm>
              <a:off x="5558" y="3021"/>
              <a:ext cx="128" cy="80"/>
            </a:xfrm>
            <a:custGeom>
              <a:avLst/>
              <a:gdLst/>
              <a:ahLst/>
              <a:cxnLst>
                <a:cxn ang="0">
                  <a:pos x="30" y="20"/>
                </a:cxn>
                <a:cxn ang="0">
                  <a:pos x="0" y="10"/>
                </a:cxn>
                <a:cxn ang="0">
                  <a:pos x="32" y="0"/>
                </a:cxn>
                <a:cxn ang="0">
                  <a:pos x="30" y="20"/>
                </a:cxn>
              </a:cxnLst>
              <a:rect l="0" t="0" r="r" b="b"/>
              <a:pathLst>
                <a:path w="32" h="20">
                  <a:moveTo>
                    <a:pt x="30" y="20"/>
                  </a:moveTo>
                  <a:cubicBezTo>
                    <a:pt x="22" y="13"/>
                    <a:pt x="10" y="13"/>
                    <a:pt x="0" y="10"/>
                  </a:cubicBezTo>
                  <a:cubicBezTo>
                    <a:pt x="13" y="7"/>
                    <a:pt x="23" y="6"/>
                    <a:pt x="32" y="0"/>
                  </a:cubicBezTo>
                  <a:cubicBezTo>
                    <a:pt x="29" y="7"/>
                    <a:pt x="30" y="13"/>
                    <a:pt x="30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0" name="Freeform 288"/>
            <p:cNvSpPr>
              <a:spLocks/>
            </p:cNvSpPr>
            <p:nvPr/>
          </p:nvSpPr>
          <p:spPr bwMode="auto">
            <a:xfrm>
              <a:off x="4946" y="3069"/>
              <a:ext cx="736" cy="140"/>
            </a:xfrm>
            <a:custGeom>
              <a:avLst/>
              <a:gdLst/>
              <a:ahLst/>
              <a:cxnLst>
                <a:cxn ang="0">
                  <a:pos x="105" y="2"/>
                </a:cxn>
                <a:cxn ang="0">
                  <a:pos x="73" y="25"/>
                </a:cxn>
                <a:cxn ang="0">
                  <a:pos x="49" y="2"/>
                </a:cxn>
                <a:cxn ang="0">
                  <a:pos x="33" y="0"/>
                </a:cxn>
                <a:cxn ang="0">
                  <a:pos x="18" y="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91" y="35"/>
                </a:cxn>
                <a:cxn ang="0">
                  <a:pos x="182" y="21"/>
                </a:cxn>
                <a:cxn ang="0">
                  <a:pos x="184" y="13"/>
                </a:cxn>
                <a:cxn ang="0">
                  <a:pos x="146" y="0"/>
                </a:cxn>
                <a:cxn ang="0">
                  <a:pos x="126" y="1"/>
                </a:cxn>
                <a:cxn ang="0">
                  <a:pos x="105" y="2"/>
                </a:cxn>
              </a:cxnLst>
              <a:rect l="0" t="0" r="r" b="b"/>
              <a:pathLst>
                <a:path w="184" h="35">
                  <a:moveTo>
                    <a:pt x="105" y="2"/>
                  </a:moveTo>
                  <a:cubicBezTo>
                    <a:pt x="90" y="6"/>
                    <a:pt x="85" y="25"/>
                    <a:pt x="73" y="25"/>
                  </a:cubicBezTo>
                  <a:cubicBezTo>
                    <a:pt x="66" y="25"/>
                    <a:pt x="58" y="19"/>
                    <a:pt x="49" y="2"/>
                  </a:cubicBezTo>
                  <a:cubicBezTo>
                    <a:pt x="46" y="1"/>
                    <a:pt x="36" y="1"/>
                    <a:pt x="33" y="0"/>
                  </a:cubicBezTo>
                  <a:cubicBezTo>
                    <a:pt x="33" y="0"/>
                    <a:pt x="28" y="2"/>
                    <a:pt x="18" y="4"/>
                  </a:cubicBezTo>
                  <a:cubicBezTo>
                    <a:pt x="12" y="6"/>
                    <a:pt x="2" y="10"/>
                    <a:pt x="0" y="14"/>
                  </a:cubicBezTo>
                  <a:cubicBezTo>
                    <a:pt x="0" y="14"/>
                    <a:pt x="0" y="19"/>
                    <a:pt x="0" y="19"/>
                  </a:cubicBezTo>
                  <a:cubicBezTo>
                    <a:pt x="0" y="19"/>
                    <a:pt x="4" y="35"/>
                    <a:pt x="91" y="35"/>
                  </a:cubicBezTo>
                  <a:cubicBezTo>
                    <a:pt x="166" y="35"/>
                    <a:pt x="182" y="21"/>
                    <a:pt x="182" y="21"/>
                  </a:cubicBezTo>
                  <a:cubicBezTo>
                    <a:pt x="184" y="18"/>
                    <a:pt x="184" y="17"/>
                    <a:pt x="184" y="13"/>
                  </a:cubicBezTo>
                  <a:cubicBezTo>
                    <a:pt x="174" y="3"/>
                    <a:pt x="159" y="3"/>
                    <a:pt x="146" y="0"/>
                  </a:cubicBezTo>
                  <a:cubicBezTo>
                    <a:pt x="146" y="0"/>
                    <a:pt x="138" y="0"/>
                    <a:pt x="126" y="1"/>
                  </a:cubicBezTo>
                  <a:cubicBezTo>
                    <a:pt x="114" y="2"/>
                    <a:pt x="105" y="2"/>
                    <a:pt x="105" y="2"/>
                  </a:cubicBezTo>
                </a:path>
              </a:pathLst>
            </a:custGeom>
            <a:solidFill>
              <a:srgbClr val="340D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1" name="Freeform 289"/>
            <p:cNvSpPr>
              <a:spLocks/>
            </p:cNvSpPr>
            <p:nvPr/>
          </p:nvSpPr>
          <p:spPr bwMode="auto">
            <a:xfrm>
              <a:off x="4914" y="3009"/>
              <a:ext cx="792" cy="944"/>
            </a:xfrm>
            <a:custGeom>
              <a:avLst/>
              <a:gdLst/>
              <a:ahLst/>
              <a:cxnLst>
                <a:cxn ang="0">
                  <a:pos x="198" y="193"/>
                </a:cxn>
                <a:cxn ang="0">
                  <a:pos x="95" y="235"/>
                </a:cxn>
                <a:cxn ang="0">
                  <a:pos x="0" y="196"/>
                </a:cxn>
                <a:cxn ang="0">
                  <a:pos x="0" y="5"/>
                </a:cxn>
                <a:cxn ang="0">
                  <a:pos x="4" y="23"/>
                </a:cxn>
                <a:cxn ang="0">
                  <a:pos x="4" y="197"/>
                </a:cxn>
                <a:cxn ang="0">
                  <a:pos x="97" y="231"/>
                </a:cxn>
                <a:cxn ang="0">
                  <a:pos x="195" y="193"/>
                </a:cxn>
                <a:cxn ang="0">
                  <a:pos x="194" y="9"/>
                </a:cxn>
                <a:cxn ang="0">
                  <a:pos x="198" y="0"/>
                </a:cxn>
                <a:cxn ang="0">
                  <a:pos x="198" y="193"/>
                </a:cxn>
              </a:cxnLst>
              <a:rect l="0" t="0" r="r" b="b"/>
              <a:pathLst>
                <a:path w="198" h="236">
                  <a:moveTo>
                    <a:pt x="198" y="193"/>
                  </a:moveTo>
                  <a:cubicBezTo>
                    <a:pt x="196" y="236"/>
                    <a:pt x="132" y="233"/>
                    <a:pt x="95" y="235"/>
                  </a:cubicBezTo>
                  <a:cubicBezTo>
                    <a:pt x="66" y="234"/>
                    <a:pt x="0" y="233"/>
                    <a:pt x="0" y="196"/>
                  </a:cubicBezTo>
                  <a:cubicBezTo>
                    <a:pt x="0" y="196"/>
                    <a:pt x="0" y="52"/>
                    <a:pt x="0" y="5"/>
                  </a:cubicBezTo>
                  <a:cubicBezTo>
                    <a:pt x="3" y="8"/>
                    <a:pt x="5" y="20"/>
                    <a:pt x="4" y="23"/>
                  </a:cubicBezTo>
                  <a:cubicBezTo>
                    <a:pt x="4" y="23"/>
                    <a:pt x="4" y="192"/>
                    <a:pt x="4" y="197"/>
                  </a:cubicBezTo>
                  <a:cubicBezTo>
                    <a:pt x="6" y="222"/>
                    <a:pt x="46" y="232"/>
                    <a:pt x="97" y="231"/>
                  </a:cubicBezTo>
                  <a:cubicBezTo>
                    <a:pt x="183" y="230"/>
                    <a:pt x="193" y="212"/>
                    <a:pt x="195" y="193"/>
                  </a:cubicBezTo>
                  <a:cubicBezTo>
                    <a:pt x="195" y="193"/>
                    <a:pt x="195" y="38"/>
                    <a:pt x="194" y="9"/>
                  </a:cubicBezTo>
                  <a:cubicBezTo>
                    <a:pt x="196" y="5"/>
                    <a:pt x="195" y="1"/>
                    <a:pt x="198" y="0"/>
                  </a:cubicBezTo>
                  <a:cubicBezTo>
                    <a:pt x="198" y="33"/>
                    <a:pt x="198" y="193"/>
                    <a:pt x="198" y="19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2" name="Freeform 290"/>
            <p:cNvSpPr>
              <a:spLocks/>
            </p:cNvSpPr>
            <p:nvPr/>
          </p:nvSpPr>
          <p:spPr bwMode="auto">
            <a:xfrm>
              <a:off x="4942" y="3165"/>
              <a:ext cx="736" cy="756"/>
            </a:xfrm>
            <a:custGeom>
              <a:avLst/>
              <a:gdLst/>
              <a:ahLst/>
              <a:cxnLst>
                <a:cxn ang="0">
                  <a:pos x="183" y="150"/>
                </a:cxn>
                <a:cxn ang="0">
                  <a:pos x="91" y="188"/>
                </a:cxn>
                <a:cxn ang="0">
                  <a:pos x="2" y="154"/>
                </a:cxn>
                <a:cxn ang="0">
                  <a:pos x="1" y="0"/>
                </a:cxn>
                <a:cxn ang="0">
                  <a:pos x="92" y="15"/>
                </a:cxn>
                <a:cxn ang="0">
                  <a:pos x="183" y="1"/>
                </a:cxn>
                <a:cxn ang="0">
                  <a:pos x="183" y="150"/>
                </a:cxn>
              </a:cxnLst>
              <a:rect l="0" t="0" r="r" b="b"/>
              <a:pathLst>
                <a:path w="184" h="189">
                  <a:moveTo>
                    <a:pt x="183" y="150"/>
                  </a:moveTo>
                  <a:cubicBezTo>
                    <a:pt x="184" y="169"/>
                    <a:pt x="172" y="187"/>
                    <a:pt x="91" y="188"/>
                  </a:cubicBezTo>
                  <a:cubicBezTo>
                    <a:pt x="37" y="189"/>
                    <a:pt x="0" y="176"/>
                    <a:pt x="2" y="154"/>
                  </a:cubicBezTo>
                  <a:lnTo>
                    <a:pt x="1" y="0"/>
                  </a:lnTo>
                  <a:cubicBezTo>
                    <a:pt x="1" y="0"/>
                    <a:pt x="12" y="15"/>
                    <a:pt x="92" y="15"/>
                  </a:cubicBezTo>
                  <a:cubicBezTo>
                    <a:pt x="161" y="15"/>
                    <a:pt x="183" y="1"/>
                    <a:pt x="183" y="1"/>
                  </a:cubicBezTo>
                  <a:lnTo>
                    <a:pt x="183" y="150"/>
                  </a:lnTo>
                </a:path>
              </a:pathLst>
            </a:custGeom>
            <a:solidFill>
              <a:srgbClr val="340D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3" name="Freeform 291"/>
            <p:cNvSpPr>
              <a:spLocks/>
            </p:cNvSpPr>
            <p:nvPr/>
          </p:nvSpPr>
          <p:spPr bwMode="auto">
            <a:xfrm>
              <a:off x="4906" y="2861"/>
              <a:ext cx="780" cy="116"/>
            </a:xfrm>
            <a:custGeom>
              <a:avLst/>
              <a:gdLst/>
              <a:ahLst/>
              <a:cxnLst>
                <a:cxn ang="0">
                  <a:pos x="32" y="13"/>
                </a:cxn>
                <a:cxn ang="0">
                  <a:pos x="90" y="5"/>
                </a:cxn>
                <a:cxn ang="0">
                  <a:pos x="189" y="21"/>
                </a:cxn>
                <a:cxn ang="0">
                  <a:pos x="192" y="27"/>
                </a:cxn>
                <a:cxn ang="0">
                  <a:pos x="192" y="20"/>
                </a:cxn>
                <a:cxn ang="0">
                  <a:pos x="154" y="6"/>
                </a:cxn>
                <a:cxn ang="0">
                  <a:pos x="31" y="10"/>
                </a:cxn>
                <a:cxn ang="0">
                  <a:pos x="9" y="24"/>
                </a:cxn>
                <a:cxn ang="0">
                  <a:pos x="17" y="29"/>
                </a:cxn>
                <a:cxn ang="0">
                  <a:pos x="32" y="13"/>
                </a:cxn>
              </a:cxnLst>
              <a:rect l="0" t="0" r="r" b="b"/>
              <a:pathLst>
                <a:path w="195" h="29">
                  <a:moveTo>
                    <a:pt x="32" y="13"/>
                  </a:moveTo>
                  <a:cubicBezTo>
                    <a:pt x="47" y="9"/>
                    <a:pt x="76" y="5"/>
                    <a:pt x="90" y="5"/>
                  </a:cubicBezTo>
                  <a:cubicBezTo>
                    <a:pt x="124" y="5"/>
                    <a:pt x="178" y="10"/>
                    <a:pt x="189" y="21"/>
                  </a:cubicBezTo>
                  <a:cubicBezTo>
                    <a:pt x="190" y="23"/>
                    <a:pt x="192" y="24"/>
                    <a:pt x="192" y="27"/>
                  </a:cubicBezTo>
                  <a:cubicBezTo>
                    <a:pt x="195" y="25"/>
                    <a:pt x="193" y="22"/>
                    <a:pt x="192" y="20"/>
                  </a:cubicBezTo>
                  <a:cubicBezTo>
                    <a:pt x="182" y="10"/>
                    <a:pt x="167" y="9"/>
                    <a:pt x="154" y="6"/>
                  </a:cubicBezTo>
                  <a:cubicBezTo>
                    <a:pt x="113" y="0"/>
                    <a:pt x="72" y="0"/>
                    <a:pt x="31" y="10"/>
                  </a:cubicBezTo>
                  <a:cubicBezTo>
                    <a:pt x="19" y="12"/>
                    <a:pt x="8" y="18"/>
                    <a:pt x="9" y="24"/>
                  </a:cubicBezTo>
                  <a:cubicBezTo>
                    <a:pt x="10" y="29"/>
                    <a:pt x="17" y="29"/>
                    <a:pt x="17" y="29"/>
                  </a:cubicBezTo>
                  <a:cubicBezTo>
                    <a:pt x="17" y="29"/>
                    <a:pt x="0" y="21"/>
                    <a:pt x="32" y="13"/>
                  </a:cubicBezTo>
                </a:path>
              </a:pathLst>
            </a:custGeom>
            <a:solidFill>
              <a:srgbClr val="83818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4" name="Freeform 292"/>
            <p:cNvSpPr>
              <a:spLocks/>
            </p:cNvSpPr>
            <p:nvPr/>
          </p:nvSpPr>
          <p:spPr bwMode="auto">
            <a:xfrm>
              <a:off x="4934" y="3033"/>
              <a:ext cx="112" cy="76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8" y="8"/>
                </a:cxn>
                <a:cxn ang="0">
                  <a:pos x="3" y="19"/>
                </a:cxn>
                <a:cxn ang="0">
                  <a:pos x="0" y="0"/>
                </a:cxn>
                <a:cxn ang="0">
                  <a:pos x="23" y="7"/>
                </a:cxn>
              </a:cxnLst>
              <a:rect l="0" t="0" r="r" b="b"/>
              <a:pathLst>
                <a:path w="28" h="19">
                  <a:moveTo>
                    <a:pt x="23" y="7"/>
                  </a:moveTo>
                  <a:cubicBezTo>
                    <a:pt x="24" y="7"/>
                    <a:pt x="24" y="8"/>
                    <a:pt x="28" y="8"/>
                  </a:cubicBezTo>
                  <a:cubicBezTo>
                    <a:pt x="12" y="12"/>
                    <a:pt x="10" y="14"/>
                    <a:pt x="3" y="19"/>
                  </a:cubicBezTo>
                  <a:cubicBezTo>
                    <a:pt x="3" y="12"/>
                    <a:pt x="4" y="7"/>
                    <a:pt x="0" y="0"/>
                  </a:cubicBezTo>
                  <a:cubicBezTo>
                    <a:pt x="5" y="3"/>
                    <a:pt x="17" y="6"/>
                    <a:pt x="23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5" name="Freeform 293"/>
            <p:cNvSpPr>
              <a:spLocks/>
            </p:cNvSpPr>
            <p:nvPr/>
          </p:nvSpPr>
          <p:spPr bwMode="auto">
            <a:xfrm>
              <a:off x="4882" y="2925"/>
              <a:ext cx="852" cy="224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6" y="21"/>
                </a:cxn>
                <a:cxn ang="0">
                  <a:pos x="72" y="31"/>
                </a:cxn>
                <a:cxn ang="0">
                  <a:pos x="89" y="51"/>
                </a:cxn>
                <a:cxn ang="0">
                  <a:pos x="111" y="32"/>
                </a:cxn>
                <a:cxn ang="0">
                  <a:pos x="208" y="9"/>
                </a:cxn>
                <a:cxn ang="0">
                  <a:pos x="207" y="2"/>
                </a:cxn>
                <a:cxn ang="0">
                  <a:pos x="211" y="11"/>
                </a:cxn>
                <a:cxn ang="0">
                  <a:pos x="115" y="35"/>
                </a:cxn>
                <a:cxn ang="0">
                  <a:pos x="89" y="56"/>
                </a:cxn>
                <a:cxn ang="0">
                  <a:pos x="68" y="34"/>
                </a:cxn>
                <a:cxn ang="0">
                  <a:pos x="4" y="17"/>
                </a:cxn>
                <a:cxn ang="0">
                  <a:pos x="6" y="3"/>
                </a:cxn>
              </a:cxnLst>
              <a:rect l="0" t="0" r="r" b="b"/>
              <a:pathLst>
                <a:path w="213" h="56">
                  <a:moveTo>
                    <a:pt x="6" y="3"/>
                  </a:moveTo>
                  <a:cubicBezTo>
                    <a:pt x="2" y="7"/>
                    <a:pt x="6" y="17"/>
                    <a:pt x="16" y="21"/>
                  </a:cubicBezTo>
                  <a:cubicBezTo>
                    <a:pt x="26" y="25"/>
                    <a:pt x="43" y="29"/>
                    <a:pt x="72" y="31"/>
                  </a:cubicBezTo>
                  <a:cubicBezTo>
                    <a:pt x="79" y="32"/>
                    <a:pt x="75" y="50"/>
                    <a:pt x="89" y="51"/>
                  </a:cubicBezTo>
                  <a:cubicBezTo>
                    <a:pt x="100" y="52"/>
                    <a:pt x="107" y="32"/>
                    <a:pt x="111" y="32"/>
                  </a:cubicBezTo>
                  <a:cubicBezTo>
                    <a:pt x="160" y="31"/>
                    <a:pt x="203" y="22"/>
                    <a:pt x="208" y="9"/>
                  </a:cubicBezTo>
                  <a:cubicBezTo>
                    <a:pt x="208" y="9"/>
                    <a:pt x="208" y="4"/>
                    <a:pt x="207" y="2"/>
                  </a:cubicBezTo>
                  <a:cubicBezTo>
                    <a:pt x="206" y="0"/>
                    <a:pt x="213" y="6"/>
                    <a:pt x="211" y="11"/>
                  </a:cubicBezTo>
                  <a:cubicBezTo>
                    <a:pt x="206" y="21"/>
                    <a:pt x="178" y="34"/>
                    <a:pt x="115" y="35"/>
                  </a:cubicBezTo>
                  <a:cubicBezTo>
                    <a:pt x="112" y="35"/>
                    <a:pt x="96" y="56"/>
                    <a:pt x="89" y="56"/>
                  </a:cubicBezTo>
                  <a:cubicBezTo>
                    <a:pt x="73" y="55"/>
                    <a:pt x="74" y="36"/>
                    <a:pt x="68" y="34"/>
                  </a:cubicBezTo>
                  <a:cubicBezTo>
                    <a:pt x="11" y="30"/>
                    <a:pt x="4" y="17"/>
                    <a:pt x="4" y="17"/>
                  </a:cubicBezTo>
                  <a:cubicBezTo>
                    <a:pt x="0" y="7"/>
                    <a:pt x="6" y="3"/>
                    <a:pt x="6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6" name="Freeform 294"/>
            <p:cNvSpPr>
              <a:spLocks/>
            </p:cNvSpPr>
            <p:nvPr/>
          </p:nvSpPr>
          <p:spPr bwMode="auto">
            <a:xfrm>
              <a:off x="5050" y="3221"/>
              <a:ext cx="128" cy="676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4" y="7"/>
                </a:cxn>
                <a:cxn ang="0">
                  <a:pos x="3" y="157"/>
                </a:cxn>
                <a:cxn ang="0">
                  <a:pos x="29" y="160"/>
                </a:cxn>
                <a:cxn ang="0">
                  <a:pos x="26" y="7"/>
                </a:cxn>
              </a:cxnLst>
              <a:rect l="0" t="0" r="r" b="b"/>
              <a:pathLst>
                <a:path w="32" h="169">
                  <a:moveTo>
                    <a:pt x="26" y="7"/>
                  </a:moveTo>
                  <a:cubicBezTo>
                    <a:pt x="22" y="3"/>
                    <a:pt x="7" y="0"/>
                    <a:pt x="4" y="7"/>
                  </a:cubicBezTo>
                  <a:cubicBezTo>
                    <a:pt x="0" y="13"/>
                    <a:pt x="0" y="152"/>
                    <a:pt x="3" y="157"/>
                  </a:cubicBezTo>
                  <a:cubicBezTo>
                    <a:pt x="9" y="168"/>
                    <a:pt x="26" y="169"/>
                    <a:pt x="29" y="160"/>
                  </a:cubicBezTo>
                  <a:cubicBezTo>
                    <a:pt x="31" y="152"/>
                    <a:pt x="32" y="12"/>
                    <a:pt x="26" y="7"/>
                  </a:cubicBezTo>
                </a:path>
              </a:pathLst>
            </a:custGeom>
            <a:solidFill>
              <a:srgbClr val="8381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7" name="Freeform 295"/>
            <p:cNvSpPr>
              <a:spLocks/>
            </p:cNvSpPr>
            <p:nvPr/>
          </p:nvSpPr>
          <p:spPr bwMode="auto">
            <a:xfrm>
              <a:off x="5054" y="3225"/>
              <a:ext cx="124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5" y="6"/>
                </a:cxn>
                <a:cxn ang="0">
                  <a:pos x="27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31" h="167">
                  <a:moveTo>
                    <a:pt x="3" y="6"/>
                  </a:moveTo>
                  <a:cubicBezTo>
                    <a:pt x="7" y="0"/>
                    <a:pt x="20" y="2"/>
                    <a:pt x="25" y="6"/>
                  </a:cubicBezTo>
                  <a:cubicBezTo>
                    <a:pt x="31" y="11"/>
                    <a:pt x="29" y="151"/>
                    <a:pt x="27" y="159"/>
                  </a:cubicBezTo>
                  <a:cubicBezTo>
                    <a:pt x="24" y="167"/>
                    <a:pt x="8" y="167"/>
                    <a:pt x="3" y="156"/>
                  </a:cubicBezTo>
                  <a:cubicBezTo>
                    <a:pt x="0" y="151"/>
                    <a:pt x="0" y="12"/>
                    <a:pt x="3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8" name="Freeform 296"/>
            <p:cNvSpPr>
              <a:spLocks/>
            </p:cNvSpPr>
            <p:nvPr/>
          </p:nvSpPr>
          <p:spPr bwMode="auto">
            <a:xfrm>
              <a:off x="5054" y="3225"/>
              <a:ext cx="120" cy="6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4" y="6"/>
                </a:cxn>
                <a:cxn ang="0">
                  <a:pos x="26" y="159"/>
                </a:cxn>
                <a:cxn ang="0">
                  <a:pos x="3" y="156"/>
                </a:cxn>
                <a:cxn ang="0">
                  <a:pos x="4" y="6"/>
                </a:cxn>
              </a:cxnLst>
              <a:rect l="0" t="0" r="r" b="b"/>
              <a:pathLst>
                <a:path w="30" h="167">
                  <a:moveTo>
                    <a:pt x="4" y="6"/>
                  </a:moveTo>
                  <a:cubicBezTo>
                    <a:pt x="7" y="0"/>
                    <a:pt x="20" y="2"/>
                    <a:pt x="24" y="6"/>
                  </a:cubicBezTo>
                  <a:cubicBezTo>
                    <a:pt x="30" y="11"/>
                    <a:pt x="29" y="151"/>
                    <a:pt x="26" y="159"/>
                  </a:cubicBezTo>
                  <a:cubicBezTo>
                    <a:pt x="24" y="167"/>
                    <a:pt x="8" y="167"/>
                    <a:pt x="3" y="156"/>
                  </a:cubicBezTo>
                  <a:cubicBezTo>
                    <a:pt x="0" y="150"/>
                    <a:pt x="1" y="12"/>
                    <a:pt x="4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69" name="Freeform 297"/>
            <p:cNvSpPr>
              <a:spLocks/>
            </p:cNvSpPr>
            <p:nvPr/>
          </p:nvSpPr>
          <p:spPr bwMode="auto">
            <a:xfrm>
              <a:off x="5058" y="3225"/>
              <a:ext cx="112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3" y="6"/>
                </a:cxn>
                <a:cxn ang="0">
                  <a:pos x="25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28" h="167">
                  <a:moveTo>
                    <a:pt x="3" y="6"/>
                  </a:moveTo>
                  <a:cubicBezTo>
                    <a:pt x="6" y="0"/>
                    <a:pt x="19" y="2"/>
                    <a:pt x="23" y="6"/>
                  </a:cubicBezTo>
                  <a:cubicBezTo>
                    <a:pt x="28" y="11"/>
                    <a:pt x="27" y="151"/>
                    <a:pt x="25" y="159"/>
                  </a:cubicBezTo>
                  <a:cubicBezTo>
                    <a:pt x="22" y="167"/>
                    <a:pt x="7" y="167"/>
                    <a:pt x="3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0" name="Freeform 298"/>
            <p:cNvSpPr>
              <a:spLocks/>
            </p:cNvSpPr>
            <p:nvPr/>
          </p:nvSpPr>
          <p:spPr bwMode="auto">
            <a:xfrm>
              <a:off x="5062" y="3225"/>
              <a:ext cx="104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1" y="6"/>
                </a:cxn>
                <a:cxn ang="0">
                  <a:pos x="23" y="159"/>
                </a:cxn>
                <a:cxn ang="0">
                  <a:pos x="2" y="156"/>
                </a:cxn>
                <a:cxn ang="0">
                  <a:pos x="3" y="6"/>
                </a:cxn>
              </a:cxnLst>
              <a:rect l="0" t="0" r="r" b="b"/>
              <a:pathLst>
                <a:path w="26" h="167">
                  <a:moveTo>
                    <a:pt x="3" y="6"/>
                  </a:moveTo>
                  <a:cubicBezTo>
                    <a:pt x="6" y="0"/>
                    <a:pt x="17" y="3"/>
                    <a:pt x="21" y="6"/>
                  </a:cubicBezTo>
                  <a:cubicBezTo>
                    <a:pt x="26" y="11"/>
                    <a:pt x="25" y="151"/>
                    <a:pt x="23" y="159"/>
                  </a:cubicBezTo>
                  <a:cubicBezTo>
                    <a:pt x="21" y="167"/>
                    <a:pt x="7" y="166"/>
                    <a:pt x="2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1" name="Freeform 299"/>
            <p:cNvSpPr>
              <a:spLocks/>
            </p:cNvSpPr>
            <p:nvPr/>
          </p:nvSpPr>
          <p:spPr bwMode="auto">
            <a:xfrm>
              <a:off x="5062" y="3225"/>
              <a:ext cx="100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1" y="6"/>
                </a:cxn>
                <a:cxn ang="0">
                  <a:pos x="22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25" h="167">
                  <a:moveTo>
                    <a:pt x="3" y="6"/>
                  </a:moveTo>
                  <a:cubicBezTo>
                    <a:pt x="6" y="0"/>
                    <a:pt x="17" y="3"/>
                    <a:pt x="21" y="6"/>
                  </a:cubicBezTo>
                  <a:cubicBezTo>
                    <a:pt x="25" y="12"/>
                    <a:pt x="24" y="151"/>
                    <a:pt x="22" y="159"/>
                  </a:cubicBezTo>
                  <a:cubicBezTo>
                    <a:pt x="20" y="167"/>
                    <a:pt x="7" y="166"/>
                    <a:pt x="3" y="156"/>
                  </a:cubicBezTo>
                  <a:cubicBezTo>
                    <a:pt x="0" y="150"/>
                    <a:pt x="1" y="12"/>
                    <a:pt x="3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2" name="Freeform 300"/>
            <p:cNvSpPr>
              <a:spLocks/>
            </p:cNvSpPr>
            <p:nvPr/>
          </p:nvSpPr>
          <p:spPr bwMode="auto">
            <a:xfrm>
              <a:off x="5066" y="3225"/>
              <a:ext cx="92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9" y="7"/>
                </a:cxn>
                <a:cxn ang="0">
                  <a:pos x="21" y="159"/>
                </a:cxn>
                <a:cxn ang="0">
                  <a:pos x="2" y="156"/>
                </a:cxn>
                <a:cxn ang="0">
                  <a:pos x="3" y="6"/>
                </a:cxn>
              </a:cxnLst>
              <a:rect l="0" t="0" r="r" b="b"/>
              <a:pathLst>
                <a:path w="23" h="167">
                  <a:moveTo>
                    <a:pt x="3" y="6"/>
                  </a:moveTo>
                  <a:cubicBezTo>
                    <a:pt x="5" y="0"/>
                    <a:pt x="16" y="3"/>
                    <a:pt x="19" y="7"/>
                  </a:cubicBezTo>
                  <a:cubicBezTo>
                    <a:pt x="23" y="12"/>
                    <a:pt x="22" y="151"/>
                    <a:pt x="21" y="159"/>
                  </a:cubicBezTo>
                  <a:cubicBezTo>
                    <a:pt x="19" y="167"/>
                    <a:pt x="6" y="166"/>
                    <a:pt x="2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3" name="Freeform 301"/>
            <p:cNvSpPr>
              <a:spLocks/>
            </p:cNvSpPr>
            <p:nvPr/>
          </p:nvSpPr>
          <p:spPr bwMode="auto">
            <a:xfrm>
              <a:off x="5070" y="3225"/>
              <a:ext cx="88" cy="668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7" y="7"/>
                </a:cxn>
                <a:cxn ang="0">
                  <a:pos x="19" y="159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22" h="167">
                  <a:moveTo>
                    <a:pt x="2" y="6"/>
                  </a:moveTo>
                  <a:cubicBezTo>
                    <a:pt x="5" y="0"/>
                    <a:pt x="14" y="3"/>
                    <a:pt x="17" y="7"/>
                  </a:cubicBezTo>
                  <a:cubicBezTo>
                    <a:pt x="22" y="12"/>
                    <a:pt x="21" y="150"/>
                    <a:pt x="19" y="159"/>
                  </a:cubicBezTo>
                  <a:cubicBezTo>
                    <a:pt x="17" y="167"/>
                    <a:pt x="6" y="166"/>
                    <a:pt x="2" y="155"/>
                  </a:cubicBezTo>
                  <a:cubicBezTo>
                    <a:pt x="0" y="150"/>
                    <a:pt x="0" y="12"/>
                    <a:pt x="2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4" name="Freeform 302"/>
            <p:cNvSpPr>
              <a:spLocks/>
            </p:cNvSpPr>
            <p:nvPr/>
          </p:nvSpPr>
          <p:spPr bwMode="auto">
            <a:xfrm>
              <a:off x="5070" y="3225"/>
              <a:ext cx="84" cy="664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7" y="7"/>
                </a:cxn>
                <a:cxn ang="0">
                  <a:pos x="18" y="158"/>
                </a:cxn>
                <a:cxn ang="0">
                  <a:pos x="2" y="155"/>
                </a:cxn>
                <a:cxn ang="0">
                  <a:pos x="3" y="6"/>
                </a:cxn>
              </a:cxnLst>
              <a:rect l="0" t="0" r="r" b="b"/>
              <a:pathLst>
                <a:path w="21" h="166">
                  <a:moveTo>
                    <a:pt x="3" y="6"/>
                  </a:moveTo>
                  <a:cubicBezTo>
                    <a:pt x="5" y="0"/>
                    <a:pt x="14" y="3"/>
                    <a:pt x="17" y="7"/>
                  </a:cubicBezTo>
                  <a:cubicBezTo>
                    <a:pt x="21" y="12"/>
                    <a:pt x="20" y="150"/>
                    <a:pt x="18" y="158"/>
                  </a:cubicBezTo>
                  <a:cubicBezTo>
                    <a:pt x="17" y="166"/>
                    <a:pt x="6" y="166"/>
                    <a:pt x="2" y="155"/>
                  </a:cubicBezTo>
                  <a:cubicBezTo>
                    <a:pt x="0" y="150"/>
                    <a:pt x="1" y="12"/>
                    <a:pt x="3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5" name="Freeform 303"/>
            <p:cNvSpPr>
              <a:spLocks/>
            </p:cNvSpPr>
            <p:nvPr/>
          </p:nvSpPr>
          <p:spPr bwMode="auto">
            <a:xfrm>
              <a:off x="5074" y="3225"/>
              <a:ext cx="76" cy="664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5" y="7"/>
                </a:cxn>
                <a:cxn ang="0">
                  <a:pos x="17" y="158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19" h="166">
                  <a:moveTo>
                    <a:pt x="2" y="6"/>
                  </a:moveTo>
                  <a:cubicBezTo>
                    <a:pt x="4" y="0"/>
                    <a:pt x="13" y="3"/>
                    <a:pt x="15" y="7"/>
                  </a:cubicBezTo>
                  <a:cubicBezTo>
                    <a:pt x="19" y="12"/>
                    <a:pt x="18" y="150"/>
                    <a:pt x="17" y="158"/>
                  </a:cubicBezTo>
                  <a:cubicBezTo>
                    <a:pt x="15" y="166"/>
                    <a:pt x="5" y="166"/>
                    <a:pt x="2" y="155"/>
                  </a:cubicBezTo>
                  <a:cubicBezTo>
                    <a:pt x="0" y="150"/>
                    <a:pt x="0" y="12"/>
                    <a:pt x="2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6" name="Freeform 304"/>
            <p:cNvSpPr>
              <a:spLocks/>
            </p:cNvSpPr>
            <p:nvPr/>
          </p:nvSpPr>
          <p:spPr bwMode="auto">
            <a:xfrm>
              <a:off x="5078" y="3225"/>
              <a:ext cx="68" cy="664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4" y="7"/>
                </a:cxn>
                <a:cxn ang="0">
                  <a:pos x="15" y="158"/>
                </a:cxn>
                <a:cxn ang="0">
                  <a:pos x="1" y="155"/>
                </a:cxn>
                <a:cxn ang="0">
                  <a:pos x="2" y="6"/>
                </a:cxn>
              </a:cxnLst>
              <a:rect l="0" t="0" r="r" b="b"/>
              <a:pathLst>
                <a:path w="17" h="166">
                  <a:moveTo>
                    <a:pt x="2" y="6"/>
                  </a:moveTo>
                  <a:cubicBezTo>
                    <a:pt x="4" y="0"/>
                    <a:pt x="11" y="3"/>
                    <a:pt x="14" y="7"/>
                  </a:cubicBezTo>
                  <a:cubicBezTo>
                    <a:pt x="17" y="12"/>
                    <a:pt x="16" y="150"/>
                    <a:pt x="15" y="158"/>
                  </a:cubicBezTo>
                  <a:cubicBezTo>
                    <a:pt x="14" y="166"/>
                    <a:pt x="4" y="166"/>
                    <a:pt x="1" y="155"/>
                  </a:cubicBezTo>
                  <a:cubicBezTo>
                    <a:pt x="0" y="150"/>
                    <a:pt x="0" y="13"/>
                    <a:pt x="2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7" name="Freeform 305"/>
            <p:cNvSpPr>
              <a:spLocks/>
            </p:cNvSpPr>
            <p:nvPr/>
          </p:nvSpPr>
          <p:spPr bwMode="auto">
            <a:xfrm>
              <a:off x="5078" y="3229"/>
              <a:ext cx="64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3" y="6"/>
                </a:cxn>
                <a:cxn ang="0">
                  <a:pos x="14" y="157"/>
                </a:cxn>
                <a:cxn ang="0">
                  <a:pos x="2" y="154"/>
                </a:cxn>
                <a:cxn ang="0">
                  <a:pos x="2" y="6"/>
                </a:cxn>
              </a:cxnLst>
              <a:rect l="0" t="0" r="r" b="b"/>
              <a:pathLst>
                <a:path w="16" h="165">
                  <a:moveTo>
                    <a:pt x="2" y="6"/>
                  </a:moveTo>
                  <a:cubicBezTo>
                    <a:pt x="4" y="0"/>
                    <a:pt x="11" y="2"/>
                    <a:pt x="13" y="6"/>
                  </a:cubicBezTo>
                  <a:cubicBezTo>
                    <a:pt x="16" y="11"/>
                    <a:pt x="16" y="149"/>
                    <a:pt x="14" y="157"/>
                  </a:cubicBezTo>
                  <a:cubicBezTo>
                    <a:pt x="13" y="165"/>
                    <a:pt x="5" y="165"/>
                    <a:pt x="2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8" name="Freeform 306"/>
            <p:cNvSpPr>
              <a:spLocks/>
            </p:cNvSpPr>
            <p:nvPr/>
          </p:nvSpPr>
          <p:spPr bwMode="auto">
            <a:xfrm>
              <a:off x="5082" y="3229"/>
              <a:ext cx="56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2" y="6"/>
                </a:cxn>
                <a:cxn ang="0">
                  <a:pos x="13" y="157"/>
                </a:cxn>
                <a:cxn ang="0">
                  <a:pos x="1" y="154"/>
                </a:cxn>
                <a:cxn ang="0">
                  <a:pos x="2" y="6"/>
                </a:cxn>
              </a:cxnLst>
              <a:rect l="0" t="0" r="r" b="b"/>
              <a:pathLst>
                <a:path w="14" h="165">
                  <a:moveTo>
                    <a:pt x="2" y="6"/>
                  </a:moveTo>
                  <a:cubicBezTo>
                    <a:pt x="3" y="0"/>
                    <a:pt x="9" y="2"/>
                    <a:pt x="12" y="6"/>
                  </a:cubicBezTo>
                  <a:cubicBezTo>
                    <a:pt x="14" y="11"/>
                    <a:pt x="14" y="149"/>
                    <a:pt x="13" y="157"/>
                  </a:cubicBezTo>
                  <a:cubicBezTo>
                    <a:pt x="11" y="165"/>
                    <a:pt x="4" y="164"/>
                    <a:pt x="1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79" name="Freeform 307"/>
            <p:cNvSpPr>
              <a:spLocks/>
            </p:cNvSpPr>
            <p:nvPr/>
          </p:nvSpPr>
          <p:spPr bwMode="auto">
            <a:xfrm>
              <a:off x="5086" y="3229"/>
              <a:ext cx="48" cy="660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10" y="6"/>
                </a:cxn>
                <a:cxn ang="0">
                  <a:pos x="11" y="157"/>
                </a:cxn>
                <a:cxn ang="0">
                  <a:pos x="1" y="154"/>
                </a:cxn>
                <a:cxn ang="0">
                  <a:pos x="1" y="6"/>
                </a:cxn>
              </a:cxnLst>
              <a:rect l="0" t="0" r="r" b="b"/>
              <a:pathLst>
                <a:path w="12" h="165">
                  <a:moveTo>
                    <a:pt x="1" y="6"/>
                  </a:moveTo>
                  <a:cubicBezTo>
                    <a:pt x="3" y="0"/>
                    <a:pt x="8" y="2"/>
                    <a:pt x="10" y="6"/>
                  </a:cubicBezTo>
                  <a:cubicBezTo>
                    <a:pt x="12" y="11"/>
                    <a:pt x="12" y="149"/>
                    <a:pt x="11" y="157"/>
                  </a:cubicBezTo>
                  <a:cubicBezTo>
                    <a:pt x="10" y="165"/>
                    <a:pt x="3" y="164"/>
                    <a:pt x="1" y="154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0" name="Freeform 308"/>
            <p:cNvSpPr>
              <a:spLocks/>
            </p:cNvSpPr>
            <p:nvPr/>
          </p:nvSpPr>
          <p:spPr bwMode="auto">
            <a:xfrm>
              <a:off x="5086" y="3229"/>
              <a:ext cx="48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0" y="6"/>
                </a:cxn>
                <a:cxn ang="0">
                  <a:pos x="10" y="157"/>
                </a:cxn>
                <a:cxn ang="0">
                  <a:pos x="1" y="154"/>
                </a:cxn>
                <a:cxn ang="0">
                  <a:pos x="2" y="6"/>
                </a:cxn>
              </a:cxnLst>
              <a:rect l="0" t="0" r="r" b="b"/>
              <a:pathLst>
                <a:path w="12" h="165">
                  <a:moveTo>
                    <a:pt x="2" y="6"/>
                  </a:moveTo>
                  <a:cubicBezTo>
                    <a:pt x="3" y="0"/>
                    <a:pt x="8" y="3"/>
                    <a:pt x="10" y="6"/>
                  </a:cubicBezTo>
                  <a:cubicBezTo>
                    <a:pt x="12" y="11"/>
                    <a:pt x="11" y="149"/>
                    <a:pt x="10" y="157"/>
                  </a:cubicBezTo>
                  <a:cubicBezTo>
                    <a:pt x="9" y="165"/>
                    <a:pt x="3" y="164"/>
                    <a:pt x="1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1" name="Freeform 309"/>
            <p:cNvSpPr>
              <a:spLocks/>
            </p:cNvSpPr>
            <p:nvPr/>
          </p:nvSpPr>
          <p:spPr bwMode="auto">
            <a:xfrm>
              <a:off x="5090" y="3229"/>
              <a:ext cx="40" cy="660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7"/>
                </a:cxn>
                <a:cxn ang="0">
                  <a:pos x="9" y="157"/>
                </a:cxn>
                <a:cxn ang="0">
                  <a:pos x="1" y="154"/>
                </a:cxn>
                <a:cxn ang="0">
                  <a:pos x="1" y="6"/>
                </a:cxn>
              </a:cxnLst>
              <a:rect l="0" t="0" r="r" b="b"/>
              <a:pathLst>
                <a:path w="10" h="165">
                  <a:moveTo>
                    <a:pt x="1" y="6"/>
                  </a:moveTo>
                  <a:cubicBezTo>
                    <a:pt x="2" y="0"/>
                    <a:pt x="7" y="3"/>
                    <a:pt x="8" y="7"/>
                  </a:cubicBezTo>
                  <a:cubicBezTo>
                    <a:pt x="10" y="12"/>
                    <a:pt x="9" y="149"/>
                    <a:pt x="9" y="157"/>
                  </a:cubicBezTo>
                  <a:cubicBezTo>
                    <a:pt x="8" y="165"/>
                    <a:pt x="3" y="164"/>
                    <a:pt x="1" y="154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2" name="Freeform 310"/>
            <p:cNvSpPr>
              <a:spLocks/>
            </p:cNvSpPr>
            <p:nvPr/>
          </p:nvSpPr>
          <p:spPr bwMode="auto">
            <a:xfrm>
              <a:off x="5094" y="3229"/>
              <a:ext cx="32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6" y="7"/>
                </a:cxn>
                <a:cxn ang="0">
                  <a:pos x="7" y="156"/>
                </a:cxn>
                <a:cxn ang="0">
                  <a:pos x="0" y="153"/>
                </a:cxn>
                <a:cxn ang="0">
                  <a:pos x="1" y="6"/>
                </a:cxn>
              </a:cxnLst>
              <a:rect l="0" t="0" r="r" b="b"/>
              <a:pathLst>
                <a:path w="8" h="164">
                  <a:moveTo>
                    <a:pt x="1" y="6"/>
                  </a:moveTo>
                  <a:cubicBezTo>
                    <a:pt x="2" y="0"/>
                    <a:pt x="5" y="3"/>
                    <a:pt x="6" y="7"/>
                  </a:cubicBezTo>
                  <a:cubicBezTo>
                    <a:pt x="8" y="12"/>
                    <a:pt x="8" y="148"/>
                    <a:pt x="7" y="156"/>
                  </a:cubicBezTo>
                  <a:cubicBezTo>
                    <a:pt x="6" y="164"/>
                    <a:pt x="2" y="164"/>
                    <a:pt x="0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3" name="Freeform 311"/>
            <p:cNvSpPr>
              <a:spLocks/>
            </p:cNvSpPr>
            <p:nvPr/>
          </p:nvSpPr>
          <p:spPr bwMode="auto">
            <a:xfrm>
              <a:off x="5094" y="3229"/>
              <a:ext cx="28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6" y="7"/>
                </a:cxn>
                <a:cxn ang="0">
                  <a:pos x="6" y="156"/>
                </a:cxn>
                <a:cxn ang="0">
                  <a:pos x="1" y="153"/>
                </a:cxn>
                <a:cxn ang="0">
                  <a:pos x="1" y="6"/>
                </a:cxn>
              </a:cxnLst>
              <a:rect l="0" t="0" r="r" b="b"/>
              <a:pathLst>
                <a:path w="7" h="164">
                  <a:moveTo>
                    <a:pt x="1" y="6"/>
                  </a:moveTo>
                  <a:cubicBezTo>
                    <a:pt x="2" y="0"/>
                    <a:pt x="5" y="3"/>
                    <a:pt x="6" y="7"/>
                  </a:cubicBezTo>
                  <a:cubicBezTo>
                    <a:pt x="7" y="12"/>
                    <a:pt x="7" y="148"/>
                    <a:pt x="6" y="156"/>
                  </a:cubicBezTo>
                  <a:cubicBezTo>
                    <a:pt x="6" y="164"/>
                    <a:pt x="2" y="164"/>
                    <a:pt x="1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4" name="Freeform 312"/>
            <p:cNvSpPr>
              <a:spLocks/>
            </p:cNvSpPr>
            <p:nvPr/>
          </p:nvSpPr>
          <p:spPr bwMode="auto">
            <a:xfrm>
              <a:off x="5098" y="3229"/>
              <a:ext cx="20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7"/>
                </a:cxn>
                <a:cxn ang="0">
                  <a:pos x="5" y="156"/>
                </a:cxn>
                <a:cxn ang="0">
                  <a:pos x="0" y="153"/>
                </a:cxn>
                <a:cxn ang="0">
                  <a:pos x="1" y="6"/>
                </a:cxn>
              </a:cxnLst>
              <a:rect l="0" t="0" r="r" b="b"/>
              <a:pathLst>
                <a:path w="5" h="164">
                  <a:moveTo>
                    <a:pt x="1" y="6"/>
                  </a:moveTo>
                  <a:cubicBezTo>
                    <a:pt x="1" y="0"/>
                    <a:pt x="4" y="3"/>
                    <a:pt x="4" y="7"/>
                  </a:cubicBezTo>
                  <a:cubicBezTo>
                    <a:pt x="5" y="12"/>
                    <a:pt x="5" y="148"/>
                    <a:pt x="5" y="156"/>
                  </a:cubicBezTo>
                  <a:cubicBezTo>
                    <a:pt x="4" y="164"/>
                    <a:pt x="1" y="164"/>
                    <a:pt x="0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5" name="Freeform 313"/>
            <p:cNvSpPr>
              <a:spLocks/>
            </p:cNvSpPr>
            <p:nvPr/>
          </p:nvSpPr>
          <p:spPr bwMode="auto">
            <a:xfrm>
              <a:off x="5102" y="3229"/>
              <a:ext cx="12" cy="65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7"/>
                </a:cxn>
                <a:cxn ang="0">
                  <a:pos x="3" y="156"/>
                </a:cxn>
                <a:cxn ang="0">
                  <a:pos x="0" y="153"/>
                </a:cxn>
                <a:cxn ang="0">
                  <a:pos x="0" y="6"/>
                </a:cxn>
              </a:cxnLst>
              <a:rect l="0" t="0" r="r" b="b"/>
              <a:pathLst>
                <a:path w="3" h="164">
                  <a:moveTo>
                    <a:pt x="0" y="6"/>
                  </a:moveTo>
                  <a:cubicBezTo>
                    <a:pt x="1" y="0"/>
                    <a:pt x="2" y="3"/>
                    <a:pt x="3" y="7"/>
                  </a:cubicBezTo>
                  <a:cubicBezTo>
                    <a:pt x="3" y="12"/>
                    <a:pt x="3" y="148"/>
                    <a:pt x="3" y="156"/>
                  </a:cubicBezTo>
                  <a:cubicBezTo>
                    <a:pt x="3" y="164"/>
                    <a:pt x="1" y="163"/>
                    <a:pt x="0" y="153"/>
                  </a:cubicBezTo>
                  <a:cubicBezTo>
                    <a:pt x="0" y="148"/>
                    <a:pt x="0" y="12"/>
                    <a:pt x="0" y="6"/>
                  </a:cubicBezTo>
                </a:path>
              </a:pathLst>
            </a:custGeom>
            <a:solidFill>
              <a:srgbClr val="6576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6" name="Freeform 314"/>
            <p:cNvSpPr>
              <a:spLocks/>
            </p:cNvSpPr>
            <p:nvPr/>
          </p:nvSpPr>
          <p:spPr bwMode="auto">
            <a:xfrm>
              <a:off x="5102" y="3233"/>
              <a:ext cx="12" cy="652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" y="6"/>
                </a:cxn>
                <a:cxn ang="0">
                  <a:pos x="1" y="152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3" h="163">
                  <a:moveTo>
                    <a:pt x="2" y="6"/>
                  </a:moveTo>
                  <a:cubicBezTo>
                    <a:pt x="2" y="2"/>
                    <a:pt x="1" y="0"/>
                    <a:pt x="1" y="6"/>
                  </a:cubicBezTo>
                  <a:cubicBezTo>
                    <a:pt x="0" y="11"/>
                    <a:pt x="0" y="146"/>
                    <a:pt x="1" y="152"/>
                  </a:cubicBezTo>
                  <a:cubicBezTo>
                    <a:pt x="1" y="162"/>
                    <a:pt x="2" y="163"/>
                    <a:pt x="2" y="155"/>
                  </a:cubicBezTo>
                  <a:cubicBezTo>
                    <a:pt x="3" y="147"/>
                    <a:pt x="3" y="11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7" name="Freeform 315"/>
            <p:cNvSpPr>
              <a:spLocks/>
            </p:cNvSpPr>
            <p:nvPr/>
          </p:nvSpPr>
          <p:spPr bwMode="auto">
            <a:xfrm>
              <a:off x="5470" y="328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8" name="Freeform 316"/>
            <p:cNvSpPr>
              <a:spLocks/>
            </p:cNvSpPr>
            <p:nvPr/>
          </p:nvSpPr>
          <p:spPr bwMode="auto">
            <a:xfrm>
              <a:off x="5474" y="3257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89" name="Freeform 317"/>
            <p:cNvSpPr>
              <a:spLocks/>
            </p:cNvSpPr>
            <p:nvPr/>
          </p:nvSpPr>
          <p:spPr bwMode="auto">
            <a:xfrm>
              <a:off x="5582" y="3257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0" name="Freeform 318"/>
            <p:cNvSpPr>
              <a:spLocks/>
            </p:cNvSpPr>
            <p:nvPr/>
          </p:nvSpPr>
          <p:spPr bwMode="auto">
            <a:xfrm>
              <a:off x="5470" y="335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1" name="Freeform 319"/>
            <p:cNvSpPr>
              <a:spLocks/>
            </p:cNvSpPr>
            <p:nvPr/>
          </p:nvSpPr>
          <p:spPr bwMode="auto">
            <a:xfrm>
              <a:off x="5474" y="3337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2" name="Freeform 320"/>
            <p:cNvSpPr>
              <a:spLocks/>
            </p:cNvSpPr>
            <p:nvPr/>
          </p:nvSpPr>
          <p:spPr bwMode="auto">
            <a:xfrm>
              <a:off x="5582" y="3337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3" name="Freeform 321"/>
            <p:cNvSpPr>
              <a:spLocks/>
            </p:cNvSpPr>
            <p:nvPr/>
          </p:nvSpPr>
          <p:spPr bwMode="auto">
            <a:xfrm>
              <a:off x="5470" y="343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4" name="Freeform 322"/>
            <p:cNvSpPr>
              <a:spLocks/>
            </p:cNvSpPr>
            <p:nvPr/>
          </p:nvSpPr>
          <p:spPr bwMode="auto">
            <a:xfrm>
              <a:off x="5474" y="3413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8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6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8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6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5" name="Freeform 323"/>
            <p:cNvSpPr>
              <a:spLocks/>
            </p:cNvSpPr>
            <p:nvPr/>
          </p:nvSpPr>
          <p:spPr bwMode="auto">
            <a:xfrm>
              <a:off x="5582" y="3413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6" name="Freeform 324"/>
            <p:cNvSpPr>
              <a:spLocks/>
            </p:cNvSpPr>
            <p:nvPr/>
          </p:nvSpPr>
          <p:spPr bwMode="auto">
            <a:xfrm>
              <a:off x="5470" y="351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7" name="Freeform 325"/>
            <p:cNvSpPr>
              <a:spLocks/>
            </p:cNvSpPr>
            <p:nvPr/>
          </p:nvSpPr>
          <p:spPr bwMode="auto">
            <a:xfrm>
              <a:off x="5474" y="3493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8" name="Freeform 326"/>
            <p:cNvSpPr>
              <a:spLocks/>
            </p:cNvSpPr>
            <p:nvPr/>
          </p:nvSpPr>
          <p:spPr bwMode="auto">
            <a:xfrm>
              <a:off x="5582" y="3493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999" name="Freeform 327"/>
            <p:cNvSpPr>
              <a:spLocks/>
            </p:cNvSpPr>
            <p:nvPr/>
          </p:nvSpPr>
          <p:spPr bwMode="auto">
            <a:xfrm>
              <a:off x="5470" y="359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0" name="Freeform 328"/>
            <p:cNvSpPr>
              <a:spLocks/>
            </p:cNvSpPr>
            <p:nvPr/>
          </p:nvSpPr>
          <p:spPr bwMode="auto">
            <a:xfrm>
              <a:off x="5474" y="3573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1" name="Freeform 329"/>
            <p:cNvSpPr>
              <a:spLocks/>
            </p:cNvSpPr>
            <p:nvPr/>
          </p:nvSpPr>
          <p:spPr bwMode="auto">
            <a:xfrm>
              <a:off x="5582" y="3573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2" name="Freeform 330"/>
            <p:cNvSpPr>
              <a:spLocks/>
            </p:cNvSpPr>
            <p:nvPr/>
          </p:nvSpPr>
          <p:spPr bwMode="auto">
            <a:xfrm>
              <a:off x="5470" y="367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3" name="Freeform 331"/>
            <p:cNvSpPr>
              <a:spLocks/>
            </p:cNvSpPr>
            <p:nvPr/>
          </p:nvSpPr>
          <p:spPr bwMode="auto">
            <a:xfrm>
              <a:off x="5474" y="3649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4" name="Freeform 332"/>
            <p:cNvSpPr>
              <a:spLocks/>
            </p:cNvSpPr>
            <p:nvPr/>
          </p:nvSpPr>
          <p:spPr bwMode="auto">
            <a:xfrm>
              <a:off x="5582" y="3649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5" name="Freeform 333"/>
            <p:cNvSpPr>
              <a:spLocks/>
            </p:cNvSpPr>
            <p:nvPr/>
          </p:nvSpPr>
          <p:spPr bwMode="auto">
            <a:xfrm>
              <a:off x="5470" y="374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6" name="Freeform 334"/>
            <p:cNvSpPr>
              <a:spLocks/>
            </p:cNvSpPr>
            <p:nvPr/>
          </p:nvSpPr>
          <p:spPr bwMode="auto">
            <a:xfrm>
              <a:off x="5474" y="3729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7" name="Freeform 335"/>
            <p:cNvSpPr>
              <a:spLocks/>
            </p:cNvSpPr>
            <p:nvPr/>
          </p:nvSpPr>
          <p:spPr bwMode="auto">
            <a:xfrm>
              <a:off x="5582" y="3729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8" name="Freeform 336"/>
            <p:cNvSpPr>
              <a:spLocks/>
            </p:cNvSpPr>
            <p:nvPr/>
          </p:nvSpPr>
          <p:spPr bwMode="auto">
            <a:xfrm>
              <a:off x="5470" y="382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09" name="Freeform 337"/>
            <p:cNvSpPr>
              <a:spLocks/>
            </p:cNvSpPr>
            <p:nvPr/>
          </p:nvSpPr>
          <p:spPr bwMode="auto">
            <a:xfrm>
              <a:off x="5474" y="3809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16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16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0" name="Freeform 338"/>
            <p:cNvSpPr>
              <a:spLocks/>
            </p:cNvSpPr>
            <p:nvPr/>
          </p:nvSpPr>
          <p:spPr bwMode="auto">
            <a:xfrm>
              <a:off x="5582" y="3809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1" name="Freeform 339"/>
            <p:cNvSpPr>
              <a:spLocks/>
            </p:cNvSpPr>
            <p:nvPr/>
          </p:nvSpPr>
          <p:spPr bwMode="auto">
            <a:xfrm>
              <a:off x="5530" y="3085"/>
              <a:ext cx="8" cy="4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8" y="4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2" name="Rectangle 340"/>
            <p:cNvSpPr>
              <a:spLocks noChangeArrowheads="1"/>
            </p:cNvSpPr>
            <p:nvPr/>
          </p:nvSpPr>
          <p:spPr bwMode="auto">
            <a:xfrm>
              <a:off x="5530" y="3089"/>
              <a:ext cx="8" cy="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3" name="Freeform 341"/>
            <p:cNvSpPr>
              <a:spLocks/>
            </p:cNvSpPr>
            <p:nvPr/>
          </p:nvSpPr>
          <p:spPr bwMode="auto">
            <a:xfrm>
              <a:off x="5530" y="3889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4" name="Freeform 342"/>
            <p:cNvSpPr>
              <a:spLocks/>
            </p:cNvSpPr>
            <p:nvPr/>
          </p:nvSpPr>
          <p:spPr bwMode="auto">
            <a:xfrm>
              <a:off x="5470" y="320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5" name="Freeform 343"/>
            <p:cNvSpPr>
              <a:spLocks/>
            </p:cNvSpPr>
            <p:nvPr/>
          </p:nvSpPr>
          <p:spPr bwMode="auto">
            <a:xfrm>
              <a:off x="5474" y="3181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6" name="Freeform 344"/>
            <p:cNvSpPr>
              <a:spLocks/>
            </p:cNvSpPr>
            <p:nvPr/>
          </p:nvSpPr>
          <p:spPr bwMode="auto">
            <a:xfrm>
              <a:off x="5582" y="3181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7" name="Freeform 345"/>
            <p:cNvSpPr>
              <a:spLocks/>
            </p:cNvSpPr>
            <p:nvPr/>
          </p:nvSpPr>
          <p:spPr bwMode="auto">
            <a:xfrm>
              <a:off x="5502" y="331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8" name="Freeform 346"/>
            <p:cNvSpPr>
              <a:spLocks/>
            </p:cNvSpPr>
            <p:nvPr/>
          </p:nvSpPr>
          <p:spPr bwMode="auto">
            <a:xfrm>
              <a:off x="5506" y="3305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19" name="Freeform 347"/>
            <p:cNvSpPr>
              <a:spLocks/>
            </p:cNvSpPr>
            <p:nvPr/>
          </p:nvSpPr>
          <p:spPr bwMode="auto">
            <a:xfrm>
              <a:off x="5554" y="3305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0" name="Freeform 348"/>
            <p:cNvSpPr>
              <a:spLocks/>
            </p:cNvSpPr>
            <p:nvPr/>
          </p:nvSpPr>
          <p:spPr bwMode="auto">
            <a:xfrm>
              <a:off x="5502" y="324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1" name="Freeform 349"/>
            <p:cNvSpPr>
              <a:spLocks/>
            </p:cNvSpPr>
            <p:nvPr/>
          </p:nvSpPr>
          <p:spPr bwMode="auto">
            <a:xfrm>
              <a:off x="5506" y="3229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8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2" name="Freeform 350"/>
            <p:cNvSpPr>
              <a:spLocks/>
            </p:cNvSpPr>
            <p:nvPr/>
          </p:nvSpPr>
          <p:spPr bwMode="auto">
            <a:xfrm>
              <a:off x="5554" y="3229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3" name="Freeform 351"/>
            <p:cNvSpPr>
              <a:spLocks/>
            </p:cNvSpPr>
            <p:nvPr/>
          </p:nvSpPr>
          <p:spPr bwMode="auto">
            <a:xfrm>
              <a:off x="5502" y="339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4" name="Freeform 352"/>
            <p:cNvSpPr>
              <a:spLocks/>
            </p:cNvSpPr>
            <p:nvPr/>
          </p:nvSpPr>
          <p:spPr bwMode="auto">
            <a:xfrm>
              <a:off x="5506" y="3385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5" name="Freeform 353"/>
            <p:cNvSpPr>
              <a:spLocks/>
            </p:cNvSpPr>
            <p:nvPr/>
          </p:nvSpPr>
          <p:spPr bwMode="auto">
            <a:xfrm>
              <a:off x="5554" y="3385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6" name="Freeform 354"/>
            <p:cNvSpPr>
              <a:spLocks/>
            </p:cNvSpPr>
            <p:nvPr/>
          </p:nvSpPr>
          <p:spPr bwMode="auto">
            <a:xfrm>
              <a:off x="5502" y="347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7" name="Freeform 355"/>
            <p:cNvSpPr>
              <a:spLocks/>
            </p:cNvSpPr>
            <p:nvPr/>
          </p:nvSpPr>
          <p:spPr bwMode="auto">
            <a:xfrm>
              <a:off x="5506" y="3461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4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8" name="Freeform 356"/>
            <p:cNvSpPr>
              <a:spLocks/>
            </p:cNvSpPr>
            <p:nvPr/>
          </p:nvSpPr>
          <p:spPr bwMode="auto">
            <a:xfrm>
              <a:off x="5554" y="3461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29" name="Freeform 357"/>
            <p:cNvSpPr>
              <a:spLocks/>
            </p:cNvSpPr>
            <p:nvPr/>
          </p:nvSpPr>
          <p:spPr bwMode="auto">
            <a:xfrm>
              <a:off x="5502" y="354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0" name="Freeform 358"/>
            <p:cNvSpPr>
              <a:spLocks/>
            </p:cNvSpPr>
            <p:nvPr/>
          </p:nvSpPr>
          <p:spPr bwMode="auto">
            <a:xfrm>
              <a:off x="5506" y="3541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1" name="Freeform 359"/>
            <p:cNvSpPr>
              <a:spLocks/>
            </p:cNvSpPr>
            <p:nvPr/>
          </p:nvSpPr>
          <p:spPr bwMode="auto">
            <a:xfrm>
              <a:off x="5554" y="3541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2" name="Freeform 360"/>
            <p:cNvSpPr>
              <a:spLocks/>
            </p:cNvSpPr>
            <p:nvPr/>
          </p:nvSpPr>
          <p:spPr bwMode="auto">
            <a:xfrm>
              <a:off x="5502" y="362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3" name="Freeform 361"/>
            <p:cNvSpPr>
              <a:spLocks/>
            </p:cNvSpPr>
            <p:nvPr/>
          </p:nvSpPr>
          <p:spPr bwMode="auto">
            <a:xfrm>
              <a:off x="5506" y="3617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8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4" name="Freeform 362"/>
            <p:cNvSpPr>
              <a:spLocks/>
            </p:cNvSpPr>
            <p:nvPr/>
          </p:nvSpPr>
          <p:spPr bwMode="auto">
            <a:xfrm>
              <a:off x="5554" y="3617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5" name="Freeform 363"/>
            <p:cNvSpPr>
              <a:spLocks/>
            </p:cNvSpPr>
            <p:nvPr/>
          </p:nvSpPr>
          <p:spPr bwMode="auto">
            <a:xfrm>
              <a:off x="5502" y="370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6" name="Freeform 364"/>
            <p:cNvSpPr>
              <a:spLocks/>
            </p:cNvSpPr>
            <p:nvPr/>
          </p:nvSpPr>
          <p:spPr bwMode="auto">
            <a:xfrm>
              <a:off x="5506" y="3697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7" name="Freeform 365"/>
            <p:cNvSpPr>
              <a:spLocks/>
            </p:cNvSpPr>
            <p:nvPr/>
          </p:nvSpPr>
          <p:spPr bwMode="auto">
            <a:xfrm>
              <a:off x="5554" y="3697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8" name="Freeform 366"/>
            <p:cNvSpPr>
              <a:spLocks/>
            </p:cNvSpPr>
            <p:nvPr/>
          </p:nvSpPr>
          <p:spPr bwMode="auto">
            <a:xfrm>
              <a:off x="5502" y="378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39" name="Freeform 367"/>
            <p:cNvSpPr>
              <a:spLocks/>
            </p:cNvSpPr>
            <p:nvPr/>
          </p:nvSpPr>
          <p:spPr bwMode="auto">
            <a:xfrm>
              <a:off x="5506" y="3777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0" name="Freeform 368"/>
            <p:cNvSpPr>
              <a:spLocks/>
            </p:cNvSpPr>
            <p:nvPr/>
          </p:nvSpPr>
          <p:spPr bwMode="auto">
            <a:xfrm>
              <a:off x="5554" y="3777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1" name="Freeform 369"/>
            <p:cNvSpPr>
              <a:spLocks/>
            </p:cNvSpPr>
            <p:nvPr/>
          </p:nvSpPr>
          <p:spPr bwMode="auto">
            <a:xfrm>
              <a:off x="5502" y="386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2" name="Freeform 370"/>
            <p:cNvSpPr>
              <a:spLocks/>
            </p:cNvSpPr>
            <p:nvPr/>
          </p:nvSpPr>
          <p:spPr bwMode="auto">
            <a:xfrm>
              <a:off x="5506" y="3853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4" y="8"/>
                </a:cxn>
                <a:cxn ang="0">
                  <a:pos x="20" y="8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3" name="Freeform 371"/>
            <p:cNvSpPr>
              <a:spLocks/>
            </p:cNvSpPr>
            <p:nvPr/>
          </p:nvSpPr>
          <p:spPr bwMode="auto">
            <a:xfrm>
              <a:off x="5554" y="385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4" name="Freeform 372"/>
            <p:cNvSpPr>
              <a:spLocks/>
            </p:cNvSpPr>
            <p:nvPr/>
          </p:nvSpPr>
          <p:spPr bwMode="auto">
            <a:xfrm>
              <a:off x="5502" y="316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5" name="Freeform 373"/>
            <p:cNvSpPr>
              <a:spLocks/>
            </p:cNvSpPr>
            <p:nvPr/>
          </p:nvSpPr>
          <p:spPr bwMode="auto">
            <a:xfrm>
              <a:off x="5506" y="3157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6" name="Freeform 374"/>
            <p:cNvSpPr>
              <a:spLocks/>
            </p:cNvSpPr>
            <p:nvPr/>
          </p:nvSpPr>
          <p:spPr bwMode="auto">
            <a:xfrm>
              <a:off x="5554" y="3157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7" name="Freeform 375"/>
            <p:cNvSpPr>
              <a:spLocks/>
            </p:cNvSpPr>
            <p:nvPr/>
          </p:nvSpPr>
          <p:spPr bwMode="auto">
            <a:xfrm>
              <a:off x="5470" y="312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8" name="Freeform 376"/>
            <p:cNvSpPr>
              <a:spLocks/>
            </p:cNvSpPr>
            <p:nvPr/>
          </p:nvSpPr>
          <p:spPr bwMode="auto">
            <a:xfrm>
              <a:off x="5474" y="3101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6" y="16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6" y="16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49" name="Freeform 377"/>
            <p:cNvSpPr>
              <a:spLocks/>
            </p:cNvSpPr>
            <p:nvPr/>
          </p:nvSpPr>
          <p:spPr bwMode="auto">
            <a:xfrm>
              <a:off x="5582" y="3101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0" name="Freeform 378"/>
            <p:cNvSpPr>
              <a:spLocks/>
            </p:cNvSpPr>
            <p:nvPr/>
          </p:nvSpPr>
          <p:spPr bwMode="auto">
            <a:xfrm>
              <a:off x="5310" y="3593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1" name="Freeform 379"/>
            <p:cNvSpPr>
              <a:spLocks/>
            </p:cNvSpPr>
            <p:nvPr/>
          </p:nvSpPr>
          <p:spPr bwMode="auto">
            <a:xfrm>
              <a:off x="5398" y="3585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2" name="Freeform 380"/>
            <p:cNvSpPr>
              <a:spLocks noEditPoints="1"/>
            </p:cNvSpPr>
            <p:nvPr/>
          </p:nvSpPr>
          <p:spPr bwMode="auto">
            <a:xfrm>
              <a:off x="5410" y="3697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3" name="Freeform 381"/>
            <p:cNvSpPr>
              <a:spLocks/>
            </p:cNvSpPr>
            <p:nvPr/>
          </p:nvSpPr>
          <p:spPr bwMode="auto">
            <a:xfrm>
              <a:off x="5514" y="3697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4" name="Rectangle 382"/>
            <p:cNvSpPr>
              <a:spLocks noChangeArrowheads="1"/>
            </p:cNvSpPr>
            <p:nvPr/>
          </p:nvSpPr>
          <p:spPr bwMode="auto">
            <a:xfrm>
              <a:off x="5606" y="3709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5" name="Freeform 383"/>
            <p:cNvSpPr>
              <a:spLocks noEditPoints="1"/>
            </p:cNvSpPr>
            <p:nvPr/>
          </p:nvSpPr>
          <p:spPr bwMode="auto">
            <a:xfrm>
              <a:off x="5058" y="3409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6" name="Freeform 384"/>
            <p:cNvSpPr>
              <a:spLocks/>
            </p:cNvSpPr>
            <p:nvPr/>
          </p:nvSpPr>
          <p:spPr bwMode="auto">
            <a:xfrm>
              <a:off x="5166" y="3409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7" name="Rectangle 385"/>
            <p:cNvSpPr>
              <a:spLocks noChangeArrowheads="1"/>
            </p:cNvSpPr>
            <p:nvPr/>
          </p:nvSpPr>
          <p:spPr bwMode="auto">
            <a:xfrm>
              <a:off x="5254" y="3421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8" name="Freeform 386"/>
            <p:cNvSpPr>
              <a:spLocks noEditPoints="1"/>
            </p:cNvSpPr>
            <p:nvPr/>
          </p:nvSpPr>
          <p:spPr bwMode="auto">
            <a:xfrm>
              <a:off x="5330" y="3389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59" name="Freeform 387"/>
            <p:cNvSpPr>
              <a:spLocks/>
            </p:cNvSpPr>
            <p:nvPr/>
          </p:nvSpPr>
          <p:spPr bwMode="auto">
            <a:xfrm>
              <a:off x="5434" y="3389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0" name="Rectangle 388"/>
            <p:cNvSpPr>
              <a:spLocks noChangeArrowheads="1"/>
            </p:cNvSpPr>
            <p:nvPr/>
          </p:nvSpPr>
          <p:spPr bwMode="auto">
            <a:xfrm>
              <a:off x="5522" y="3401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1" name="Freeform 389"/>
            <p:cNvSpPr>
              <a:spLocks noEditPoints="1"/>
            </p:cNvSpPr>
            <p:nvPr/>
          </p:nvSpPr>
          <p:spPr bwMode="auto">
            <a:xfrm>
              <a:off x="5038" y="3765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2" name="Freeform 390"/>
            <p:cNvSpPr>
              <a:spLocks/>
            </p:cNvSpPr>
            <p:nvPr/>
          </p:nvSpPr>
          <p:spPr bwMode="auto">
            <a:xfrm>
              <a:off x="5142" y="3765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3" name="Rectangle 391"/>
            <p:cNvSpPr>
              <a:spLocks noChangeArrowheads="1"/>
            </p:cNvSpPr>
            <p:nvPr/>
          </p:nvSpPr>
          <p:spPr bwMode="auto">
            <a:xfrm>
              <a:off x="5230" y="3777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4" name="Freeform 392"/>
            <p:cNvSpPr>
              <a:spLocks noEditPoints="1"/>
            </p:cNvSpPr>
            <p:nvPr/>
          </p:nvSpPr>
          <p:spPr bwMode="auto">
            <a:xfrm>
              <a:off x="5026" y="3585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5" name="Freeform 393"/>
            <p:cNvSpPr>
              <a:spLocks/>
            </p:cNvSpPr>
            <p:nvPr/>
          </p:nvSpPr>
          <p:spPr bwMode="auto">
            <a:xfrm>
              <a:off x="5130" y="3585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6" name="Rectangle 394"/>
            <p:cNvSpPr>
              <a:spLocks noChangeArrowheads="1"/>
            </p:cNvSpPr>
            <p:nvPr/>
          </p:nvSpPr>
          <p:spPr bwMode="auto">
            <a:xfrm>
              <a:off x="5218" y="3597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7" name="Freeform 395"/>
            <p:cNvSpPr>
              <a:spLocks noEditPoints="1"/>
            </p:cNvSpPr>
            <p:nvPr/>
          </p:nvSpPr>
          <p:spPr bwMode="auto">
            <a:xfrm>
              <a:off x="4962" y="3233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8" name="Freeform 396"/>
            <p:cNvSpPr>
              <a:spLocks/>
            </p:cNvSpPr>
            <p:nvPr/>
          </p:nvSpPr>
          <p:spPr bwMode="auto">
            <a:xfrm>
              <a:off x="5066" y="3233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69" name="Rectangle 397"/>
            <p:cNvSpPr>
              <a:spLocks noChangeArrowheads="1"/>
            </p:cNvSpPr>
            <p:nvPr/>
          </p:nvSpPr>
          <p:spPr bwMode="auto">
            <a:xfrm>
              <a:off x="5158" y="3245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70" name="Freeform 398"/>
            <p:cNvSpPr>
              <a:spLocks noEditPoints="1"/>
            </p:cNvSpPr>
            <p:nvPr/>
          </p:nvSpPr>
          <p:spPr bwMode="auto">
            <a:xfrm>
              <a:off x="5266" y="3197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71" name="Freeform 399"/>
            <p:cNvSpPr>
              <a:spLocks/>
            </p:cNvSpPr>
            <p:nvPr/>
          </p:nvSpPr>
          <p:spPr bwMode="auto">
            <a:xfrm>
              <a:off x="5370" y="3197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DFA00"/>
            </a:solidFill>
            <a:ln w="0">
              <a:solidFill>
                <a:srgbClr val="FDFA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072" name="Rectangle 400"/>
            <p:cNvSpPr>
              <a:spLocks noChangeArrowheads="1"/>
            </p:cNvSpPr>
            <p:nvPr/>
          </p:nvSpPr>
          <p:spPr bwMode="auto">
            <a:xfrm>
              <a:off x="5462" y="3209"/>
              <a:ext cx="16" cy="8"/>
            </a:xfrm>
            <a:prstGeom prst="rect">
              <a:avLst/>
            </a:prstGeom>
            <a:solidFill>
              <a:srgbClr val="FDFA00"/>
            </a:solidFill>
            <a:ln w="0">
              <a:solidFill>
                <a:srgbClr val="FDFA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67"/>
          <p:cNvGrpSpPr>
            <a:grpSpLocks/>
          </p:cNvGrpSpPr>
          <p:nvPr/>
        </p:nvGrpSpPr>
        <p:grpSpPr bwMode="auto">
          <a:xfrm>
            <a:off x="0" y="4503738"/>
            <a:ext cx="1441450" cy="1784350"/>
            <a:chOff x="0" y="2837"/>
            <a:chExt cx="908" cy="1124"/>
          </a:xfrm>
        </p:grpSpPr>
        <p:sp>
          <p:nvSpPr>
            <p:cNvPr id="28718" name="Freeform 46"/>
            <p:cNvSpPr>
              <a:spLocks/>
            </p:cNvSpPr>
            <p:nvPr/>
          </p:nvSpPr>
          <p:spPr bwMode="auto">
            <a:xfrm>
              <a:off x="0" y="2837"/>
              <a:ext cx="908" cy="1124"/>
            </a:xfrm>
            <a:custGeom>
              <a:avLst/>
              <a:gdLst/>
              <a:ahLst/>
              <a:cxnLst>
                <a:cxn ang="0">
                  <a:pos x="219" y="230"/>
                </a:cxn>
                <a:cxn ang="0">
                  <a:pos x="218" y="40"/>
                </a:cxn>
                <a:cxn ang="0">
                  <a:pos x="218" y="19"/>
                </a:cxn>
                <a:cxn ang="0">
                  <a:pos x="175" y="6"/>
                </a:cxn>
                <a:cxn ang="0">
                  <a:pos x="52" y="7"/>
                </a:cxn>
                <a:cxn ang="0">
                  <a:pos x="28" y="13"/>
                </a:cxn>
                <a:cxn ang="0">
                  <a:pos x="13" y="44"/>
                </a:cxn>
                <a:cxn ang="0">
                  <a:pos x="13" y="233"/>
                </a:cxn>
                <a:cxn ang="0">
                  <a:pos x="117" y="281"/>
                </a:cxn>
                <a:cxn ang="0">
                  <a:pos x="219" y="230"/>
                </a:cxn>
              </a:cxnLst>
              <a:rect l="0" t="0" r="r" b="b"/>
              <a:pathLst>
                <a:path w="227" h="281">
                  <a:moveTo>
                    <a:pt x="219" y="230"/>
                  </a:moveTo>
                  <a:cubicBezTo>
                    <a:pt x="219" y="230"/>
                    <a:pt x="218" y="40"/>
                    <a:pt x="218" y="40"/>
                  </a:cubicBezTo>
                  <a:cubicBezTo>
                    <a:pt x="221" y="35"/>
                    <a:pt x="227" y="27"/>
                    <a:pt x="218" y="19"/>
                  </a:cubicBezTo>
                  <a:cubicBezTo>
                    <a:pt x="205" y="11"/>
                    <a:pt x="189" y="9"/>
                    <a:pt x="175" y="6"/>
                  </a:cubicBezTo>
                  <a:cubicBezTo>
                    <a:pt x="136" y="0"/>
                    <a:pt x="86" y="0"/>
                    <a:pt x="52" y="7"/>
                  </a:cubicBezTo>
                  <a:cubicBezTo>
                    <a:pt x="41" y="9"/>
                    <a:pt x="31" y="12"/>
                    <a:pt x="28" y="13"/>
                  </a:cubicBezTo>
                  <a:cubicBezTo>
                    <a:pt x="7" y="20"/>
                    <a:pt x="0" y="33"/>
                    <a:pt x="13" y="44"/>
                  </a:cubicBezTo>
                  <a:cubicBezTo>
                    <a:pt x="12" y="45"/>
                    <a:pt x="13" y="233"/>
                    <a:pt x="13" y="233"/>
                  </a:cubicBezTo>
                  <a:cubicBezTo>
                    <a:pt x="13" y="256"/>
                    <a:pt x="16" y="281"/>
                    <a:pt x="117" y="281"/>
                  </a:cubicBezTo>
                  <a:cubicBezTo>
                    <a:pt x="210" y="281"/>
                    <a:pt x="219" y="258"/>
                    <a:pt x="219" y="230"/>
                  </a:cubicBezTo>
                </a:path>
              </a:pathLst>
            </a:custGeom>
            <a:solidFill>
              <a:srgbClr val="25221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 useBgFill="1">
          <p:nvSpPr>
            <p:cNvPr id="28719" name="Freeform 47"/>
            <p:cNvSpPr>
              <a:spLocks/>
            </p:cNvSpPr>
            <p:nvPr/>
          </p:nvSpPr>
          <p:spPr bwMode="auto">
            <a:xfrm>
              <a:off x="40" y="2841"/>
              <a:ext cx="824" cy="212"/>
            </a:xfrm>
            <a:custGeom>
              <a:avLst/>
              <a:gdLst/>
              <a:ahLst/>
              <a:cxnLst>
                <a:cxn ang="0">
                  <a:pos x="103" y="52"/>
                </a:cxn>
                <a:cxn ang="0">
                  <a:pos x="107" y="49"/>
                </a:cxn>
                <a:cxn ang="0">
                  <a:pos x="201" y="30"/>
                </a:cxn>
                <a:cxn ang="0">
                  <a:pos x="196" y="17"/>
                </a:cxn>
                <a:cxn ang="0">
                  <a:pos x="43" y="9"/>
                </a:cxn>
                <a:cxn ang="0">
                  <a:pos x="34" y="11"/>
                </a:cxn>
                <a:cxn ang="0">
                  <a:pos x="22" y="14"/>
                </a:cxn>
                <a:cxn ang="0">
                  <a:pos x="11" y="35"/>
                </a:cxn>
                <a:cxn ang="0">
                  <a:pos x="28" y="42"/>
                </a:cxn>
                <a:cxn ang="0">
                  <a:pos x="71" y="48"/>
                </a:cxn>
                <a:cxn ang="0">
                  <a:pos x="77" y="52"/>
                </a:cxn>
                <a:cxn ang="0">
                  <a:pos x="88" y="52"/>
                </a:cxn>
                <a:cxn ang="0">
                  <a:pos x="103" y="52"/>
                </a:cxn>
              </a:cxnLst>
              <a:rect l="0" t="0" r="r" b="b"/>
              <a:pathLst>
                <a:path w="206" h="53">
                  <a:moveTo>
                    <a:pt x="103" y="52"/>
                  </a:moveTo>
                  <a:cubicBezTo>
                    <a:pt x="104" y="50"/>
                    <a:pt x="105" y="49"/>
                    <a:pt x="107" y="49"/>
                  </a:cubicBezTo>
                  <a:cubicBezTo>
                    <a:pt x="133" y="48"/>
                    <a:pt x="188" y="44"/>
                    <a:pt x="201" y="30"/>
                  </a:cubicBezTo>
                  <a:cubicBezTo>
                    <a:pt x="206" y="25"/>
                    <a:pt x="200" y="20"/>
                    <a:pt x="196" y="17"/>
                  </a:cubicBezTo>
                  <a:cubicBezTo>
                    <a:pt x="171" y="3"/>
                    <a:pt x="96" y="0"/>
                    <a:pt x="43" y="9"/>
                  </a:cubicBezTo>
                  <a:cubicBezTo>
                    <a:pt x="40" y="10"/>
                    <a:pt x="37" y="10"/>
                    <a:pt x="34" y="11"/>
                  </a:cubicBezTo>
                  <a:lnTo>
                    <a:pt x="22" y="14"/>
                  </a:lnTo>
                  <a:cubicBezTo>
                    <a:pt x="0" y="21"/>
                    <a:pt x="7" y="32"/>
                    <a:pt x="11" y="35"/>
                  </a:cubicBezTo>
                  <a:cubicBezTo>
                    <a:pt x="13" y="37"/>
                    <a:pt x="15" y="38"/>
                    <a:pt x="28" y="42"/>
                  </a:cubicBezTo>
                  <a:cubicBezTo>
                    <a:pt x="38" y="45"/>
                    <a:pt x="71" y="48"/>
                    <a:pt x="71" y="48"/>
                  </a:cubicBezTo>
                  <a:cubicBezTo>
                    <a:pt x="74" y="48"/>
                    <a:pt x="75" y="49"/>
                    <a:pt x="77" y="52"/>
                  </a:cubicBezTo>
                  <a:cubicBezTo>
                    <a:pt x="77" y="53"/>
                    <a:pt x="81" y="52"/>
                    <a:pt x="88" y="52"/>
                  </a:cubicBezTo>
                  <a:cubicBezTo>
                    <a:pt x="95" y="52"/>
                    <a:pt x="100" y="52"/>
                    <a:pt x="103" y="52"/>
                  </a:cubicBezTo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0" name="Freeform 48"/>
            <p:cNvSpPr>
              <a:spLocks/>
            </p:cNvSpPr>
            <p:nvPr/>
          </p:nvSpPr>
          <p:spPr bwMode="auto">
            <a:xfrm>
              <a:off x="352" y="3057"/>
              <a:ext cx="92" cy="5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9" y="14"/>
                </a:cxn>
                <a:cxn ang="0">
                  <a:pos x="23" y="0"/>
                </a:cxn>
              </a:cxnLst>
              <a:rect l="0" t="0" r="r" b="b"/>
              <a:pathLst>
                <a:path w="23" h="14">
                  <a:moveTo>
                    <a:pt x="23" y="0"/>
                  </a:moveTo>
                  <a:cubicBezTo>
                    <a:pt x="23" y="0"/>
                    <a:pt x="17" y="0"/>
                    <a:pt x="10" y="0"/>
                  </a:cubicBezTo>
                  <a:cubicBezTo>
                    <a:pt x="2" y="0"/>
                    <a:pt x="0" y="1"/>
                    <a:pt x="0" y="1"/>
                  </a:cubicBezTo>
                  <a:cubicBezTo>
                    <a:pt x="0" y="1"/>
                    <a:pt x="4" y="14"/>
                    <a:pt x="9" y="14"/>
                  </a:cubicBezTo>
                  <a:cubicBezTo>
                    <a:pt x="16" y="14"/>
                    <a:pt x="21" y="3"/>
                    <a:pt x="23" y="0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1" name="Freeform 49"/>
            <p:cNvSpPr>
              <a:spLocks/>
            </p:cNvSpPr>
            <p:nvPr/>
          </p:nvSpPr>
          <p:spPr bwMode="auto">
            <a:xfrm>
              <a:off x="708" y="3017"/>
              <a:ext cx="128" cy="80"/>
            </a:xfrm>
            <a:custGeom>
              <a:avLst/>
              <a:gdLst/>
              <a:ahLst/>
              <a:cxnLst>
                <a:cxn ang="0">
                  <a:pos x="30" y="20"/>
                </a:cxn>
                <a:cxn ang="0">
                  <a:pos x="0" y="10"/>
                </a:cxn>
                <a:cxn ang="0">
                  <a:pos x="32" y="0"/>
                </a:cxn>
                <a:cxn ang="0">
                  <a:pos x="30" y="20"/>
                </a:cxn>
              </a:cxnLst>
              <a:rect l="0" t="0" r="r" b="b"/>
              <a:pathLst>
                <a:path w="32" h="20">
                  <a:moveTo>
                    <a:pt x="30" y="20"/>
                  </a:moveTo>
                  <a:cubicBezTo>
                    <a:pt x="22" y="13"/>
                    <a:pt x="10" y="13"/>
                    <a:pt x="0" y="10"/>
                  </a:cubicBezTo>
                  <a:cubicBezTo>
                    <a:pt x="13" y="7"/>
                    <a:pt x="23" y="6"/>
                    <a:pt x="32" y="0"/>
                  </a:cubicBezTo>
                  <a:cubicBezTo>
                    <a:pt x="29" y="7"/>
                    <a:pt x="30" y="13"/>
                    <a:pt x="30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2" name="Freeform 50"/>
            <p:cNvSpPr>
              <a:spLocks/>
            </p:cNvSpPr>
            <p:nvPr/>
          </p:nvSpPr>
          <p:spPr bwMode="auto">
            <a:xfrm>
              <a:off x="96" y="3065"/>
              <a:ext cx="736" cy="140"/>
            </a:xfrm>
            <a:custGeom>
              <a:avLst/>
              <a:gdLst/>
              <a:ahLst/>
              <a:cxnLst>
                <a:cxn ang="0">
                  <a:pos x="105" y="2"/>
                </a:cxn>
                <a:cxn ang="0">
                  <a:pos x="73" y="25"/>
                </a:cxn>
                <a:cxn ang="0">
                  <a:pos x="49" y="2"/>
                </a:cxn>
                <a:cxn ang="0">
                  <a:pos x="33" y="0"/>
                </a:cxn>
                <a:cxn ang="0">
                  <a:pos x="18" y="4"/>
                </a:cxn>
                <a:cxn ang="0">
                  <a:pos x="0" y="14"/>
                </a:cxn>
                <a:cxn ang="0">
                  <a:pos x="0" y="19"/>
                </a:cxn>
                <a:cxn ang="0">
                  <a:pos x="91" y="35"/>
                </a:cxn>
                <a:cxn ang="0">
                  <a:pos x="182" y="21"/>
                </a:cxn>
                <a:cxn ang="0">
                  <a:pos x="184" y="13"/>
                </a:cxn>
                <a:cxn ang="0">
                  <a:pos x="146" y="0"/>
                </a:cxn>
                <a:cxn ang="0">
                  <a:pos x="126" y="1"/>
                </a:cxn>
                <a:cxn ang="0">
                  <a:pos x="105" y="2"/>
                </a:cxn>
              </a:cxnLst>
              <a:rect l="0" t="0" r="r" b="b"/>
              <a:pathLst>
                <a:path w="184" h="35">
                  <a:moveTo>
                    <a:pt x="105" y="2"/>
                  </a:moveTo>
                  <a:cubicBezTo>
                    <a:pt x="90" y="6"/>
                    <a:pt x="85" y="25"/>
                    <a:pt x="73" y="25"/>
                  </a:cubicBezTo>
                  <a:cubicBezTo>
                    <a:pt x="66" y="25"/>
                    <a:pt x="58" y="19"/>
                    <a:pt x="49" y="2"/>
                  </a:cubicBezTo>
                  <a:cubicBezTo>
                    <a:pt x="46" y="1"/>
                    <a:pt x="36" y="1"/>
                    <a:pt x="33" y="0"/>
                  </a:cubicBezTo>
                  <a:cubicBezTo>
                    <a:pt x="33" y="0"/>
                    <a:pt x="28" y="2"/>
                    <a:pt x="18" y="4"/>
                  </a:cubicBezTo>
                  <a:cubicBezTo>
                    <a:pt x="12" y="6"/>
                    <a:pt x="2" y="10"/>
                    <a:pt x="0" y="14"/>
                  </a:cubicBezTo>
                  <a:cubicBezTo>
                    <a:pt x="0" y="14"/>
                    <a:pt x="0" y="19"/>
                    <a:pt x="0" y="19"/>
                  </a:cubicBezTo>
                  <a:cubicBezTo>
                    <a:pt x="0" y="19"/>
                    <a:pt x="4" y="35"/>
                    <a:pt x="91" y="35"/>
                  </a:cubicBezTo>
                  <a:cubicBezTo>
                    <a:pt x="166" y="35"/>
                    <a:pt x="182" y="21"/>
                    <a:pt x="182" y="21"/>
                  </a:cubicBezTo>
                  <a:cubicBezTo>
                    <a:pt x="184" y="18"/>
                    <a:pt x="184" y="17"/>
                    <a:pt x="184" y="13"/>
                  </a:cubicBezTo>
                  <a:cubicBezTo>
                    <a:pt x="174" y="3"/>
                    <a:pt x="159" y="3"/>
                    <a:pt x="146" y="0"/>
                  </a:cubicBezTo>
                  <a:cubicBezTo>
                    <a:pt x="146" y="0"/>
                    <a:pt x="138" y="0"/>
                    <a:pt x="126" y="1"/>
                  </a:cubicBezTo>
                  <a:cubicBezTo>
                    <a:pt x="114" y="2"/>
                    <a:pt x="105" y="2"/>
                    <a:pt x="105" y="2"/>
                  </a:cubicBezTo>
                </a:path>
              </a:pathLst>
            </a:custGeom>
            <a:solidFill>
              <a:srgbClr val="EB3D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3" name="Freeform 51"/>
            <p:cNvSpPr>
              <a:spLocks/>
            </p:cNvSpPr>
            <p:nvPr/>
          </p:nvSpPr>
          <p:spPr bwMode="auto">
            <a:xfrm>
              <a:off x="64" y="3005"/>
              <a:ext cx="792" cy="944"/>
            </a:xfrm>
            <a:custGeom>
              <a:avLst/>
              <a:gdLst/>
              <a:ahLst/>
              <a:cxnLst>
                <a:cxn ang="0">
                  <a:pos x="198" y="193"/>
                </a:cxn>
                <a:cxn ang="0">
                  <a:pos x="95" y="235"/>
                </a:cxn>
                <a:cxn ang="0">
                  <a:pos x="0" y="196"/>
                </a:cxn>
                <a:cxn ang="0">
                  <a:pos x="0" y="5"/>
                </a:cxn>
                <a:cxn ang="0">
                  <a:pos x="4" y="23"/>
                </a:cxn>
                <a:cxn ang="0">
                  <a:pos x="4" y="197"/>
                </a:cxn>
                <a:cxn ang="0">
                  <a:pos x="97" y="231"/>
                </a:cxn>
                <a:cxn ang="0">
                  <a:pos x="195" y="193"/>
                </a:cxn>
                <a:cxn ang="0">
                  <a:pos x="194" y="9"/>
                </a:cxn>
                <a:cxn ang="0">
                  <a:pos x="198" y="0"/>
                </a:cxn>
                <a:cxn ang="0">
                  <a:pos x="198" y="193"/>
                </a:cxn>
              </a:cxnLst>
              <a:rect l="0" t="0" r="r" b="b"/>
              <a:pathLst>
                <a:path w="198" h="236">
                  <a:moveTo>
                    <a:pt x="198" y="193"/>
                  </a:moveTo>
                  <a:cubicBezTo>
                    <a:pt x="196" y="236"/>
                    <a:pt x="132" y="233"/>
                    <a:pt x="95" y="235"/>
                  </a:cubicBezTo>
                  <a:cubicBezTo>
                    <a:pt x="66" y="234"/>
                    <a:pt x="0" y="233"/>
                    <a:pt x="0" y="196"/>
                  </a:cubicBezTo>
                  <a:cubicBezTo>
                    <a:pt x="0" y="196"/>
                    <a:pt x="0" y="52"/>
                    <a:pt x="0" y="5"/>
                  </a:cubicBezTo>
                  <a:cubicBezTo>
                    <a:pt x="3" y="8"/>
                    <a:pt x="5" y="20"/>
                    <a:pt x="4" y="23"/>
                  </a:cubicBezTo>
                  <a:cubicBezTo>
                    <a:pt x="4" y="23"/>
                    <a:pt x="4" y="192"/>
                    <a:pt x="4" y="197"/>
                  </a:cubicBezTo>
                  <a:cubicBezTo>
                    <a:pt x="6" y="222"/>
                    <a:pt x="46" y="232"/>
                    <a:pt x="97" y="231"/>
                  </a:cubicBezTo>
                  <a:cubicBezTo>
                    <a:pt x="183" y="230"/>
                    <a:pt x="193" y="212"/>
                    <a:pt x="195" y="193"/>
                  </a:cubicBezTo>
                  <a:cubicBezTo>
                    <a:pt x="195" y="193"/>
                    <a:pt x="195" y="38"/>
                    <a:pt x="194" y="9"/>
                  </a:cubicBezTo>
                  <a:cubicBezTo>
                    <a:pt x="196" y="5"/>
                    <a:pt x="195" y="1"/>
                    <a:pt x="198" y="0"/>
                  </a:cubicBezTo>
                  <a:cubicBezTo>
                    <a:pt x="198" y="33"/>
                    <a:pt x="198" y="193"/>
                    <a:pt x="198" y="19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4" name="Freeform 52"/>
            <p:cNvSpPr>
              <a:spLocks/>
            </p:cNvSpPr>
            <p:nvPr/>
          </p:nvSpPr>
          <p:spPr bwMode="auto">
            <a:xfrm>
              <a:off x="92" y="3161"/>
              <a:ext cx="736" cy="756"/>
            </a:xfrm>
            <a:custGeom>
              <a:avLst/>
              <a:gdLst/>
              <a:ahLst/>
              <a:cxnLst>
                <a:cxn ang="0">
                  <a:pos x="183" y="150"/>
                </a:cxn>
                <a:cxn ang="0">
                  <a:pos x="91" y="188"/>
                </a:cxn>
                <a:cxn ang="0">
                  <a:pos x="2" y="154"/>
                </a:cxn>
                <a:cxn ang="0">
                  <a:pos x="1" y="0"/>
                </a:cxn>
                <a:cxn ang="0">
                  <a:pos x="92" y="15"/>
                </a:cxn>
                <a:cxn ang="0">
                  <a:pos x="183" y="1"/>
                </a:cxn>
                <a:cxn ang="0">
                  <a:pos x="183" y="150"/>
                </a:cxn>
              </a:cxnLst>
              <a:rect l="0" t="0" r="r" b="b"/>
              <a:pathLst>
                <a:path w="184" h="189">
                  <a:moveTo>
                    <a:pt x="183" y="150"/>
                  </a:moveTo>
                  <a:cubicBezTo>
                    <a:pt x="184" y="169"/>
                    <a:pt x="172" y="187"/>
                    <a:pt x="91" y="188"/>
                  </a:cubicBezTo>
                  <a:cubicBezTo>
                    <a:pt x="37" y="189"/>
                    <a:pt x="0" y="176"/>
                    <a:pt x="2" y="154"/>
                  </a:cubicBezTo>
                  <a:lnTo>
                    <a:pt x="1" y="0"/>
                  </a:lnTo>
                  <a:cubicBezTo>
                    <a:pt x="1" y="0"/>
                    <a:pt x="12" y="15"/>
                    <a:pt x="92" y="15"/>
                  </a:cubicBezTo>
                  <a:cubicBezTo>
                    <a:pt x="161" y="15"/>
                    <a:pt x="183" y="1"/>
                    <a:pt x="183" y="1"/>
                  </a:cubicBezTo>
                  <a:lnTo>
                    <a:pt x="183" y="150"/>
                  </a:lnTo>
                </a:path>
              </a:pathLst>
            </a:custGeom>
            <a:solidFill>
              <a:srgbClr val="EB3D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5" name="Freeform 53"/>
            <p:cNvSpPr>
              <a:spLocks/>
            </p:cNvSpPr>
            <p:nvPr/>
          </p:nvSpPr>
          <p:spPr bwMode="auto">
            <a:xfrm>
              <a:off x="56" y="2857"/>
              <a:ext cx="780" cy="116"/>
            </a:xfrm>
            <a:custGeom>
              <a:avLst/>
              <a:gdLst/>
              <a:ahLst/>
              <a:cxnLst>
                <a:cxn ang="0">
                  <a:pos x="32" y="13"/>
                </a:cxn>
                <a:cxn ang="0">
                  <a:pos x="90" y="5"/>
                </a:cxn>
                <a:cxn ang="0">
                  <a:pos x="189" y="21"/>
                </a:cxn>
                <a:cxn ang="0">
                  <a:pos x="192" y="27"/>
                </a:cxn>
                <a:cxn ang="0">
                  <a:pos x="192" y="20"/>
                </a:cxn>
                <a:cxn ang="0">
                  <a:pos x="154" y="6"/>
                </a:cxn>
                <a:cxn ang="0">
                  <a:pos x="31" y="10"/>
                </a:cxn>
                <a:cxn ang="0">
                  <a:pos x="9" y="24"/>
                </a:cxn>
                <a:cxn ang="0">
                  <a:pos x="17" y="29"/>
                </a:cxn>
                <a:cxn ang="0">
                  <a:pos x="32" y="13"/>
                </a:cxn>
              </a:cxnLst>
              <a:rect l="0" t="0" r="r" b="b"/>
              <a:pathLst>
                <a:path w="195" h="29">
                  <a:moveTo>
                    <a:pt x="32" y="13"/>
                  </a:moveTo>
                  <a:cubicBezTo>
                    <a:pt x="47" y="9"/>
                    <a:pt x="76" y="5"/>
                    <a:pt x="90" y="5"/>
                  </a:cubicBezTo>
                  <a:cubicBezTo>
                    <a:pt x="124" y="5"/>
                    <a:pt x="178" y="10"/>
                    <a:pt x="189" y="21"/>
                  </a:cubicBezTo>
                  <a:cubicBezTo>
                    <a:pt x="190" y="23"/>
                    <a:pt x="192" y="24"/>
                    <a:pt x="192" y="27"/>
                  </a:cubicBezTo>
                  <a:cubicBezTo>
                    <a:pt x="195" y="25"/>
                    <a:pt x="193" y="22"/>
                    <a:pt x="192" y="20"/>
                  </a:cubicBezTo>
                  <a:cubicBezTo>
                    <a:pt x="182" y="10"/>
                    <a:pt x="167" y="9"/>
                    <a:pt x="154" y="6"/>
                  </a:cubicBezTo>
                  <a:cubicBezTo>
                    <a:pt x="113" y="0"/>
                    <a:pt x="72" y="0"/>
                    <a:pt x="31" y="10"/>
                  </a:cubicBezTo>
                  <a:cubicBezTo>
                    <a:pt x="19" y="12"/>
                    <a:pt x="8" y="18"/>
                    <a:pt x="9" y="24"/>
                  </a:cubicBezTo>
                  <a:cubicBezTo>
                    <a:pt x="10" y="29"/>
                    <a:pt x="17" y="29"/>
                    <a:pt x="17" y="29"/>
                  </a:cubicBezTo>
                  <a:cubicBezTo>
                    <a:pt x="17" y="29"/>
                    <a:pt x="0" y="21"/>
                    <a:pt x="32" y="13"/>
                  </a:cubicBezTo>
                </a:path>
              </a:pathLst>
            </a:custGeom>
            <a:solidFill>
              <a:srgbClr val="838181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6" name="Freeform 54"/>
            <p:cNvSpPr>
              <a:spLocks/>
            </p:cNvSpPr>
            <p:nvPr/>
          </p:nvSpPr>
          <p:spPr bwMode="auto">
            <a:xfrm>
              <a:off x="84" y="3029"/>
              <a:ext cx="112" cy="76"/>
            </a:xfrm>
            <a:custGeom>
              <a:avLst/>
              <a:gdLst/>
              <a:ahLst/>
              <a:cxnLst>
                <a:cxn ang="0">
                  <a:pos x="23" y="7"/>
                </a:cxn>
                <a:cxn ang="0">
                  <a:pos x="28" y="8"/>
                </a:cxn>
                <a:cxn ang="0">
                  <a:pos x="3" y="19"/>
                </a:cxn>
                <a:cxn ang="0">
                  <a:pos x="0" y="0"/>
                </a:cxn>
                <a:cxn ang="0">
                  <a:pos x="23" y="7"/>
                </a:cxn>
              </a:cxnLst>
              <a:rect l="0" t="0" r="r" b="b"/>
              <a:pathLst>
                <a:path w="28" h="19">
                  <a:moveTo>
                    <a:pt x="23" y="7"/>
                  </a:moveTo>
                  <a:cubicBezTo>
                    <a:pt x="24" y="7"/>
                    <a:pt x="24" y="8"/>
                    <a:pt x="28" y="8"/>
                  </a:cubicBezTo>
                  <a:cubicBezTo>
                    <a:pt x="12" y="12"/>
                    <a:pt x="10" y="14"/>
                    <a:pt x="3" y="19"/>
                  </a:cubicBezTo>
                  <a:cubicBezTo>
                    <a:pt x="3" y="12"/>
                    <a:pt x="4" y="7"/>
                    <a:pt x="0" y="0"/>
                  </a:cubicBezTo>
                  <a:cubicBezTo>
                    <a:pt x="5" y="3"/>
                    <a:pt x="17" y="6"/>
                    <a:pt x="23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7" name="Freeform 55"/>
            <p:cNvSpPr>
              <a:spLocks/>
            </p:cNvSpPr>
            <p:nvPr/>
          </p:nvSpPr>
          <p:spPr bwMode="auto">
            <a:xfrm>
              <a:off x="32" y="2921"/>
              <a:ext cx="852" cy="224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16" y="21"/>
                </a:cxn>
                <a:cxn ang="0">
                  <a:pos x="72" y="31"/>
                </a:cxn>
                <a:cxn ang="0">
                  <a:pos x="89" y="51"/>
                </a:cxn>
                <a:cxn ang="0">
                  <a:pos x="111" y="32"/>
                </a:cxn>
                <a:cxn ang="0">
                  <a:pos x="208" y="9"/>
                </a:cxn>
                <a:cxn ang="0">
                  <a:pos x="207" y="2"/>
                </a:cxn>
                <a:cxn ang="0">
                  <a:pos x="211" y="11"/>
                </a:cxn>
                <a:cxn ang="0">
                  <a:pos x="115" y="35"/>
                </a:cxn>
                <a:cxn ang="0">
                  <a:pos x="89" y="56"/>
                </a:cxn>
                <a:cxn ang="0">
                  <a:pos x="68" y="34"/>
                </a:cxn>
                <a:cxn ang="0">
                  <a:pos x="4" y="17"/>
                </a:cxn>
                <a:cxn ang="0">
                  <a:pos x="6" y="3"/>
                </a:cxn>
              </a:cxnLst>
              <a:rect l="0" t="0" r="r" b="b"/>
              <a:pathLst>
                <a:path w="213" h="56">
                  <a:moveTo>
                    <a:pt x="6" y="3"/>
                  </a:moveTo>
                  <a:cubicBezTo>
                    <a:pt x="2" y="7"/>
                    <a:pt x="6" y="17"/>
                    <a:pt x="16" y="21"/>
                  </a:cubicBezTo>
                  <a:cubicBezTo>
                    <a:pt x="26" y="25"/>
                    <a:pt x="43" y="29"/>
                    <a:pt x="72" y="31"/>
                  </a:cubicBezTo>
                  <a:cubicBezTo>
                    <a:pt x="79" y="32"/>
                    <a:pt x="75" y="50"/>
                    <a:pt x="89" y="51"/>
                  </a:cubicBezTo>
                  <a:cubicBezTo>
                    <a:pt x="100" y="52"/>
                    <a:pt x="107" y="32"/>
                    <a:pt x="111" y="32"/>
                  </a:cubicBezTo>
                  <a:cubicBezTo>
                    <a:pt x="160" y="31"/>
                    <a:pt x="203" y="22"/>
                    <a:pt x="208" y="9"/>
                  </a:cubicBezTo>
                  <a:cubicBezTo>
                    <a:pt x="208" y="9"/>
                    <a:pt x="208" y="4"/>
                    <a:pt x="207" y="2"/>
                  </a:cubicBezTo>
                  <a:cubicBezTo>
                    <a:pt x="206" y="0"/>
                    <a:pt x="213" y="6"/>
                    <a:pt x="211" y="11"/>
                  </a:cubicBezTo>
                  <a:cubicBezTo>
                    <a:pt x="206" y="21"/>
                    <a:pt x="178" y="34"/>
                    <a:pt x="115" y="35"/>
                  </a:cubicBezTo>
                  <a:cubicBezTo>
                    <a:pt x="112" y="35"/>
                    <a:pt x="96" y="56"/>
                    <a:pt x="89" y="56"/>
                  </a:cubicBezTo>
                  <a:cubicBezTo>
                    <a:pt x="73" y="55"/>
                    <a:pt x="74" y="36"/>
                    <a:pt x="68" y="34"/>
                  </a:cubicBezTo>
                  <a:cubicBezTo>
                    <a:pt x="11" y="30"/>
                    <a:pt x="4" y="17"/>
                    <a:pt x="4" y="17"/>
                  </a:cubicBezTo>
                  <a:cubicBezTo>
                    <a:pt x="0" y="7"/>
                    <a:pt x="6" y="3"/>
                    <a:pt x="6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8" name="Freeform 56"/>
            <p:cNvSpPr>
              <a:spLocks/>
            </p:cNvSpPr>
            <p:nvPr/>
          </p:nvSpPr>
          <p:spPr bwMode="auto">
            <a:xfrm>
              <a:off x="200" y="3217"/>
              <a:ext cx="128" cy="676"/>
            </a:xfrm>
            <a:custGeom>
              <a:avLst/>
              <a:gdLst/>
              <a:ahLst/>
              <a:cxnLst>
                <a:cxn ang="0">
                  <a:pos x="26" y="7"/>
                </a:cxn>
                <a:cxn ang="0">
                  <a:pos x="4" y="7"/>
                </a:cxn>
                <a:cxn ang="0">
                  <a:pos x="3" y="157"/>
                </a:cxn>
                <a:cxn ang="0">
                  <a:pos x="29" y="160"/>
                </a:cxn>
                <a:cxn ang="0">
                  <a:pos x="26" y="7"/>
                </a:cxn>
              </a:cxnLst>
              <a:rect l="0" t="0" r="r" b="b"/>
              <a:pathLst>
                <a:path w="32" h="169">
                  <a:moveTo>
                    <a:pt x="26" y="7"/>
                  </a:moveTo>
                  <a:cubicBezTo>
                    <a:pt x="22" y="3"/>
                    <a:pt x="7" y="0"/>
                    <a:pt x="4" y="7"/>
                  </a:cubicBezTo>
                  <a:cubicBezTo>
                    <a:pt x="0" y="13"/>
                    <a:pt x="0" y="152"/>
                    <a:pt x="3" y="157"/>
                  </a:cubicBezTo>
                  <a:cubicBezTo>
                    <a:pt x="9" y="168"/>
                    <a:pt x="26" y="169"/>
                    <a:pt x="29" y="160"/>
                  </a:cubicBezTo>
                  <a:cubicBezTo>
                    <a:pt x="31" y="152"/>
                    <a:pt x="32" y="12"/>
                    <a:pt x="26" y="7"/>
                  </a:cubicBezTo>
                </a:path>
              </a:pathLst>
            </a:custGeom>
            <a:solidFill>
              <a:srgbClr val="83818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29" name="Freeform 57"/>
            <p:cNvSpPr>
              <a:spLocks/>
            </p:cNvSpPr>
            <p:nvPr/>
          </p:nvSpPr>
          <p:spPr bwMode="auto">
            <a:xfrm>
              <a:off x="204" y="3221"/>
              <a:ext cx="124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5" y="6"/>
                </a:cxn>
                <a:cxn ang="0">
                  <a:pos x="27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31" h="167">
                  <a:moveTo>
                    <a:pt x="3" y="6"/>
                  </a:moveTo>
                  <a:cubicBezTo>
                    <a:pt x="7" y="0"/>
                    <a:pt x="20" y="2"/>
                    <a:pt x="25" y="6"/>
                  </a:cubicBezTo>
                  <a:cubicBezTo>
                    <a:pt x="31" y="11"/>
                    <a:pt x="29" y="151"/>
                    <a:pt x="27" y="159"/>
                  </a:cubicBezTo>
                  <a:cubicBezTo>
                    <a:pt x="24" y="167"/>
                    <a:pt x="8" y="167"/>
                    <a:pt x="3" y="156"/>
                  </a:cubicBezTo>
                  <a:cubicBezTo>
                    <a:pt x="0" y="151"/>
                    <a:pt x="0" y="12"/>
                    <a:pt x="3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0" name="Freeform 58"/>
            <p:cNvSpPr>
              <a:spLocks/>
            </p:cNvSpPr>
            <p:nvPr/>
          </p:nvSpPr>
          <p:spPr bwMode="auto">
            <a:xfrm>
              <a:off x="204" y="3221"/>
              <a:ext cx="120" cy="668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24" y="6"/>
                </a:cxn>
                <a:cxn ang="0">
                  <a:pos x="26" y="159"/>
                </a:cxn>
                <a:cxn ang="0">
                  <a:pos x="3" y="156"/>
                </a:cxn>
                <a:cxn ang="0">
                  <a:pos x="4" y="6"/>
                </a:cxn>
              </a:cxnLst>
              <a:rect l="0" t="0" r="r" b="b"/>
              <a:pathLst>
                <a:path w="30" h="167">
                  <a:moveTo>
                    <a:pt x="4" y="6"/>
                  </a:moveTo>
                  <a:cubicBezTo>
                    <a:pt x="7" y="0"/>
                    <a:pt x="20" y="2"/>
                    <a:pt x="24" y="6"/>
                  </a:cubicBezTo>
                  <a:cubicBezTo>
                    <a:pt x="30" y="11"/>
                    <a:pt x="29" y="151"/>
                    <a:pt x="26" y="159"/>
                  </a:cubicBezTo>
                  <a:cubicBezTo>
                    <a:pt x="24" y="167"/>
                    <a:pt x="8" y="167"/>
                    <a:pt x="3" y="156"/>
                  </a:cubicBezTo>
                  <a:cubicBezTo>
                    <a:pt x="0" y="150"/>
                    <a:pt x="1" y="12"/>
                    <a:pt x="4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1" name="Freeform 59"/>
            <p:cNvSpPr>
              <a:spLocks/>
            </p:cNvSpPr>
            <p:nvPr/>
          </p:nvSpPr>
          <p:spPr bwMode="auto">
            <a:xfrm>
              <a:off x="208" y="3221"/>
              <a:ext cx="112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3" y="6"/>
                </a:cxn>
                <a:cxn ang="0">
                  <a:pos x="25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28" h="167">
                  <a:moveTo>
                    <a:pt x="3" y="6"/>
                  </a:moveTo>
                  <a:cubicBezTo>
                    <a:pt x="6" y="0"/>
                    <a:pt x="19" y="2"/>
                    <a:pt x="23" y="6"/>
                  </a:cubicBezTo>
                  <a:cubicBezTo>
                    <a:pt x="28" y="11"/>
                    <a:pt x="27" y="151"/>
                    <a:pt x="25" y="159"/>
                  </a:cubicBezTo>
                  <a:cubicBezTo>
                    <a:pt x="22" y="167"/>
                    <a:pt x="7" y="167"/>
                    <a:pt x="3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2" name="Freeform 60"/>
            <p:cNvSpPr>
              <a:spLocks/>
            </p:cNvSpPr>
            <p:nvPr/>
          </p:nvSpPr>
          <p:spPr bwMode="auto">
            <a:xfrm>
              <a:off x="212" y="3221"/>
              <a:ext cx="104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1" y="6"/>
                </a:cxn>
                <a:cxn ang="0">
                  <a:pos x="23" y="159"/>
                </a:cxn>
                <a:cxn ang="0">
                  <a:pos x="2" y="156"/>
                </a:cxn>
                <a:cxn ang="0">
                  <a:pos x="3" y="6"/>
                </a:cxn>
              </a:cxnLst>
              <a:rect l="0" t="0" r="r" b="b"/>
              <a:pathLst>
                <a:path w="26" h="167">
                  <a:moveTo>
                    <a:pt x="3" y="6"/>
                  </a:moveTo>
                  <a:cubicBezTo>
                    <a:pt x="6" y="0"/>
                    <a:pt x="17" y="3"/>
                    <a:pt x="21" y="6"/>
                  </a:cubicBezTo>
                  <a:cubicBezTo>
                    <a:pt x="26" y="11"/>
                    <a:pt x="25" y="151"/>
                    <a:pt x="23" y="159"/>
                  </a:cubicBezTo>
                  <a:cubicBezTo>
                    <a:pt x="21" y="167"/>
                    <a:pt x="7" y="166"/>
                    <a:pt x="2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3" name="Freeform 61"/>
            <p:cNvSpPr>
              <a:spLocks/>
            </p:cNvSpPr>
            <p:nvPr/>
          </p:nvSpPr>
          <p:spPr bwMode="auto">
            <a:xfrm>
              <a:off x="212" y="3221"/>
              <a:ext cx="100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21" y="6"/>
                </a:cxn>
                <a:cxn ang="0">
                  <a:pos x="22" y="159"/>
                </a:cxn>
                <a:cxn ang="0">
                  <a:pos x="3" y="156"/>
                </a:cxn>
                <a:cxn ang="0">
                  <a:pos x="3" y="6"/>
                </a:cxn>
              </a:cxnLst>
              <a:rect l="0" t="0" r="r" b="b"/>
              <a:pathLst>
                <a:path w="25" h="167">
                  <a:moveTo>
                    <a:pt x="3" y="6"/>
                  </a:moveTo>
                  <a:cubicBezTo>
                    <a:pt x="6" y="0"/>
                    <a:pt x="17" y="3"/>
                    <a:pt x="21" y="6"/>
                  </a:cubicBezTo>
                  <a:cubicBezTo>
                    <a:pt x="25" y="12"/>
                    <a:pt x="24" y="151"/>
                    <a:pt x="22" y="159"/>
                  </a:cubicBezTo>
                  <a:cubicBezTo>
                    <a:pt x="20" y="167"/>
                    <a:pt x="7" y="166"/>
                    <a:pt x="3" y="156"/>
                  </a:cubicBezTo>
                  <a:cubicBezTo>
                    <a:pt x="0" y="150"/>
                    <a:pt x="1" y="12"/>
                    <a:pt x="3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4" name="Freeform 62"/>
            <p:cNvSpPr>
              <a:spLocks/>
            </p:cNvSpPr>
            <p:nvPr/>
          </p:nvSpPr>
          <p:spPr bwMode="auto">
            <a:xfrm>
              <a:off x="216" y="3221"/>
              <a:ext cx="92" cy="668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9" y="7"/>
                </a:cxn>
                <a:cxn ang="0">
                  <a:pos x="21" y="159"/>
                </a:cxn>
                <a:cxn ang="0">
                  <a:pos x="2" y="156"/>
                </a:cxn>
                <a:cxn ang="0">
                  <a:pos x="3" y="6"/>
                </a:cxn>
              </a:cxnLst>
              <a:rect l="0" t="0" r="r" b="b"/>
              <a:pathLst>
                <a:path w="23" h="167">
                  <a:moveTo>
                    <a:pt x="3" y="6"/>
                  </a:moveTo>
                  <a:cubicBezTo>
                    <a:pt x="5" y="0"/>
                    <a:pt x="16" y="3"/>
                    <a:pt x="19" y="7"/>
                  </a:cubicBezTo>
                  <a:cubicBezTo>
                    <a:pt x="23" y="12"/>
                    <a:pt x="22" y="151"/>
                    <a:pt x="21" y="159"/>
                  </a:cubicBezTo>
                  <a:cubicBezTo>
                    <a:pt x="19" y="167"/>
                    <a:pt x="6" y="166"/>
                    <a:pt x="2" y="156"/>
                  </a:cubicBezTo>
                  <a:cubicBezTo>
                    <a:pt x="0" y="150"/>
                    <a:pt x="0" y="12"/>
                    <a:pt x="3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5" name="Freeform 63"/>
            <p:cNvSpPr>
              <a:spLocks/>
            </p:cNvSpPr>
            <p:nvPr/>
          </p:nvSpPr>
          <p:spPr bwMode="auto">
            <a:xfrm>
              <a:off x="220" y="3221"/>
              <a:ext cx="88" cy="668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7" y="7"/>
                </a:cxn>
                <a:cxn ang="0">
                  <a:pos x="19" y="159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22" h="167">
                  <a:moveTo>
                    <a:pt x="2" y="6"/>
                  </a:moveTo>
                  <a:cubicBezTo>
                    <a:pt x="5" y="0"/>
                    <a:pt x="14" y="3"/>
                    <a:pt x="17" y="7"/>
                  </a:cubicBezTo>
                  <a:cubicBezTo>
                    <a:pt x="22" y="12"/>
                    <a:pt x="21" y="150"/>
                    <a:pt x="19" y="159"/>
                  </a:cubicBezTo>
                  <a:cubicBezTo>
                    <a:pt x="17" y="167"/>
                    <a:pt x="6" y="166"/>
                    <a:pt x="2" y="155"/>
                  </a:cubicBezTo>
                  <a:cubicBezTo>
                    <a:pt x="0" y="150"/>
                    <a:pt x="0" y="12"/>
                    <a:pt x="2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6" name="Freeform 64"/>
            <p:cNvSpPr>
              <a:spLocks/>
            </p:cNvSpPr>
            <p:nvPr/>
          </p:nvSpPr>
          <p:spPr bwMode="auto">
            <a:xfrm>
              <a:off x="220" y="3221"/>
              <a:ext cx="84" cy="664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7" y="7"/>
                </a:cxn>
                <a:cxn ang="0">
                  <a:pos x="18" y="158"/>
                </a:cxn>
                <a:cxn ang="0">
                  <a:pos x="2" y="155"/>
                </a:cxn>
                <a:cxn ang="0">
                  <a:pos x="3" y="6"/>
                </a:cxn>
              </a:cxnLst>
              <a:rect l="0" t="0" r="r" b="b"/>
              <a:pathLst>
                <a:path w="21" h="166">
                  <a:moveTo>
                    <a:pt x="3" y="6"/>
                  </a:moveTo>
                  <a:cubicBezTo>
                    <a:pt x="5" y="0"/>
                    <a:pt x="14" y="3"/>
                    <a:pt x="17" y="7"/>
                  </a:cubicBezTo>
                  <a:cubicBezTo>
                    <a:pt x="21" y="12"/>
                    <a:pt x="20" y="150"/>
                    <a:pt x="18" y="158"/>
                  </a:cubicBezTo>
                  <a:cubicBezTo>
                    <a:pt x="17" y="166"/>
                    <a:pt x="6" y="166"/>
                    <a:pt x="2" y="155"/>
                  </a:cubicBezTo>
                  <a:cubicBezTo>
                    <a:pt x="0" y="150"/>
                    <a:pt x="1" y="12"/>
                    <a:pt x="3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7" name="Freeform 65"/>
            <p:cNvSpPr>
              <a:spLocks/>
            </p:cNvSpPr>
            <p:nvPr/>
          </p:nvSpPr>
          <p:spPr bwMode="auto">
            <a:xfrm>
              <a:off x="224" y="3221"/>
              <a:ext cx="76" cy="664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5" y="7"/>
                </a:cxn>
                <a:cxn ang="0">
                  <a:pos x="17" y="158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19" h="166">
                  <a:moveTo>
                    <a:pt x="2" y="6"/>
                  </a:moveTo>
                  <a:cubicBezTo>
                    <a:pt x="4" y="0"/>
                    <a:pt x="13" y="3"/>
                    <a:pt x="15" y="7"/>
                  </a:cubicBezTo>
                  <a:cubicBezTo>
                    <a:pt x="19" y="12"/>
                    <a:pt x="18" y="150"/>
                    <a:pt x="17" y="158"/>
                  </a:cubicBezTo>
                  <a:cubicBezTo>
                    <a:pt x="15" y="166"/>
                    <a:pt x="5" y="166"/>
                    <a:pt x="2" y="155"/>
                  </a:cubicBezTo>
                  <a:cubicBezTo>
                    <a:pt x="0" y="150"/>
                    <a:pt x="0" y="12"/>
                    <a:pt x="2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8" name="Freeform 66"/>
            <p:cNvSpPr>
              <a:spLocks/>
            </p:cNvSpPr>
            <p:nvPr/>
          </p:nvSpPr>
          <p:spPr bwMode="auto">
            <a:xfrm>
              <a:off x="228" y="3221"/>
              <a:ext cx="68" cy="664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4" y="7"/>
                </a:cxn>
                <a:cxn ang="0">
                  <a:pos x="15" y="158"/>
                </a:cxn>
                <a:cxn ang="0">
                  <a:pos x="1" y="155"/>
                </a:cxn>
                <a:cxn ang="0">
                  <a:pos x="2" y="6"/>
                </a:cxn>
              </a:cxnLst>
              <a:rect l="0" t="0" r="r" b="b"/>
              <a:pathLst>
                <a:path w="17" h="166">
                  <a:moveTo>
                    <a:pt x="2" y="6"/>
                  </a:moveTo>
                  <a:cubicBezTo>
                    <a:pt x="4" y="0"/>
                    <a:pt x="11" y="3"/>
                    <a:pt x="14" y="7"/>
                  </a:cubicBezTo>
                  <a:cubicBezTo>
                    <a:pt x="17" y="12"/>
                    <a:pt x="16" y="150"/>
                    <a:pt x="15" y="158"/>
                  </a:cubicBezTo>
                  <a:cubicBezTo>
                    <a:pt x="14" y="166"/>
                    <a:pt x="4" y="166"/>
                    <a:pt x="1" y="155"/>
                  </a:cubicBezTo>
                  <a:cubicBezTo>
                    <a:pt x="0" y="150"/>
                    <a:pt x="0" y="13"/>
                    <a:pt x="2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39" name="Freeform 67"/>
            <p:cNvSpPr>
              <a:spLocks/>
            </p:cNvSpPr>
            <p:nvPr/>
          </p:nvSpPr>
          <p:spPr bwMode="auto">
            <a:xfrm>
              <a:off x="228" y="3225"/>
              <a:ext cx="64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3" y="6"/>
                </a:cxn>
                <a:cxn ang="0">
                  <a:pos x="14" y="157"/>
                </a:cxn>
                <a:cxn ang="0">
                  <a:pos x="2" y="154"/>
                </a:cxn>
                <a:cxn ang="0">
                  <a:pos x="2" y="6"/>
                </a:cxn>
              </a:cxnLst>
              <a:rect l="0" t="0" r="r" b="b"/>
              <a:pathLst>
                <a:path w="16" h="165">
                  <a:moveTo>
                    <a:pt x="2" y="6"/>
                  </a:moveTo>
                  <a:cubicBezTo>
                    <a:pt x="4" y="0"/>
                    <a:pt x="11" y="2"/>
                    <a:pt x="13" y="6"/>
                  </a:cubicBezTo>
                  <a:cubicBezTo>
                    <a:pt x="16" y="11"/>
                    <a:pt x="16" y="149"/>
                    <a:pt x="14" y="157"/>
                  </a:cubicBezTo>
                  <a:cubicBezTo>
                    <a:pt x="13" y="165"/>
                    <a:pt x="5" y="165"/>
                    <a:pt x="2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0" name="Freeform 68"/>
            <p:cNvSpPr>
              <a:spLocks/>
            </p:cNvSpPr>
            <p:nvPr/>
          </p:nvSpPr>
          <p:spPr bwMode="auto">
            <a:xfrm>
              <a:off x="232" y="3225"/>
              <a:ext cx="56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2" y="6"/>
                </a:cxn>
                <a:cxn ang="0">
                  <a:pos x="13" y="157"/>
                </a:cxn>
                <a:cxn ang="0">
                  <a:pos x="1" y="154"/>
                </a:cxn>
                <a:cxn ang="0">
                  <a:pos x="2" y="6"/>
                </a:cxn>
              </a:cxnLst>
              <a:rect l="0" t="0" r="r" b="b"/>
              <a:pathLst>
                <a:path w="14" h="165">
                  <a:moveTo>
                    <a:pt x="2" y="6"/>
                  </a:moveTo>
                  <a:cubicBezTo>
                    <a:pt x="3" y="0"/>
                    <a:pt x="9" y="2"/>
                    <a:pt x="12" y="6"/>
                  </a:cubicBezTo>
                  <a:cubicBezTo>
                    <a:pt x="14" y="11"/>
                    <a:pt x="14" y="149"/>
                    <a:pt x="13" y="157"/>
                  </a:cubicBezTo>
                  <a:cubicBezTo>
                    <a:pt x="11" y="165"/>
                    <a:pt x="4" y="164"/>
                    <a:pt x="1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1" name="Freeform 69"/>
            <p:cNvSpPr>
              <a:spLocks/>
            </p:cNvSpPr>
            <p:nvPr/>
          </p:nvSpPr>
          <p:spPr bwMode="auto">
            <a:xfrm>
              <a:off x="236" y="3225"/>
              <a:ext cx="48" cy="660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10" y="6"/>
                </a:cxn>
                <a:cxn ang="0">
                  <a:pos x="11" y="157"/>
                </a:cxn>
                <a:cxn ang="0">
                  <a:pos x="1" y="154"/>
                </a:cxn>
                <a:cxn ang="0">
                  <a:pos x="1" y="6"/>
                </a:cxn>
              </a:cxnLst>
              <a:rect l="0" t="0" r="r" b="b"/>
              <a:pathLst>
                <a:path w="12" h="165">
                  <a:moveTo>
                    <a:pt x="1" y="6"/>
                  </a:moveTo>
                  <a:cubicBezTo>
                    <a:pt x="3" y="0"/>
                    <a:pt x="8" y="2"/>
                    <a:pt x="10" y="6"/>
                  </a:cubicBezTo>
                  <a:cubicBezTo>
                    <a:pt x="12" y="11"/>
                    <a:pt x="12" y="149"/>
                    <a:pt x="11" y="157"/>
                  </a:cubicBezTo>
                  <a:cubicBezTo>
                    <a:pt x="10" y="165"/>
                    <a:pt x="3" y="164"/>
                    <a:pt x="1" y="154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2" name="Freeform 70"/>
            <p:cNvSpPr>
              <a:spLocks/>
            </p:cNvSpPr>
            <p:nvPr/>
          </p:nvSpPr>
          <p:spPr bwMode="auto">
            <a:xfrm>
              <a:off x="236" y="3225"/>
              <a:ext cx="48" cy="66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0" y="6"/>
                </a:cxn>
                <a:cxn ang="0">
                  <a:pos x="10" y="157"/>
                </a:cxn>
                <a:cxn ang="0">
                  <a:pos x="1" y="154"/>
                </a:cxn>
                <a:cxn ang="0">
                  <a:pos x="2" y="6"/>
                </a:cxn>
              </a:cxnLst>
              <a:rect l="0" t="0" r="r" b="b"/>
              <a:pathLst>
                <a:path w="12" h="165">
                  <a:moveTo>
                    <a:pt x="2" y="6"/>
                  </a:moveTo>
                  <a:cubicBezTo>
                    <a:pt x="3" y="0"/>
                    <a:pt x="8" y="3"/>
                    <a:pt x="10" y="6"/>
                  </a:cubicBezTo>
                  <a:cubicBezTo>
                    <a:pt x="12" y="11"/>
                    <a:pt x="11" y="149"/>
                    <a:pt x="10" y="157"/>
                  </a:cubicBezTo>
                  <a:cubicBezTo>
                    <a:pt x="9" y="165"/>
                    <a:pt x="3" y="164"/>
                    <a:pt x="1" y="154"/>
                  </a:cubicBezTo>
                  <a:cubicBezTo>
                    <a:pt x="0" y="148"/>
                    <a:pt x="0" y="12"/>
                    <a:pt x="2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3" name="Freeform 71"/>
            <p:cNvSpPr>
              <a:spLocks/>
            </p:cNvSpPr>
            <p:nvPr/>
          </p:nvSpPr>
          <p:spPr bwMode="auto">
            <a:xfrm>
              <a:off x="240" y="3225"/>
              <a:ext cx="40" cy="660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7"/>
                </a:cxn>
                <a:cxn ang="0">
                  <a:pos x="9" y="157"/>
                </a:cxn>
                <a:cxn ang="0">
                  <a:pos x="1" y="154"/>
                </a:cxn>
                <a:cxn ang="0">
                  <a:pos x="1" y="6"/>
                </a:cxn>
              </a:cxnLst>
              <a:rect l="0" t="0" r="r" b="b"/>
              <a:pathLst>
                <a:path w="10" h="165">
                  <a:moveTo>
                    <a:pt x="1" y="6"/>
                  </a:moveTo>
                  <a:cubicBezTo>
                    <a:pt x="2" y="0"/>
                    <a:pt x="7" y="3"/>
                    <a:pt x="8" y="7"/>
                  </a:cubicBezTo>
                  <a:cubicBezTo>
                    <a:pt x="10" y="12"/>
                    <a:pt x="9" y="149"/>
                    <a:pt x="9" y="157"/>
                  </a:cubicBezTo>
                  <a:cubicBezTo>
                    <a:pt x="8" y="165"/>
                    <a:pt x="3" y="164"/>
                    <a:pt x="1" y="154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4" name="Freeform 72"/>
            <p:cNvSpPr>
              <a:spLocks/>
            </p:cNvSpPr>
            <p:nvPr/>
          </p:nvSpPr>
          <p:spPr bwMode="auto">
            <a:xfrm>
              <a:off x="244" y="3225"/>
              <a:ext cx="32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6" y="7"/>
                </a:cxn>
                <a:cxn ang="0">
                  <a:pos x="7" y="156"/>
                </a:cxn>
                <a:cxn ang="0">
                  <a:pos x="0" y="153"/>
                </a:cxn>
                <a:cxn ang="0">
                  <a:pos x="1" y="6"/>
                </a:cxn>
              </a:cxnLst>
              <a:rect l="0" t="0" r="r" b="b"/>
              <a:pathLst>
                <a:path w="8" h="164">
                  <a:moveTo>
                    <a:pt x="1" y="6"/>
                  </a:moveTo>
                  <a:cubicBezTo>
                    <a:pt x="2" y="0"/>
                    <a:pt x="5" y="3"/>
                    <a:pt x="6" y="7"/>
                  </a:cubicBezTo>
                  <a:cubicBezTo>
                    <a:pt x="8" y="12"/>
                    <a:pt x="8" y="148"/>
                    <a:pt x="7" y="156"/>
                  </a:cubicBezTo>
                  <a:cubicBezTo>
                    <a:pt x="6" y="164"/>
                    <a:pt x="2" y="164"/>
                    <a:pt x="0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5" name="Freeform 73"/>
            <p:cNvSpPr>
              <a:spLocks/>
            </p:cNvSpPr>
            <p:nvPr/>
          </p:nvSpPr>
          <p:spPr bwMode="auto">
            <a:xfrm>
              <a:off x="244" y="3225"/>
              <a:ext cx="28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6" y="7"/>
                </a:cxn>
                <a:cxn ang="0">
                  <a:pos x="6" y="156"/>
                </a:cxn>
                <a:cxn ang="0">
                  <a:pos x="1" y="153"/>
                </a:cxn>
                <a:cxn ang="0">
                  <a:pos x="1" y="6"/>
                </a:cxn>
              </a:cxnLst>
              <a:rect l="0" t="0" r="r" b="b"/>
              <a:pathLst>
                <a:path w="7" h="164">
                  <a:moveTo>
                    <a:pt x="1" y="6"/>
                  </a:moveTo>
                  <a:cubicBezTo>
                    <a:pt x="2" y="0"/>
                    <a:pt x="5" y="3"/>
                    <a:pt x="6" y="7"/>
                  </a:cubicBezTo>
                  <a:cubicBezTo>
                    <a:pt x="7" y="12"/>
                    <a:pt x="7" y="148"/>
                    <a:pt x="6" y="156"/>
                  </a:cubicBezTo>
                  <a:cubicBezTo>
                    <a:pt x="6" y="164"/>
                    <a:pt x="2" y="164"/>
                    <a:pt x="1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6" name="Freeform 74"/>
            <p:cNvSpPr>
              <a:spLocks/>
            </p:cNvSpPr>
            <p:nvPr/>
          </p:nvSpPr>
          <p:spPr bwMode="auto">
            <a:xfrm>
              <a:off x="248" y="3225"/>
              <a:ext cx="20" cy="6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4" y="7"/>
                </a:cxn>
                <a:cxn ang="0">
                  <a:pos x="5" y="156"/>
                </a:cxn>
                <a:cxn ang="0">
                  <a:pos x="0" y="153"/>
                </a:cxn>
                <a:cxn ang="0">
                  <a:pos x="1" y="6"/>
                </a:cxn>
              </a:cxnLst>
              <a:rect l="0" t="0" r="r" b="b"/>
              <a:pathLst>
                <a:path w="5" h="164">
                  <a:moveTo>
                    <a:pt x="1" y="6"/>
                  </a:moveTo>
                  <a:cubicBezTo>
                    <a:pt x="1" y="0"/>
                    <a:pt x="4" y="3"/>
                    <a:pt x="4" y="7"/>
                  </a:cubicBezTo>
                  <a:cubicBezTo>
                    <a:pt x="5" y="12"/>
                    <a:pt x="5" y="148"/>
                    <a:pt x="5" y="156"/>
                  </a:cubicBezTo>
                  <a:cubicBezTo>
                    <a:pt x="4" y="164"/>
                    <a:pt x="1" y="164"/>
                    <a:pt x="0" y="153"/>
                  </a:cubicBezTo>
                  <a:cubicBezTo>
                    <a:pt x="0" y="148"/>
                    <a:pt x="0" y="12"/>
                    <a:pt x="1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7" name="Freeform 75"/>
            <p:cNvSpPr>
              <a:spLocks/>
            </p:cNvSpPr>
            <p:nvPr/>
          </p:nvSpPr>
          <p:spPr bwMode="auto">
            <a:xfrm>
              <a:off x="252" y="3225"/>
              <a:ext cx="12" cy="65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" y="7"/>
                </a:cxn>
                <a:cxn ang="0">
                  <a:pos x="3" y="156"/>
                </a:cxn>
                <a:cxn ang="0">
                  <a:pos x="0" y="153"/>
                </a:cxn>
                <a:cxn ang="0">
                  <a:pos x="0" y="6"/>
                </a:cxn>
              </a:cxnLst>
              <a:rect l="0" t="0" r="r" b="b"/>
              <a:pathLst>
                <a:path w="3" h="164">
                  <a:moveTo>
                    <a:pt x="0" y="6"/>
                  </a:moveTo>
                  <a:cubicBezTo>
                    <a:pt x="1" y="0"/>
                    <a:pt x="2" y="3"/>
                    <a:pt x="3" y="7"/>
                  </a:cubicBezTo>
                  <a:cubicBezTo>
                    <a:pt x="3" y="12"/>
                    <a:pt x="3" y="148"/>
                    <a:pt x="3" y="156"/>
                  </a:cubicBezTo>
                  <a:cubicBezTo>
                    <a:pt x="3" y="164"/>
                    <a:pt x="1" y="163"/>
                    <a:pt x="0" y="153"/>
                  </a:cubicBezTo>
                  <a:cubicBezTo>
                    <a:pt x="0" y="148"/>
                    <a:pt x="0" y="12"/>
                    <a:pt x="0" y="6"/>
                  </a:cubicBezTo>
                </a:path>
              </a:pathLst>
            </a:custGeom>
            <a:solidFill>
              <a:srgbClr val="FA9E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8" name="Freeform 76"/>
            <p:cNvSpPr>
              <a:spLocks/>
            </p:cNvSpPr>
            <p:nvPr/>
          </p:nvSpPr>
          <p:spPr bwMode="auto">
            <a:xfrm>
              <a:off x="252" y="3229"/>
              <a:ext cx="12" cy="652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" y="6"/>
                </a:cxn>
                <a:cxn ang="0">
                  <a:pos x="1" y="152"/>
                </a:cxn>
                <a:cxn ang="0">
                  <a:pos x="2" y="155"/>
                </a:cxn>
                <a:cxn ang="0">
                  <a:pos x="2" y="6"/>
                </a:cxn>
              </a:cxnLst>
              <a:rect l="0" t="0" r="r" b="b"/>
              <a:pathLst>
                <a:path w="3" h="163">
                  <a:moveTo>
                    <a:pt x="2" y="6"/>
                  </a:moveTo>
                  <a:cubicBezTo>
                    <a:pt x="2" y="2"/>
                    <a:pt x="1" y="0"/>
                    <a:pt x="1" y="6"/>
                  </a:cubicBezTo>
                  <a:cubicBezTo>
                    <a:pt x="0" y="11"/>
                    <a:pt x="0" y="146"/>
                    <a:pt x="1" y="152"/>
                  </a:cubicBezTo>
                  <a:cubicBezTo>
                    <a:pt x="1" y="162"/>
                    <a:pt x="2" y="163"/>
                    <a:pt x="2" y="155"/>
                  </a:cubicBezTo>
                  <a:cubicBezTo>
                    <a:pt x="3" y="147"/>
                    <a:pt x="3" y="11"/>
                    <a:pt x="2" y="6"/>
                  </a:cubicBezTo>
                </a:path>
              </a:pathLst>
            </a:custGeom>
            <a:solidFill>
              <a:srgbClr val="A9A8A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49" name="Freeform 77"/>
            <p:cNvSpPr>
              <a:spLocks/>
            </p:cNvSpPr>
            <p:nvPr/>
          </p:nvSpPr>
          <p:spPr bwMode="auto">
            <a:xfrm>
              <a:off x="620" y="327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0" name="Freeform 78"/>
            <p:cNvSpPr>
              <a:spLocks/>
            </p:cNvSpPr>
            <p:nvPr/>
          </p:nvSpPr>
          <p:spPr bwMode="auto">
            <a:xfrm>
              <a:off x="624" y="3253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1" name="Freeform 79"/>
            <p:cNvSpPr>
              <a:spLocks/>
            </p:cNvSpPr>
            <p:nvPr/>
          </p:nvSpPr>
          <p:spPr bwMode="auto">
            <a:xfrm>
              <a:off x="732" y="3253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2" name="Freeform 80"/>
            <p:cNvSpPr>
              <a:spLocks/>
            </p:cNvSpPr>
            <p:nvPr/>
          </p:nvSpPr>
          <p:spPr bwMode="auto">
            <a:xfrm>
              <a:off x="620" y="335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3" name="Freeform 81"/>
            <p:cNvSpPr>
              <a:spLocks/>
            </p:cNvSpPr>
            <p:nvPr/>
          </p:nvSpPr>
          <p:spPr bwMode="auto">
            <a:xfrm>
              <a:off x="624" y="3333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4" name="Freeform 82"/>
            <p:cNvSpPr>
              <a:spLocks/>
            </p:cNvSpPr>
            <p:nvPr/>
          </p:nvSpPr>
          <p:spPr bwMode="auto">
            <a:xfrm>
              <a:off x="732" y="3333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5" name="Freeform 83"/>
            <p:cNvSpPr>
              <a:spLocks/>
            </p:cNvSpPr>
            <p:nvPr/>
          </p:nvSpPr>
          <p:spPr bwMode="auto">
            <a:xfrm>
              <a:off x="620" y="343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6" name="Freeform 84"/>
            <p:cNvSpPr>
              <a:spLocks/>
            </p:cNvSpPr>
            <p:nvPr/>
          </p:nvSpPr>
          <p:spPr bwMode="auto">
            <a:xfrm>
              <a:off x="624" y="3409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8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6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8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6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7" name="Freeform 85"/>
            <p:cNvSpPr>
              <a:spLocks/>
            </p:cNvSpPr>
            <p:nvPr/>
          </p:nvSpPr>
          <p:spPr bwMode="auto">
            <a:xfrm>
              <a:off x="732" y="3409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8" name="Freeform 86"/>
            <p:cNvSpPr>
              <a:spLocks/>
            </p:cNvSpPr>
            <p:nvPr/>
          </p:nvSpPr>
          <p:spPr bwMode="auto">
            <a:xfrm>
              <a:off x="620" y="350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59" name="Freeform 87"/>
            <p:cNvSpPr>
              <a:spLocks/>
            </p:cNvSpPr>
            <p:nvPr/>
          </p:nvSpPr>
          <p:spPr bwMode="auto">
            <a:xfrm>
              <a:off x="624" y="3489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0" name="Freeform 88"/>
            <p:cNvSpPr>
              <a:spLocks/>
            </p:cNvSpPr>
            <p:nvPr/>
          </p:nvSpPr>
          <p:spPr bwMode="auto">
            <a:xfrm>
              <a:off x="732" y="3489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1" name="Freeform 89"/>
            <p:cNvSpPr>
              <a:spLocks/>
            </p:cNvSpPr>
            <p:nvPr/>
          </p:nvSpPr>
          <p:spPr bwMode="auto">
            <a:xfrm>
              <a:off x="620" y="358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2" name="Freeform 90"/>
            <p:cNvSpPr>
              <a:spLocks/>
            </p:cNvSpPr>
            <p:nvPr/>
          </p:nvSpPr>
          <p:spPr bwMode="auto">
            <a:xfrm>
              <a:off x="624" y="3569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3" name="Freeform 91"/>
            <p:cNvSpPr>
              <a:spLocks/>
            </p:cNvSpPr>
            <p:nvPr/>
          </p:nvSpPr>
          <p:spPr bwMode="auto">
            <a:xfrm>
              <a:off x="732" y="3569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4" name="Freeform 92"/>
            <p:cNvSpPr>
              <a:spLocks/>
            </p:cNvSpPr>
            <p:nvPr/>
          </p:nvSpPr>
          <p:spPr bwMode="auto">
            <a:xfrm>
              <a:off x="620" y="366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5" name="Freeform 93"/>
            <p:cNvSpPr>
              <a:spLocks/>
            </p:cNvSpPr>
            <p:nvPr/>
          </p:nvSpPr>
          <p:spPr bwMode="auto">
            <a:xfrm>
              <a:off x="624" y="3645"/>
              <a:ext cx="108" cy="32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6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4"/>
                </a:cxn>
                <a:cxn ang="0">
                  <a:pos x="0" y="32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4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32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6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4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6" name="Freeform 94"/>
            <p:cNvSpPr>
              <a:spLocks/>
            </p:cNvSpPr>
            <p:nvPr/>
          </p:nvSpPr>
          <p:spPr bwMode="auto">
            <a:xfrm>
              <a:off x="732" y="3645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7" name="Freeform 95"/>
            <p:cNvSpPr>
              <a:spLocks/>
            </p:cNvSpPr>
            <p:nvPr/>
          </p:nvSpPr>
          <p:spPr bwMode="auto">
            <a:xfrm>
              <a:off x="620" y="374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8" name="Freeform 96"/>
            <p:cNvSpPr>
              <a:spLocks/>
            </p:cNvSpPr>
            <p:nvPr/>
          </p:nvSpPr>
          <p:spPr bwMode="auto">
            <a:xfrm>
              <a:off x="624" y="3725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20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8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20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8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69" name="Freeform 97"/>
            <p:cNvSpPr>
              <a:spLocks/>
            </p:cNvSpPr>
            <p:nvPr/>
          </p:nvSpPr>
          <p:spPr bwMode="auto">
            <a:xfrm>
              <a:off x="732" y="3725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0" name="Freeform 98"/>
            <p:cNvSpPr>
              <a:spLocks/>
            </p:cNvSpPr>
            <p:nvPr/>
          </p:nvSpPr>
          <p:spPr bwMode="auto">
            <a:xfrm>
              <a:off x="620" y="382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1" name="Freeform 99"/>
            <p:cNvSpPr>
              <a:spLocks/>
            </p:cNvSpPr>
            <p:nvPr/>
          </p:nvSpPr>
          <p:spPr bwMode="auto">
            <a:xfrm>
              <a:off x="624" y="3805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16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16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2" name="Freeform 100"/>
            <p:cNvSpPr>
              <a:spLocks/>
            </p:cNvSpPr>
            <p:nvPr/>
          </p:nvSpPr>
          <p:spPr bwMode="auto">
            <a:xfrm>
              <a:off x="732" y="3805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3" name="Freeform 101"/>
            <p:cNvSpPr>
              <a:spLocks/>
            </p:cNvSpPr>
            <p:nvPr/>
          </p:nvSpPr>
          <p:spPr bwMode="auto">
            <a:xfrm>
              <a:off x="680" y="3081"/>
              <a:ext cx="8" cy="4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8" y="4"/>
                </a:cxn>
              </a:cxnLst>
              <a:rect l="0" t="0" r="r" b="b"/>
              <a:pathLst>
                <a:path w="8" h="4">
                  <a:moveTo>
                    <a:pt x="8" y="4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4" name="Rectangle 102"/>
            <p:cNvSpPr>
              <a:spLocks noChangeArrowheads="1"/>
            </p:cNvSpPr>
            <p:nvPr/>
          </p:nvSpPr>
          <p:spPr bwMode="auto">
            <a:xfrm>
              <a:off x="680" y="3085"/>
              <a:ext cx="8" cy="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5" name="Freeform 103"/>
            <p:cNvSpPr>
              <a:spLocks/>
            </p:cNvSpPr>
            <p:nvPr/>
          </p:nvSpPr>
          <p:spPr bwMode="auto">
            <a:xfrm>
              <a:off x="680" y="3885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6" name="Freeform 104"/>
            <p:cNvSpPr>
              <a:spLocks/>
            </p:cNvSpPr>
            <p:nvPr/>
          </p:nvSpPr>
          <p:spPr bwMode="auto">
            <a:xfrm>
              <a:off x="620" y="319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7" name="Freeform 105"/>
            <p:cNvSpPr>
              <a:spLocks/>
            </p:cNvSpPr>
            <p:nvPr/>
          </p:nvSpPr>
          <p:spPr bwMode="auto">
            <a:xfrm>
              <a:off x="624" y="3177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8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2" y="16"/>
                </a:cxn>
                <a:cxn ang="0">
                  <a:pos x="16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8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16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8" name="Freeform 106"/>
            <p:cNvSpPr>
              <a:spLocks/>
            </p:cNvSpPr>
            <p:nvPr/>
          </p:nvSpPr>
          <p:spPr bwMode="auto">
            <a:xfrm>
              <a:off x="732" y="3177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79" name="Freeform 107"/>
            <p:cNvSpPr>
              <a:spLocks/>
            </p:cNvSpPr>
            <p:nvPr/>
          </p:nvSpPr>
          <p:spPr bwMode="auto">
            <a:xfrm>
              <a:off x="652" y="331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0" name="Freeform 108"/>
            <p:cNvSpPr>
              <a:spLocks/>
            </p:cNvSpPr>
            <p:nvPr/>
          </p:nvSpPr>
          <p:spPr bwMode="auto">
            <a:xfrm>
              <a:off x="656" y="3301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1" name="Freeform 109"/>
            <p:cNvSpPr>
              <a:spLocks/>
            </p:cNvSpPr>
            <p:nvPr/>
          </p:nvSpPr>
          <p:spPr bwMode="auto">
            <a:xfrm>
              <a:off x="704" y="3301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2" name="Freeform 110"/>
            <p:cNvSpPr>
              <a:spLocks/>
            </p:cNvSpPr>
            <p:nvPr/>
          </p:nvSpPr>
          <p:spPr bwMode="auto">
            <a:xfrm>
              <a:off x="652" y="323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3" name="Freeform 111"/>
            <p:cNvSpPr>
              <a:spLocks/>
            </p:cNvSpPr>
            <p:nvPr/>
          </p:nvSpPr>
          <p:spPr bwMode="auto">
            <a:xfrm>
              <a:off x="656" y="3225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8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4" name="Freeform 112"/>
            <p:cNvSpPr>
              <a:spLocks/>
            </p:cNvSpPr>
            <p:nvPr/>
          </p:nvSpPr>
          <p:spPr bwMode="auto">
            <a:xfrm>
              <a:off x="704" y="3225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5" name="Freeform 113"/>
            <p:cNvSpPr>
              <a:spLocks/>
            </p:cNvSpPr>
            <p:nvPr/>
          </p:nvSpPr>
          <p:spPr bwMode="auto">
            <a:xfrm>
              <a:off x="652" y="338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6" name="Freeform 114"/>
            <p:cNvSpPr>
              <a:spLocks/>
            </p:cNvSpPr>
            <p:nvPr/>
          </p:nvSpPr>
          <p:spPr bwMode="auto">
            <a:xfrm>
              <a:off x="656" y="3381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7" name="Freeform 115"/>
            <p:cNvSpPr>
              <a:spLocks/>
            </p:cNvSpPr>
            <p:nvPr/>
          </p:nvSpPr>
          <p:spPr bwMode="auto">
            <a:xfrm>
              <a:off x="704" y="3381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8" name="Freeform 116"/>
            <p:cNvSpPr>
              <a:spLocks/>
            </p:cNvSpPr>
            <p:nvPr/>
          </p:nvSpPr>
          <p:spPr bwMode="auto">
            <a:xfrm>
              <a:off x="652" y="3469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89" name="Freeform 117"/>
            <p:cNvSpPr>
              <a:spLocks/>
            </p:cNvSpPr>
            <p:nvPr/>
          </p:nvSpPr>
          <p:spPr bwMode="auto">
            <a:xfrm>
              <a:off x="656" y="3457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4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0" name="Freeform 118"/>
            <p:cNvSpPr>
              <a:spLocks/>
            </p:cNvSpPr>
            <p:nvPr/>
          </p:nvSpPr>
          <p:spPr bwMode="auto">
            <a:xfrm>
              <a:off x="704" y="3457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1" name="Freeform 119"/>
            <p:cNvSpPr>
              <a:spLocks/>
            </p:cNvSpPr>
            <p:nvPr/>
          </p:nvSpPr>
          <p:spPr bwMode="auto">
            <a:xfrm>
              <a:off x="652" y="354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2" name="Freeform 120"/>
            <p:cNvSpPr>
              <a:spLocks/>
            </p:cNvSpPr>
            <p:nvPr/>
          </p:nvSpPr>
          <p:spPr bwMode="auto">
            <a:xfrm>
              <a:off x="656" y="3537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3" name="Freeform 121"/>
            <p:cNvSpPr>
              <a:spLocks/>
            </p:cNvSpPr>
            <p:nvPr/>
          </p:nvSpPr>
          <p:spPr bwMode="auto">
            <a:xfrm>
              <a:off x="704" y="3537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4" name="Freeform 122"/>
            <p:cNvSpPr>
              <a:spLocks/>
            </p:cNvSpPr>
            <p:nvPr/>
          </p:nvSpPr>
          <p:spPr bwMode="auto">
            <a:xfrm>
              <a:off x="652" y="362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5" name="Freeform 123"/>
            <p:cNvSpPr>
              <a:spLocks/>
            </p:cNvSpPr>
            <p:nvPr/>
          </p:nvSpPr>
          <p:spPr bwMode="auto">
            <a:xfrm>
              <a:off x="656" y="3613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8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12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8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12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6" name="Freeform 124"/>
            <p:cNvSpPr>
              <a:spLocks/>
            </p:cNvSpPr>
            <p:nvPr/>
          </p:nvSpPr>
          <p:spPr bwMode="auto">
            <a:xfrm>
              <a:off x="704" y="361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7" name="Freeform 125"/>
            <p:cNvSpPr>
              <a:spLocks/>
            </p:cNvSpPr>
            <p:nvPr/>
          </p:nvSpPr>
          <p:spPr bwMode="auto">
            <a:xfrm>
              <a:off x="652" y="3705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8" name="Freeform 126"/>
            <p:cNvSpPr>
              <a:spLocks/>
            </p:cNvSpPr>
            <p:nvPr/>
          </p:nvSpPr>
          <p:spPr bwMode="auto">
            <a:xfrm>
              <a:off x="656" y="3693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799" name="Freeform 127"/>
            <p:cNvSpPr>
              <a:spLocks/>
            </p:cNvSpPr>
            <p:nvPr/>
          </p:nvSpPr>
          <p:spPr bwMode="auto">
            <a:xfrm>
              <a:off x="704" y="369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0" name="Freeform 128"/>
            <p:cNvSpPr>
              <a:spLocks/>
            </p:cNvSpPr>
            <p:nvPr/>
          </p:nvSpPr>
          <p:spPr bwMode="auto">
            <a:xfrm>
              <a:off x="652" y="378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1" name="Freeform 129"/>
            <p:cNvSpPr>
              <a:spLocks/>
            </p:cNvSpPr>
            <p:nvPr/>
          </p:nvSpPr>
          <p:spPr bwMode="auto">
            <a:xfrm>
              <a:off x="656" y="3773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2" name="Freeform 130"/>
            <p:cNvSpPr>
              <a:spLocks/>
            </p:cNvSpPr>
            <p:nvPr/>
          </p:nvSpPr>
          <p:spPr bwMode="auto">
            <a:xfrm>
              <a:off x="704" y="377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3" name="Freeform 131"/>
            <p:cNvSpPr>
              <a:spLocks/>
            </p:cNvSpPr>
            <p:nvPr/>
          </p:nvSpPr>
          <p:spPr bwMode="auto">
            <a:xfrm>
              <a:off x="652" y="386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4" name="Freeform 132"/>
            <p:cNvSpPr>
              <a:spLocks/>
            </p:cNvSpPr>
            <p:nvPr/>
          </p:nvSpPr>
          <p:spPr bwMode="auto">
            <a:xfrm>
              <a:off x="656" y="3849"/>
              <a:ext cx="52" cy="2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32" y="8"/>
                </a:cxn>
                <a:cxn ang="0">
                  <a:pos x="24" y="8"/>
                </a:cxn>
                <a:cxn ang="0">
                  <a:pos x="20" y="8"/>
                </a:cxn>
                <a:cxn ang="0">
                  <a:pos x="16" y="12"/>
                </a:cxn>
                <a:cxn ang="0">
                  <a:pos x="8" y="12"/>
                </a:cxn>
                <a:cxn ang="0">
                  <a:pos x="0" y="12"/>
                </a:cxn>
                <a:cxn ang="0">
                  <a:pos x="0" y="20"/>
                </a:cxn>
                <a:cxn ang="0">
                  <a:pos x="8" y="20"/>
                </a:cxn>
                <a:cxn ang="0">
                  <a:pos x="16" y="20"/>
                </a:cxn>
                <a:cxn ang="0">
                  <a:pos x="20" y="20"/>
                </a:cxn>
                <a:cxn ang="0">
                  <a:pos x="28" y="16"/>
                </a:cxn>
                <a:cxn ang="0">
                  <a:pos x="32" y="16"/>
                </a:cxn>
                <a:cxn ang="0">
                  <a:pos x="40" y="12"/>
                </a:cxn>
                <a:cxn ang="0">
                  <a:pos x="44" y="12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20">
                  <a:moveTo>
                    <a:pt x="48" y="0"/>
                  </a:moveTo>
                  <a:lnTo>
                    <a:pt x="44" y="4"/>
                  </a:lnTo>
                  <a:lnTo>
                    <a:pt x="36" y="4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20" y="8"/>
                  </a:lnTo>
                  <a:lnTo>
                    <a:pt x="16" y="12"/>
                  </a:lnTo>
                  <a:lnTo>
                    <a:pt x="8" y="1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0" y="20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40" y="12"/>
                  </a:lnTo>
                  <a:lnTo>
                    <a:pt x="44" y="12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5" name="Freeform 133"/>
            <p:cNvSpPr>
              <a:spLocks/>
            </p:cNvSpPr>
            <p:nvPr/>
          </p:nvSpPr>
          <p:spPr bwMode="auto">
            <a:xfrm>
              <a:off x="704" y="3849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6" name="Freeform 134"/>
            <p:cNvSpPr>
              <a:spLocks/>
            </p:cNvSpPr>
            <p:nvPr/>
          </p:nvSpPr>
          <p:spPr bwMode="auto">
            <a:xfrm>
              <a:off x="652" y="3161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7" name="Freeform 135"/>
            <p:cNvSpPr>
              <a:spLocks/>
            </p:cNvSpPr>
            <p:nvPr/>
          </p:nvSpPr>
          <p:spPr bwMode="auto">
            <a:xfrm>
              <a:off x="656" y="3153"/>
              <a:ext cx="52" cy="1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4" y="0"/>
                </a:cxn>
                <a:cxn ang="0">
                  <a:pos x="36" y="4"/>
                </a:cxn>
                <a:cxn ang="0">
                  <a:pos x="32" y="4"/>
                </a:cxn>
                <a:cxn ang="0">
                  <a:pos x="28" y="8"/>
                </a:cxn>
                <a:cxn ang="0">
                  <a:pos x="20" y="8"/>
                </a:cxn>
                <a:cxn ang="0">
                  <a:pos x="16" y="8"/>
                </a:cxn>
                <a:cxn ang="0">
                  <a:pos x="8" y="8"/>
                </a:cxn>
                <a:cxn ang="0">
                  <a:pos x="0" y="8"/>
                </a:cxn>
                <a:cxn ang="0">
                  <a:pos x="0" y="16"/>
                </a:cxn>
                <a:cxn ang="0">
                  <a:pos x="8" y="16"/>
                </a:cxn>
                <a:cxn ang="0">
                  <a:pos x="16" y="16"/>
                </a:cxn>
                <a:cxn ang="0">
                  <a:pos x="20" y="16"/>
                </a:cxn>
                <a:cxn ang="0">
                  <a:pos x="28" y="16"/>
                </a:cxn>
                <a:cxn ang="0">
                  <a:pos x="32" y="12"/>
                </a:cxn>
                <a:cxn ang="0">
                  <a:pos x="40" y="12"/>
                </a:cxn>
                <a:cxn ang="0">
                  <a:pos x="44" y="8"/>
                </a:cxn>
                <a:cxn ang="0">
                  <a:pos x="52" y="8"/>
                </a:cxn>
                <a:cxn ang="0">
                  <a:pos x="48" y="0"/>
                </a:cxn>
              </a:cxnLst>
              <a:rect l="0" t="0" r="r" b="b"/>
              <a:pathLst>
                <a:path w="52" h="16">
                  <a:moveTo>
                    <a:pt x="48" y="0"/>
                  </a:moveTo>
                  <a:lnTo>
                    <a:pt x="44" y="0"/>
                  </a:lnTo>
                  <a:lnTo>
                    <a:pt x="36" y="4"/>
                  </a:lnTo>
                  <a:lnTo>
                    <a:pt x="32" y="4"/>
                  </a:lnTo>
                  <a:lnTo>
                    <a:pt x="28" y="8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0" y="16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4" y="8"/>
                  </a:lnTo>
                  <a:lnTo>
                    <a:pt x="52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8" name="Freeform 136"/>
            <p:cNvSpPr>
              <a:spLocks/>
            </p:cNvSpPr>
            <p:nvPr/>
          </p:nvSpPr>
          <p:spPr bwMode="auto">
            <a:xfrm>
              <a:off x="704" y="3153"/>
              <a:ext cx="8" cy="8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09" name="Freeform 137"/>
            <p:cNvSpPr>
              <a:spLocks/>
            </p:cNvSpPr>
            <p:nvPr/>
          </p:nvSpPr>
          <p:spPr bwMode="auto">
            <a:xfrm>
              <a:off x="620" y="3117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0"/>
                </a:cxn>
              </a:cxnLst>
              <a:rect l="0" t="0" r="r" b="b"/>
              <a:pathLst>
                <a:path w="4" h="8">
                  <a:moveTo>
                    <a:pt x="4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0" name="Freeform 138"/>
            <p:cNvSpPr>
              <a:spLocks/>
            </p:cNvSpPr>
            <p:nvPr/>
          </p:nvSpPr>
          <p:spPr bwMode="auto">
            <a:xfrm>
              <a:off x="624" y="3097"/>
              <a:ext cx="108" cy="28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92" y="4"/>
                </a:cxn>
                <a:cxn ang="0">
                  <a:pos x="80" y="8"/>
                </a:cxn>
                <a:cxn ang="0">
                  <a:pos x="68" y="12"/>
                </a:cxn>
                <a:cxn ang="0">
                  <a:pos x="60" y="12"/>
                </a:cxn>
                <a:cxn ang="0">
                  <a:pos x="48" y="16"/>
                </a:cxn>
                <a:cxn ang="0">
                  <a:pos x="36" y="16"/>
                </a:cxn>
                <a:cxn ang="0">
                  <a:pos x="20" y="20"/>
                </a:cxn>
                <a:cxn ang="0">
                  <a:pos x="0" y="20"/>
                </a:cxn>
                <a:cxn ang="0">
                  <a:pos x="0" y="28"/>
                </a:cxn>
                <a:cxn ang="0">
                  <a:pos x="20" y="28"/>
                </a:cxn>
                <a:cxn ang="0">
                  <a:pos x="36" y="24"/>
                </a:cxn>
                <a:cxn ang="0">
                  <a:pos x="48" y="24"/>
                </a:cxn>
                <a:cxn ang="0">
                  <a:pos x="60" y="20"/>
                </a:cxn>
                <a:cxn ang="0">
                  <a:pos x="72" y="20"/>
                </a:cxn>
                <a:cxn ang="0">
                  <a:pos x="84" y="16"/>
                </a:cxn>
                <a:cxn ang="0">
                  <a:pos x="96" y="12"/>
                </a:cxn>
                <a:cxn ang="0">
                  <a:pos x="108" y="8"/>
                </a:cxn>
                <a:cxn ang="0">
                  <a:pos x="108" y="0"/>
                </a:cxn>
              </a:cxnLst>
              <a:rect l="0" t="0" r="r" b="b"/>
              <a:pathLst>
                <a:path w="108" h="28">
                  <a:moveTo>
                    <a:pt x="108" y="0"/>
                  </a:moveTo>
                  <a:lnTo>
                    <a:pt x="92" y="4"/>
                  </a:lnTo>
                  <a:lnTo>
                    <a:pt x="80" y="8"/>
                  </a:lnTo>
                  <a:lnTo>
                    <a:pt x="68" y="12"/>
                  </a:lnTo>
                  <a:lnTo>
                    <a:pt x="60" y="12"/>
                  </a:lnTo>
                  <a:lnTo>
                    <a:pt x="48" y="16"/>
                  </a:lnTo>
                  <a:lnTo>
                    <a:pt x="36" y="16"/>
                  </a:lnTo>
                  <a:lnTo>
                    <a:pt x="20" y="20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20" y="28"/>
                  </a:lnTo>
                  <a:lnTo>
                    <a:pt x="36" y="24"/>
                  </a:lnTo>
                  <a:lnTo>
                    <a:pt x="48" y="24"/>
                  </a:lnTo>
                  <a:lnTo>
                    <a:pt x="60" y="20"/>
                  </a:lnTo>
                  <a:lnTo>
                    <a:pt x="72" y="20"/>
                  </a:lnTo>
                  <a:lnTo>
                    <a:pt x="84" y="16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1" name="Freeform 139"/>
            <p:cNvSpPr>
              <a:spLocks/>
            </p:cNvSpPr>
            <p:nvPr/>
          </p:nvSpPr>
          <p:spPr bwMode="auto">
            <a:xfrm>
              <a:off x="732" y="3097"/>
              <a:ext cx="4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" h="8">
                  <a:moveTo>
                    <a:pt x="0" y="8"/>
                  </a:moveTo>
                  <a:lnTo>
                    <a:pt x="4" y="8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2" name="Freeform 140"/>
            <p:cNvSpPr>
              <a:spLocks/>
            </p:cNvSpPr>
            <p:nvPr/>
          </p:nvSpPr>
          <p:spPr bwMode="auto">
            <a:xfrm>
              <a:off x="144" y="3237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3" name="Freeform 141"/>
            <p:cNvSpPr>
              <a:spLocks/>
            </p:cNvSpPr>
            <p:nvPr/>
          </p:nvSpPr>
          <p:spPr bwMode="auto">
            <a:xfrm>
              <a:off x="228" y="3229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4" name="Freeform 142"/>
            <p:cNvSpPr>
              <a:spLocks/>
            </p:cNvSpPr>
            <p:nvPr/>
          </p:nvSpPr>
          <p:spPr bwMode="auto">
            <a:xfrm>
              <a:off x="112" y="3461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5" name="Freeform 143"/>
            <p:cNvSpPr>
              <a:spLocks/>
            </p:cNvSpPr>
            <p:nvPr/>
          </p:nvSpPr>
          <p:spPr bwMode="auto">
            <a:xfrm>
              <a:off x="196" y="3453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6" name="Freeform 144"/>
            <p:cNvSpPr>
              <a:spLocks/>
            </p:cNvSpPr>
            <p:nvPr/>
          </p:nvSpPr>
          <p:spPr bwMode="auto">
            <a:xfrm>
              <a:off x="516" y="3253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7" name="Freeform 145"/>
            <p:cNvSpPr>
              <a:spLocks/>
            </p:cNvSpPr>
            <p:nvPr/>
          </p:nvSpPr>
          <p:spPr bwMode="auto">
            <a:xfrm>
              <a:off x="604" y="3245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8" name="Freeform 146"/>
            <p:cNvSpPr>
              <a:spLocks/>
            </p:cNvSpPr>
            <p:nvPr/>
          </p:nvSpPr>
          <p:spPr bwMode="auto">
            <a:xfrm>
              <a:off x="384" y="3557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19" name="Freeform 147"/>
            <p:cNvSpPr>
              <a:spLocks/>
            </p:cNvSpPr>
            <p:nvPr/>
          </p:nvSpPr>
          <p:spPr bwMode="auto">
            <a:xfrm>
              <a:off x="468" y="3549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" name="Group 156"/>
            <p:cNvGrpSpPr>
              <a:grpSpLocks/>
            </p:cNvGrpSpPr>
            <p:nvPr/>
          </p:nvGrpSpPr>
          <p:grpSpPr bwMode="auto">
            <a:xfrm>
              <a:off x="240" y="3653"/>
              <a:ext cx="116" cy="104"/>
              <a:chOff x="270" y="3653"/>
              <a:chExt cx="116" cy="104"/>
            </a:xfrm>
          </p:grpSpPr>
          <p:sp>
            <p:nvSpPr>
              <p:cNvPr id="28820" name="Freeform 148"/>
              <p:cNvSpPr>
                <a:spLocks/>
              </p:cNvSpPr>
              <p:nvPr/>
            </p:nvSpPr>
            <p:spPr bwMode="auto">
              <a:xfrm>
                <a:off x="270" y="3661"/>
                <a:ext cx="76" cy="96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20" y="0"/>
                  </a:cxn>
                  <a:cxn ang="0">
                    <a:pos x="20" y="36"/>
                  </a:cxn>
                  <a:cxn ang="0">
                    <a:pos x="56" y="36"/>
                  </a:cxn>
                  <a:cxn ang="0">
                    <a:pos x="56" y="0"/>
                  </a:cxn>
                  <a:cxn ang="0">
                    <a:pos x="76" y="0"/>
                  </a:cxn>
                  <a:cxn ang="0">
                    <a:pos x="76" y="96"/>
                  </a:cxn>
                  <a:cxn ang="0">
                    <a:pos x="56" y="96"/>
                  </a:cxn>
                  <a:cxn ang="0">
                    <a:pos x="56" y="52"/>
                  </a:cxn>
                  <a:cxn ang="0">
                    <a:pos x="20" y="52"/>
                  </a:cxn>
                  <a:cxn ang="0">
                    <a:pos x="20" y="96"/>
                  </a:cxn>
                  <a:cxn ang="0">
                    <a:pos x="0" y="96"/>
                  </a:cxn>
                </a:cxnLst>
                <a:rect l="0" t="0" r="r" b="b"/>
                <a:pathLst>
                  <a:path w="76" h="96">
                    <a:moveTo>
                      <a:pt x="0" y="96"/>
                    </a:moveTo>
                    <a:lnTo>
                      <a:pt x="0" y="0"/>
                    </a:lnTo>
                    <a:lnTo>
                      <a:pt x="20" y="0"/>
                    </a:lnTo>
                    <a:lnTo>
                      <a:pt x="20" y="36"/>
                    </a:lnTo>
                    <a:lnTo>
                      <a:pt x="56" y="36"/>
                    </a:lnTo>
                    <a:lnTo>
                      <a:pt x="56" y="0"/>
                    </a:lnTo>
                    <a:lnTo>
                      <a:pt x="76" y="0"/>
                    </a:lnTo>
                    <a:lnTo>
                      <a:pt x="76" y="96"/>
                    </a:lnTo>
                    <a:lnTo>
                      <a:pt x="56" y="96"/>
                    </a:lnTo>
                    <a:lnTo>
                      <a:pt x="56" y="52"/>
                    </a:lnTo>
                    <a:lnTo>
                      <a:pt x="20" y="52"/>
                    </a:lnTo>
                    <a:lnTo>
                      <a:pt x="20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821" name="Freeform 149"/>
              <p:cNvSpPr>
                <a:spLocks/>
              </p:cNvSpPr>
              <p:nvPr/>
            </p:nvSpPr>
            <p:spPr bwMode="auto">
              <a:xfrm>
                <a:off x="354" y="3653"/>
                <a:ext cx="32" cy="32"/>
              </a:xfrm>
              <a:custGeom>
                <a:avLst/>
                <a:gdLst/>
                <a:ahLst/>
                <a:cxnLst>
                  <a:cxn ang="0">
                    <a:pos x="12" y="32"/>
                  </a:cxn>
                  <a:cxn ang="0">
                    <a:pos x="12" y="20"/>
                  </a:cxn>
                  <a:cxn ang="0">
                    <a:pos x="0" y="20"/>
                  </a:cxn>
                  <a:cxn ang="0">
                    <a:pos x="0" y="12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20" y="0"/>
                  </a:cxn>
                  <a:cxn ang="0">
                    <a:pos x="20" y="12"/>
                  </a:cxn>
                  <a:cxn ang="0">
                    <a:pos x="32" y="12"/>
                  </a:cxn>
                  <a:cxn ang="0">
                    <a:pos x="32" y="20"/>
                  </a:cxn>
                  <a:cxn ang="0">
                    <a:pos x="20" y="20"/>
                  </a:cxn>
                  <a:cxn ang="0">
                    <a:pos x="20" y="32"/>
                  </a:cxn>
                  <a:cxn ang="0">
                    <a:pos x="12" y="32"/>
                  </a:cxn>
                </a:cxnLst>
                <a:rect l="0" t="0" r="r" b="b"/>
                <a:pathLst>
                  <a:path w="32" h="32">
                    <a:moveTo>
                      <a:pt x="12" y="32"/>
                    </a:moveTo>
                    <a:lnTo>
                      <a:pt x="12" y="20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0" y="12"/>
                    </a:lnTo>
                    <a:lnTo>
                      <a:pt x="32" y="12"/>
                    </a:lnTo>
                    <a:lnTo>
                      <a:pt x="32" y="20"/>
                    </a:lnTo>
                    <a:lnTo>
                      <a:pt x="20" y="20"/>
                    </a:lnTo>
                    <a:lnTo>
                      <a:pt x="20" y="32"/>
                    </a:lnTo>
                    <a:lnTo>
                      <a:pt x="12" y="32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8822" name="Freeform 150"/>
            <p:cNvSpPr>
              <a:spLocks/>
            </p:cNvSpPr>
            <p:nvPr/>
          </p:nvSpPr>
          <p:spPr bwMode="auto">
            <a:xfrm>
              <a:off x="504" y="3437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23" name="Freeform 151"/>
            <p:cNvSpPr>
              <a:spLocks/>
            </p:cNvSpPr>
            <p:nvPr/>
          </p:nvSpPr>
          <p:spPr bwMode="auto">
            <a:xfrm>
              <a:off x="592" y="3429"/>
              <a:ext cx="32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2" y="20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12" y="12"/>
                </a:cxn>
                <a:cxn ang="0">
                  <a:pos x="12" y="0"/>
                </a:cxn>
                <a:cxn ang="0">
                  <a:pos x="20" y="0"/>
                </a:cxn>
                <a:cxn ang="0">
                  <a:pos x="20" y="12"/>
                </a:cxn>
                <a:cxn ang="0">
                  <a:pos x="32" y="12"/>
                </a:cxn>
                <a:cxn ang="0">
                  <a:pos x="32" y="20"/>
                </a:cxn>
                <a:cxn ang="0">
                  <a:pos x="20" y="20"/>
                </a:cxn>
                <a:cxn ang="0">
                  <a:pos x="20" y="32"/>
                </a:cxn>
                <a:cxn ang="0">
                  <a:pos x="12" y="32"/>
                </a:cxn>
              </a:cxnLst>
              <a:rect l="0" t="0" r="r" b="b"/>
              <a:pathLst>
                <a:path w="32" h="32">
                  <a:moveTo>
                    <a:pt x="12" y="32"/>
                  </a:moveTo>
                  <a:lnTo>
                    <a:pt x="12" y="2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20" y="12"/>
                  </a:lnTo>
                  <a:lnTo>
                    <a:pt x="32" y="12"/>
                  </a:lnTo>
                  <a:lnTo>
                    <a:pt x="32" y="20"/>
                  </a:lnTo>
                  <a:lnTo>
                    <a:pt x="20" y="20"/>
                  </a:lnTo>
                  <a:lnTo>
                    <a:pt x="20" y="32"/>
                  </a:lnTo>
                  <a:lnTo>
                    <a:pt x="12" y="32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24" name="Freeform 152"/>
            <p:cNvSpPr>
              <a:spLocks noEditPoints="1"/>
            </p:cNvSpPr>
            <p:nvPr/>
          </p:nvSpPr>
          <p:spPr bwMode="auto">
            <a:xfrm>
              <a:off x="260" y="3345"/>
              <a:ext cx="92" cy="9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36"/>
                </a:cxn>
                <a:cxn ang="0">
                  <a:pos x="0" y="28"/>
                </a:cxn>
                <a:cxn ang="0">
                  <a:pos x="4" y="24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20" y="4"/>
                </a:cxn>
                <a:cxn ang="0">
                  <a:pos x="28" y="4"/>
                </a:cxn>
                <a:cxn ang="0">
                  <a:pos x="32" y="0"/>
                </a:cxn>
                <a:cxn ang="0">
                  <a:pos x="40" y="0"/>
                </a:cxn>
                <a:cxn ang="0">
                  <a:pos x="48" y="0"/>
                </a:cxn>
                <a:cxn ang="0">
                  <a:pos x="60" y="0"/>
                </a:cxn>
                <a:cxn ang="0">
                  <a:pos x="68" y="4"/>
                </a:cxn>
                <a:cxn ang="0">
                  <a:pos x="76" y="8"/>
                </a:cxn>
                <a:cxn ang="0">
                  <a:pos x="84" y="16"/>
                </a:cxn>
                <a:cxn ang="0">
                  <a:pos x="88" y="24"/>
                </a:cxn>
                <a:cxn ang="0">
                  <a:pos x="92" y="32"/>
                </a:cxn>
                <a:cxn ang="0">
                  <a:pos x="92" y="44"/>
                </a:cxn>
                <a:cxn ang="0">
                  <a:pos x="92" y="52"/>
                </a:cxn>
                <a:cxn ang="0">
                  <a:pos x="92" y="64"/>
                </a:cxn>
                <a:cxn ang="0">
                  <a:pos x="88" y="72"/>
                </a:cxn>
                <a:cxn ang="0">
                  <a:pos x="84" y="80"/>
                </a:cxn>
                <a:cxn ang="0">
                  <a:pos x="76" y="88"/>
                </a:cxn>
                <a:cxn ang="0">
                  <a:pos x="68" y="92"/>
                </a:cxn>
                <a:cxn ang="0">
                  <a:pos x="60" y="96"/>
                </a:cxn>
                <a:cxn ang="0">
                  <a:pos x="52" y="96"/>
                </a:cxn>
                <a:cxn ang="0">
                  <a:pos x="44" y="96"/>
                </a:cxn>
                <a:cxn ang="0">
                  <a:pos x="32" y="96"/>
                </a:cxn>
                <a:cxn ang="0">
                  <a:pos x="24" y="92"/>
                </a:cxn>
                <a:cxn ang="0">
                  <a:pos x="16" y="88"/>
                </a:cxn>
                <a:cxn ang="0">
                  <a:pos x="8" y="80"/>
                </a:cxn>
                <a:cxn ang="0">
                  <a:pos x="4" y="72"/>
                </a:cxn>
                <a:cxn ang="0">
                  <a:pos x="0" y="64"/>
                </a:cxn>
                <a:cxn ang="0">
                  <a:pos x="0" y="52"/>
                </a:cxn>
                <a:cxn ang="0">
                  <a:pos x="20" y="48"/>
                </a:cxn>
                <a:cxn ang="0">
                  <a:pos x="20" y="56"/>
                </a:cxn>
                <a:cxn ang="0">
                  <a:pos x="24" y="64"/>
                </a:cxn>
                <a:cxn ang="0">
                  <a:pos x="28" y="72"/>
                </a:cxn>
                <a:cxn ang="0">
                  <a:pos x="36" y="76"/>
                </a:cxn>
                <a:cxn ang="0">
                  <a:pos x="44" y="80"/>
                </a:cxn>
                <a:cxn ang="0">
                  <a:pos x="52" y="80"/>
                </a:cxn>
                <a:cxn ang="0">
                  <a:pos x="60" y="76"/>
                </a:cxn>
                <a:cxn ang="0">
                  <a:pos x="68" y="68"/>
                </a:cxn>
                <a:cxn ang="0">
                  <a:pos x="72" y="60"/>
                </a:cxn>
                <a:cxn ang="0">
                  <a:pos x="72" y="52"/>
                </a:cxn>
                <a:cxn ang="0">
                  <a:pos x="72" y="44"/>
                </a:cxn>
                <a:cxn ang="0">
                  <a:pos x="72" y="36"/>
                </a:cxn>
                <a:cxn ang="0">
                  <a:pos x="68" y="28"/>
                </a:cxn>
                <a:cxn ang="0">
                  <a:pos x="60" y="20"/>
                </a:cxn>
                <a:cxn ang="0">
                  <a:pos x="52" y="16"/>
                </a:cxn>
                <a:cxn ang="0">
                  <a:pos x="44" y="16"/>
                </a:cxn>
                <a:cxn ang="0">
                  <a:pos x="36" y="20"/>
                </a:cxn>
                <a:cxn ang="0">
                  <a:pos x="28" y="24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20" y="48"/>
                </a:cxn>
              </a:cxnLst>
              <a:rect l="0" t="0" r="r" b="b"/>
              <a:pathLst>
                <a:path w="92" h="96">
                  <a:moveTo>
                    <a:pt x="0" y="48"/>
                  </a:moveTo>
                  <a:lnTo>
                    <a:pt x="0" y="44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4"/>
                  </a:lnTo>
                  <a:lnTo>
                    <a:pt x="8" y="20"/>
                  </a:lnTo>
                  <a:lnTo>
                    <a:pt x="8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4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4" y="4"/>
                  </a:lnTo>
                  <a:lnTo>
                    <a:pt x="68" y="4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80" y="12"/>
                  </a:lnTo>
                  <a:lnTo>
                    <a:pt x="84" y="16"/>
                  </a:lnTo>
                  <a:lnTo>
                    <a:pt x="84" y="20"/>
                  </a:lnTo>
                  <a:lnTo>
                    <a:pt x="88" y="24"/>
                  </a:lnTo>
                  <a:lnTo>
                    <a:pt x="88" y="28"/>
                  </a:lnTo>
                  <a:lnTo>
                    <a:pt x="92" y="32"/>
                  </a:lnTo>
                  <a:lnTo>
                    <a:pt x="92" y="36"/>
                  </a:lnTo>
                  <a:lnTo>
                    <a:pt x="92" y="44"/>
                  </a:lnTo>
                  <a:lnTo>
                    <a:pt x="92" y="48"/>
                  </a:lnTo>
                  <a:lnTo>
                    <a:pt x="92" y="52"/>
                  </a:lnTo>
                  <a:lnTo>
                    <a:pt x="92" y="60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8" y="72"/>
                  </a:lnTo>
                  <a:lnTo>
                    <a:pt x="84" y="76"/>
                  </a:lnTo>
                  <a:lnTo>
                    <a:pt x="84" y="80"/>
                  </a:lnTo>
                  <a:lnTo>
                    <a:pt x="80" y="84"/>
                  </a:lnTo>
                  <a:lnTo>
                    <a:pt x="76" y="88"/>
                  </a:lnTo>
                  <a:lnTo>
                    <a:pt x="72" y="88"/>
                  </a:lnTo>
                  <a:lnTo>
                    <a:pt x="68" y="92"/>
                  </a:lnTo>
                  <a:lnTo>
                    <a:pt x="64" y="92"/>
                  </a:lnTo>
                  <a:lnTo>
                    <a:pt x="60" y="96"/>
                  </a:lnTo>
                  <a:lnTo>
                    <a:pt x="56" y="96"/>
                  </a:lnTo>
                  <a:lnTo>
                    <a:pt x="52" y="96"/>
                  </a:lnTo>
                  <a:lnTo>
                    <a:pt x="48" y="96"/>
                  </a:lnTo>
                  <a:lnTo>
                    <a:pt x="44" y="96"/>
                  </a:lnTo>
                  <a:lnTo>
                    <a:pt x="36" y="96"/>
                  </a:lnTo>
                  <a:lnTo>
                    <a:pt x="32" y="96"/>
                  </a:lnTo>
                  <a:lnTo>
                    <a:pt x="28" y="92"/>
                  </a:lnTo>
                  <a:lnTo>
                    <a:pt x="24" y="92"/>
                  </a:lnTo>
                  <a:lnTo>
                    <a:pt x="20" y="88"/>
                  </a:lnTo>
                  <a:lnTo>
                    <a:pt x="16" y="88"/>
                  </a:lnTo>
                  <a:lnTo>
                    <a:pt x="12" y="84"/>
                  </a:lnTo>
                  <a:lnTo>
                    <a:pt x="8" y="80"/>
                  </a:lnTo>
                  <a:lnTo>
                    <a:pt x="8" y="76"/>
                  </a:lnTo>
                  <a:lnTo>
                    <a:pt x="4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0" y="52"/>
                  </a:lnTo>
                  <a:lnTo>
                    <a:pt x="0" y="48"/>
                  </a:lnTo>
                  <a:close/>
                  <a:moveTo>
                    <a:pt x="20" y="48"/>
                  </a:moveTo>
                  <a:lnTo>
                    <a:pt x="20" y="52"/>
                  </a:lnTo>
                  <a:lnTo>
                    <a:pt x="20" y="56"/>
                  </a:lnTo>
                  <a:lnTo>
                    <a:pt x="20" y="60"/>
                  </a:lnTo>
                  <a:lnTo>
                    <a:pt x="24" y="64"/>
                  </a:lnTo>
                  <a:lnTo>
                    <a:pt x="24" y="68"/>
                  </a:lnTo>
                  <a:lnTo>
                    <a:pt x="28" y="72"/>
                  </a:lnTo>
                  <a:lnTo>
                    <a:pt x="32" y="76"/>
                  </a:lnTo>
                  <a:lnTo>
                    <a:pt x="36" y="76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8" y="80"/>
                  </a:lnTo>
                  <a:lnTo>
                    <a:pt x="52" y="80"/>
                  </a:lnTo>
                  <a:lnTo>
                    <a:pt x="56" y="76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8"/>
                  </a:lnTo>
                  <a:lnTo>
                    <a:pt x="68" y="64"/>
                  </a:lnTo>
                  <a:lnTo>
                    <a:pt x="72" y="60"/>
                  </a:lnTo>
                  <a:lnTo>
                    <a:pt x="72" y="56"/>
                  </a:lnTo>
                  <a:lnTo>
                    <a:pt x="72" y="52"/>
                  </a:lnTo>
                  <a:lnTo>
                    <a:pt x="72" y="48"/>
                  </a:lnTo>
                  <a:lnTo>
                    <a:pt x="72" y="44"/>
                  </a:lnTo>
                  <a:lnTo>
                    <a:pt x="72" y="40"/>
                  </a:lnTo>
                  <a:lnTo>
                    <a:pt x="72" y="36"/>
                  </a:lnTo>
                  <a:lnTo>
                    <a:pt x="68" y="32"/>
                  </a:lnTo>
                  <a:lnTo>
                    <a:pt x="68" y="28"/>
                  </a:lnTo>
                  <a:lnTo>
                    <a:pt x="64" y="24"/>
                  </a:lnTo>
                  <a:lnTo>
                    <a:pt x="60" y="20"/>
                  </a:lnTo>
                  <a:lnTo>
                    <a:pt x="56" y="20"/>
                  </a:lnTo>
                  <a:lnTo>
                    <a:pt x="52" y="16"/>
                  </a:lnTo>
                  <a:lnTo>
                    <a:pt x="48" y="16"/>
                  </a:lnTo>
                  <a:lnTo>
                    <a:pt x="44" y="16"/>
                  </a:lnTo>
                  <a:lnTo>
                    <a:pt x="40" y="16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2"/>
                  </a:lnTo>
                  <a:lnTo>
                    <a:pt x="20" y="36"/>
                  </a:lnTo>
                  <a:lnTo>
                    <a:pt x="20" y="40"/>
                  </a:lnTo>
                  <a:lnTo>
                    <a:pt x="20" y="44"/>
                  </a:lnTo>
                  <a:lnTo>
                    <a:pt x="20" y="48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25" name="Freeform 153"/>
            <p:cNvSpPr>
              <a:spLocks/>
            </p:cNvSpPr>
            <p:nvPr/>
          </p:nvSpPr>
          <p:spPr bwMode="auto">
            <a:xfrm>
              <a:off x="364" y="3345"/>
              <a:ext cx="7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20" y="36"/>
                </a:cxn>
                <a:cxn ang="0">
                  <a:pos x="56" y="36"/>
                </a:cxn>
                <a:cxn ang="0">
                  <a:pos x="56" y="0"/>
                </a:cxn>
                <a:cxn ang="0">
                  <a:pos x="76" y="0"/>
                </a:cxn>
                <a:cxn ang="0">
                  <a:pos x="76" y="96"/>
                </a:cxn>
                <a:cxn ang="0">
                  <a:pos x="56" y="96"/>
                </a:cxn>
                <a:cxn ang="0">
                  <a:pos x="56" y="52"/>
                </a:cxn>
                <a:cxn ang="0">
                  <a:pos x="20" y="52"/>
                </a:cxn>
                <a:cxn ang="0">
                  <a:pos x="20" y="96"/>
                </a:cxn>
                <a:cxn ang="0">
                  <a:pos x="0" y="96"/>
                </a:cxn>
              </a:cxnLst>
              <a:rect l="0" t="0" r="r" b="b"/>
              <a:pathLst>
                <a:path w="76" h="96">
                  <a:moveTo>
                    <a:pt x="0" y="96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20" y="36"/>
                  </a:lnTo>
                  <a:lnTo>
                    <a:pt x="56" y="36"/>
                  </a:lnTo>
                  <a:lnTo>
                    <a:pt x="56" y="0"/>
                  </a:lnTo>
                  <a:lnTo>
                    <a:pt x="76" y="0"/>
                  </a:lnTo>
                  <a:lnTo>
                    <a:pt x="76" y="96"/>
                  </a:lnTo>
                  <a:lnTo>
                    <a:pt x="56" y="96"/>
                  </a:lnTo>
                  <a:lnTo>
                    <a:pt x="56" y="52"/>
                  </a:lnTo>
                  <a:lnTo>
                    <a:pt x="20" y="52"/>
                  </a:lnTo>
                  <a:lnTo>
                    <a:pt x="20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25221E"/>
            </a:solidFill>
            <a:ln w="0">
              <a:solidFill>
                <a:srgbClr val="25221E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26" name="Rectangle 154"/>
            <p:cNvSpPr>
              <a:spLocks noChangeArrowheads="1"/>
            </p:cNvSpPr>
            <p:nvPr/>
          </p:nvSpPr>
          <p:spPr bwMode="auto">
            <a:xfrm>
              <a:off x="456" y="3357"/>
              <a:ext cx="16" cy="8"/>
            </a:xfrm>
            <a:prstGeom prst="rect">
              <a:avLst/>
            </a:prstGeom>
            <a:solidFill>
              <a:srgbClr val="25221E"/>
            </a:solidFill>
            <a:ln w="0">
              <a:solidFill>
                <a:srgbClr val="25221E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" name="Group 157"/>
            <p:cNvGrpSpPr>
              <a:grpSpLocks/>
            </p:cNvGrpSpPr>
            <p:nvPr/>
          </p:nvGrpSpPr>
          <p:grpSpPr bwMode="auto">
            <a:xfrm>
              <a:off x="402" y="3744"/>
              <a:ext cx="116" cy="104"/>
              <a:chOff x="270" y="3653"/>
              <a:chExt cx="116" cy="104"/>
            </a:xfrm>
          </p:grpSpPr>
          <p:sp>
            <p:nvSpPr>
              <p:cNvPr id="28830" name="Freeform 158"/>
              <p:cNvSpPr>
                <a:spLocks/>
              </p:cNvSpPr>
              <p:nvPr/>
            </p:nvSpPr>
            <p:spPr bwMode="auto">
              <a:xfrm>
                <a:off x="270" y="3661"/>
                <a:ext cx="76" cy="96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20" y="0"/>
                  </a:cxn>
                  <a:cxn ang="0">
                    <a:pos x="20" y="36"/>
                  </a:cxn>
                  <a:cxn ang="0">
                    <a:pos x="56" y="36"/>
                  </a:cxn>
                  <a:cxn ang="0">
                    <a:pos x="56" y="0"/>
                  </a:cxn>
                  <a:cxn ang="0">
                    <a:pos x="76" y="0"/>
                  </a:cxn>
                  <a:cxn ang="0">
                    <a:pos x="76" y="96"/>
                  </a:cxn>
                  <a:cxn ang="0">
                    <a:pos x="56" y="96"/>
                  </a:cxn>
                  <a:cxn ang="0">
                    <a:pos x="56" y="52"/>
                  </a:cxn>
                  <a:cxn ang="0">
                    <a:pos x="20" y="52"/>
                  </a:cxn>
                  <a:cxn ang="0">
                    <a:pos x="20" y="96"/>
                  </a:cxn>
                  <a:cxn ang="0">
                    <a:pos x="0" y="96"/>
                  </a:cxn>
                </a:cxnLst>
                <a:rect l="0" t="0" r="r" b="b"/>
                <a:pathLst>
                  <a:path w="76" h="96">
                    <a:moveTo>
                      <a:pt x="0" y="96"/>
                    </a:moveTo>
                    <a:lnTo>
                      <a:pt x="0" y="0"/>
                    </a:lnTo>
                    <a:lnTo>
                      <a:pt x="20" y="0"/>
                    </a:lnTo>
                    <a:lnTo>
                      <a:pt x="20" y="36"/>
                    </a:lnTo>
                    <a:lnTo>
                      <a:pt x="56" y="36"/>
                    </a:lnTo>
                    <a:lnTo>
                      <a:pt x="56" y="0"/>
                    </a:lnTo>
                    <a:lnTo>
                      <a:pt x="76" y="0"/>
                    </a:lnTo>
                    <a:lnTo>
                      <a:pt x="76" y="96"/>
                    </a:lnTo>
                    <a:lnTo>
                      <a:pt x="56" y="96"/>
                    </a:lnTo>
                    <a:lnTo>
                      <a:pt x="56" y="52"/>
                    </a:lnTo>
                    <a:lnTo>
                      <a:pt x="20" y="52"/>
                    </a:lnTo>
                    <a:lnTo>
                      <a:pt x="20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831" name="Freeform 159"/>
              <p:cNvSpPr>
                <a:spLocks/>
              </p:cNvSpPr>
              <p:nvPr/>
            </p:nvSpPr>
            <p:spPr bwMode="auto">
              <a:xfrm>
                <a:off x="354" y="3653"/>
                <a:ext cx="32" cy="32"/>
              </a:xfrm>
              <a:custGeom>
                <a:avLst/>
                <a:gdLst/>
                <a:ahLst/>
                <a:cxnLst>
                  <a:cxn ang="0">
                    <a:pos x="12" y="32"/>
                  </a:cxn>
                  <a:cxn ang="0">
                    <a:pos x="12" y="20"/>
                  </a:cxn>
                  <a:cxn ang="0">
                    <a:pos x="0" y="20"/>
                  </a:cxn>
                  <a:cxn ang="0">
                    <a:pos x="0" y="12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20" y="0"/>
                  </a:cxn>
                  <a:cxn ang="0">
                    <a:pos x="20" y="12"/>
                  </a:cxn>
                  <a:cxn ang="0">
                    <a:pos x="32" y="12"/>
                  </a:cxn>
                  <a:cxn ang="0">
                    <a:pos x="32" y="20"/>
                  </a:cxn>
                  <a:cxn ang="0">
                    <a:pos x="20" y="20"/>
                  </a:cxn>
                  <a:cxn ang="0">
                    <a:pos x="20" y="32"/>
                  </a:cxn>
                  <a:cxn ang="0">
                    <a:pos x="12" y="32"/>
                  </a:cxn>
                </a:cxnLst>
                <a:rect l="0" t="0" r="r" b="b"/>
                <a:pathLst>
                  <a:path w="32" h="32">
                    <a:moveTo>
                      <a:pt x="12" y="32"/>
                    </a:moveTo>
                    <a:lnTo>
                      <a:pt x="12" y="20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12" y="12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0" y="12"/>
                    </a:lnTo>
                    <a:lnTo>
                      <a:pt x="32" y="12"/>
                    </a:lnTo>
                    <a:lnTo>
                      <a:pt x="32" y="20"/>
                    </a:lnTo>
                    <a:lnTo>
                      <a:pt x="20" y="20"/>
                    </a:lnTo>
                    <a:lnTo>
                      <a:pt x="20" y="32"/>
                    </a:lnTo>
                    <a:lnTo>
                      <a:pt x="12" y="32"/>
                    </a:lnTo>
                    <a:close/>
                  </a:path>
                </a:pathLst>
              </a:custGeom>
              <a:solidFill>
                <a:srgbClr val="25221E"/>
              </a:solidFill>
              <a:ln w="0">
                <a:solidFill>
                  <a:srgbClr val="25221E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706" grpId="0" autoUpdateAnimBg="0"/>
      <p:bldP spid="28707" grpId="0" autoUpdateAnimBg="0"/>
      <p:bldP spid="28708" grpId="0" autoUpdateAnimBg="0"/>
      <p:bldP spid="28709" grpId="0" autoUpdateAnimBg="0"/>
      <p:bldP spid="287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990600" y="2133600"/>
          <a:ext cx="4541838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CorelDRAW" r:id="rId3" imgW="4526280" imgH="3348360" progId="">
                  <p:embed/>
                </p:oleObj>
              </mc:Choice>
              <mc:Fallback>
                <p:oleObj name="CorelDRAW" r:id="rId3" imgW="4526280" imgH="3348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4541838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764704"/>
            <a:ext cx="4146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A50021"/>
                </a:solidFill>
              </a:rPr>
              <a:t>Each specific enzyme can only work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over a particular range of pH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83968" y="260648"/>
            <a:ext cx="36724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66"/>
                </a:solidFill>
              </a:rPr>
              <a:t>Each enzyme has its own optimum </a:t>
            </a:r>
            <a:r>
              <a:rPr lang="en-GB" sz="2000" dirty="0" smtClean="0">
                <a:solidFill>
                  <a:srgbClr val="000066"/>
                </a:solidFill>
              </a:rPr>
              <a:t>pH where </a:t>
            </a:r>
            <a:r>
              <a:rPr lang="en-GB" sz="2000" dirty="0">
                <a:solidFill>
                  <a:srgbClr val="000066"/>
                </a:solidFill>
              </a:rPr>
              <a:t>the rate of reaction is maximum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0" y="1556792"/>
            <a:ext cx="7475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A50021"/>
                </a:solidFill>
              </a:rPr>
              <a:t>The effects of pH on the rate of enzyme controlled reactions display</a:t>
            </a:r>
          </a:p>
          <a:p>
            <a:r>
              <a:rPr lang="en-GB" sz="2000" dirty="0">
                <a:solidFill>
                  <a:srgbClr val="A50021"/>
                </a:solidFill>
              </a:rPr>
              <a:t>characteristically </a:t>
            </a:r>
            <a:r>
              <a:rPr lang="en-GB" sz="2000" dirty="0">
                <a:solidFill>
                  <a:srgbClr val="000066"/>
                </a:solidFill>
              </a:rPr>
              <a:t>bell shaped curves</a:t>
            </a: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228725" y="2781300"/>
          <a:ext cx="39370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orelDRAW" r:id="rId5" imgW="3923640" imgH="2449800" progId="">
                  <p:embed/>
                </p:oleObj>
              </mc:Choice>
              <mc:Fallback>
                <p:oleObj name="CorelDRAW" r:id="rId5" imgW="3923640" imgH="2449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781300"/>
                        <a:ext cx="3937000" cy="246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1235075" y="2786063"/>
          <a:ext cx="15843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orelDRAW" r:id="rId7" imgW="1579680" imgH="2449800" progId="">
                  <p:embed/>
                </p:oleObj>
              </mc:Choice>
              <mc:Fallback>
                <p:oleObj name="CorelDRAW" r:id="rId7" imgW="1579680" imgH="2449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2786063"/>
                        <a:ext cx="1584325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3549650" y="2776538"/>
          <a:ext cx="157480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orelDRAW" r:id="rId9" imgW="1569600" imgH="2449800" progId="">
                  <p:embed/>
                </p:oleObj>
              </mc:Choice>
              <mc:Fallback>
                <p:oleObj name="CorelDRAW" r:id="rId9" imgW="1569600" imgH="24498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776538"/>
                        <a:ext cx="1574800" cy="246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752600" y="2286000"/>
            <a:ext cx="2803525" cy="519113"/>
            <a:chOff x="1104" y="1440"/>
            <a:chExt cx="1766" cy="327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1920" y="1440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800">
                  <a:solidFill>
                    <a:srgbClr val="000066"/>
                  </a:solidFill>
                </a:rPr>
                <a:t>A</a:t>
              </a: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1104" y="1440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800">
                  <a:solidFill>
                    <a:srgbClr val="000066"/>
                  </a:solidFill>
                </a:rPr>
                <a:t>B</a:t>
              </a: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2592" y="1440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800">
                  <a:solidFill>
                    <a:srgbClr val="000066"/>
                  </a:solidFill>
                </a:rPr>
                <a:t>C</a:t>
              </a:r>
            </a:p>
          </p:txBody>
        </p:sp>
      </p:grp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2905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A50021"/>
                </a:solidFill>
              </a:rPr>
              <a:t>Enzyme A = amylase</a:t>
            </a:r>
          </a:p>
          <a:p>
            <a:pPr algn="l"/>
            <a:r>
              <a:rPr lang="en-GB">
                <a:solidFill>
                  <a:srgbClr val="A50021"/>
                </a:solidFill>
              </a:rPr>
              <a:t>optimum pH = 7.2</a:t>
            </a:r>
            <a:endParaRPr lang="en-GB" sz="2000">
              <a:solidFill>
                <a:srgbClr val="A50021"/>
              </a:solidFill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486400" y="3330575"/>
            <a:ext cx="2686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A50021"/>
                </a:solidFill>
              </a:rPr>
              <a:t>Enzyme B = pepsin</a:t>
            </a:r>
          </a:p>
          <a:p>
            <a:pPr algn="l"/>
            <a:r>
              <a:rPr lang="en-GB">
                <a:solidFill>
                  <a:srgbClr val="A50021"/>
                </a:solidFill>
              </a:rPr>
              <a:t>optimum pH = 2.0</a:t>
            </a:r>
            <a:endParaRPr lang="en-GB" sz="2000">
              <a:solidFill>
                <a:srgbClr val="A50021"/>
              </a:solidFill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5486400" y="4267200"/>
            <a:ext cx="2600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GB">
                <a:solidFill>
                  <a:srgbClr val="A50021"/>
                </a:solidFill>
              </a:rPr>
              <a:t>Enzyme C = lipase</a:t>
            </a:r>
          </a:p>
          <a:p>
            <a:pPr algn="l"/>
            <a:r>
              <a:rPr lang="en-GB">
                <a:solidFill>
                  <a:srgbClr val="A50021"/>
                </a:solidFill>
              </a:rPr>
              <a:t>optimum pH = 9.0</a:t>
            </a:r>
            <a:endParaRPr lang="en-GB" sz="2000">
              <a:solidFill>
                <a:srgbClr val="A50021"/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9552" y="5562600"/>
            <a:ext cx="7537648" cy="1066800"/>
            <a:chOff x="672" y="3504"/>
            <a:chExt cx="4416" cy="672"/>
          </a:xfrm>
        </p:grpSpPr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672" y="3504"/>
              <a:ext cx="4416" cy="67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740" y="3504"/>
              <a:ext cx="4224" cy="634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dirty="0">
                  <a:solidFill>
                    <a:srgbClr val="A50021"/>
                  </a:solidFill>
                </a:rPr>
                <a:t>Changes in pH can affect the ionic and hydrogen</a:t>
              </a:r>
            </a:p>
            <a:p>
              <a:r>
                <a:rPr lang="en-GB" sz="2000" dirty="0">
                  <a:solidFill>
                    <a:srgbClr val="A50021"/>
                  </a:solidFill>
                </a:rPr>
                <a:t>bonds responsible for the specific tertiary shape of enzymes.</a:t>
              </a:r>
            </a:p>
            <a:p>
              <a:r>
                <a:rPr lang="en-GB" sz="2000" dirty="0">
                  <a:solidFill>
                    <a:srgbClr val="A50021"/>
                  </a:solidFill>
                </a:rPr>
                <a:t>Extremes of pH break these bonds and denature the enzyme</a:t>
              </a:r>
            </a:p>
          </p:txBody>
        </p:sp>
      </p:grp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388302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A50021"/>
                </a:solidFill>
              </a:rPr>
              <a:t>Enzymes and 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10" grpId="0" autoUpdateAnimBg="0"/>
      <p:bldP spid="29711" grpId="0" autoUpdateAnimBg="0"/>
      <p:bldP spid="297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Investigating the effect of pH on enzyme activity.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Instructions/sheet </a:t>
            </a:r>
            <a:r>
              <a:rPr lang="en-GB" smtClean="0"/>
              <a:t>in folder.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 fontScale="90000"/>
          </a:bodyPr>
          <a:lstStyle/>
          <a:p>
            <a:r>
              <a:rPr lang="en-GB" sz="6000" baseline="-25000" dirty="0" smtClean="0"/>
              <a:t>p</a:t>
            </a:r>
            <a:r>
              <a:rPr lang="en-GB" dirty="0" smtClean="0"/>
              <a:t>H and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7776864" cy="58326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Hydrogen ions (provided by acids) are attracted towards </a:t>
            </a:r>
            <a:r>
              <a:rPr lang="en-GB" sz="2400" i="1" dirty="0" smtClean="0"/>
              <a:t>negatively charged ions, molecules </a:t>
            </a:r>
            <a:r>
              <a:rPr lang="en-GB" sz="2400" dirty="0" smtClean="0"/>
              <a:t>or </a:t>
            </a:r>
            <a:r>
              <a:rPr lang="en-GB" sz="2400" i="1" dirty="0" smtClean="0"/>
              <a:t>parts of molecules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Hydrogen bonds and ionic forces </a:t>
            </a:r>
            <a:r>
              <a:rPr lang="en-GB" sz="2400" dirty="0" err="1"/>
              <a:t>m</a:t>
            </a:r>
            <a:r>
              <a:rPr lang="en-GB" sz="2400" dirty="0" err="1" smtClean="0"/>
              <a:t>old</a:t>
            </a:r>
            <a:r>
              <a:rPr lang="en-GB" sz="2400" dirty="0" smtClean="0"/>
              <a:t> the shape of the active site. </a:t>
            </a:r>
          </a:p>
          <a:p>
            <a:r>
              <a:rPr lang="en-GB" sz="2400" dirty="0" smtClean="0"/>
              <a:t>Excess hydrogen ions interfere with these bonds, changing the shape of active site. </a:t>
            </a:r>
          </a:p>
          <a:p>
            <a:endParaRPr lang="en-GB" sz="2400" dirty="0" smtClean="0"/>
          </a:p>
          <a:p>
            <a:pPr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What will this do to the rate of reaction and why?</a:t>
            </a:r>
          </a:p>
          <a:p>
            <a:pPr algn="ctr">
              <a:buNone/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Enzymes and 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7776864" cy="583264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Enzymes only work within a narrow pH range.</a:t>
            </a:r>
          </a:p>
          <a:p>
            <a:endParaRPr lang="en-GB" sz="2000" dirty="0" smtClean="0"/>
          </a:p>
          <a:p>
            <a:r>
              <a:rPr lang="en-GB" sz="2000" i="1" dirty="0" smtClean="0"/>
              <a:t>Small </a:t>
            </a:r>
            <a:r>
              <a:rPr lang="en-GB" sz="2000" dirty="0" smtClean="0"/>
              <a:t>changed in pH either side of the optimum will only </a:t>
            </a:r>
            <a:r>
              <a:rPr lang="en-GB" sz="2000" b="1" dirty="0" smtClean="0"/>
              <a:t>slow</a:t>
            </a:r>
            <a:r>
              <a:rPr lang="en-GB" sz="2000" dirty="0" smtClean="0"/>
              <a:t> the rate of reaction.</a:t>
            </a:r>
          </a:p>
          <a:p>
            <a:r>
              <a:rPr lang="en-GB" sz="2000" i="1" dirty="0" smtClean="0">
                <a:solidFill>
                  <a:srgbClr val="FF0000"/>
                </a:solidFill>
              </a:rPr>
              <a:t>This is because the shape of the active site is disrupted, but not completely altered.</a:t>
            </a:r>
          </a:p>
          <a:p>
            <a:endParaRPr lang="en-GB" sz="2000" i="1" dirty="0" smtClean="0"/>
          </a:p>
          <a:p>
            <a:r>
              <a:rPr lang="en-GB" sz="2000" i="1" dirty="0" smtClean="0"/>
              <a:t>Extreme</a:t>
            </a:r>
            <a:r>
              <a:rPr lang="en-GB" sz="2000" dirty="0" smtClean="0"/>
              <a:t> changes in pH cause the active site’s shape to change </a:t>
            </a:r>
            <a:r>
              <a:rPr lang="en-GB" sz="2000" b="1" dirty="0" smtClean="0"/>
              <a:t>permanently</a:t>
            </a:r>
            <a:r>
              <a:rPr lang="en-GB" sz="2000" dirty="0" smtClean="0"/>
              <a:t>.</a:t>
            </a:r>
          </a:p>
          <a:p>
            <a:r>
              <a:rPr lang="en-GB" sz="2000" i="1" dirty="0" smtClean="0">
                <a:solidFill>
                  <a:srgbClr val="FF0000"/>
                </a:solidFill>
              </a:rPr>
              <a:t>The enzyme is denatured and can no longer catalyse the reaction. </a:t>
            </a:r>
          </a:p>
          <a:p>
            <a:endParaRPr lang="en-GB" sz="2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76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7776864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Explain why enzymes only work within narrow ranges of </a:t>
            </a:r>
            <a:r>
              <a:rPr lang="en-GB" sz="2400" dirty="0" err="1" smtClean="0"/>
              <a:t>pH.</a:t>
            </a: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i="1" dirty="0" smtClean="0"/>
          </a:p>
          <a:p>
            <a:pPr marL="457200" indent="-457200">
              <a:buAutoNum type="arabicPeriod"/>
            </a:pPr>
            <a:endParaRPr lang="en-GB" sz="2400" i="1" dirty="0" smtClean="0"/>
          </a:p>
          <a:p>
            <a:pPr marL="457200" indent="-45720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GB" sz="2400" dirty="0" smtClean="0"/>
              <a:t>The proteases pepsin and trypsin are both produced by cells in an </a:t>
            </a:r>
            <a:r>
              <a:rPr lang="en-GB" sz="2400" b="1" dirty="0" smtClean="0"/>
              <a:t>inactive form</a:t>
            </a:r>
            <a:r>
              <a:rPr lang="en-GB" sz="2400" dirty="0" smtClean="0"/>
              <a:t>. The acid in the stomach changes the enzymes into their </a:t>
            </a:r>
            <a:r>
              <a:rPr lang="en-GB" sz="2400" b="1" dirty="0" smtClean="0"/>
              <a:t>active form</a:t>
            </a:r>
            <a:r>
              <a:rPr lang="en-GB" sz="2400" dirty="0" smtClean="0"/>
              <a:t>. Suggest why these enzymes are first secreted in their inactive form.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8288" y="1628800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Changes in pH result in excess H+ or OH- ions. These disrupt the bonds in the enzymes structure. This changes the shape of the active site. This means that an enzyme-substrate complex cannot form.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288" y="530120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If the enzymes are active as soon as they are produced, they will digest proteins within the cells themselves.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735</Words>
  <Application>Microsoft Office PowerPoint</Application>
  <PresentationFormat>On-screen Show (4:3)</PresentationFormat>
  <Paragraphs>121</Paragraphs>
  <Slides>14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Trebuchet MS</vt:lpstr>
      <vt:lpstr>Wingdings</vt:lpstr>
      <vt:lpstr>Wingdings 2</vt:lpstr>
      <vt:lpstr>Opulent</vt:lpstr>
      <vt:lpstr>CorelDRAW</vt:lpstr>
      <vt:lpstr>Enzymes and pH</vt:lpstr>
      <vt:lpstr>Success Criteria</vt:lpstr>
      <vt:lpstr>Starter</vt:lpstr>
      <vt:lpstr>PowerPoint Presentation</vt:lpstr>
      <vt:lpstr>PowerPoint Presentation</vt:lpstr>
      <vt:lpstr>Practical </vt:lpstr>
      <vt:lpstr>pH and Bonds</vt:lpstr>
      <vt:lpstr>Enzymes and ph</vt:lpstr>
      <vt:lpstr>Questions</vt:lpstr>
      <vt:lpstr>Exam Question</vt:lpstr>
      <vt:lpstr>Buffers </vt:lpstr>
      <vt:lpstr>Summary</vt:lpstr>
      <vt:lpstr>Plenary </vt:lpstr>
      <vt:lpstr>Success Criteria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and Temperature</dc:title>
  <dc:creator>lwilson</dc:creator>
  <cp:lastModifiedBy>Helen Hawke</cp:lastModifiedBy>
  <cp:revision>22</cp:revision>
  <dcterms:created xsi:type="dcterms:W3CDTF">2013-07-05T12:53:38Z</dcterms:created>
  <dcterms:modified xsi:type="dcterms:W3CDTF">2016-12-07T12:42:06Z</dcterms:modified>
</cp:coreProperties>
</file>