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4" r:id="rId2"/>
    <p:sldId id="256" r:id="rId3"/>
    <p:sldId id="257" r:id="rId4"/>
    <p:sldId id="259" r:id="rId5"/>
    <p:sldId id="267" r:id="rId6"/>
    <p:sldId id="268" r:id="rId7"/>
    <p:sldId id="265" r:id="rId8"/>
    <p:sldId id="277" r:id="rId9"/>
    <p:sldId id="272" r:id="rId10"/>
    <p:sldId id="276" r:id="rId11"/>
    <p:sldId id="273" r:id="rId12"/>
    <p:sldId id="269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05B3D-5F29-4AD4-B4D2-83C89E4AF1FD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3E033-1CFD-4974-8A47-3C5F4F82D5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84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1146B4-1C86-4D30-ACDA-09074D090954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FD6E66A-E7F7-44A8-A863-98331FE308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146B4-1C86-4D30-ACDA-09074D090954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6E66A-E7F7-44A8-A863-98331FE308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C1146B4-1C86-4D30-ACDA-09074D090954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D6E66A-E7F7-44A8-A863-98331FE308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146B4-1C86-4D30-ACDA-09074D090954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6E66A-E7F7-44A8-A863-98331FE308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1146B4-1C86-4D30-ACDA-09074D090954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FD6E66A-E7F7-44A8-A863-98331FE308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146B4-1C86-4D30-ACDA-09074D090954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6E66A-E7F7-44A8-A863-98331FE308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146B4-1C86-4D30-ACDA-09074D090954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6E66A-E7F7-44A8-A863-98331FE308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146B4-1C86-4D30-ACDA-09074D090954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6E66A-E7F7-44A8-A863-98331FE308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1146B4-1C86-4D30-ACDA-09074D090954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6E66A-E7F7-44A8-A863-98331FE308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146B4-1C86-4D30-ACDA-09074D090954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6E66A-E7F7-44A8-A863-98331FE308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146B4-1C86-4D30-ACDA-09074D090954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6E66A-E7F7-44A8-A863-98331FE3084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C1146B4-1C86-4D30-ACDA-09074D090954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FD6E66A-E7F7-44A8-A863-98331FE3084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3.emf"/><Relationship Id="rId18" Type="http://schemas.openxmlformats.org/officeDocument/2006/relationships/oleObject" Target="../embeddings/oleObject14.bin"/><Relationship Id="rId26" Type="http://schemas.openxmlformats.org/officeDocument/2006/relationships/oleObject" Target="../embeddings/oleObject22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3.bin"/><Relationship Id="rId25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24" Type="http://schemas.openxmlformats.org/officeDocument/2006/relationships/oleObject" Target="../embeddings/oleObject20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9.bin"/><Relationship Id="rId28" Type="http://schemas.openxmlformats.org/officeDocument/2006/relationships/oleObject" Target="../embeddings/oleObject24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8.bin"/><Relationship Id="rId27" Type="http://schemas.openxmlformats.org/officeDocument/2006/relationships/oleObject" Target="../embeddings/oleObject23.bin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emf"/><Relationship Id="rId18" Type="http://schemas.openxmlformats.org/officeDocument/2006/relationships/oleObject" Target="../embeddings/oleObject38.bin"/><Relationship Id="rId26" Type="http://schemas.openxmlformats.org/officeDocument/2006/relationships/oleObject" Target="../embeddings/oleObject46.bin"/><Relationship Id="rId39" Type="http://schemas.openxmlformats.org/officeDocument/2006/relationships/oleObject" Target="../embeddings/oleObject59.bin"/><Relationship Id="rId21" Type="http://schemas.openxmlformats.org/officeDocument/2006/relationships/oleObject" Target="../embeddings/oleObject41.bin"/><Relationship Id="rId34" Type="http://schemas.openxmlformats.org/officeDocument/2006/relationships/oleObject" Target="../embeddings/oleObject54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40.bin"/><Relationship Id="rId29" Type="http://schemas.openxmlformats.org/officeDocument/2006/relationships/oleObject" Target="../embeddings/oleObject49.bin"/><Relationship Id="rId41" Type="http://schemas.openxmlformats.org/officeDocument/2006/relationships/oleObject" Target="../embeddings/oleObject6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2.bin"/><Relationship Id="rId24" Type="http://schemas.openxmlformats.org/officeDocument/2006/relationships/oleObject" Target="../embeddings/oleObject44.bin"/><Relationship Id="rId32" Type="http://schemas.openxmlformats.org/officeDocument/2006/relationships/oleObject" Target="../embeddings/oleObject52.bin"/><Relationship Id="rId37" Type="http://schemas.openxmlformats.org/officeDocument/2006/relationships/oleObject" Target="../embeddings/oleObject57.bin"/><Relationship Id="rId40" Type="http://schemas.openxmlformats.org/officeDocument/2006/relationships/oleObject" Target="../embeddings/oleObject60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5.bin"/><Relationship Id="rId23" Type="http://schemas.openxmlformats.org/officeDocument/2006/relationships/oleObject" Target="../embeddings/oleObject43.bin"/><Relationship Id="rId28" Type="http://schemas.openxmlformats.org/officeDocument/2006/relationships/oleObject" Target="../embeddings/oleObject48.bin"/><Relationship Id="rId36" Type="http://schemas.openxmlformats.org/officeDocument/2006/relationships/oleObject" Target="../embeddings/oleObject56.bin"/><Relationship Id="rId10" Type="http://schemas.openxmlformats.org/officeDocument/2006/relationships/oleObject" Target="../embeddings/oleObject31.bin"/><Relationship Id="rId19" Type="http://schemas.openxmlformats.org/officeDocument/2006/relationships/oleObject" Target="../embeddings/oleObject39.bin"/><Relationship Id="rId31" Type="http://schemas.openxmlformats.org/officeDocument/2006/relationships/oleObject" Target="../embeddings/oleObject51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30.bin"/><Relationship Id="rId14" Type="http://schemas.openxmlformats.org/officeDocument/2006/relationships/oleObject" Target="../embeddings/oleObject34.bin"/><Relationship Id="rId22" Type="http://schemas.openxmlformats.org/officeDocument/2006/relationships/oleObject" Target="../embeddings/oleObject42.bin"/><Relationship Id="rId27" Type="http://schemas.openxmlformats.org/officeDocument/2006/relationships/oleObject" Target="../embeddings/oleObject47.bin"/><Relationship Id="rId30" Type="http://schemas.openxmlformats.org/officeDocument/2006/relationships/oleObject" Target="../embeddings/oleObject50.bin"/><Relationship Id="rId35" Type="http://schemas.openxmlformats.org/officeDocument/2006/relationships/oleObject" Target="../embeddings/oleObject55.bin"/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5.bin"/><Relationship Id="rId12" Type="http://schemas.openxmlformats.org/officeDocument/2006/relationships/oleObject" Target="../embeddings/oleObject33.bin"/><Relationship Id="rId17" Type="http://schemas.openxmlformats.org/officeDocument/2006/relationships/oleObject" Target="../embeddings/oleObject37.bin"/><Relationship Id="rId25" Type="http://schemas.openxmlformats.org/officeDocument/2006/relationships/oleObject" Target="../embeddings/oleObject45.bin"/><Relationship Id="rId33" Type="http://schemas.openxmlformats.org/officeDocument/2006/relationships/oleObject" Target="../embeddings/oleObject53.bin"/><Relationship Id="rId38" Type="http://schemas.openxmlformats.org/officeDocument/2006/relationships/oleObject" Target="../embeddings/oleObject58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Pag</a:t>
            </a:r>
            <a:r>
              <a:rPr lang="en-GB" dirty="0" smtClean="0"/>
              <a:t> Next lesson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PAG4 is based on the effect of substrate concentration on the rate of an enzyme-controlled reaction.</a:t>
            </a:r>
          </a:p>
          <a:p>
            <a:endParaRPr lang="en-GB" dirty="0" smtClean="0"/>
          </a:p>
          <a:p>
            <a:r>
              <a:rPr lang="en-GB" dirty="0" smtClean="0"/>
              <a:t>Need to book equipment</a:t>
            </a:r>
            <a:r>
              <a:rPr lang="en-GB" dirty="0"/>
              <a:t> </a:t>
            </a:r>
            <a:r>
              <a:rPr lang="en-GB" dirty="0" smtClean="0"/>
              <a:t>and repro student sheet from folder 6.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Effect of enzyme concentration on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68345" t="35063" r="3983" b="34422"/>
          <a:stretch>
            <a:fillRect/>
          </a:stretch>
        </p:blipFill>
        <p:spPr bwMode="auto">
          <a:xfrm>
            <a:off x="683568" y="1463040"/>
            <a:ext cx="7845147" cy="49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989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72656"/>
          </a:xfrm>
        </p:spPr>
        <p:txBody>
          <a:bodyPr>
            <a:noAutofit/>
          </a:bodyPr>
          <a:lstStyle/>
          <a:p>
            <a:r>
              <a:rPr lang="en-GB" sz="2800" dirty="0" smtClean="0"/>
              <a:t>PAG Preparation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7776864" cy="590465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sz="2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Read through the procedure for the PAG next lesson.</a:t>
            </a:r>
          </a:p>
          <a:p>
            <a:pPr algn="ctr">
              <a:buNone/>
            </a:pPr>
            <a:endParaRPr lang="en-GB" sz="2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Familiarise yourself with the method required to set up the dilutions.</a:t>
            </a:r>
          </a:p>
          <a:p>
            <a:pPr algn="ctr">
              <a:buNone/>
            </a:pPr>
            <a:endParaRPr lang="en-GB" sz="2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Make sure you bring your lab-book.</a:t>
            </a:r>
          </a:p>
          <a:p>
            <a:pPr algn="ctr">
              <a:buNone/>
            </a:pPr>
            <a:endParaRPr lang="en-GB" sz="2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GB" sz="2000" b="1" dirty="0" smtClean="0">
              <a:solidFill>
                <a:srgbClr val="FF0000"/>
              </a:solidFill>
            </a:endParaRPr>
          </a:p>
          <a:p>
            <a:endParaRPr lang="en-GB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73216"/>
            <a:ext cx="7239000" cy="1082520"/>
          </a:xfrm>
        </p:spPr>
        <p:txBody>
          <a:bodyPr>
            <a:normAutofit/>
          </a:bodyPr>
          <a:lstStyle/>
          <a:p>
            <a:r>
              <a:rPr lang="en-GB" dirty="0" smtClean="0"/>
              <a:t>Copy the graph and add as much detail as you can.</a:t>
            </a:r>
            <a:endParaRPr lang="en-GB" dirty="0"/>
          </a:p>
        </p:txBody>
      </p:sp>
      <p:sp>
        <p:nvSpPr>
          <p:cNvPr id="25604" name="AutoShape 4" descr="https://sahiljhamb.files.wordpress.com/2013/05/substa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subst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484784"/>
            <a:ext cx="5331417" cy="3541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Describe and explain the effect of enzyme concentration and substrate concentration on enzyme activity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Changing substrate concentration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Lesson 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Describe and explain the effect of enzyme concentration and substrate concentration on enzyme activity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Think, pair, share</a:t>
            </a:r>
          </a:p>
          <a:p>
            <a:pPr lvl="1"/>
            <a:r>
              <a:rPr lang="en-GB" dirty="0" smtClean="0"/>
              <a:t>Effect of enzyme concentration on enzymes</a:t>
            </a:r>
          </a:p>
          <a:p>
            <a:pPr lvl="1"/>
            <a:r>
              <a:rPr lang="en-GB" dirty="0" smtClean="0"/>
              <a:t>Effect of substrate concentration on enzymes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0"/>
            <a:ext cx="8820472" cy="8802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sz="3200" dirty="0">
                <a:solidFill>
                  <a:srgbClr val="A50021"/>
                </a:solidFill>
              </a:rPr>
              <a:t>The Effect Of Substrate Concentration</a:t>
            </a:r>
          </a:p>
          <a:p>
            <a:pPr>
              <a:lnSpc>
                <a:spcPct val="80000"/>
              </a:lnSpc>
            </a:pPr>
            <a:r>
              <a:rPr lang="en-GB" sz="3200" dirty="0">
                <a:solidFill>
                  <a:srgbClr val="A50021"/>
                </a:solidFill>
              </a:rPr>
              <a:t>On The Rate Of Enzyme - Catalysed Reactions</a:t>
            </a:r>
            <a:endParaRPr lang="en-GB" dirty="0">
              <a:solidFill>
                <a:srgbClr val="A50021"/>
              </a:solidFill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762000" y="990600"/>
            <a:ext cx="2006600" cy="1828800"/>
            <a:chOff x="480" y="624"/>
            <a:chExt cx="1264" cy="1152"/>
          </a:xfrm>
        </p:grpSpPr>
        <p:graphicFrame>
          <p:nvGraphicFramePr>
            <p:cNvPr id="69651" name="Object 19"/>
            <p:cNvGraphicFramePr>
              <a:graphicFrameLocks noChangeAspect="1"/>
            </p:cNvGraphicFramePr>
            <p:nvPr/>
          </p:nvGraphicFramePr>
          <p:xfrm>
            <a:off x="816" y="672"/>
            <a:ext cx="2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" name="CorelDRAW" r:id="rId3" imgW="826560" imgH="1331640" progId="">
                    <p:embed/>
                  </p:oleObj>
                </mc:Choice>
                <mc:Fallback>
                  <p:oleObj name="CorelDRAW" r:id="rId3" imgW="826560" imgH="1331640" progId="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672"/>
                          <a:ext cx="20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52" name="Object 20"/>
            <p:cNvGraphicFramePr>
              <a:graphicFrameLocks noChangeAspect="1"/>
            </p:cNvGraphicFramePr>
            <p:nvPr/>
          </p:nvGraphicFramePr>
          <p:xfrm>
            <a:off x="480" y="912"/>
            <a:ext cx="2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" name="CorelDRAW" r:id="rId5" imgW="826560" imgH="1331640" progId="">
                    <p:embed/>
                  </p:oleObj>
                </mc:Choice>
                <mc:Fallback>
                  <p:oleObj name="CorelDRAW" r:id="rId5" imgW="826560" imgH="1331640" progId="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912"/>
                          <a:ext cx="20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53" name="Object 21"/>
            <p:cNvGraphicFramePr>
              <a:graphicFrameLocks noChangeAspect="1"/>
            </p:cNvGraphicFramePr>
            <p:nvPr/>
          </p:nvGraphicFramePr>
          <p:xfrm>
            <a:off x="1392" y="1104"/>
            <a:ext cx="2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5" name="CorelDRAW" r:id="rId6" imgW="826560" imgH="1331640" progId="">
                    <p:embed/>
                  </p:oleObj>
                </mc:Choice>
                <mc:Fallback>
                  <p:oleObj name="CorelDRAW" r:id="rId6" imgW="826560" imgH="1331640" progId="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104"/>
                          <a:ext cx="20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54" name="Object 22"/>
            <p:cNvGraphicFramePr>
              <a:graphicFrameLocks noChangeAspect="1"/>
            </p:cNvGraphicFramePr>
            <p:nvPr/>
          </p:nvGraphicFramePr>
          <p:xfrm>
            <a:off x="1152" y="1440"/>
            <a:ext cx="2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6" name="CorelDRAW" r:id="rId7" imgW="826560" imgH="1331640" progId="">
                    <p:embed/>
                  </p:oleObj>
                </mc:Choice>
                <mc:Fallback>
                  <p:oleObj name="CorelDRAW" r:id="rId7" imgW="826560" imgH="1331640" progId="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1440"/>
                          <a:ext cx="20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55" name="Object 23"/>
            <p:cNvGraphicFramePr>
              <a:graphicFrameLocks noChangeAspect="1"/>
            </p:cNvGraphicFramePr>
            <p:nvPr/>
          </p:nvGraphicFramePr>
          <p:xfrm>
            <a:off x="1536" y="624"/>
            <a:ext cx="2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7" name="CorelDRAW" r:id="rId8" imgW="826560" imgH="1331640" progId="">
                    <p:embed/>
                  </p:oleObj>
                </mc:Choice>
                <mc:Fallback>
                  <p:oleObj name="CorelDRAW" r:id="rId8" imgW="826560" imgH="1331640" progId="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624"/>
                          <a:ext cx="20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56" name="Object 24"/>
            <p:cNvGraphicFramePr>
              <a:graphicFrameLocks noChangeAspect="1"/>
            </p:cNvGraphicFramePr>
            <p:nvPr/>
          </p:nvGraphicFramePr>
          <p:xfrm>
            <a:off x="864" y="1056"/>
            <a:ext cx="2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8" name="CorelDRAW" r:id="rId9" imgW="826560" imgH="1331640" progId="">
                    <p:embed/>
                  </p:oleObj>
                </mc:Choice>
                <mc:Fallback>
                  <p:oleObj name="CorelDRAW" r:id="rId9" imgW="826560" imgH="1331640" progId="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1056"/>
                          <a:ext cx="20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57" name="Object 25"/>
            <p:cNvGraphicFramePr>
              <a:graphicFrameLocks noChangeAspect="1"/>
            </p:cNvGraphicFramePr>
            <p:nvPr/>
          </p:nvGraphicFramePr>
          <p:xfrm>
            <a:off x="1152" y="768"/>
            <a:ext cx="2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9" name="CorelDRAW" r:id="rId10" imgW="826560" imgH="1331640" progId="">
                    <p:embed/>
                  </p:oleObj>
                </mc:Choice>
                <mc:Fallback>
                  <p:oleObj name="CorelDRAW" r:id="rId10" imgW="826560" imgH="1331640" progId="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768"/>
                          <a:ext cx="20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58" name="Object 26"/>
            <p:cNvGraphicFramePr>
              <a:graphicFrameLocks noChangeAspect="1"/>
            </p:cNvGraphicFramePr>
            <p:nvPr/>
          </p:nvGraphicFramePr>
          <p:xfrm>
            <a:off x="576" y="1392"/>
            <a:ext cx="2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0" name="CorelDRAW" r:id="rId11" imgW="826560" imgH="1331640" progId="">
                    <p:embed/>
                  </p:oleObj>
                </mc:Choice>
                <mc:Fallback>
                  <p:oleObj name="CorelDRAW" r:id="rId11" imgW="826560" imgH="1331640" progId="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1392"/>
                          <a:ext cx="20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003300" y="1327150"/>
            <a:ext cx="1371600" cy="1300163"/>
            <a:chOff x="632" y="836"/>
            <a:chExt cx="864" cy="819"/>
          </a:xfrm>
        </p:grpSpPr>
        <p:graphicFrame>
          <p:nvGraphicFramePr>
            <p:cNvPr id="69649" name="Object 17"/>
            <p:cNvGraphicFramePr>
              <a:graphicFrameLocks noChangeAspect="1"/>
            </p:cNvGraphicFramePr>
            <p:nvPr/>
          </p:nvGraphicFramePr>
          <p:xfrm>
            <a:off x="1208" y="836"/>
            <a:ext cx="288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1" name="CorelDRAW" r:id="rId12" imgW="1144080" imgH="756000" progId="">
                    <p:embed/>
                  </p:oleObj>
                </mc:Choice>
                <mc:Fallback>
                  <p:oleObj name="CorelDRAW" r:id="rId12" imgW="1144080" imgH="756000" progId="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8" y="836"/>
                          <a:ext cx="288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50" name="Object 18"/>
            <p:cNvGraphicFramePr>
              <a:graphicFrameLocks noChangeAspect="1"/>
            </p:cNvGraphicFramePr>
            <p:nvPr/>
          </p:nvGraphicFramePr>
          <p:xfrm>
            <a:off x="632" y="1460"/>
            <a:ext cx="288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" name="CorelDRAW" r:id="rId14" imgW="1144080" imgH="756000" progId="">
                    <p:embed/>
                  </p:oleObj>
                </mc:Choice>
                <mc:Fallback>
                  <p:oleObj name="CorelDRAW" r:id="rId14" imgW="1144080" imgH="756000" progId="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" y="1460"/>
                          <a:ext cx="288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803" name="Text Box 35"/>
          <p:cNvSpPr txBox="1">
            <a:spLocks noChangeArrowheads="1"/>
          </p:cNvSpPr>
          <p:nvPr/>
        </p:nvSpPr>
        <p:spPr bwMode="auto">
          <a:xfrm>
            <a:off x="2925763" y="1447800"/>
            <a:ext cx="20907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rgbClr val="A50021"/>
                </a:solidFill>
              </a:rPr>
              <a:t>Low Substrate</a:t>
            </a:r>
          </a:p>
          <a:p>
            <a:r>
              <a:rPr lang="en-GB">
                <a:solidFill>
                  <a:srgbClr val="A50021"/>
                </a:solidFill>
              </a:rPr>
              <a:t>Concentration</a:t>
            </a:r>
          </a:p>
        </p:txBody>
      </p: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4716016" y="1340768"/>
            <a:ext cx="3636963" cy="1939925"/>
            <a:chOff x="3312" y="816"/>
            <a:chExt cx="2291" cy="1222"/>
          </a:xfrm>
        </p:grpSpPr>
        <p:sp>
          <p:nvSpPr>
            <p:cNvPr id="32804" name="AutoShape 36"/>
            <p:cNvSpPr>
              <a:spLocks noChangeArrowheads="1"/>
            </p:cNvSpPr>
            <p:nvPr/>
          </p:nvSpPr>
          <p:spPr bwMode="auto">
            <a:xfrm>
              <a:off x="3312" y="960"/>
              <a:ext cx="816" cy="43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5" name="Group 72"/>
            <p:cNvGrpSpPr>
              <a:grpSpLocks/>
            </p:cNvGrpSpPr>
            <p:nvPr/>
          </p:nvGrpSpPr>
          <p:grpSpPr bwMode="auto">
            <a:xfrm>
              <a:off x="4368" y="816"/>
              <a:ext cx="558" cy="524"/>
              <a:chOff x="4512" y="816"/>
              <a:chExt cx="558" cy="524"/>
            </a:xfrm>
          </p:grpSpPr>
          <p:grpSp>
            <p:nvGrpSpPr>
              <p:cNvPr id="6" name="Group 34"/>
              <p:cNvGrpSpPr>
                <a:grpSpLocks/>
              </p:cNvGrpSpPr>
              <p:nvPr/>
            </p:nvGrpSpPr>
            <p:grpSpPr bwMode="auto">
              <a:xfrm>
                <a:off x="4704" y="1152"/>
                <a:ext cx="366" cy="188"/>
                <a:chOff x="2882" y="1344"/>
                <a:chExt cx="366" cy="188"/>
              </a:xfrm>
            </p:grpSpPr>
            <p:sp>
              <p:nvSpPr>
                <p:cNvPr id="32798" name="Rectangle 30"/>
                <p:cNvSpPr>
                  <a:spLocks noChangeArrowheads="1"/>
                </p:cNvSpPr>
                <p:nvPr/>
              </p:nvSpPr>
              <p:spPr bwMode="auto">
                <a:xfrm>
                  <a:off x="2882" y="147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2799" name="Rectangle 31"/>
                <p:cNvSpPr>
                  <a:spLocks noChangeArrowheads="1"/>
                </p:cNvSpPr>
                <p:nvPr/>
              </p:nvSpPr>
              <p:spPr bwMode="auto">
                <a:xfrm>
                  <a:off x="2883" y="134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2800" name="Rectangle 32"/>
                <p:cNvSpPr>
                  <a:spLocks noChangeArrowheads="1"/>
                </p:cNvSpPr>
                <p:nvPr/>
              </p:nvSpPr>
              <p:spPr bwMode="auto">
                <a:xfrm>
                  <a:off x="3072" y="1344"/>
                  <a:ext cx="176" cy="18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7" name="Group 37"/>
              <p:cNvGrpSpPr>
                <a:grpSpLocks/>
              </p:cNvGrpSpPr>
              <p:nvPr/>
            </p:nvGrpSpPr>
            <p:grpSpPr bwMode="auto">
              <a:xfrm>
                <a:off x="4512" y="816"/>
                <a:ext cx="366" cy="188"/>
                <a:chOff x="2882" y="1344"/>
                <a:chExt cx="366" cy="188"/>
              </a:xfrm>
            </p:grpSpPr>
            <p:sp>
              <p:nvSpPr>
                <p:cNvPr id="32806" name="Rectangle 38"/>
                <p:cNvSpPr>
                  <a:spLocks noChangeArrowheads="1"/>
                </p:cNvSpPr>
                <p:nvPr/>
              </p:nvSpPr>
              <p:spPr bwMode="auto">
                <a:xfrm>
                  <a:off x="2882" y="147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2807" name="Rectangle 39"/>
                <p:cNvSpPr>
                  <a:spLocks noChangeArrowheads="1"/>
                </p:cNvSpPr>
                <p:nvPr/>
              </p:nvSpPr>
              <p:spPr bwMode="auto">
                <a:xfrm>
                  <a:off x="2883" y="134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2808" name="Rectangle 40"/>
                <p:cNvSpPr>
                  <a:spLocks noChangeArrowheads="1"/>
                </p:cNvSpPr>
                <p:nvPr/>
              </p:nvSpPr>
              <p:spPr bwMode="auto">
                <a:xfrm>
                  <a:off x="3072" y="1344"/>
                  <a:ext cx="176" cy="18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32809" name="Text Box 41"/>
            <p:cNvSpPr txBox="1">
              <a:spLocks noChangeArrowheads="1"/>
            </p:cNvSpPr>
            <p:nvPr/>
          </p:nvSpPr>
          <p:spPr bwMode="auto">
            <a:xfrm>
              <a:off x="3984" y="1392"/>
              <a:ext cx="1619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GB">
                  <a:solidFill>
                    <a:srgbClr val="000066"/>
                  </a:solidFill>
                </a:rPr>
                <a:t>Low product</a:t>
              </a:r>
            </a:p>
            <a:p>
              <a:pPr>
                <a:lnSpc>
                  <a:spcPct val="85000"/>
                </a:lnSpc>
              </a:pPr>
              <a:r>
                <a:rPr lang="en-GB">
                  <a:solidFill>
                    <a:srgbClr val="000066"/>
                  </a:solidFill>
                </a:rPr>
                <a:t>concentration per </a:t>
              </a:r>
            </a:p>
            <a:p>
              <a:pPr>
                <a:lnSpc>
                  <a:spcPct val="85000"/>
                </a:lnSpc>
              </a:pPr>
              <a:r>
                <a:rPr lang="en-GB">
                  <a:solidFill>
                    <a:srgbClr val="000066"/>
                  </a:solidFill>
                </a:rPr>
                <a:t>unit time</a:t>
              </a:r>
            </a:p>
          </p:txBody>
        </p:sp>
      </p:grpSp>
      <p:grpSp>
        <p:nvGrpSpPr>
          <p:cNvPr id="8" name="Group 67"/>
          <p:cNvGrpSpPr>
            <a:grpSpLocks/>
          </p:cNvGrpSpPr>
          <p:nvPr/>
        </p:nvGrpSpPr>
        <p:grpSpPr bwMode="auto">
          <a:xfrm>
            <a:off x="685800" y="3962400"/>
            <a:ext cx="2057400" cy="1757363"/>
            <a:chOff x="466" y="2085"/>
            <a:chExt cx="1296" cy="1107"/>
          </a:xfrm>
        </p:grpSpPr>
        <p:graphicFrame>
          <p:nvGraphicFramePr>
            <p:cNvPr id="69643" name="Object 11"/>
            <p:cNvGraphicFramePr>
              <a:graphicFrameLocks noChangeAspect="1"/>
            </p:cNvGraphicFramePr>
            <p:nvPr/>
          </p:nvGraphicFramePr>
          <p:xfrm>
            <a:off x="466" y="2229"/>
            <a:ext cx="288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3" name="CorelDRAW" r:id="rId15" imgW="1144080" imgH="756000" progId="">
                    <p:embed/>
                  </p:oleObj>
                </mc:Choice>
                <mc:Fallback>
                  <p:oleObj name="CorelDRAW" r:id="rId15" imgW="1144080" imgH="756000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" y="2229"/>
                          <a:ext cx="288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44" name="Object 12"/>
            <p:cNvGraphicFramePr>
              <a:graphicFrameLocks noChangeAspect="1"/>
            </p:cNvGraphicFramePr>
            <p:nvPr/>
          </p:nvGraphicFramePr>
          <p:xfrm>
            <a:off x="1378" y="2805"/>
            <a:ext cx="288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4" name="CorelDRAW" r:id="rId16" imgW="1144080" imgH="756000" progId="">
                    <p:embed/>
                  </p:oleObj>
                </mc:Choice>
                <mc:Fallback>
                  <p:oleObj name="CorelDRAW" r:id="rId16" imgW="1144080" imgH="756000" progId="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8" y="2805"/>
                          <a:ext cx="288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45" name="Object 13"/>
            <p:cNvGraphicFramePr>
              <a:graphicFrameLocks noChangeAspect="1"/>
            </p:cNvGraphicFramePr>
            <p:nvPr/>
          </p:nvGraphicFramePr>
          <p:xfrm>
            <a:off x="994" y="2997"/>
            <a:ext cx="288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" name="CorelDRAW" r:id="rId17" imgW="1144080" imgH="756000" progId="">
                    <p:embed/>
                  </p:oleObj>
                </mc:Choice>
                <mc:Fallback>
                  <p:oleObj name="CorelDRAW" r:id="rId17" imgW="1144080" imgH="756000" progId="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4" y="2997"/>
                          <a:ext cx="288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46" name="Object 14"/>
            <p:cNvGraphicFramePr>
              <a:graphicFrameLocks noChangeAspect="1"/>
            </p:cNvGraphicFramePr>
            <p:nvPr/>
          </p:nvGraphicFramePr>
          <p:xfrm>
            <a:off x="850" y="2085"/>
            <a:ext cx="288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" name="CorelDRAW" r:id="rId18" imgW="1144080" imgH="756000" progId="">
                    <p:embed/>
                  </p:oleObj>
                </mc:Choice>
                <mc:Fallback>
                  <p:oleObj name="CorelDRAW" r:id="rId18" imgW="1144080" imgH="756000" progId="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0" y="2085"/>
                          <a:ext cx="288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47" name="Object 15"/>
            <p:cNvGraphicFramePr>
              <a:graphicFrameLocks noChangeAspect="1"/>
            </p:cNvGraphicFramePr>
            <p:nvPr/>
          </p:nvGraphicFramePr>
          <p:xfrm>
            <a:off x="946" y="2517"/>
            <a:ext cx="288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7" name="CorelDRAW" r:id="rId19" imgW="1144080" imgH="756000" progId="">
                    <p:embed/>
                  </p:oleObj>
                </mc:Choice>
                <mc:Fallback>
                  <p:oleObj name="CorelDRAW" r:id="rId19" imgW="1144080" imgH="756000" progId="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6" y="2517"/>
                          <a:ext cx="288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48" name="Object 16"/>
            <p:cNvGraphicFramePr>
              <a:graphicFrameLocks noChangeAspect="1"/>
            </p:cNvGraphicFramePr>
            <p:nvPr/>
          </p:nvGraphicFramePr>
          <p:xfrm>
            <a:off x="1474" y="2373"/>
            <a:ext cx="288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8" name="CorelDRAW" r:id="rId20" imgW="1144080" imgH="756000" progId="">
                    <p:embed/>
                  </p:oleObj>
                </mc:Choice>
                <mc:Fallback>
                  <p:oleObj name="CorelDRAW" r:id="rId20" imgW="1144080" imgH="756000" progId="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4" y="2373"/>
                          <a:ext cx="288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555625" y="3776663"/>
            <a:ext cx="1930400" cy="2057400"/>
            <a:chOff x="384" y="1968"/>
            <a:chExt cx="1216" cy="1296"/>
          </a:xfrm>
        </p:grpSpPr>
        <p:graphicFrame>
          <p:nvGraphicFramePr>
            <p:cNvPr id="69635" name="Object 3"/>
            <p:cNvGraphicFramePr>
              <a:graphicFrameLocks noChangeAspect="1"/>
            </p:cNvGraphicFramePr>
            <p:nvPr/>
          </p:nvGraphicFramePr>
          <p:xfrm>
            <a:off x="384" y="2160"/>
            <a:ext cx="2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9" name="CorelDRAW" r:id="rId21" imgW="826560" imgH="1331640" progId="">
                    <p:embed/>
                  </p:oleObj>
                </mc:Choice>
                <mc:Fallback>
                  <p:oleObj name="CorelDRAW" r:id="rId21" imgW="826560" imgH="133164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2160"/>
                          <a:ext cx="20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36" name="Object 4"/>
            <p:cNvGraphicFramePr>
              <a:graphicFrameLocks noChangeAspect="1"/>
            </p:cNvGraphicFramePr>
            <p:nvPr/>
          </p:nvGraphicFramePr>
          <p:xfrm>
            <a:off x="1296" y="2736"/>
            <a:ext cx="2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" name="CorelDRAW" r:id="rId22" imgW="826560" imgH="1331640" progId="">
                    <p:embed/>
                  </p:oleObj>
                </mc:Choice>
                <mc:Fallback>
                  <p:oleObj name="CorelDRAW" r:id="rId22" imgW="826560" imgH="133164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2736"/>
                          <a:ext cx="20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37" name="Object 5"/>
            <p:cNvGraphicFramePr>
              <a:graphicFrameLocks noChangeAspect="1"/>
            </p:cNvGraphicFramePr>
            <p:nvPr/>
          </p:nvGraphicFramePr>
          <p:xfrm>
            <a:off x="912" y="2928"/>
            <a:ext cx="2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1" name="CorelDRAW" r:id="rId23" imgW="826560" imgH="1331640" progId="">
                    <p:embed/>
                  </p:oleObj>
                </mc:Choice>
                <mc:Fallback>
                  <p:oleObj name="CorelDRAW" r:id="rId23" imgW="826560" imgH="133164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2928"/>
                          <a:ext cx="20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38" name="Object 6"/>
            <p:cNvGraphicFramePr>
              <a:graphicFrameLocks noChangeAspect="1"/>
            </p:cNvGraphicFramePr>
            <p:nvPr/>
          </p:nvGraphicFramePr>
          <p:xfrm>
            <a:off x="768" y="2016"/>
            <a:ext cx="2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" name="CorelDRAW" r:id="rId24" imgW="826560" imgH="1331640" progId="">
                    <p:embed/>
                  </p:oleObj>
                </mc:Choice>
                <mc:Fallback>
                  <p:oleObj name="CorelDRAW" r:id="rId24" imgW="826560" imgH="133164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2016"/>
                          <a:ext cx="20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39" name="Object 7"/>
            <p:cNvGraphicFramePr>
              <a:graphicFrameLocks noChangeAspect="1"/>
            </p:cNvGraphicFramePr>
            <p:nvPr/>
          </p:nvGraphicFramePr>
          <p:xfrm>
            <a:off x="864" y="2448"/>
            <a:ext cx="2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3" name="CorelDRAW" r:id="rId25" imgW="826560" imgH="1331640" progId="">
                    <p:embed/>
                  </p:oleObj>
                </mc:Choice>
                <mc:Fallback>
                  <p:oleObj name="CorelDRAW" r:id="rId25" imgW="826560" imgH="133164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2448"/>
                          <a:ext cx="20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40" name="Object 8"/>
            <p:cNvGraphicFramePr>
              <a:graphicFrameLocks noChangeAspect="1"/>
            </p:cNvGraphicFramePr>
            <p:nvPr/>
          </p:nvGraphicFramePr>
          <p:xfrm>
            <a:off x="1392" y="2304"/>
            <a:ext cx="2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4" name="CorelDRAW" r:id="rId26" imgW="826560" imgH="1331640" progId="">
                    <p:embed/>
                  </p:oleObj>
                </mc:Choice>
                <mc:Fallback>
                  <p:oleObj name="CorelDRAW" r:id="rId26" imgW="826560" imgH="133164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2304"/>
                          <a:ext cx="20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41" name="Object 9"/>
            <p:cNvGraphicFramePr>
              <a:graphicFrameLocks noChangeAspect="1"/>
            </p:cNvGraphicFramePr>
            <p:nvPr/>
          </p:nvGraphicFramePr>
          <p:xfrm>
            <a:off x="1200" y="1968"/>
            <a:ext cx="2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5" name="CorelDRAW" r:id="rId27" imgW="826560" imgH="1331640" progId="">
                    <p:embed/>
                  </p:oleObj>
                </mc:Choice>
                <mc:Fallback>
                  <p:oleObj name="CorelDRAW" r:id="rId27" imgW="826560" imgH="133164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1968"/>
                          <a:ext cx="20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42" name="Object 10"/>
            <p:cNvGraphicFramePr>
              <a:graphicFrameLocks noChangeAspect="1"/>
            </p:cNvGraphicFramePr>
            <p:nvPr/>
          </p:nvGraphicFramePr>
          <p:xfrm>
            <a:off x="528" y="2544"/>
            <a:ext cx="2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6" name="CorelDRAW" r:id="rId28" imgW="826560" imgH="1331640" progId="">
                    <p:embed/>
                  </p:oleObj>
                </mc:Choice>
                <mc:Fallback>
                  <p:oleObj name="CorelDRAW" r:id="rId28" imgW="826560" imgH="133164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2544"/>
                          <a:ext cx="20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866" name="Text Box 98"/>
          <p:cNvSpPr txBox="1">
            <a:spLocks noChangeArrowheads="1"/>
          </p:cNvSpPr>
          <p:nvPr/>
        </p:nvSpPr>
        <p:spPr bwMode="auto">
          <a:xfrm>
            <a:off x="2792413" y="4114800"/>
            <a:ext cx="2784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rgbClr val="A50021"/>
                </a:solidFill>
              </a:rPr>
              <a:t>Increased Substrate</a:t>
            </a:r>
          </a:p>
          <a:p>
            <a:r>
              <a:rPr lang="en-GB">
                <a:solidFill>
                  <a:srgbClr val="A50021"/>
                </a:solidFill>
              </a:rPr>
              <a:t>Concentration</a:t>
            </a:r>
          </a:p>
        </p:txBody>
      </p:sp>
      <p:grpSp>
        <p:nvGrpSpPr>
          <p:cNvPr id="10" name="Group 103"/>
          <p:cNvGrpSpPr>
            <a:grpSpLocks/>
          </p:cNvGrpSpPr>
          <p:nvPr/>
        </p:nvGrpSpPr>
        <p:grpSpPr bwMode="auto">
          <a:xfrm>
            <a:off x="4860032" y="4077072"/>
            <a:ext cx="3633788" cy="2136775"/>
            <a:chOff x="3456" y="2592"/>
            <a:chExt cx="2289" cy="1346"/>
          </a:xfrm>
        </p:grpSpPr>
        <p:grpSp>
          <p:nvGrpSpPr>
            <p:cNvPr id="11" name="Group 97"/>
            <p:cNvGrpSpPr>
              <a:grpSpLocks/>
            </p:cNvGrpSpPr>
            <p:nvPr/>
          </p:nvGrpSpPr>
          <p:grpSpPr bwMode="auto">
            <a:xfrm>
              <a:off x="4272" y="2592"/>
              <a:ext cx="1182" cy="668"/>
              <a:chOff x="4368" y="2112"/>
              <a:chExt cx="1182" cy="668"/>
            </a:xfrm>
          </p:grpSpPr>
          <p:grpSp>
            <p:nvGrpSpPr>
              <p:cNvPr id="12" name="Group 68"/>
              <p:cNvGrpSpPr>
                <a:grpSpLocks/>
              </p:cNvGrpSpPr>
              <p:nvPr/>
            </p:nvGrpSpPr>
            <p:grpSpPr bwMode="auto">
              <a:xfrm>
                <a:off x="4512" y="2400"/>
                <a:ext cx="366" cy="188"/>
                <a:chOff x="2882" y="1344"/>
                <a:chExt cx="366" cy="188"/>
              </a:xfrm>
            </p:grpSpPr>
            <p:sp>
              <p:nvSpPr>
                <p:cNvPr id="32837" name="Rectangle 69"/>
                <p:cNvSpPr>
                  <a:spLocks noChangeArrowheads="1"/>
                </p:cNvSpPr>
                <p:nvPr/>
              </p:nvSpPr>
              <p:spPr bwMode="auto">
                <a:xfrm>
                  <a:off x="2882" y="147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2838" name="Rectangle 70"/>
                <p:cNvSpPr>
                  <a:spLocks noChangeArrowheads="1"/>
                </p:cNvSpPr>
                <p:nvPr/>
              </p:nvSpPr>
              <p:spPr bwMode="auto">
                <a:xfrm>
                  <a:off x="2883" y="134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2839" name="Rectangle 71"/>
                <p:cNvSpPr>
                  <a:spLocks noChangeArrowheads="1"/>
                </p:cNvSpPr>
                <p:nvPr/>
              </p:nvSpPr>
              <p:spPr bwMode="auto">
                <a:xfrm>
                  <a:off x="3072" y="1344"/>
                  <a:ext cx="176" cy="18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3" name="Group 73"/>
              <p:cNvGrpSpPr>
                <a:grpSpLocks/>
              </p:cNvGrpSpPr>
              <p:nvPr/>
            </p:nvGrpSpPr>
            <p:grpSpPr bwMode="auto">
              <a:xfrm>
                <a:off x="4992" y="2400"/>
                <a:ext cx="366" cy="188"/>
                <a:chOff x="2882" y="1344"/>
                <a:chExt cx="366" cy="188"/>
              </a:xfrm>
            </p:grpSpPr>
            <p:sp>
              <p:nvSpPr>
                <p:cNvPr id="32842" name="Rectangle 74"/>
                <p:cNvSpPr>
                  <a:spLocks noChangeArrowheads="1"/>
                </p:cNvSpPr>
                <p:nvPr/>
              </p:nvSpPr>
              <p:spPr bwMode="auto">
                <a:xfrm>
                  <a:off x="2882" y="147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2843" name="Rectangle 75"/>
                <p:cNvSpPr>
                  <a:spLocks noChangeArrowheads="1"/>
                </p:cNvSpPr>
                <p:nvPr/>
              </p:nvSpPr>
              <p:spPr bwMode="auto">
                <a:xfrm>
                  <a:off x="2883" y="134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2844" name="Rectangle 76"/>
                <p:cNvSpPr>
                  <a:spLocks noChangeArrowheads="1"/>
                </p:cNvSpPr>
                <p:nvPr/>
              </p:nvSpPr>
              <p:spPr bwMode="auto">
                <a:xfrm>
                  <a:off x="3072" y="1344"/>
                  <a:ext cx="176" cy="18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4" name="Group 77"/>
              <p:cNvGrpSpPr>
                <a:grpSpLocks/>
              </p:cNvGrpSpPr>
              <p:nvPr/>
            </p:nvGrpSpPr>
            <p:grpSpPr bwMode="auto">
              <a:xfrm>
                <a:off x="4752" y="2160"/>
                <a:ext cx="366" cy="188"/>
                <a:chOff x="2882" y="1344"/>
                <a:chExt cx="366" cy="188"/>
              </a:xfrm>
            </p:grpSpPr>
            <p:sp>
              <p:nvSpPr>
                <p:cNvPr id="32846" name="Rectangle 78"/>
                <p:cNvSpPr>
                  <a:spLocks noChangeArrowheads="1"/>
                </p:cNvSpPr>
                <p:nvPr/>
              </p:nvSpPr>
              <p:spPr bwMode="auto">
                <a:xfrm>
                  <a:off x="2882" y="147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2847" name="Rectangle 79"/>
                <p:cNvSpPr>
                  <a:spLocks noChangeArrowheads="1"/>
                </p:cNvSpPr>
                <p:nvPr/>
              </p:nvSpPr>
              <p:spPr bwMode="auto">
                <a:xfrm>
                  <a:off x="2883" y="134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2848" name="Rectangle 80"/>
                <p:cNvSpPr>
                  <a:spLocks noChangeArrowheads="1"/>
                </p:cNvSpPr>
                <p:nvPr/>
              </p:nvSpPr>
              <p:spPr bwMode="auto">
                <a:xfrm>
                  <a:off x="3072" y="1344"/>
                  <a:ext cx="176" cy="18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5" name="Group 81"/>
              <p:cNvGrpSpPr>
                <a:grpSpLocks/>
              </p:cNvGrpSpPr>
              <p:nvPr/>
            </p:nvGrpSpPr>
            <p:grpSpPr bwMode="auto">
              <a:xfrm>
                <a:off x="4368" y="2112"/>
                <a:ext cx="366" cy="188"/>
                <a:chOff x="2882" y="1344"/>
                <a:chExt cx="366" cy="188"/>
              </a:xfrm>
            </p:grpSpPr>
            <p:sp>
              <p:nvSpPr>
                <p:cNvPr id="32850" name="Rectangle 82"/>
                <p:cNvSpPr>
                  <a:spLocks noChangeArrowheads="1"/>
                </p:cNvSpPr>
                <p:nvPr/>
              </p:nvSpPr>
              <p:spPr bwMode="auto">
                <a:xfrm>
                  <a:off x="2882" y="147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2851" name="Rectangle 83"/>
                <p:cNvSpPr>
                  <a:spLocks noChangeArrowheads="1"/>
                </p:cNvSpPr>
                <p:nvPr/>
              </p:nvSpPr>
              <p:spPr bwMode="auto">
                <a:xfrm>
                  <a:off x="2883" y="134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2852" name="Rectangle 84"/>
                <p:cNvSpPr>
                  <a:spLocks noChangeArrowheads="1"/>
                </p:cNvSpPr>
                <p:nvPr/>
              </p:nvSpPr>
              <p:spPr bwMode="auto">
                <a:xfrm>
                  <a:off x="3072" y="1344"/>
                  <a:ext cx="176" cy="18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6" name="Group 85"/>
              <p:cNvGrpSpPr>
                <a:grpSpLocks/>
              </p:cNvGrpSpPr>
              <p:nvPr/>
            </p:nvGrpSpPr>
            <p:grpSpPr bwMode="auto">
              <a:xfrm>
                <a:off x="5184" y="2112"/>
                <a:ext cx="366" cy="188"/>
                <a:chOff x="2882" y="1344"/>
                <a:chExt cx="366" cy="188"/>
              </a:xfrm>
            </p:grpSpPr>
            <p:sp>
              <p:nvSpPr>
                <p:cNvPr id="32854" name="Rectangle 86"/>
                <p:cNvSpPr>
                  <a:spLocks noChangeArrowheads="1"/>
                </p:cNvSpPr>
                <p:nvPr/>
              </p:nvSpPr>
              <p:spPr bwMode="auto">
                <a:xfrm>
                  <a:off x="2882" y="147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2855" name="Rectangle 87"/>
                <p:cNvSpPr>
                  <a:spLocks noChangeArrowheads="1"/>
                </p:cNvSpPr>
                <p:nvPr/>
              </p:nvSpPr>
              <p:spPr bwMode="auto">
                <a:xfrm>
                  <a:off x="2883" y="134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2856" name="Rectangle 88"/>
                <p:cNvSpPr>
                  <a:spLocks noChangeArrowheads="1"/>
                </p:cNvSpPr>
                <p:nvPr/>
              </p:nvSpPr>
              <p:spPr bwMode="auto">
                <a:xfrm>
                  <a:off x="3072" y="1344"/>
                  <a:ext cx="176" cy="18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7" name="Group 89"/>
              <p:cNvGrpSpPr>
                <a:grpSpLocks/>
              </p:cNvGrpSpPr>
              <p:nvPr/>
            </p:nvGrpSpPr>
            <p:grpSpPr bwMode="auto">
              <a:xfrm>
                <a:off x="4608" y="2592"/>
                <a:ext cx="366" cy="188"/>
                <a:chOff x="2882" y="1344"/>
                <a:chExt cx="366" cy="188"/>
              </a:xfrm>
            </p:grpSpPr>
            <p:sp>
              <p:nvSpPr>
                <p:cNvPr id="32858" name="Rectangle 90"/>
                <p:cNvSpPr>
                  <a:spLocks noChangeArrowheads="1"/>
                </p:cNvSpPr>
                <p:nvPr/>
              </p:nvSpPr>
              <p:spPr bwMode="auto">
                <a:xfrm>
                  <a:off x="2882" y="147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2859" name="Rectangle 91"/>
                <p:cNvSpPr>
                  <a:spLocks noChangeArrowheads="1"/>
                </p:cNvSpPr>
                <p:nvPr/>
              </p:nvSpPr>
              <p:spPr bwMode="auto">
                <a:xfrm>
                  <a:off x="2883" y="134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2860" name="Rectangle 92"/>
                <p:cNvSpPr>
                  <a:spLocks noChangeArrowheads="1"/>
                </p:cNvSpPr>
                <p:nvPr/>
              </p:nvSpPr>
              <p:spPr bwMode="auto">
                <a:xfrm>
                  <a:off x="3072" y="1344"/>
                  <a:ext cx="176" cy="18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32867" name="AutoShape 99"/>
            <p:cNvSpPr>
              <a:spLocks noChangeArrowheads="1"/>
            </p:cNvSpPr>
            <p:nvPr/>
          </p:nvSpPr>
          <p:spPr bwMode="auto">
            <a:xfrm>
              <a:off x="3456" y="2736"/>
              <a:ext cx="816" cy="43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868" name="Text Box 100"/>
            <p:cNvSpPr txBox="1">
              <a:spLocks noChangeArrowheads="1"/>
            </p:cNvSpPr>
            <p:nvPr/>
          </p:nvSpPr>
          <p:spPr bwMode="auto">
            <a:xfrm>
              <a:off x="3754" y="3292"/>
              <a:ext cx="1991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GB">
                  <a:solidFill>
                    <a:srgbClr val="000066"/>
                  </a:solidFill>
                </a:rPr>
                <a:t>More product </a:t>
              </a:r>
            </a:p>
            <a:p>
              <a:pPr>
                <a:lnSpc>
                  <a:spcPct val="85000"/>
                </a:lnSpc>
              </a:pPr>
              <a:r>
                <a:rPr lang="en-GB">
                  <a:solidFill>
                    <a:srgbClr val="000066"/>
                  </a:solidFill>
                </a:rPr>
                <a:t>formation;</a:t>
              </a:r>
            </a:p>
            <a:p>
              <a:pPr>
                <a:lnSpc>
                  <a:spcPct val="85000"/>
                </a:lnSpc>
              </a:pPr>
              <a:r>
                <a:rPr lang="en-GB">
                  <a:solidFill>
                    <a:srgbClr val="000066"/>
                  </a:solidFill>
                </a:rPr>
                <a:t>increased reaction rate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3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 autoUpdateAnimBg="0"/>
      <p:bldP spid="32803" grpId="0" autoUpdateAnimBg="0"/>
      <p:bldP spid="3286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7"/>
          <p:cNvGrpSpPr>
            <a:grpSpLocks/>
          </p:cNvGrpSpPr>
          <p:nvPr/>
        </p:nvGrpSpPr>
        <p:grpSpPr bwMode="auto">
          <a:xfrm>
            <a:off x="479425" y="1185863"/>
            <a:ext cx="2006600" cy="1828800"/>
            <a:chOff x="720" y="768"/>
            <a:chExt cx="1264" cy="1152"/>
          </a:xfrm>
        </p:grpSpPr>
        <p:graphicFrame>
          <p:nvGraphicFramePr>
            <p:cNvPr id="33796" name="Object 4"/>
            <p:cNvGraphicFramePr>
              <a:graphicFrameLocks noChangeAspect="1"/>
            </p:cNvGraphicFramePr>
            <p:nvPr/>
          </p:nvGraphicFramePr>
          <p:xfrm>
            <a:off x="912" y="864"/>
            <a:ext cx="2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4" name="CorelDRAW" r:id="rId3" imgW="826560" imgH="1331640" progId="">
                    <p:embed/>
                  </p:oleObj>
                </mc:Choice>
                <mc:Fallback>
                  <p:oleObj name="CorelDRAW" r:id="rId3" imgW="826560" imgH="1331640" progId="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864"/>
                          <a:ext cx="20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5" name="Object 13"/>
            <p:cNvGraphicFramePr>
              <a:graphicFrameLocks noChangeAspect="1"/>
            </p:cNvGraphicFramePr>
            <p:nvPr/>
          </p:nvGraphicFramePr>
          <p:xfrm>
            <a:off x="720" y="1200"/>
            <a:ext cx="2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5" name="CorelDRAW" r:id="rId5" imgW="826560" imgH="1331640" progId="">
                    <p:embed/>
                  </p:oleObj>
                </mc:Choice>
                <mc:Fallback>
                  <p:oleObj name="CorelDRAW" r:id="rId5" imgW="826560" imgH="1331640" progId="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1200"/>
                          <a:ext cx="20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8" name="Object 16"/>
            <p:cNvGraphicFramePr>
              <a:graphicFrameLocks noChangeAspect="1"/>
            </p:cNvGraphicFramePr>
            <p:nvPr/>
          </p:nvGraphicFramePr>
          <p:xfrm>
            <a:off x="1728" y="864"/>
            <a:ext cx="2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6" name="CorelDRAW" r:id="rId6" imgW="826560" imgH="1331640" progId="">
                    <p:embed/>
                  </p:oleObj>
                </mc:Choice>
                <mc:Fallback>
                  <p:oleObj name="CorelDRAW" r:id="rId6" imgW="826560" imgH="1331640" progId="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864"/>
                          <a:ext cx="20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11" name="Object 19"/>
            <p:cNvGraphicFramePr>
              <a:graphicFrameLocks noChangeAspect="1"/>
            </p:cNvGraphicFramePr>
            <p:nvPr/>
          </p:nvGraphicFramePr>
          <p:xfrm>
            <a:off x="1200" y="1200"/>
            <a:ext cx="2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7" name="CorelDRAW" r:id="rId7" imgW="826560" imgH="1331640" progId="">
                    <p:embed/>
                  </p:oleObj>
                </mc:Choice>
                <mc:Fallback>
                  <p:oleObj name="CorelDRAW" r:id="rId7" imgW="826560" imgH="1331640" progId="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1200"/>
                          <a:ext cx="20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14" name="Object 22"/>
            <p:cNvGraphicFramePr>
              <a:graphicFrameLocks noChangeAspect="1"/>
            </p:cNvGraphicFramePr>
            <p:nvPr/>
          </p:nvGraphicFramePr>
          <p:xfrm>
            <a:off x="912" y="1584"/>
            <a:ext cx="2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8" name="CorelDRAW" r:id="rId8" imgW="826560" imgH="1331640" progId="">
                    <p:embed/>
                  </p:oleObj>
                </mc:Choice>
                <mc:Fallback>
                  <p:oleObj name="CorelDRAW" r:id="rId8" imgW="826560" imgH="1331640" progId="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1584"/>
                          <a:ext cx="20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17" name="Object 25"/>
            <p:cNvGraphicFramePr>
              <a:graphicFrameLocks noChangeAspect="1"/>
            </p:cNvGraphicFramePr>
            <p:nvPr/>
          </p:nvGraphicFramePr>
          <p:xfrm>
            <a:off x="1440" y="1536"/>
            <a:ext cx="2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9" name="CorelDRAW" r:id="rId9" imgW="826560" imgH="1331640" progId="">
                    <p:embed/>
                  </p:oleObj>
                </mc:Choice>
                <mc:Fallback>
                  <p:oleObj name="CorelDRAW" r:id="rId9" imgW="826560" imgH="1331640" progId="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1536"/>
                          <a:ext cx="20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20" name="Object 28"/>
            <p:cNvGraphicFramePr>
              <a:graphicFrameLocks noChangeAspect="1"/>
            </p:cNvGraphicFramePr>
            <p:nvPr/>
          </p:nvGraphicFramePr>
          <p:xfrm>
            <a:off x="1776" y="1248"/>
            <a:ext cx="2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0" name="CorelDRAW" r:id="rId10" imgW="826560" imgH="1331640" progId="">
                    <p:embed/>
                  </p:oleObj>
                </mc:Choice>
                <mc:Fallback>
                  <p:oleObj name="CorelDRAW" r:id="rId10" imgW="826560" imgH="1331640" progId="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1248"/>
                          <a:ext cx="20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23" name="Object 31"/>
            <p:cNvGraphicFramePr>
              <a:graphicFrameLocks noChangeAspect="1"/>
            </p:cNvGraphicFramePr>
            <p:nvPr/>
          </p:nvGraphicFramePr>
          <p:xfrm>
            <a:off x="1344" y="768"/>
            <a:ext cx="2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1" name="CorelDRAW" r:id="rId11" imgW="826560" imgH="1331640" progId="">
                    <p:embed/>
                  </p:oleObj>
                </mc:Choice>
                <mc:Fallback>
                  <p:oleObj name="CorelDRAW" r:id="rId11" imgW="826560" imgH="1331640" progId="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768"/>
                          <a:ext cx="20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48"/>
          <p:cNvGrpSpPr>
            <a:grpSpLocks/>
          </p:cNvGrpSpPr>
          <p:nvPr/>
        </p:nvGrpSpPr>
        <p:grpSpPr bwMode="auto">
          <a:xfrm>
            <a:off x="609600" y="1295400"/>
            <a:ext cx="2133600" cy="1604963"/>
            <a:chOff x="802" y="837"/>
            <a:chExt cx="1344" cy="1011"/>
          </a:xfrm>
        </p:grpSpPr>
        <p:graphicFrame>
          <p:nvGraphicFramePr>
            <p:cNvPr id="33797" name="Object 5"/>
            <p:cNvGraphicFramePr>
              <a:graphicFrameLocks noChangeAspect="1"/>
            </p:cNvGraphicFramePr>
            <p:nvPr/>
          </p:nvGraphicFramePr>
          <p:xfrm>
            <a:off x="994" y="933"/>
            <a:ext cx="288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2" name="CorelDRAW" r:id="rId12" imgW="1144080" imgH="756000" progId="">
                    <p:embed/>
                  </p:oleObj>
                </mc:Choice>
                <mc:Fallback>
                  <p:oleObj name="CorelDRAW" r:id="rId12" imgW="1144080" imgH="756000" progId="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4" y="933"/>
                          <a:ext cx="288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6" name="Object 14"/>
            <p:cNvGraphicFramePr>
              <a:graphicFrameLocks noChangeAspect="1"/>
            </p:cNvGraphicFramePr>
            <p:nvPr/>
          </p:nvGraphicFramePr>
          <p:xfrm>
            <a:off x="802" y="1269"/>
            <a:ext cx="288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3" name="CorelDRAW" r:id="rId14" imgW="1144080" imgH="756000" progId="">
                    <p:embed/>
                  </p:oleObj>
                </mc:Choice>
                <mc:Fallback>
                  <p:oleObj name="CorelDRAW" r:id="rId14" imgW="1144080" imgH="756000" progId="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2" y="1269"/>
                          <a:ext cx="288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9" name="Object 17"/>
            <p:cNvGraphicFramePr>
              <a:graphicFrameLocks noChangeAspect="1"/>
            </p:cNvGraphicFramePr>
            <p:nvPr/>
          </p:nvGraphicFramePr>
          <p:xfrm>
            <a:off x="1810" y="933"/>
            <a:ext cx="288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4" name="CorelDRAW" r:id="rId15" imgW="1144080" imgH="756000" progId="">
                    <p:embed/>
                  </p:oleObj>
                </mc:Choice>
                <mc:Fallback>
                  <p:oleObj name="CorelDRAW" r:id="rId15" imgW="1144080" imgH="756000" progId="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0" y="933"/>
                          <a:ext cx="288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12" name="Object 20"/>
            <p:cNvGraphicFramePr>
              <a:graphicFrameLocks noChangeAspect="1"/>
            </p:cNvGraphicFramePr>
            <p:nvPr/>
          </p:nvGraphicFramePr>
          <p:xfrm>
            <a:off x="1282" y="1269"/>
            <a:ext cx="288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5" name="CorelDRAW" r:id="rId16" imgW="1144080" imgH="756000" progId="">
                    <p:embed/>
                  </p:oleObj>
                </mc:Choice>
                <mc:Fallback>
                  <p:oleObj name="CorelDRAW" r:id="rId16" imgW="1144080" imgH="756000" progId="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2" y="1269"/>
                          <a:ext cx="288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15" name="Object 23"/>
            <p:cNvGraphicFramePr>
              <a:graphicFrameLocks noChangeAspect="1"/>
            </p:cNvGraphicFramePr>
            <p:nvPr/>
          </p:nvGraphicFramePr>
          <p:xfrm>
            <a:off x="994" y="1653"/>
            <a:ext cx="288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6" name="CorelDRAW" r:id="rId17" imgW="1144080" imgH="756000" progId="">
                    <p:embed/>
                  </p:oleObj>
                </mc:Choice>
                <mc:Fallback>
                  <p:oleObj name="CorelDRAW" r:id="rId17" imgW="1144080" imgH="756000" progId="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4" y="1653"/>
                          <a:ext cx="288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18" name="Object 26"/>
            <p:cNvGraphicFramePr>
              <a:graphicFrameLocks noChangeAspect="1"/>
            </p:cNvGraphicFramePr>
            <p:nvPr/>
          </p:nvGraphicFramePr>
          <p:xfrm>
            <a:off x="1522" y="1605"/>
            <a:ext cx="288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7" name="CorelDRAW" r:id="rId18" imgW="1144080" imgH="756000" progId="">
                    <p:embed/>
                  </p:oleObj>
                </mc:Choice>
                <mc:Fallback>
                  <p:oleObj name="CorelDRAW" r:id="rId18" imgW="1144080" imgH="756000" progId="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2" y="1605"/>
                          <a:ext cx="288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21" name="Object 29"/>
            <p:cNvGraphicFramePr>
              <a:graphicFrameLocks noChangeAspect="1"/>
            </p:cNvGraphicFramePr>
            <p:nvPr/>
          </p:nvGraphicFramePr>
          <p:xfrm>
            <a:off x="1858" y="1317"/>
            <a:ext cx="288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8" name="CorelDRAW" r:id="rId19" imgW="1144080" imgH="756000" progId="">
                    <p:embed/>
                  </p:oleObj>
                </mc:Choice>
                <mc:Fallback>
                  <p:oleObj name="CorelDRAW" r:id="rId19" imgW="1144080" imgH="756000" progId="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8" y="1317"/>
                          <a:ext cx="288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24" name="Object 32"/>
            <p:cNvGraphicFramePr>
              <a:graphicFrameLocks noChangeAspect="1"/>
            </p:cNvGraphicFramePr>
            <p:nvPr/>
          </p:nvGraphicFramePr>
          <p:xfrm>
            <a:off x="1426" y="837"/>
            <a:ext cx="288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9" name="CorelDRAW" r:id="rId20" imgW="1144080" imgH="756000" progId="">
                    <p:embed/>
                  </p:oleObj>
                </mc:Choice>
                <mc:Fallback>
                  <p:oleObj name="CorelDRAW" r:id="rId20" imgW="1144080" imgH="756000" progId="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6" y="837"/>
                          <a:ext cx="288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49"/>
          <p:cNvGrpSpPr>
            <a:grpSpLocks/>
          </p:cNvGrpSpPr>
          <p:nvPr/>
        </p:nvGrpSpPr>
        <p:grpSpPr bwMode="auto">
          <a:xfrm>
            <a:off x="609600" y="3733800"/>
            <a:ext cx="2006600" cy="1828800"/>
            <a:chOff x="672" y="2208"/>
            <a:chExt cx="1264" cy="1152"/>
          </a:xfrm>
        </p:grpSpPr>
        <p:graphicFrame>
          <p:nvGraphicFramePr>
            <p:cNvPr id="33850" name="Object 58"/>
            <p:cNvGraphicFramePr>
              <a:graphicFrameLocks noChangeAspect="1"/>
            </p:cNvGraphicFramePr>
            <p:nvPr/>
          </p:nvGraphicFramePr>
          <p:xfrm>
            <a:off x="864" y="2304"/>
            <a:ext cx="2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0" name="CorelDRAW" r:id="rId21" imgW="826560" imgH="1331640" progId="">
                    <p:embed/>
                  </p:oleObj>
                </mc:Choice>
                <mc:Fallback>
                  <p:oleObj name="CorelDRAW" r:id="rId21" imgW="826560" imgH="1331640" progId="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2304"/>
                          <a:ext cx="20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53" name="Object 61"/>
            <p:cNvGraphicFramePr>
              <a:graphicFrameLocks noChangeAspect="1"/>
            </p:cNvGraphicFramePr>
            <p:nvPr/>
          </p:nvGraphicFramePr>
          <p:xfrm>
            <a:off x="672" y="2640"/>
            <a:ext cx="2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1" name="CorelDRAW" r:id="rId22" imgW="826560" imgH="1331640" progId="">
                    <p:embed/>
                  </p:oleObj>
                </mc:Choice>
                <mc:Fallback>
                  <p:oleObj name="CorelDRAW" r:id="rId22" imgW="826560" imgH="1331640" progId="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2640"/>
                          <a:ext cx="20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56" name="Object 64"/>
            <p:cNvGraphicFramePr>
              <a:graphicFrameLocks noChangeAspect="1"/>
            </p:cNvGraphicFramePr>
            <p:nvPr/>
          </p:nvGraphicFramePr>
          <p:xfrm>
            <a:off x="1680" y="2304"/>
            <a:ext cx="2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2" name="CorelDRAW" r:id="rId23" imgW="826560" imgH="1331640" progId="">
                    <p:embed/>
                  </p:oleObj>
                </mc:Choice>
                <mc:Fallback>
                  <p:oleObj name="CorelDRAW" r:id="rId23" imgW="826560" imgH="1331640" progId="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2304"/>
                          <a:ext cx="20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59" name="Object 67"/>
            <p:cNvGraphicFramePr>
              <a:graphicFrameLocks noChangeAspect="1"/>
            </p:cNvGraphicFramePr>
            <p:nvPr/>
          </p:nvGraphicFramePr>
          <p:xfrm>
            <a:off x="1152" y="2640"/>
            <a:ext cx="2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3" name="CorelDRAW" r:id="rId24" imgW="826560" imgH="1331640" progId="">
                    <p:embed/>
                  </p:oleObj>
                </mc:Choice>
                <mc:Fallback>
                  <p:oleObj name="CorelDRAW" r:id="rId24" imgW="826560" imgH="1331640" progId="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640"/>
                          <a:ext cx="20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62" name="Object 70"/>
            <p:cNvGraphicFramePr>
              <a:graphicFrameLocks noChangeAspect="1"/>
            </p:cNvGraphicFramePr>
            <p:nvPr/>
          </p:nvGraphicFramePr>
          <p:xfrm>
            <a:off x="864" y="3024"/>
            <a:ext cx="2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4" name="CorelDRAW" r:id="rId25" imgW="826560" imgH="1331640" progId="">
                    <p:embed/>
                  </p:oleObj>
                </mc:Choice>
                <mc:Fallback>
                  <p:oleObj name="CorelDRAW" r:id="rId25" imgW="826560" imgH="1331640" progId="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3024"/>
                          <a:ext cx="20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65" name="Object 73"/>
            <p:cNvGraphicFramePr>
              <a:graphicFrameLocks noChangeAspect="1"/>
            </p:cNvGraphicFramePr>
            <p:nvPr/>
          </p:nvGraphicFramePr>
          <p:xfrm>
            <a:off x="1392" y="2976"/>
            <a:ext cx="2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5" name="CorelDRAW" r:id="rId26" imgW="826560" imgH="1331640" progId="">
                    <p:embed/>
                  </p:oleObj>
                </mc:Choice>
                <mc:Fallback>
                  <p:oleObj name="CorelDRAW" r:id="rId26" imgW="826560" imgH="1331640" progId="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2976"/>
                          <a:ext cx="20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68" name="Object 76"/>
            <p:cNvGraphicFramePr>
              <a:graphicFrameLocks noChangeAspect="1"/>
            </p:cNvGraphicFramePr>
            <p:nvPr/>
          </p:nvGraphicFramePr>
          <p:xfrm>
            <a:off x="1728" y="2688"/>
            <a:ext cx="2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6" name="CorelDRAW" r:id="rId27" imgW="826560" imgH="1331640" progId="">
                    <p:embed/>
                  </p:oleObj>
                </mc:Choice>
                <mc:Fallback>
                  <p:oleObj name="CorelDRAW" r:id="rId27" imgW="826560" imgH="1331640" progId="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688"/>
                          <a:ext cx="20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71" name="Object 79"/>
            <p:cNvGraphicFramePr>
              <a:graphicFrameLocks noChangeAspect="1"/>
            </p:cNvGraphicFramePr>
            <p:nvPr/>
          </p:nvGraphicFramePr>
          <p:xfrm>
            <a:off x="1296" y="2208"/>
            <a:ext cx="2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7" name="CorelDRAW" r:id="rId28" imgW="826560" imgH="1331640" progId="">
                    <p:embed/>
                  </p:oleObj>
                </mc:Choice>
                <mc:Fallback>
                  <p:oleObj name="CorelDRAW" r:id="rId28" imgW="826560" imgH="1331640" progId="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2208"/>
                          <a:ext cx="20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50"/>
          <p:cNvGrpSpPr>
            <a:grpSpLocks/>
          </p:cNvGrpSpPr>
          <p:nvPr/>
        </p:nvGrpSpPr>
        <p:grpSpPr bwMode="auto">
          <a:xfrm>
            <a:off x="304800" y="3657600"/>
            <a:ext cx="2743200" cy="2214563"/>
            <a:chOff x="480" y="2160"/>
            <a:chExt cx="1728" cy="1395"/>
          </a:xfrm>
        </p:grpSpPr>
        <p:graphicFrame>
          <p:nvGraphicFramePr>
            <p:cNvPr id="33794" name="Object 2"/>
            <p:cNvGraphicFramePr>
              <a:graphicFrameLocks noChangeAspect="1"/>
            </p:cNvGraphicFramePr>
            <p:nvPr/>
          </p:nvGraphicFramePr>
          <p:xfrm>
            <a:off x="528" y="3072"/>
            <a:ext cx="288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8" name="CorelDRAW" r:id="rId29" imgW="1144080" imgH="756000" progId="">
                    <p:embed/>
                  </p:oleObj>
                </mc:Choice>
                <mc:Fallback>
                  <p:oleObj name="CorelDRAW" r:id="rId29" imgW="1144080" imgH="75600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3072"/>
                          <a:ext cx="288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51" name="Object 59"/>
            <p:cNvGraphicFramePr>
              <a:graphicFrameLocks noChangeAspect="1"/>
            </p:cNvGraphicFramePr>
            <p:nvPr/>
          </p:nvGraphicFramePr>
          <p:xfrm>
            <a:off x="946" y="2373"/>
            <a:ext cx="288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9" name="CorelDRAW" r:id="rId30" imgW="1144080" imgH="756000" progId="">
                    <p:embed/>
                  </p:oleObj>
                </mc:Choice>
                <mc:Fallback>
                  <p:oleObj name="CorelDRAW" r:id="rId30" imgW="1144080" imgH="75600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6" y="2373"/>
                          <a:ext cx="288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54" name="Object 62"/>
            <p:cNvGraphicFramePr>
              <a:graphicFrameLocks noChangeAspect="1"/>
            </p:cNvGraphicFramePr>
            <p:nvPr/>
          </p:nvGraphicFramePr>
          <p:xfrm>
            <a:off x="754" y="2709"/>
            <a:ext cx="288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0" name="CorelDRAW" r:id="rId31" imgW="1144080" imgH="756000" progId="">
                    <p:embed/>
                  </p:oleObj>
                </mc:Choice>
                <mc:Fallback>
                  <p:oleObj name="CorelDRAW" r:id="rId31" imgW="1144080" imgH="75600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" y="2709"/>
                          <a:ext cx="288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57" name="Object 65"/>
            <p:cNvGraphicFramePr>
              <a:graphicFrameLocks noChangeAspect="1"/>
            </p:cNvGraphicFramePr>
            <p:nvPr/>
          </p:nvGraphicFramePr>
          <p:xfrm>
            <a:off x="1762" y="2373"/>
            <a:ext cx="288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1" name="CorelDRAW" r:id="rId32" imgW="1144080" imgH="756000" progId="">
                    <p:embed/>
                  </p:oleObj>
                </mc:Choice>
                <mc:Fallback>
                  <p:oleObj name="CorelDRAW" r:id="rId32" imgW="1144080" imgH="75600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2" y="2373"/>
                          <a:ext cx="288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60" name="Object 68"/>
            <p:cNvGraphicFramePr>
              <a:graphicFrameLocks noChangeAspect="1"/>
            </p:cNvGraphicFramePr>
            <p:nvPr/>
          </p:nvGraphicFramePr>
          <p:xfrm>
            <a:off x="1234" y="2709"/>
            <a:ext cx="288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2" name="CorelDRAW" r:id="rId33" imgW="1144080" imgH="756000" progId="">
                    <p:embed/>
                  </p:oleObj>
                </mc:Choice>
                <mc:Fallback>
                  <p:oleObj name="CorelDRAW" r:id="rId33" imgW="1144080" imgH="75600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4" y="2709"/>
                          <a:ext cx="288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63" name="Object 71"/>
            <p:cNvGraphicFramePr>
              <a:graphicFrameLocks noChangeAspect="1"/>
            </p:cNvGraphicFramePr>
            <p:nvPr/>
          </p:nvGraphicFramePr>
          <p:xfrm>
            <a:off x="946" y="3093"/>
            <a:ext cx="288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3" name="CorelDRAW" r:id="rId34" imgW="1144080" imgH="756000" progId="">
                    <p:embed/>
                  </p:oleObj>
                </mc:Choice>
                <mc:Fallback>
                  <p:oleObj name="CorelDRAW" r:id="rId34" imgW="1144080" imgH="75600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6" y="3093"/>
                          <a:ext cx="288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66" name="Object 74"/>
            <p:cNvGraphicFramePr>
              <a:graphicFrameLocks noChangeAspect="1"/>
            </p:cNvGraphicFramePr>
            <p:nvPr/>
          </p:nvGraphicFramePr>
          <p:xfrm>
            <a:off x="1474" y="3045"/>
            <a:ext cx="288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4" name="CorelDRAW" r:id="rId35" imgW="1144080" imgH="756000" progId="">
                    <p:embed/>
                  </p:oleObj>
                </mc:Choice>
                <mc:Fallback>
                  <p:oleObj name="CorelDRAW" r:id="rId35" imgW="1144080" imgH="75600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4" y="3045"/>
                          <a:ext cx="288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69" name="Object 77"/>
            <p:cNvGraphicFramePr>
              <a:graphicFrameLocks noChangeAspect="1"/>
            </p:cNvGraphicFramePr>
            <p:nvPr/>
          </p:nvGraphicFramePr>
          <p:xfrm>
            <a:off x="1810" y="2757"/>
            <a:ext cx="288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5" name="CorelDRAW" r:id="rId36" imgW="1144080" imgH="756000" progId="">
                    <p:embed/>
                  </p:oleObj>
                </mc:Choice>
                <mc:Fallback>
                  <p:oleObj name="CorelDRAW" r:id="rId36" imgW="1144080" imgH="75600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0" y="2757"/>
                          <a:ext cx="288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72" name="Object 80"/>
            <p:cNvGraphicFramePr>
              <a:graphicFrameLocks noChangeAspect="1"/>
            </p:cNvGraphicFramePr>
            <p:nvPr/>
          </p:nvGraphicFramePr>
          <p:xfrm>
            <a:off x="1378" y="2277"/>
            <a:ext cx="288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6" name="CorelDRAW" r:id="rId37" imgW="1144080" imgH="756000" progId="">
                    <p:embed/>
                  </p:oleObj>
                </mc:Choice>
                <mc:Fallback>
                  <p:oleObj name="CorelDRAW" r:id="rId37" imgW="1144080" imgH="756000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8" y="2277"/>
                          <a:ext cx="288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73" name="Object 81"/>
            <p:cNvGraphicFramePr>
              <a:graphicFrameLocks noChangeAspect="1"/>
            </p:cNvGraphicFramePr>
            <p:nvPr/>
          </p:nvGraphicFramePr>
          <p:xfrm>
            <a:off x="1920" y="2160"/>
            <a:ext cx="288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7" name="CorelDRAW" r:id="rId38" imgW="1144080" imgH="756000" progId="">
                    <p:embed/>
                  </p:oleObj>
                </mc:Choice>
                <mc:Fallback>
                  <p:oleObj name="CorelDRAW" r:id="rId38" imgW="1144080" imgH="756000" progId="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160"/>
                          <a:ext cx="288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74" name="Object 82"/>
            <p:cNvGraphicFramePr>
              <a:graphicFrameLocks noChangeAspect="1"/>
            </p:cNvGraphicFramePr>
            <p:nvPr/>
          </p:nvGraphicFramePr>
          <p:xfrm>
            <a:off x="1200" y="3360"/>
            <a:ext cx="288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8" name="CorelDRAW" r:id="rId39" imgW="1144080" imgH="756000" progId="">
                    <p:embed/>
                  </p:oleObj>
                </mc:Choice>
                <mc:Fallback>
                  <p:oleObj name="CorelDRAW" r:id="rId39" imgW="1144080" imgH="756000" progId="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360"/>
                          <a:ext cx="288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75" name="Object 83"/>
            <p:cNvGraphicFramePr>
              <a:graphicFrameLocks noChangeAspect="1"/>
            </p:cNvGraphicFramePr>
            <p:nvPr/>
          </p:nvGraphicFramePr>
          <p:xfrm>
            <a:off x="1728" y="3264"/>
            <a:ext cx="288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9" name="CorelDRAW" r:id="rId40" imgW="1144080" imgH="756000" progId="">
                    <p:embed/>
                  </p:oleObj>
                </mc:Choice>
                <mc:Fallback>
                  <p:oleObj name="CorelDRAW" r:id="rId40" imgW="1144080" imgH="756000" progId="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3264"/>
                          <a:ext cx="288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76" name="Object 84"/>
            <p:cNvGraphicFramePr>
              <a:graphicFrameLocks noChangeAspect="1"/>
            </p:cNvGraphicFramePr>
            <p:nvPr/>
          </p:nvGraphicFramePr>
          <p:xfrm>
            <a:off x="480" y="2352"/>
            <a:ext cx="288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0" name="CorelDRAW" r:id="rId41" imgW="1144080" imgH="756000" progId="">
                    <p:embed/>
                  </p:oleObj>
                </mc:Choice>
                <mc:Fallback>
                  <p:oleObj name="CorelDRAW" r:id="rId41" imgW="1144080" imgH="756000" progId="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2352"/>
                          <a:ext cx="288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943" name="Text Box 151"/>
          <p:cNvSpPr txBox="1">
            <a:spLocks noChangeArrowheads="1"/>
          </p:cNvSpPr>
          <p:nvPr/>
        </p:nvSpPr>
        <p:spPr bwMode="auto">
          <a:xfrm>
            <a:off x="2771800" y="1556792"/>
            <a:ext cx="23574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A50021"/>
                </a:solidFill>
              </a:rPr>
              <a:t>Further increase</a:t>
            </a:r>
          </a:p>
          <a:p>
            <a:r>
              <a:rPr lang="en-GB" dirty="0">
                <a:solidFill>
                  <a:srgbClr val="A50021"/>
                </a:solidFill>
              </a:rPr>
              <a:t>in substrate </a:t>
            </a:r>
          </a:p>
          <a:p>
            <a:r>
              <a:rPr lang="en-GB" dirty="0">
                <a:solidFill>
                  <a:srgbClr val="A50021"/>
                </a:solidFill>
              </a:rPr>
              <a:t>concentration</a:t>
            </a:r>
          </a:p>
        </p:txBody>
      </p:sp>
      <p:sp>
        <p:nvSpPr>
          <p:cNvPr id="33945" name="Text Box 153"/>
          <p:cNvSpPr txBox="1">
            <a:spLocks noChangeArrowheads="1"/>
          </p:cNvSpPr>
          <p:nvPr/>
        </p:nvSpPr>
        <p:spPr bwMode="auto">
          <a:xfrm>
            <a:off x="2927351" y="4114800"/>
            <a:ext cx="17166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A50021"/>
                </a:solidFill>
              </a:rPr>
              <a:t>Excess substrate</a:t>
            </a:r>
          </a:p>
          <a:p>
            <a:r>
              <a:rPr lang="en-GB" dirty="0">
                <a:solidFill>
                  <a:srgbClr val="A50021"/>
                </a:solidFill>
              </a:rPr>
              <a:t>concentration</a:t>
            </a:r>
          </a:p>
        </p:txBody>
      </p:sp>
      <p:grpSp>
        <p:nvGrpSpPr>
          <p:cNvPr id="6" name="Group 162"/>
          <p:cNvGrpSpPr>
            <a:grpSpLocks/>
          </p:cNvGrpSpPr>
          <p:nvPr/>
        </p:nvGrpSpPr>
        <p:grpSpPr bwMode="auto">
          <a:xfrm>
            <a:off x="4355976" y="1340768"/>
            <a:ext cx="3871913" cy="2336800"/>
            <a:chOff x="3216" y="816"/>
            <a:chExt cx="2439" cy="1472"/>
          </a:xfrm>
        </p:grpSpPr>
        <p:grpSp>
          <p:nvGrpSpPr>
            <p:cNvPr id="7" name="Group 113"/>
            <p:cNvGrpSpPr>
              <a:grpSpLocks/>
            </p:cNvGrpSpPr>
            <p:nvPr/>
          </p:nvGrpSpPr>
          <p:grpSpPr bwMode="auto">
            <a:xfrm>
              <a:off x="4176" y="816"/>
              <a:ext cx="1349" cy="837"/>
              <a:chOff x="3733" y="886"/>
              <a:chExt cx="1349" cy="837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4574" y="1005"/>
                <a:ext cx="366" cy="188"/>
                <a:chOff x="2882" y="1344"/>
                <a:chExt cx="366" cy="188"/>
              </a:xfrm>
            </p:grpSpPr>
            <p:sp>
              <p:nvSpPr>
                <p:cNvPr id="33800" name="Rectangle 8"/>
                <p:cNvSpPr>
                  <a:spLocks noChangeArrowheads="1"/>
                </p:cNvSpPr>
                <p:nvPr/>
              </p:nvSpPr>
              <p:spPr bwMode="auto">
                <a:xfrm>
                  <a:off x="2882" y="147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01" name="Rectangle 9"/>
                <p:cNvSpPr>
                  <a:spLocks noChangeArrowheads="1"/>
                </p:cNvSpPr>
                <p:nvPr/>
              </p:nvSpPr>
              <p:spPr bwMode="auto">
                <a:xfrm>
                  <a:off x="2883" y="134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02" name="Rectangle 10"/>
                <p:cNvSpPr>
                  <a:spLocks noChangeArrowheads="1"/>
                </p:cNvSpPr>
                <p:nvPr/>
              </p:nvSpPr>
              <p:spPr bwMode="auto">
                <a:xfrm>
                  <a:off x="3072" y="1344"/>
                  <a:ext cx="176" cy="18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" name="Group 85"/>
              <p:cNvGrpSpPr>
                <a:grpSpLocks/>
              </p:cNvGrpSpPr>
              <p:nvPr/>
            </p:nvGrpSpPr>
            <p:grpSpPr bwMode="auto">
              <a:xfrm>
                <a:off x="3920" y="1535"/>
                <a:ext cx="366" cy="188"/>
                <a:chOff x="2882" y="1344"/>
                <a:chExt cx="366" cy="188"/>
              </a:xfrm>
            </p:grpSpPr>
            <p:sp>
              <p:nvSpPr>
                <p:cNvPr id="33878" name="Rectangle 86"/>
                <p:cNvSpPr>
                  <a:spLocks noChangeArrowheads="1"/>
                </p:cNvSpPr>
                <p:nvPr/>
              </p:nvSpPr>
              <p:spPr bwMode="auto">
                <a:xfrm>
                  <a:off x="2882" y="147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79" name="Rectangle 87"/>
                <p:cNvSpPr>
                  <a:spLocks noChangeArrowheads="1"/>
                </p:cNvSpPr>
                <p:nvPr/>
              </p:nvSpPr>
              <p:spPr bwMode="auto">
                <a:xfrm>
                  <a:off x="2883" y="134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80" name="Rectangle 88"/>
                <p:cNvSpPr>
                  <a:spLocks noChangeArrowheads="1"/>
                </p:cNvSpPr>
                <p:nvPr/>
              </p:nvSpPr>
              <p:spPr bwMode="auto">
                <a:xfrm>
                  <a:off x="3072" y="1344"/>
                  <a:ext cx="176" cy="18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0" name="Group 89"/>
              <p:cNvGrpSpPr>
                <a:grpSpLocks/>
              </p:cNvGrpSpPr>
              <p:nvPr/>
            </p:nvGrpSpPr>
            <p:grpSpPr bwMode="auto">
              <a:xfrm>
                <a:off x="4716" y="1277"/>
                <a:ext cx="366" cy="188"/>
                <a:chOff x="2882" y="1344"/>
                <a:chExt cx="366" cy="188"/>
              </a:xfrm>
            </p:grpSpPr>
            <p:sp>
              <p:nvSpPr>
                <p:cNvPr id="33882" name="Rectangle 90"/>
                <p:cNvSpPr>
                  <a:spLocks noChangeArrowheads="1"/>
                </p:cNvSpPr>
                <p:nvPr/>
              </p:nvSpPr>
              <p:spPr bwMode="auto">
                <a:xfrm>
                  <a:off x="2882" y="147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83" name="Rectangle 91"/>
                <p:cNvSpPr>
                  <a:spLocks noChangeArrowheads="1"/>
                </p:cNvSpPr>
                <p:nvPr/>
              </p:nvSpPr>
              <p:spPr bwMode="auto">
                <a:xfrm>
                  <a:off x="2883" y="134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84" name="Rectangle 92"/>
                <p:cNvSpPr>
                  <a:spLocks noChangeArrowheads="1"/>
                </p:cNvSpPr>
                <p:nvPr/>
              </p:nvSpPr>
              <p:spPr bwMode="auto">
                <a:xfrm>
                  <a:off x="3072" y="1344"/>
                  <a:ext cx="176" cy="18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1" name="Group 93"/>
              <p:cNvGrpSpPr>
                <a:grpSpLocks/>
              </p:cNvGrpSpPr>
              <p:nvPr/>
            </p:nvGrpSpPr>
            <p:grpSpPr bwMode="auto">
              <a:xfrm>
                <a:off x="3778" y="1265"/>
                <a:ext cx="366" cy="188"/>
                <a:chOff x="2882" y="1344"/>
                <a:chExt cx="366" cy="188"/>
              </a:xfrm>
            </p:grpSpPr>
            <p:sp>
              <p:nvSpPr>
                <p:cNvPr id="33886" name="Rectangle 94"/>
                <p:cNvSpPr>
                  <a:spLocks noChangeArrowheads="1"/>
                </p:cNvSpPr>
                <p:nvPr/>
              </p:nvSpPr>
              <p:spPr bwMode="auto">
                <a:xfrm>
                  <a:off x="2882" y="147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87" name="Rectangle 95"/>
                <p:cNvSpPr>
                  <a:spLocks noChangeArrowheads="1"/>
                </p:cNvSpPr>
                <p:nvPr/>
              </p:nvSpPr>
              <p:spPr bwMode="auto">
                <a:xfrm>
                  <a:off x="2883" y="134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88" name="Rectangle 96"/>
                <p:cNvSpPr>
                  <a:spLocks noChangeArrowheads="1"/>
                </p:cNvSpPr>
                <p:nvPr/>
              </p:nvSpPr>
              <p:spPr bwMode="auto">
                <a:xfrm>
                  <a:off x="3072" y="1344"/>
                  <a:ext cx="176" cy="18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2" name="Group 97"/>
              <p:cNvGrpSpPr>
                <a:grpSpLocks/>
              </p:cNvGrpSpPr>
              <p:nvPr/>
            </p:nvGrpSpPr>
            <p:grpSpPr bwMode="auto">
              <a:xfrm>
                <a:off x="4376" y="1459"/>
                <a:ext cx="366" cy="188"/>
                <a:chOff x="2882" y="1344"/>
                <a:chExt cx="366" cy="188"/>
              </a:xfrm>
            </p:grpSpPr>
            <p:sp>
              <p:nvSpPr>
                <p:cNvPr id="33890" name="Rectangle 98"/>
                <p:cNvSpPr>
                  <a:spLocks noChangeArrowheads="1"/>
                </p:cNvSpPr>
                <p:nvPr/>
              </p:nvSpPr>
              <p:spPr bwMode="auto">
                <a:xfrm>
                  <a:off x="2882" y="147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91" name="Rectangle 99"/>
                <p:cNvSpPr>
                  <a:spLocks noChangeArrowheads="1"/>
                </p:cNvSpPr>
                <p:nvPr/>
              </p:nvSpPr>
              <p:spPr bwMode="auto">
                <a:xfrm>
                  <a:off x="2883" y="134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92" name="Rectangle 100"/>
                <p:cNvSpPr>
                  <a:spLocks noChangeArrowheads="1"/>
                </p:cNvSpPr>
                <p:nvPr/>
              </p:nvSpPr>
              <p:spPr bwMode="auto">
                <a:xfrm>
                  <a:off x="3072" y="1344"/>
                  <a:ext cx="176" cy="18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3" name="Group 101"/>
              <p:cNvGrpSpPr>
                <a:grpSpLocks/>
              </p:cNvGrpSpPr>
              <p:nvPr/>
            </p:nvGrpSpPr>
            <p:grpSpPr bwMode="auto">
              <a:xfrm>
                <a:off x="4168" y="886"/>
                <a:ext cx="366" cy="188"/>
                <a:chOff x="2882" y="1344"/>
                <a:chExt cx="366" cy="188"/>
              </a:xfrm>
            </p:grpSpPr>
            <p:sp>
              <p:nvSpPr>
                <p:cNvPr id="33894" name="Rectangle 102"/>
                <p:cNvSpPr>
                  <a:spLocks noChangeArrowheads="1"/>
                </p:cNvSpPr>
                <p:nvPr/>
              </p:nvSpPr>
              <p:spPr bwMode="auto">
                <a:xfrm>
                  <a:off x="2882" y="147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95" name="Rectangle 103"/>
                <p:cNvSpPr>
                  <a:spLocks noChangeArrowheads="1"/>
                </p:cNvSpPr>
                <p:nvPr/>
              </p:nvSpPr>
              <p:spPr bwMode="auto">
                <a:xfrm>
                  <a:off x="2883" y="134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96" name="Rectangle 104"/>
                <p:cNvSpPr>
                  <a:spLocks noChangeArrowheads="1"/>
                </p:cNvSpPr>
                <p:nvPr/>
              </p:nvSpPr>
              <p:spPr bwMode="auto">
                <a:xfrm>
                  <a:off x="3072" y="1344"/>
                  <a:ext cx="176" cy="18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4" name="Group 105"/>
              <p:cNvGrpSpPr>
                <a:grpSpLocks/>
              </p:cNvGrpSpPr>
              <p:nvPr/>
            </p:nvGrpSpPr>
            <p:grpSpPr bwMode="auto">
              <a:xfrm>
                <a:off x="4149" y="1168"/>
                <a:ext cx="366" cy="188"/>
                <a:chOff x="2882" y="1344"/>
                <a:chExt cx="366" cy="188"/>
              </a:xfrm>
            </p:grpSpPr>
            <p:sp>
              <p:nvSpPr>
                <p:cNvPr id="33898" name="Rectangle 106"/>
                <p:cNvSpPr>
                  <a:spLocks noChangeArrowheads="1"/>
                </p:cNvSpPr>
                <p:nvPr/>
              </p:nvSpPr>
              <p:spPr bwMode="auto">
                <a:xfrm>
                  <a:off x="2882" y="147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99" name="Rectangle 107"/>
                <p:cNvSpPr>
                  <a:spLocks noChangeArrowheads="1"/>
                </p:cNvSpPr>
                <p:nvPr/>
              </p:nvSpPr>
              <p:spPr bwMode="auto">
                <a:xfrm>
                  <a:off x="2883" y="134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900" name="Rectangle 108"/>
                <p:cNvSpPr>
                  <a:spLocks noChangeArrowheads="1"/>
                </p:cNvSpPr>
                <p:nvPr/>
              </p:nvSpPr>
              <p:spPr bwMode="auto">
                <a:xfrm>
                  <a:off x="3072" y="1344"/>
                  <a:ext cx="176" cy="18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5" name="Group 109"/>
              <p:cNvGrpSpPr>
                <a:grpSpLocks/>
              </p:cNvGrpSpPr>
              <p:nvPr/>
            </p:nvGrpSpPr>
            <p:grpSpPr bwMode="auto">
              <a:xfrm>
                <a:off x="3733" y="1006"/>
                <a:ext cx="366" cy="188"/>
                <a:chOff x="2882" y="1344"/>
                <a:chExt cx="366" cy="188"/>
              </a:xfrm>
            </p:grpSpPr>
            <p:sp>
              <p:nvSpPr>
                <p:cNvPr id="33902" name="Rectangle 110"/>
                <p:cNvSpPr>
                  <a:spLocks noChangeArrowheads="1"/>
                </p:cNvSpPr>
                <p:nvPr/>
              </p:nvSpPr>
              <p:spPr bwMode="auto">
                <a:xfrm>
                  <a:off x="2882" y="147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903" name="Rectangle 111"/>
                <p:cNvSpPr>
                  <a:spLocks noChangeArrowheads="1"/>
                </p:cNvSpPr>
                <p:nvPr/>
              </p:nvSpPr>
              <p:spPr bwMode="auto">
                <a:xfrm>
                  <a:off x="2883" y="134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904" name="Rectangle 112"/>
                <p:cNvSpPr>
                  <a:spLocks noChangeArrowheads="1"/>
                </p:cNvSpPr>
                <p:nvPr/>
              </p:nvSpPr>
              <p:spPr bwMode="auto">
                <a:xfrm>
                  <a:off x="3072" y="1344"/>
                  <a:ext cx="176" cy="18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33944" name="AutoShape 152"/>
            <p:cNvSpPr>
              <a:spLocks noChangeArrowheads="1"/>
            </p:cNvSpPr>
            <p:nvPr/>
          </p:nvSpPr>
          <p:spPr bwMode="auto">
            <a:xfrm>
              <a:off x="3216" y="1152"/>
              <a:ext cx="864" cy="38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947" name="Text Box 155"/>
            <p:cNvSpPr txBox="1">
              <a:spLocks noChangeArrowheads="1"/>
            </p:cNvSpPr>
            <p:nvPr/>
          </p:nvSpPr>
          <p:spPr bwMode="auto">
            <a:xfrm>
              <a:off x="3774" y="1642"/>
              <a:ext cx="1881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GB">
                  <a:solidFill>
                    <a:srgbClr val="000066"/>
                  </a:solidFill>
                </a:rPr>
                <a:t>Maximum product</a:t>
              </a:r>
            </a:p>
            <a:p>
              <a:pPr>
                <a:lnSpc>
                  <a:spcPct val="85000"/>
                </a:lnSpc>
              </a:pPr>
              <a:r>
                <a:rPr lang="en-GB">
                  <a:solidFill>
                    <a:srgbClr val="000066"/>
                  </a:solidFill>
                </a:rPr>
                <a:t>formation; maximum</a:t>
              </a:r>
            </a:p>
            <a:p>
              <a:pPr>
                <a:lnSpc>
                  <a:spcPct val="85000"/>
                </a:lnSpc>
              </a:pPr>
              <a:r>
                <a:rPr lang="en-GB">
                  <a:solidFill>
                    <a:srgbClr val="000066"/>
                  </a:solidFill>
                </a:rPr>
                <a:t>rate of reaction</a:t>
              </a:r>
            </a:p>
          </p:txBody>
        </p:sp>
      </p:grpSp>
      <p:grpSp>
        <p:nvGrpSpPr>
          <p:cNvPr id="16" name="Group 163"/>
          <p:cNvGrpSpPr>
            <a:grpSpLocks/>
          </p:cNvGrpSpPr>
          <p:nvPr/>
        </p:nvGrpSpPr>
        <p:grpSpPr bwMode="auto">
          <a:xfrm>
            <a:off x="4427984" y="3789040"/>
            <a:ext cx="3957638" cy="2744787"/>
            <a:chOff x="3264" y="2397"/>
            <a:chExt cx="2493" cy="1729"/>
          </a:xfrm>
        </p:grpSpPr>
        <p:grpSp>
          <p:nvGrpSpPr>
            <p:cNvPr id="17" name="Group 114"/>
            <p:cNvGrpSpPr>
              <a:grpSpLocks/>
            </p:cNvGrpSpPr>
            <p:nvPr/>
          </p:nvGrpSpPr>
          <p:grpSpPr bwMode="auto">
            <a:xfrm>
              <a:off x="4175" y="2397"/>
              <a:ext cx="1349" cy="837"/>
              <a:chOff x="3733" y="886"/>
              <a:chExt cx="1349" cy="837"/>
            </a:xfrm>
          </p:grpSpPr>
          <p:grpSp>
            <p:nvGrpSpPr>
              <p:cNvPr id="18" name="Group 115"/>
              <p:cNvGrpSpPr>
                <a:grpSpLocks/>
              </p:cNvGrpSpPr>
              <p:nvPr/>
            </p:nvGrpSpPr>
            <p:grpSpPr bwMode="auto">
              <a:xfrm>
                <a:off x="4574" y="1005"/>
                <a:ext cx="366" cy="188"/>
                <a:chOff x="2882" y="1344"/>
                <a:chExt cx="366" cy="188"/>
              </a:xfrm>
            </p:grpSpPr>
            <p:sp>
              <p:nvSpPr>
                <p:cNvPr id="33908" name="Rectangle 116"/>
                <p:cNvSpPr>
                  <a:spLocks noChangeArrowheads="1"/>
                </p:cNvSpPr>
                <p:nvPr/>
              </p:nvSpPr>
              <p:spPr bwMode="auto">
                <a:xfrm>
                  <a:off x="2882" y="147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909" name="Rectangle 117"/>
                <p:cNvSpPr>
                  <a:spLocks noChangeArrowheads="1"/>
                </p:cNvSpPr>
                <p:nvPr/>
              </p:nvSpPr>
              <p:spPr bwMode="auto">
                <a:xfrm>
                  <a:off x="2883" y="134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910" name="Rectangle 118"/>
                <p:cNvSpPr>
                  <a:spLocks noChangeArrowheads="1"/>
                </p:cNvSpPr>
                <p:nvPr/>
              </p:nvSpPr>
              <p:spPr bwMode="auto">
                <a:xfrm>
                  <a:off x="3072" y="1344"/>
                  <a:ext cx="176" cy="18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9" name="Group 119"/>
              <p:cNvGrpSpPr>
                <a:grpSpLocks/>
              </p:cNvGrpSpPr>
              <p:nvPr/>
            </p:nvGrpSpPr>
            <p:grpSpPr bwMode="auto">
              <a:xfrm>
                <a:off x="3920" y="1535"/>
                <a:ext cx="366" cy="188"/>
                <a:chOff x="2882" y="1344"/>
                <a:chExt cx="366" cy="188"/>
              </a:xfrm>
            </p:grpSpPr>
            <p:sp>
              <p:nvSpPr>
                <p:cNvPr id="33912" name="Rectangle 120"/>
                <p:cNvSpPr>
                  <a:spLocks noChangeArrowheads="1"/>
                </p:cNvSpPr>
                <p:nvPr/>
              </p:nvSpPr>
              <p:spPr bwMode="auto">
                <a:xfrm>
                  <a:off x="2882" y="147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913" name="Rectangle 121"/>
                <p:cNvSpPr>
                  <a:spLocks noChangeArrowheads="1"/>
                </p:cNvSpPr>
                <p:nvPr/>
              </p:nvSpPr>
              <p:spPr bwMode="auto">
                <a:xfrm>
                  <a:off x="2883" y="134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914" name="Rectangle 122"/>
                <p:cNvSpPr>
                  <a:spLocks noChangeArrowheads="1"/>
                </p:cNvSpPr>
                <p:nvPr/>
              </p:nvSpPr>
              <p:spPr bwMode="auto">
                <a:xfrm>
                  <a:off x="3072" y="1344"/>
                  <a:ext cx="176" cy="18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0" name="Group 123"/>
              <p:cNvGrpSpPr>
                <a:grpSpLocks/>
              </p:cNvGrpSpPr>
              <p:nvPr/>
            </p:nvGrpSpPr>
            <p:grpSpPr bwMode="auto">
              <a:xfrm>
                <a:off x="4716" y="1277"/>
                <a:ext cx="366" cy="188"/>
                <a:chOff x="2882" y="1344"/>
                <a:chExt cx="366" cy="188"/>
              </a:xfrm>
            </p:grpSpPr>
            <p:sp>
              <p:nvSpPr>
                <p:cNvPr id="33916" name="Rectangle 124"/>
                <p:cNvSpPr>
                  <a:spLocks noChangeArrowheads="1"/>
                </p:cNvSpPr>
                <p:nvPr/>
              </p:nvSpPr>
              <p:spPr bwMode="auto">
                <a:xfrm>
                  <a:off x="2882" y="147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917" name="Rectangle 125"/>
                <p:cNvSpPr>
                  <a:spLocks noChangeArrowheads="1"/>
                </p:cNvSpPr>
                <p:nvPr/>
              </p:nvSpPr>
              <p:spPr bwMode="auto">
                <a:xfrm>
                  <a:off x="2883" y="134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918" name="Rectangle 126"/>
                <p:cNvSpPr>
                  <a:spLocks noChangeArrowheads="1"/>
                </p:cNvSpPr>
                <p:nvPr/>
              </p:nvSpPr>
              <p:spPr bwMode="auto">
                <a:xfrm>
                  <a:off x="3072" y="1344"/>
                  <a:ext cx="176" cy="18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1" name="Group 127"/>
              <p:cNvGrpSpPr>
                <a:grpSpLocks/>
              </p:cNvGrpSpPr>
              <p:nvPr/>
            </p:nvGrpSpPr>
            <p:grpSpPr bwMode="auto">
              <a:xfrm>
                <a:off x="3778" y="1265"/>
                <a:ext cx="366" cy="188"/>
                <a:chOff x="2882" y="1344"/>
                <a:chExt cx="366" cy="188"/>
              </a:xfrm>
            </p:grpSpPr>
            <p:sp>
              <p:nvSpPr>
                <p:cNvPr id="33920" name="Rectangle 128"/>
                <p:cNvSpPr>
                  <a:spLocks noChangeArrowheads="1"/>
                </p:cNvSpPr>
                <p:nvPr/>
              </p:nvSpPr>
              <p:spPr bwMode="auto">
                <a:xfrm>
                  <a:off x="2882" y="147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921" name="Rectangle 129"/>
                <p:cNvSpPr>
                  <a:spLocks noChangeArrowheads="1"/>
                </p:cNvSpPr>
                <p:nvPr/>
              </p:nvSpPr>
              <p:spPr bwMode="auto">
                <a:xfrm>
                  <a:off x="2883" y="134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922" name="Rectangle 130"/>
                <p:cNvSpPr>
                  <a:spLocks noChangeArrowheads="1"/>
                </p:cNvSpPr>
                <p:nvPr/>
              </p:nvSpPr>
              <p:spPr bwMode="auto">
                <a:xfrm>
                  <a:off x="3072" y="1344"/>
                  <a:ext cx="176" cy="18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2" name="Group 131"/>
              <p:cNvGrpSpPr>
                <a:grpSpLocks/>
              </p:cNvGrpSpPr>
              <p:nvPr/>
            </p:nvGrpSpPr>
            <p:grpSpPr bwMode="auto">
              <a:xfrm>
                <a:off x="4376" y="1459"/>
                <a:ext cx="366" cy="188"/>
                <a:chOff x="2882" y="1344"/>
                <a:chExt cx="366" cy="188"/>
              </a:xfrm>
            </p:grpSpPr>
            <p:sp>
              <p:nvSpPr>
                <p:cNvPr id="33924" name="Rectangle 132"/>
                <p:cNvSpPr>
                  <a:spLocks noChangeArrowheads="1"/>
                </p:cNvSpPr>
                <p:nvPr/>
              </p:nvSpPr>
              <p:spPr bwMode="auto">
                <a:xfrm>
                  <a:off x="2882" y="147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925" name="Rectangle 133"/>
                <p:cNvSpPr>
                  <a:spLocks noChangeArrowheads="1"/>
                </p:cNvSpPr>
                <p:nvPr/>
              </p:nvSpPr>
              <p:spPr bwMode="auto">
                <a:xfrm>
                  <a:off x="2883" y="134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926" name="Rectangle 134"/>
                <p:cNvSpPr>
                  <a:spLocks noChangeArrowheads="1"/>
                </p:cNvSpPr>
                <p:nvPr/>
              </p:nvSpPr>
              <p:spPr bwMode="auto">
                <a:xfrm>
                  <a:off x="3072" y="1344"/>
                  <a:ext cx="176" cy="18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3" name="Group 135"/>
              <p:cNvGrpSpPr>
                <a:grpSpLocks/>
              </p:cNvGrpSpPr>
              <p:nvPr/>
            </p:nvGrpSpPr>
            <p:grpSpPr bwMode="auto">
              <a:xfrm>
                <a:off x="4168" y="886"/>
                <a:ext cx="366" cy="188"/>
                <a:chOff x="2882" y="1344"/>
                <a:chExt cx="366" cy="188"/>
              </a:xfrm>
            </p:grpSpPr>
            <p:sp>
              <p:nvSpPr>
                <p:cNvPr id="3392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882" y="147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929" name="Rectangle 137"/>
                <p:cNvSpPr>
                  <a:spLocks noChangeArrowheads="1"/>
                </p:cNvSpPr>
                <p:nvPr/>
              </p:nvSpPr>
              <p:spPr bwMode="auto">
                <a:xfrm>
                  <a:off x="2883" y="134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930" name="Rectangle 138"/>
                <p:cNvSpPr>
                  <a:spLocks noChangeArrowheads="1"/>
                </p:cNvSpPr>
                <p:nvPr/>
              </p:nvSpPr>
              <p:spPr bwMode="auto">
                <a:xfrm>
                  <a:off x="3072" y="1344"/>
                  <a:ext cx="176" cy="18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4" name="Group 139"/>
              <p:cNvGrpSpPr>
                <a:grpSpLocks/>
              </p:cNvGrpSpPr>
              <p:nvPr/>
            </p:nvGrpSpPr>
            <p:grpSpPr bwMode="auto">
              <a:xfrm>
                <a:off x="4149" y="1168"/>
                <a:ext cx="366" cy="188"/>
                <a:chOff x="2882" y="1344"/>
                <a:chExt cx="366" cy="188"/>
              </a:xfrm>
            </p:grpSpPr>
            <p:sp>
              <p:nvSpPr>
                <p:cNvPr id="33932" name="Rectangle 140"/>
                <p:cNvSpPr>
                  <a:spLocks noChangeArrowheads="1"/>
                </p:cNvSpPr>
                <p:nvPr/>
              </p:nvSpPr>
              <p:spPr bwMode="auto">
                <a:xfrm>
                  <a:off x="2882" y="147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933" name="Rectangle 141"/>
                <p:cNvSpPr>
                  <a:spLocks noChangeArrowheads="1"/>
                </p:cNvSpPr>
                <p:nvPr/>
              </p:nvSpPr>
              <p:spPr bwMode="auto">
                <a:xfrm>
                  <a:off x="2883" y="134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934" name="Rectangle 142"/>
                <p:cNvSpPr>
                  <a:spLocks noChangeArrowheads="1"/>
                </p:cNvSpPr>
                <p:nvPr/>
              </p:nvSpPr>
              <p:spPr bwMode="auto">
                <a:xfrm>
                  <a:off x="3072" y="1344"/>
                  <a:ext cx="176" cy="18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5" name="Group 143"/>
              <p:cNvGrpSpPr>
                <a:grpSpLocks/>
              </p:cNvGrpSpPr>
              <p:nvPr/>
            </p:nvGrpSpPr>
            <p:grpSpPr bwMode="auto">
              <a:xfrm>
                <a:off x="3733" y="1006"/>
                <a:ext cx="366" cy="188"/>
                <a:chOff x="2882" y="1344"/>
                <a:chExt cx="366" cy="188"/>
              </a:xfrm>
            </p:grpSpPr>
            <p:sp>
              <p:nvSpPr>
                <p:cNvPr id="33936" name="Rectangle 144"/>
                <p:cNvSpPr>
                  <a:spLocks noChangeArrowheads="1"/>
                </p:cNvSpPr>
                <p:nvPr/>
              </p:nvSpPr>
              <p:spPr bwMode="auto">
                <a:xfrm>
                  <a:off x="2882" y="147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937" name="Rectangle 145"/>
                <p:cNvSpPr>
                  <a:spLocks noChangeArrowheads="1"/>
                </p:cNvSpPr>
                <p:nvPr/>
              </p:nvSpPr>
              <p:spPr bwMode="auto">
                <a:xfrm>
                  <a:off x="2883" y="1345"/>
                  <a:ext cx="113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938" name="Rectangle 146"/>
                <p:cNvSpPr>
                  <a:spLocks noChangeArrowheads="1"/>
                </p:cNvSpPr>
                <p:nvPr/>
              </p:nvSpPr>
              <p:spPr bwMode="auto">
                <a:xfrm>
                  <a:off x="3072" y="1344"/>
                  <a:ext cx="176" cy="18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33946" name="AutoShape 154"/>
            <p:cNvSpPr>
              <a:spLocks noChangeArrowheads="1"/>
            </p:cNvSpPr>
            <p:nvPr/>
          </p:nvSpPr>
          <p:spPr bwMode="auto">
            <a:xfrm>
              <a:off x="3264" y="2736"/>
              <a:ext cx="864" cy="38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948" name="Text Box 156"/>
            <p:cNvSpPr txBox="1">
              <a:spLocks noChangeArrowheads="1"/>
            </p:cNvSpPr>
            <p:nvPr/>
          </p:nvSpPr>
          <p:spPr bwMode="auto">
            <a:xfrm>
              <a:off x="3712" y="3284"/>
              <a:ext cx="2045" cy="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GB">
                  <a:solidFill>
                    <a:srgbClr val="000066"/>
                  </a:solidFill>
                </a:rPr>
                <a:t>No further increase</a:t>
              </a:r>
            </a:p>
            <a:p>
              <a:pPr>
                <a:lnSpc>
                  <a:spcPct val="85000"/>
                </a:lnSpc>
              </a:pPr>
              <a:r>
                <a:rPr lang="en-GB">
                  <a:solidFill>
                    <a:srgbClr val="000066"/>
                  </a:solidFill>
                </a:rPr>
                <a:t>in product formation;</a:t>
              </a:r>
            </a:p>
            <a:p>
              <a:pPr>
                <a:lnSpc>
                  <a:spcPct val="85000"/>
                </a:lnSpc>
              </a:pPr>
              <a:r>
                <a:rPr lang="en-GB">
                  <a:solidFill>
                    <a:srgbClr val="000066"/>
                  </a:solidFill>
                </a:rPr>
                <a:t>maximum reaction rate</a:t>
              </a:r>
            </a:p>
            <a:p>
              <a:pPr>
                <a:lnSpc>
                  <a:spcPct val="85000"/>
                </a:lnSpc>
              </a:pPr>
              <a:r>
                <a:rPr lang="en-GB">
                  <a:solidFill>
                    <a:srgbClr val="000066"/>
                  </a:solidFill>
                </a:rPr>
                <a:t>maintained</a:t>
              </a:r>
            </a:p>
          </p:txBody>
        </p:sp>
      </p:grpSp>
      <p:sp>
        <p:nvSpPr>
          <p:cNvPr id="33949" name="Text Box 157"/>
          <p:cNvSpPr txBox="1">
            <a:spLocks noChangeArrowheads="1"/>
          </p:cNvSpPr>
          <p:nvPr/>
        </p:nvSpPr>
        <p:spPr bwMode="auto">
          <a:xfrm>
            <a:off x="3059832" y="5657671"/>
            <a:ext cx="2058094" cy="1200329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A50021"/>
                </a:solidFill>
              </a:rPr>
              <a:t>Enzyme </a:t>
            </a:r>
          </a:p>
          <a:p>
            <a:r>
              <a:rPr lang="en-GB">
                <a:solidFill>
                  <a:srgbClr val="A50021"/>
                </a:solidFill>
              </a:rPr>
              <a:t>concentration </a:t>
            </a:r>
          </a:p>
          <a:p>
            <a:r>
              <a:rPr lang="en-GB">
                <a:solidFill>
                  <a:srgbClr val="A50021"/>
                </a:solidFill>
              </a:rPr>
              <a:t>is the</a:t>
            </a:r>
            <a:r>
              <a:rPr lang="en-GB">
                <a:solidFill>
                  <a:srgbClr val="000066"/>
                </a:solidFill>
              </a:rPr>
              <a:t> LIMITING FACTOR</a:t>
            </a:r>
          </a:p>
        </p:txBody>
      </p:sp>
      <p:sp>
        <p:nvSpPr>
          <p:cNvPr id="33953" name="Text Box 161"/>
          <p:cNvSpPr txBox="1">
            <a:spLocks noChangeArrowheads="1"/>
          </p:cNvSpPr>
          <p:nvPr/>
        </p:nvSpPr>
        <p:spPr bwMode="auto">
          <a:xfrm>
            <a:off x="0" y="0"/>
            <a:ext cx="8532440" cy="873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sz="3200" dirty="0">
                <a:solidFill>
                  <a:srgbClr val="A50021"/>
                </a:solidFill>
              </a:rPr>
              <a:t>The Effect Of Substrate Concentration</a:t>
            </a:r>
          </a:p>
          <a:p>
            <a:pPr>
              <a:lnSpc>
                <a:spcPct val="80000"/>
              </a:lnSpc>
            </a:pPr>
            <a:r>
              <a:rPr lang="en-GB" sz="3200" dirty="0">
                <a:solidFill>
                  <a:srgbClr val="A50021"/>
                </a:solidFill>
              </a:rPr>
              <a:t>On The Rate Of Enzyme - Catalysed Reactions</a:t>
            </a:r>
            <a:endParaRPr lang="en-GB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3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3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43" grpId="0" autoUpdateAnimBg="0"/>
      <p:bldP spid="33945" grpId="0" autoUpdateAnimBg="0"/>
      <p:bldP spid="3394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Enzymes and Substrate Concentration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3610744" cy="484632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As SC increases there are more successful collisions and more enzyme substrate complexes form.</a:t>
            </a:r>
          </a:p>
          <a:p>
            <a:r>
              <a:rPr lang="en-GB" u="sng" dirty="0" smtClean="0"/>
              <a:t>Point of saturation</a:t>
            </a:r>
            <a:r>
              <a:rPr lang="en-GB" dirty="0" smtClean="0"/>
              <a:t>: increase in SC has no effect, as all the active sites are occupied.</a:t>
            </a:r>
          </a:p>
          <a:p>
            <a:r>
              <a:rPr lang="en-GB" dirty="0" smtClean="0"/>
              <a:t>Substrate molecules are having to ‘wait’ for empty active sites. </a:t>
            </a:r>
            <a:endParaRPr lang="en-GB" dirty="0"/>
          </a:p>
        </p:txBody>
      </p:sp>
      <p:pic>
        <p:nvPicPr>
          <p:cNvPr id="5122" name="Picture 2" descr="http://t3.gstatic.com/images?q=tbn:ANd9GcR23zyw91k8iYNrA2UH3YDT52L9pTO7DXOtak-Pt64DDJZgWI3FSw:www.rsc.org/Education/Teachers/Resources/cfb/images/0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276872"/>
            <a:ext cx="374298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Effect of substrate concentration on rate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37353" t="36047" r="34422" b="32453"/>
          <a:stretch>
            <a:fillRect/>
          </a:stretch>
        </p:blipFill>
        <p:spPr bwMode="auto">
          <a:xfrm>
            <a:off x="457200" y="1609416"/>
            <a:ext cx="7239000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25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72656"/>
          </a:xfrm>
        </p:spPr>
        <p:txBody>
          <a:bodyPr>
            <a:noAutofit/>
          </a:bodyPr>
          <a:lstStyle/>
          <a:p>
            <a:r>
              <a:rPr lang="en-GB" sz="2800" dirty="0" smtClean="0"/>
              <a:t>More on Substrate concentration...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7776864" cy="5904656"/>
          </a:xfrm>
        </p:spPr>
        <p:txBody>
          <a:bodyPr>
            <a:normAutofit/>
          </a:bodyPr>
          <a:lstStyle/>
          <a:p>
            <a:r>
              <a:rPr lang="en-GB" sz="2000" dirty="0" smtClean="0"/>
              <a:t>Initially, as substrate concentration increases, so does the rate of reaction. </a:t>
            </a:r>
            <a:r>
              <a:rPr lang="en-GB" sz="2000" b="1" dirty="0" smtClean="0"/>
              <a:t>Why?</a:t>
            </a:r>
          </a:p>
          <a:p>
            <a:endParaRPr lang="en-GB" sz="2000" b="1" dirty="0" smtClean="0"/>
          </a:p>
          <a:p>
            <a:pPr algn="ctr"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More enzyme-substrate complexes can form</a:t>
            </a:r>
            <a:r>
              <a:rPr lang="en-GB" sz="2000" dirty="0" smtClean="0">
                <a:solidFill>
                  <a:srgbClr val="FF0000"/>
                </a:solidFill>
              </a:rPr>
              <a:t>.</a:t>
            </a:r>
          </a:p>
          <a:p>
            <a:pPr algn="ctr">
              <a:buNone/>
            </a:pPr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sz="2000" dirty="0" smtClean="0"/>
              <a:t>At this point, </a:t>
            </a:r>
            <a:r>
              <a:rPr lang="en-GB" sz="2000" b="1" dirty="0" smtClean="0"/>
              <a:t>substrate concentration is the </a:t>
            </a:r>
            <a:r>
              <a:rPr lang="en-GB" sz="2000" b="1" u="sng" dirty="0" smtClean="0"/>
              <a:t>limiting factor</a:t>
            </a:r>
            <a:r>
              <a:rPr lang="en-GB" sz="2000" dirty="0" smtClean="0"/>
              <a:t>.</a:t>
            </a:r>
          </a:p>
          <a:p>
            <a:endParaRPr lang="en-GB" sz="2000" dirty="0" smtClean="0"/>
          </a:p>
          <a:p>
            <a:r>
              <a:rPr lang="en-GB" sz="2000" dirty="0" smtClean="0"/>
              <a:t>As substrate concentration rises further, the reaction will reach its </a:t>
            </a:r>
            <a:r>
              <a:rPr lang="en-GB" sz="2000" b="1" i="1" dirty="0" smtClean="0"/>
              <a:t>maximum rate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As mentioned earlier, the point of saturation is reached as all active sites are occupied.</a:t>
            </a:r>
          </a:p>
          <a:p>
            <a:endParaRPr lang="en-GB" sz="2000" dirty="0" smtClean="0"/>
          </a:p>
          <a:p>
            <a:pPr algn="ctr">
              <a:buNone/>
            </a:pPr>
            <a:r>
              <a:rPr lang="en-GB" sz="2000" b="1" dirty="0" smtClean="0"/>
              <a:t>What is now the limiting factor?</a:t>
            </a:r>
          </a:p>
          <a:p>
            <a:pPr algn="ctr">
              <a:buNone/>
            </a:pPr>
            <a:endParaRPr lang="en-GB" sz="2000" b="1" dirty="0" smtClean="0"/>
          </a:p>
          <a:p>
            <a:pPr algn="ctr"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Enzyme concentration.</a:t>
            </a:r>
          </a:p>
          <a:p>
            <a:pPr algn="ctr">
              <a:buNone/>
            </a:pPr>
            <a:endParaRPr lang="en-GB" sz="2000" b="1" dirty="0" smtClean="0">
              <a:solidFill>
                <a:srgbClr val="FF0000"/>
              </a:solidFill>
            </a:endParaRPr>
          </a:p>
          <a:p>
            <a:endParaRPr lang="en-GB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320</TotalTime>
  <Words>351</Words>
  <Application>Microsoft Office PowerPoint</Application>
  <PresentationFormat>On-screen Show (4:3)</PresentationFormat>
  <Paragraphs>72</Paragraphs>
  <Slides>13</Slides>
  <Notes>0</Notes>
  <HiddenSlides>3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Trebuchet MS</vt:lpstr>
      <vt:lpstr>Wingdings</vt:lpstr>
      <vt:lpstr>Wingdings 2</vt:lpstr>
      <vt:lpstr>Opulent</vt:lpstr>
      <vt:lpstr>CorelDRAW</vt:lpstr>
      <vt:lpstr>Pag Next lesson</vt:lpstr>
      <vt:lpstr>Changing substrate concentration</vt:lpstr>
      <vt:lpstr>Success Criteria</vt:lpstr>
      <vt:lpstr>Starter</vt:lpstr>
      <vt:lpstr>PowerPoint Presentation</vt:lpstr>
      <vt:lpstr>PowerPoint Presentation</vt:lpstr>
      <vt:lpstr>Enzymes and Substrate Concentration</vt:lpstr>
      <vt:lpstr>Effect of substrate concentration on rate</vt:lpstr>
      <vt:lpstr>More on Substrate concentration...</vt:lpstr>
      <vt:lpstr>Effect of enzyme concentration on rate</vt:lpstr>
      <vt:lpstr>PAG Preparation</vt:lpstr>
      <vt:lpstr>plenary</vt:lpstr>
      <vt:lpstr>Success Criteria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 and Temperature</dc:title>
  <dc:creator>lwilson</dc:creator>
  <cp:lastModifiedBy>Helen Hawke</cp:lastModifiedBy>
  <cp:revision>26</cp:revision>
  <dcterms:created xsi:type="dcterms:W3CDTF">2013-07-05T12:53:38Z</dcterms:created>
  <dcterms:modified xsi:type="dcterms:W3CDTF">2016-12-07T12:44:29Z</dcterms:modified>
</cp:coreProperties>
</file>