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0" r:id="rId3"/>
    <p:sldId id="261" r:id="rId4"/>
    <p:sldId id="264" r:id="rId5"/>
    <p:sldId id="259" r:id="rId6"/>
    <p:sldId id="265" r:id="rId7"/>
    <p:sldId id="266" r:id="rId8"/>
    <p:sldId id="268" r:id="rId9"/>
    <p:sldId id="269" r:id="rId10"/>
    <p:sldId id="267" r:id="rId11"/>
    <p:sldId id="270" r:id="rId12"/>
    <p:sldId id="271" r:id="rId13"/>
    <p:sldId id="275" r:id="rId14"/>
    <p:sldId id="272" r:id="rId15"/>
    <p:sldId id="273" r:id="rId16"/>
    <p:sldId id="274" r:id="rId1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8" autoAdjust="0"/>
    <p:restoredTop sz="91531" autoAdjust="0"/>
  </p:normalViewPr>
  <p:slideViewPr>
    <p:cSldViewPr snapToGrid="0">
      <p:cViewPr varScale="1">
        <p:scale>
          <a:sx n="106" d="100"/>
          <a:sy n="106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3E96C-C5AC-45F2-8292-BD250E369034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28CE5-B4A2-4543-BCF7-3A5D40550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46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2F480-9E5D-4734-9CCF-D0DF9E4AD212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28274-B47D-428E-9CA0-ECD9AB886A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44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the rate of enzyme-controlled reactions being very slow at low</a:t>
            </a:r>
            <a:r>
              <a:rPr lang="en-GB" baseline="0" dirty="0" smtClean="0"/>
              <a:t> temperatures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6858-ED2B-43A4-A140-448F1700C14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0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28274-B47D-428E-9CA0-ECD9AB886A5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80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7A158-F149-A548-A06E-E06C5EDFE3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42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6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93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73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5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13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44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32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10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30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2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B780E-BB51-44F6-8BFD-1E81A90F41B1}" type="datetimeFigureOut">
              <a:rPr lang="en-GB" smtClean="0"/>
              <a:t>22/11/2017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62E8A-7860-438C-8ADF-AB4D4B181B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1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5.emf"/><Relationship Id="rId26" Type="http://schemas.openxmlformats.org/officeDocument/2006/relationships/oleObject" Target="../embeddings/oleObject20.bin"/><Relationship Id="rId21" Type="http://schemas.openxmlformats.org/officeDocument/2006/relationships/oleObject" Target="../embeddings/oleObject15.bin"/><Relationship Id="rId34" Type="http://schemas.openxmlformats.org/officeDocument/2006/relationships/oleObject" Target="../embeddings/oleObject28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9.bin"/><Relationship Id="rId33" Type="http://schemas.openxmlformats.org/officeDocument/2006/relationships/oleObject" Target="../embeddings/oleObject27.bin"/><Relationship Id="rId38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6.bin"/><Relationship Id="rId37" Type="http://schemas.openxmlformats.org/officeDocument/2006/relationships/oleObject" Target="../embeddings/oleObject3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7.bin"/><Relationship Id="rId28" Type="http://schemas.openxmlformats.org/officeDocument/2006/relationships/oleObject" Target="../embeddings/oleObject22.bin"/><Relationship Id="rId36" Type="http://schemas.openxmlformats.org/officeDocument/2006/relationships/oleObject" Target="../embeddings/oleObject30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4.emf"/><Relationship Id="rId22" Type="http://schemas.openxmlformats.org/officeDocument/2006/relationships/oleObject" Target="../embeddings/oleObject16.bin"/><Relationship Id="rId27" Type="http://schemas.openxmlformats.org/officeDocument/2006/relationships/oleObject" Target="../embeddings/oleObject21.bin"/><Relationship Id="rId30" Type="http://schemas.openxmlformats.org/officeDocument/2006/relationships/oleObject" Target="../embeddings/oleObject24.bin"/><Relationship Id="rId35" Type="http://schemas.openxmlformats.org/officeDocument/2006/relationships/oleObject" Target="../embeddings/oleObject29.bin"/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738" y="1463040"/>
            <a:ext cx="6777665" cy="4713923"/>
          </a:xfrm>
        </p:spPr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Have your improvements back, and change anything that needs changing.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Think, Pair, Share: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	</a:t>
            </a:r>
            <a:r>
              <a:rPr lang="en-GB" dirty="0" smtClean="0"/>
              <a:t>What do you remember about enzymes and temperature from GCSE?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75080"/>
            <a:ext cx="10491537" cy="795101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Do Now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122" name="Picture 2" descr="Image result for amyl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1651817"/>
            <a:ext cx="3972334" cy="3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4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2750"/>
            <a:ext cx="10915185" cy="52410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the temperature of the reactant mixture rises above the optimum, the enzymes have </a:t>
            </a:r>
            <a:r>
              <a:rPr lang="en-GB" b="1" dirty="0" smtClean="0"/>
              <a:t>too much</a:t>
            </a:r>
            <a:r>
              <a:rPr lang="en-GB" dirty="0" smtClean="0"/>
              <a:t> kinetic energy</a:t>
            </a:r>
          </a:p>
          <a:p>
            <a:pPr marL="0" indent="0">
              <a:buNone/>
            </a:pPr>
            <a:r>
              <a:rPr lang="en-GB" dirty="0" smtClean="0"/>
              <a:t>The bonds in the structure break, causing the active site to change shape</a:t>
            </a:r>
          </a:p>
          <a:p>
            <a:pPr marL="0" indent="0">
              <a:buNone/>
            </a:pPr>
            <a:r>
              <a:rPr lang="en-GB" dirty="0" smtClean="0"/>
              <a:t>Fewer enzyme-substrate complexes form. </a:t>
            </a:r>
            <a:r>
              <a:rPr lang="en-GB" b="1" dirty="0" smtClean="0"/>
              <a:t>What happens to the amount of product formed?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more heat is applied, the shape of the active site is irreversibly changed. </a:t>
            </a:r>
          </a:p>
          <a:p>
            <a:pPr marL="0" indent="0">
              <a:buNone/>
            </a:pPr>
            <a:r>
              <a:rPr lang="en-GB" dirty="0" smtClean="0"/>
              <a:t>The reaction cannot proceed at all, as the enzyme has been denatured</a:t>
            </a:r>
          </a:p>
          <a:p>
            <a:pPr marL="0" indent="0">
              <a:buNone/>
            </a:pPr>
            <a:r>
              <a:rPr lang="en-GB" dirty="0" smtClean="0"/>
              <a:t>The shape of the active site and the substrate are no longer __________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5957" y="230188"/>
            <a:ext cx="10491537" cy="86263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Denaturation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3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2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746250" y="599378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34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260" t="15930" r="27774" b="7850"/>
          <a:stretch/>
        </p:blipFill>
        <p:spPr>
          <a:xfrm>
            <a:off x="3040566" y="1027906"/>
            <a:ext cx="6110868" cy="557561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45957" y="230188"/>
            <a:ext cx="10491537" cy="86263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Practice EQ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048" y="418625"/>
            <a:ext cx="10972800" cy="5131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(a)    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     Increase to 30 °C / 31 °C 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decreases / optimum or max rate at 30 °C / 31 °C;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Accept: peak at 30 °C / 31 °C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     1.      Enzyme denatured / hydrogen bonds / bonds holding tertiary structure broken / tertiary structure changed;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Change in shape of 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active site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(of enzymes);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Substrate / protein no longer fits / binds (into active site) / few or no ES complexes;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Reject: Peptide bonds broken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Denatures active site = 2 marks for </a:t>
            </a:r>
            <a:r>
              <a:rPr lang="en-US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and 2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Q Only allow second point if active site is used correctly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Accept: active site no longer complementary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Accept: Substrate cannot bind to enzyme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4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444" y="1528764"/>
            <a:ext cx="11307336" cy="4567237"/>
          </a:xfrm>
        </p:spPr>
        <p:txBody>
          <a:bodyPr>
            <a:noAutofit/>
          </a:bodyPr>
          <a:lstStyle/>
          <a:p>
            <a:r>
              <a:rPr lang="en-GB" dirty="0"/>
              <a:t>Some enzymes have an optimum temperature somewhere between 40 and 50 degrees. </a:t>
            </a:r>
          </a:p>
          <a:p>
            <a:r>
              <a:rPr lang="en-GB" dirty="0"/>
              <a:t>These must be heat resistant enzymes.</a:t>
            </a:r>
          </a:p>
          <a:p>
            <a:r>
              <a:rPr lang="en-GB" i="1" dirty="0"/>
              <a:t>PCR </a:t>
            </a:r>
            <a:r>
              <a:rPr lang="en-GB" dirty="0"/>
              <a:t>uses heat resistant enzymes.</a:t>
            </a:r>
            <a:endParaRPr lang="en-GB" i="1" dirty="0"/>
          </a:p>
          <a:p>
            <a:r>
              <a:rPr lang="en-GB" dirty="0"/>
              <a:t>The </a:t>
            </a:r>
            <a:r>
              <a:rPr lang="en-GB" b="1" i="1" dirty="0"/>
              <a:t>optimum</a:t>
            </a:r>
            <a:r>
              <a:rPr lang="en-GB" dirty="0"/>
              <a:t> temperature of an enzyme is likely to be related to the organism's environment or to the internal temperature it can maintain.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Take 5 minutes to read about </a:t>
            </a:r>
            <a:r>
              <a:rPr lang="en-GB" b="1" dirty="0">
                <a:solidFill>
                  <a:srgbClr val="FF0000"/>
                </a:solidFill>
              </a:rPr>
              <a:t>how the optimum temperature of different enzymes varies</a:t>
            </a:r>
            <a:r>
              <a:rPr lang="en-GB" dirty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en-GB" b="1" dirty="0">
                <a:solidFill>
                  <a:srgbClr val="FF0000"/>
                </a:solidFill>
              </a:rPr>
              <a:t>Page 129 in old OCR class textbook.</a:t>
            </a:r>
          </a:p>
          <a:p>
            <a:pPr algn="ctr">
              <a:buNone/>
            </a:pPr>
            <a:r>
              <a:rPr lang="en-GB" b="1" dirty="0">
                <a:solidFill>
                  <a:srgbClr val="FF0000"/>
                </a:solidFill>
              </a:rPr>
              <a:t>Page 109 in new, replacement OCR textbook.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5957" y="230188"/>
            <a:ext cx="10491537" cy="86263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Optimum Temperatures Vary 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1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1"/>
            <a:ext cx="10515600" cy="479421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amount the rate of reaction increases when the temperature is raised by 10⁰C is known at the </a:t>
            </a:r>
            <a:r>
              <a:rPr lang="en-GB" b="1" dirty="0" smtClean="0"/>
              <a:t>temperature coefficient </a:t>
            </a:r>
            <a:r>
              <a:rPr lang="en-GB" b="1" dirty="0">
                <a:latin typeface="Calibri" charset="0"/>
                <a:ea typeface="Calibri" charset="0"/>
                <a:cs typeface="Calibri" charset="0"/>
              </a:rPr>
              <a:t>(Q</a:t>
            </a:r>
            <a:r>
              <a:rPr lang="en-GB" b="1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GB" b="1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/>
              <a:t>Equation:</a:t>
            </a:r>
          </a:p>
          <a:p>
            <a:pPr marL="457200" indent="-457200" algn="ctr">
              <a:buNone/>
            </a:pPr>
            <a:r>
              <a:rPr lang="en-GB" dirty="0"/>
              <a:t>Q</a:t>
            </a:r>
            <a:r>
              <a:rPr lang="en-GB" baseline="-25000" dirty="0"/>
              <a:t>10</a:t>
            </a:r>
            <a:r>
              <a:rPr lang="en-GB" dirty="0"/>
              <a:t>       =          </a:t>
            </a:r>
            <a:r>
              <a:rPr lang="en-GB" u="sng" dirty="0"/>
              <a:t>rate of reaction at (</a:t>
            </a:r>
            <a:r>
              <a:rPr lang="en-GB" i="1" u="sng" dirty="0"/>
              <a:t>T </a:t>
            </a:r>
            <a:r>
              <a:rPr lang="en-GB" u="sng" dirty="0"/>
              <a:t>+ 10)</a:t>
            </a:r>
            <a:r>
              <a:rPr lang="en-GB" u="sng" baseline="30000" dirty="0" err="1"/>
              <a:t>o</a:t>
            </a:r>
            <a:r>
              <a:rPr lang="en-GB" u="sng" dirty="0" err="1"/>
              <a:t>C</a:t>
            </a:r>
            <a:endParaRPr lang="en-GB" u="sng" dirty="0"/>
          </a:p>
          <a:p>
            <a:pPr marL="457200" indent="-457200" algn="ctr">
              <a:buNone/>
            </a:pPr>
            <a:r>
              <a:rPr lang="en-GB" dirty="0"/>
              <a:t>                          rate of reaction at </a:t>
            </a:r>
            <a:r>
              <a:rPr lang="en-GB" i="1" dirty="0"/>
              <a:t>T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endParaRPr lang="en-GB" dirty="0" smtClean="0"/>
          </a:p>
          <a:p>
            <a:pPr marL="457200" indent="-45720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 </a:t>
            </a:r>
            <a:r>
              <a:rPr lang="en-GB" dirty="0" smtClean="0"/>
              <a:t>If Q</a:t>
            </a:r>
            <a:r>
              <a:rPr lang="en-GB" baseline="-25000" dirty="0" smtClean="0"/>
              <a:t>10 </a:t>
            </a:r>
            <a:r>
              <a:rPr lang="en-GB" dirty="0" smtClean="0"/>
              <a:t> is 2, the rate of reaction doubles for every 10⁰ rise in temperature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5957" y="230188"/>
            <a:ext cx="10491537" cy="86263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Temperature Coefficient (Q</a:t>
            </a:r>
            <a:r>
              <a:rPr lang="en-GB" b="1" baseline="-25000" dirty="0" smtClean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)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561" y="980729"/>
            <a:ext cx="11218127" cy="51152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/>
              <a:t>Explain why the rate of an enzyme controlled reaction is lower at 10</a:t>
            </a:r>
            <a:r>
              <a:rPr lang="en-GB" baseline="30000" dirty="0"/>
              <a:t>o</a:t>
            </a:r>
            <a:r>
              <a:rPr lang="en-GB" dirty="0"/>
              <a:t>C than it is at 30</a:t>
            </a:r>
            <a:r>
              <a:rPr lang="en-GB" baseline="30000" dirty="0"/>
              <a:t>o</a:t>
            </a:r>
            <a:r>
              <a:rPr lang="en-GB" dirty="0"/>
              <a:t>C.</a:t>
            </a:r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2. Explain </a:t>
            </a:r>
            <a:r>
              <a:rPr lang="en-GB" dirty="0"/>
              <a:t>why a refrigerated enzyme brought up to 40</a:t>
            </a:r>
            <a:r>
              <a:rPr lang="en-GB" baseline="30000" dirty="0"/>
              <a:t>o</a:t>
            </a:r>
            <a:r>
              <a:rPr lang="en-GB" dirty="0"/>
              <a:t>C will catalyse a reaction, but a boiled enzyme will not.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561" y="1844824"/>
            <a:ext cx="10749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Less kinetic energy at 10</a:t>
            </a:r>
            <a:r>
              <a:rPr lang="en-GB" sz="2400" baseline="30000" dirty="0">
                <a:solidFill>
                  <a:srgbClr val="FF0000"/>
                </a:solidFill>
              </a:rPr>
              <a:t>o</a:t>
            </a:r>
            <a:r>
              <a:rPr lang="en-GB" sz="2400" dirty="0">
                <a:solidFill>
                  <a:srgbClr val="FF0000"/>
                </a:solidFill>
              </a:rPr>
              <a:t>C.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Enzyme/substrate moving slower.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Not as many successful collisions.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Kinetic energy increased at 30</a:t>
            </a:r>
            <a:r>
              <a:rPr lang="en-GB" sz="2400" baseline="30000" dirty="0">
                <a:solidFill>
                  <a:srgbClr val="FF0000"/>
                </a:solidFill>
              </a:rPr>
              <a:t>o</a:t>
            </a:r>
            <a:r>
              <a:rPr lang="en-GB" sz="2400" dirty="0">
                <a:solidFill>
                  <a:srgbClr val="FF0000"/>
                </a:solidFill>
              </a:rPr>
              <a:t>C.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More enzyme-substrate complexes – more product formed</a:t>
            </a:r>
            <a:r>
              <a:rPr lang="en-GB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561" y="4919008"/>
            <a:ext cx="104821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Refrigerated enzyme’s structure has not been damaged.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Active site not changed shape, so enzyme-substrate complexes will form at 40</a:t>
            </a:r>
            <a:r>
              <a:rPr lang="en-GB" sz="2400" baseline="30000" dirty="0">
                <a:solidFill>
                  <a:srgbClr val="FF0000"/>
                </a:solidFill>
              </a:rPr>
              <a:t>o</a:t>
            </a:r>
            <a:r>
              <a:rPr lang="en-GB" sz="2400" dirty="0">
                <a:solidFill>
                  <a:srgbClr val="FF0000"/>
                </a:solidFill>
              </a:rPr>
              <a:t>C.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Boiled enzyme will have been denatured.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Active site and substrate not complementary so enzyme-substrate complexes do not form.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6680" y="118097"/>
            <a:ext cx="10491537" cy="86263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Questions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0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45957" y="332660"/>
            <a:ext cx="10491537" cy="108011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Increasing the rate of a chemical reaction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78070" y="1825625"/>
            <a:ext cx="91941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en-US" sz="400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What can we do to </a:t>
            </a:r>
            <a:r>
              <a:rPr lang="en-US" sz="4000" b="1" smtClean="0"/>
              <a:t>increase the rate</a:t>
            </a:r>
            <a:r>
              <a:rPr lang="en-US" sz="4000" smtClean="0"/>
              <a:t> of a chemical reaction?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28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5957" y="230188"/>
            <a:ext cx="10491537" cy="11825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Increasing temperature will increase the rate of an enzyme-controlled reaction 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721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Particles have more </a:t>
            </a:r>
            <a:r>
              <a:rPr lang="en-GB" sz="3600" b="1" dirty="0" smtClean="0"/>
              <a:t>kinetic energy</a:t>
            </a:r>
          </a:p>
          <a:p>
            <a:r>
              <a:rPr lang="en-GB" sz="3600" dirty="0" smtClean="0"/>
              <a:t>So substrates </a:t>
            </a:r>
            <a:r>
              <a:rPr lang="en-GB" sz="3600" b="1" dirty="0" smtClean="0"/>
              <a:t>collide</a:t>
            </a:r>
            <a:r>
              <a:rPr lang="en-GB" sz="3600" dirty="0" smtClean="0"/>
              <a:t> with the enzymes active site more frequently</a:t>
            </a:r>
          </a:p>
          <a:p>
            <a:r>
              <a:rPr lang="en-GB" sz="3600" dirty="0"/>
              <a:t>M</a:t>
            </a:r>
            <a:r>
              <a:rPr lang="en-GB" sz="3600" dirty="0" smtClean="0"/>
              <a:t>ore enzyme-substrate complexes are formed</a:t>
            </a:r>
          </a:p>
          <a:p>
            <a:r>
              <a:rPr lang="en-GB" sz="3600" dirty="0" smtClean="0"/>
              <a:t>So rate of reaction </a:t>
            </a:r>
            <a:r>
              <a:rPr lang="en-GB" sz="3600" b="1" dirty="0" smtClean="0"/>
              <a:t>increases</a:t>
            </a:r>
          </a:p>
          <a:p>
            <a:r>
              <a:rPr lang="en-GB" sz="3600" dirty="0" smtClean="0"/>
              <a:t>More product molecules are formed at higher temperatures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83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000375" y="762000"/>
            <a:ext cx="4102100" cy="2743200"/>
            <a:chOff x="1757" y="480"/>
            <a:chExt cx="2584" cy="1728"/>
          </a:xfrm>
        </p:grpSpPr>
        <p:graphicFrame>
          <p:nvGraphicFramePr>
            <p:cNvPr id="5" name="Object 27"/>
            <p:cNvGraphicFramePr>
              <a:graphicFrameLocks noChangeAspect="1"/>
            </p:cNvGraphicFramePr>
            <p:nvPr/>
          </p:nvGraphicFramePr>
          <p:xfrm>
            <a:off x="2766" y="110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0" name="CorelDRAW" r:id="rId3" imgW="826560" imgH="1331640" progId="">
                    <p:embed/>
                  </p:oleObj>
                </mc:Choice>
                <mc:Fallback>
                  <p:oleObj name="CorelDRAW" r:id="rId3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6" y="110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73"/>
            <p:cNvGrpSpPr>
              <a:grpSpLocks/>
            </p:cNvGrpSpPr>
            <p:nvPr/>
          </p:nvGrpSpPr>
          <p:grpSpPr bwMode="auto">
            <a:xfrm>
              <a:off x="1757" y="480"/>
              <a:ext cx="2584" cy="1728"/>
              <a:chOff x="1757" y="480"/>
              <a:chExt cx="2584" cy="1728"/>
            </a:xfrm>
          </p:grpSpPr>
          <p:graphicFrame>
            <p:nvGraphicFramePr>
              <p:cNvPr id="7" name="Object 28"/>
              <p:cNvGraphicFramePr>
                <a:graphicFrameLocks noChangeAspect="1"/>
              </p:cNvGraphicFramePr>
              <p:nvPr/>
            </p:nvGraphicFramePr>
            <p:xfrm>
              <a:off x="3648" y="960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1" name="CorelDRAW" r:id="rId5" imgW="1144080" imgH="756000" progId="">
                      <p:embed/>
                    </p:oleObj>
                  </mc:Choice>
                  <mc:Fallback>
                    <p:oleObj name="CorelDRAW" r:id="rId5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48" y="960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29"/>
              <p:cNvGraphicFramePr>
                <a:graphicFrameLocks noChangeAspect="1"/>
              </p:cNvGraphicFramePr>
              <p:nvPr/>
            </p:nvGraphicFramePr>
            <p:xfrm>
              <a:off x="1757" y="731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2" name="CorelDRAW" r:id="rId7" imgW="1144080" imgH="756000" progId="">
                      <p:embed/>
                    </p:oleObj>
                  </mc:Choice>
                  <mc:Fallback>
                    <p:oleObj name="CorelDRAW" r:id="rId7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7" y="731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Object 30"/>
              <p:cNvGraphicFramePr>
                <a:graphicFrameLocks noChangeAspect="1"/>
              </p:cNvGraphicFramePr>
              <p:nvPr/>
            </p:nvGraphicFramePr>
            <p:xfrm>
              <a:off x="3888" y="480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3" name="CorelDRAW" r:id="rId8" imgW="1144080" imgH="756000" progId="">
                      <p:embed/>
                    </p:oleObj>
                  </mc:Choice>
                  <mc:Fallback>
                    <p:oleObj name="CorelDRAW" r:id="rId8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8" y="480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31"/>
              <p:cNvGraphicFramePr>
                <a:graphicFrameLocks noChangeAspect="1"/>
              </p:cNvGraphicFramePr>
              <p:nvPr/>
            </p:nvGraphicFramePr>
            <p:xfrm>
              <a:off x="2094" y="120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4" name="CorelDRAW" r:id="rId9" imgW="826560" imgH="1331640" progId="">
                      <p:embed/>
                    </p:oleObj>
                  </mc:Choice>
                  <mc:Fallback>
                    <p:oleObj name="CorelDRAW" r:id="rId9" imgW="826560" imgH="13316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120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32"/>
              <p:cNvGraphicFramePr>
                <a:graphicFrameLocks noChangeAspect="1"/>
              </p:cNvGraphicFramePr>
              <p:nvPr/>
            </p:nvGraphicFramePr>
            <p:xfrm>
              <a:off x="3150" y="1632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5" name="CorelDRAW" r:id="rId10" imgW="826560" imgH="1331640" progId="">
                      <p:embed/>
                    </p:oleObj>
                  </mc:Choice>
                  <mc:Fallback>
                    <p:oleObj name="CorelDRAW" r:id="rId10" imgW="826560" imgH="13316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50" y="1632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33"/>
              <p:cNvGraphicFramePr>
                <a:graphicFrameLocks noChangeAspect="1"/>
              </p:cNvGraphicFramePr>
              <p:nvPr/>
            </p:nvGraphicFramePr>
            <p:xfrm>
              <a:off x="2477" y="683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6" name="CorelDRAW" r:id="rId11" imgW="1144080" imgH="756000" progId="">
                      <p:embed/>
                    </p:oleObj>
                  </mc:Choice>
                  <mc:Fallback>
                    <p:oleObj name="CorelDRAW" r:id="rId11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7" y="683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34"/>
              <p:cNvGraphicFramePr>
                <a:graphicFrameLocks noChangeAspect="1"/>
              </p:cNvGraphicFramePr>
              <p:nvPr/>
            </p:nvGraphicFramePr>
            <p:xfrm>
              <a:off x="2526" y="168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7" name="CorelDRAW" r:id="rId12" imgW="826560" imgH="1331640" progId="">
                      <p:embed/>
                    </p:oleObj>
                  </mc:Choice>
                  <mc:Fallback>
                    <p:oleObj name="CorelDRAW" r:id="rId12" imgW="826560" imgH="13316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26" y="168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4" name="Group 72"/>
          <p:cNvGrpSpPr>
            <a:grpSpLocks/>
          </p:cNvGrpSpPr>
          <p:nvPr/>
        </p:nvGrpSpPr>
        <p:grpSpPr bwMode="auto">
          <a:xfrm>
            <a:off x="2344738" y="914400"/>
            <a:ext cx="3567112" cy="2771775"/>
            <a:chOff x="1344" y="576"/>
            <a:chExt cx="2247" cy="1746"/>
          </a:xfrm>
        </p:grpSpPr>
        <p:graphicFrame>
          <p:nvGraphicFramePr>
            <p:cNvPr id="15" name="Object 19"/>
            <p:cNvGraphicFramePr>
              <a:graphicFrameLocks noChangeAspect="1"/>
            </p:cNvGraphicFramePr>
            <p:nvPr/>
          </p:nvGraphicFramePr>
          <p:xfrm>
            <a:off x="3264" y="110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8" name="CorelDRAW" r:id="rId13" imgW="826560" imgH="1331640" progId="">
                    <p:embed/>
                  </p:oleObj>
                </mc:Choice>
                <mc:Fallback>
                  <p:oleObj name="CorelDRAW" r:id="rId13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10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0"/>
            <p:cNvGraphicFramePr>
              <a:graphicFrameLocks noChangeAspect="1"/>
            </p:cNvGraphicFramePr>
            <p:nvPr/>
          </p:nvGraphicFramePr>
          <p:xfrm>
            <a:off x="1344" y="720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9" name="CorelDRAW" r:id="rId15" imgW="826560" imgH="1331640" progId="">
                    <p:embed/>
                  </p:oleObj>
                </mc:Choice>
                <mc:Fallback>
                  <p:oleObj name="CorelDRAW" r:id="rId15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720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1"/>
            <p:cNvGraphicFramePr>
              <a:graphicFrameLocks noChangeAspect="1"/>
            </p:cNvGraphicFramePr>
            <p:nvPr/>
          </p:nvGraphicFramePr>
          <p:xfrm>
            <a:off x="3072" y="62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0" name="CorelDRAW" r:id="rId16" imgW="826560" imgH="1331640" progId="">
                    <p:embed/>
                  </p:oleObj>
                </mc:Choice>
                <mc:Fallback>
                  <p:oleObj name="CorelDRAW" r:id="rId16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62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2"/>
            <p:cNvGraphicFramePr>
              <a:graphicFrameLocks noChangeAspect="1"/>
            </p:cNvGraphicFramePr>
            <p:nvPr/>
          </p:nvGraphicFramePr>
          <p:xfrm>
            <a:off x="2544" y="1211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1" name="CorelDRAW" r:id="rId17" imgW="1144080" imgH="756000" progId="">
                    <p:embed/>
                  </p:oleObj>
                </mc:Choice>
                <mc:Fallback>
                  <p:oleObj name="CorelDRAW" r:id="rId17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1211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3"/>
            <p:cNvGraphicFramePr>
              <a:graphicFrameLocks noChangeAspect="1"/>
            </p:cNvGraphicFramePr>
            <p:nvPr/>
          </p:nvGraphicFramePr>
          <p:xfrm>
            <a:off x="1536" y="1632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2" name="CorelDRAW" r:id="rId19" imgW="1144080" imgH="756000" progId="">
                    <p:embed/>
                  </p:oleObj>
                </mc:Choice>
                <mc:Fallback>
                  <p:oleObj name="CorelDRAW" r:id="rId19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632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4"/>
            <p:cNvGraphicFramePr>
              <a:graphicFrameLocks noChangeAspect="1"/>
            </p:cNvGraphicFramePr>
            <p:nvPr/>
          </p:nvGraphicFramePr>
          <p:xfrm>
            <a:off x="2928" y="1739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3" name="CorelDRAW" r:id="rId20" imgW="1144080" imgH="756000" progId="">
                    <p:embed/>
                  </p:oleObj>
                </mc:Choice>
                <mc:Fallback>
                  <p:oleObj name="CorelDRAW" r:id="rId20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739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5"/>
            <p:cNvGraphicFramePr>
              <a:graphicFrameLocks noChangeAspect="1"/>
            </p:cNvGraphicFramePr>
            <p:nvPr/>
          </p:nvGraphicFramePr>
          <p:xfrm>
            <a:off x="2352" y="576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4" name="CorelDRAW" r:id="rId21" imgW="826560" imgH="1331640" progId="">
                    <p:embed/>
                  </p:oleObj>
                </mc:Choice>
                <mc:Fallback>
                  <p:oleObj name="CorelDRAW" r:id="rId21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576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6"/>
            <p:cNvGraphicFramePr>
              <a:graphicFrameLocks noChangeAspect="1"/>
            </p:cNvGraphicFramePr>
            <p:nvPr/>
          </p:nvGraphicFramePr>
          <p:xfrm>
            <a:off x="1920" y="2016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5" name="CorelDRAW" r:id="rId22" imgW="1144080" imgH="756000" progId="">
                    <p:embed/>
                  </p:oleObj>
                </mc:Choice>
                <mc:Fallback>
                  <p:oleObj name="CorelDRAW" r:id="rId22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016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75"/>
          <p:cNvGrpSpPr>
            <a:grpSpLocks/>
          </p:cNvGrpSpPr>
          <p:nvPr/>
        </p:nvGrpSpPr>
        <p:grpSpPr bwMode="auto">
          <a:xfrm>
            <a:off x="2878138" y="4038600"/>
            <a:ext cx="3948112" cy="2286000"/>
            <a:chOff x="1680" y="2544"/>
            <a:chExt cx="2487" cy="1440"/>
          </a:xfrm>
        </p:grpSpPr>
        <p:graphicFrame>
          <p:nvGraphicFramePr>
            <p:cNvPr id="24" name="Object 11"/>
            <p:cNvGraphicFramePr>
              <a:graphicFrameLocks noChangeAspect="1"/>
            </p:cNvGraphicFramePr>
            <p:nvPr/>
          </p:nvGraphicFramePr>
          <p:xfrm>
            <a:off x="2544" y="3072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6" name="CorelDRAW" r:id="rId23" imgW="826560" imgH="1331640" progId="">
                    <p:embed/>
                  </p:oleObj>
                </mc:Choice>
                <mc:Fallback>
                  <p:oleObj name="CorelDRAW" r:id="rId23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072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2"/>
            <p:cNvGraphicFramePr>
              <a:graphicFrameLocks noChangeAspect="1"/>
            </p:cNvGraphicFramePr>
            <p:nvPr/>
          </p:nvGraphicFramePr>
          <p:xfrm>
            <a:off x="2304" y="254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7" name="CorelDRAW" r:id="rId24" imgW="826560" imgH="1331640" progId="">
                    <p:embed/>
                  </p:oleObj>
                </mc:Choice>
                <mc:Fallback>
                  <p:oleObj name="CorelDRAW" r:id="rId24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54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3"/>
            <p:cNvGraphicFramePr>
              <a:graphicFrameLocks noChangeAspect="1"/>
            </p:cNvGraphicFramePr>
            <p:nvPr/>
          </p:nvGraphicFramePr>
          <p:xfrm>
            <a:off x="3840" y="3360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8" name="CorelDRAW" r:id="rId25" imgW="826560" imgH="1331640" progId="">
                    <p:embed/>
                  </p:oleObj>
                </mc:Choice>
                <mc:Fallback>
                  <p:oleObj name="CorelDRAW" r:id="rId25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360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4"/>
            <p:cNvGraphicFramePr>
              <a:graphicFrameLocks noChangeAspect="1"/>
            </p:cNvGraphicFramePr>
            <p:nvPr/>
          </p:nvGraphicFramePr>
          <p:xfrm>
            <a:off x="3024" y="2603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9" name="CorelDRAW" r:id="rId26" imgW="1144080" imgH="756000" progId="">
                    <p:embed/>
                  </p:oleObj>
                </mc:Choice>
                <mc:Fallback>
                  <p:oleObj name="CorelDRAW" r:id="rId26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603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5"/>
            <p:cNvGraphicFramePr>
              <a:graphicFrameLocks noChangeAspect="1"/>
            </p:cNvGraphicFramePr>
            <p:nvPr/>
          </p:nvGraphicFramePr>
          <p:xfrm>
            <a:off x="3456" y="2987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0" name="CorelDRAW" r:id="rId27" imgW="1144080" imgH="756000" progId="">
                    <p:embed/>
                  </p:oleObj>
                </mc:Choice>
                <mc:Fallback>
                  <p:oleObj name="CorelDRAW" r:id="rId27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987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16"/>
            <p:cNvGraphicFramePr>
              <a:graphicFrameLocks noChangeAspect="1"/>
            </p:cNvGraphicFramePr>
            <p:nvPr/>
          </p:nvGraphicFramePr>
          <p:xfrm>
            <a:off x="1680" y="2592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1" name="CorelDRAW" r:id="rId28" imgW="1144080" imgH="756000" progId="">
                    <p:embed/>
                  </p:oleObj>
                </mc:Choice>
                <mc:Fallback>
                  <p:oleObj name="CorelDRAW" r:id="rId28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592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7"/>
            <p:cNvGraphicFramePr>
              <a:graphicFrameLocks noChangeAspect="1"/>
            </p:cNvGraphicFramePr>
            <p:nvPr/>
          </p:nvGraphicFramePr>
          <p:xfrm>
            <a:off x="3024" y="3467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2" name="CorelDRAW" r:id="rId29" imgW="1144080" imgH="756000" progId="">
                    <p:embed/>
                  </p:oleObj>
                </mc:Choice>
                <mc:Fallback>
                  <p:oleObj name="CorelDRAW" r:id="rId29" imgW="1144080" imgH="756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467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8"/>
            <p:cNvGraphicFramePr>
              <a:graphicFrameLocks noChangeAspect="1"/>
            </p:cNvGraphicFramePr>
            <p:nvPr/>
          </p:nvGraphicFramePr>
          <p:xfrm>
            <a:off x="1824" y="3456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3" name="CorelDRAW" r:id="rId30" imgW="826560" imgH="1331640" progId="">
                    <p:embed/>
                  </p:oleObj>
                </mc:Choice>
                <mc:Fallback>
                  <p:oleObj name="CorelDRAW" r:id="rId30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456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77"/>
          <p:cNvGrpSpPr>
            <a:grpSpLocks/>
          </p:cNvGrpSpPr>
          <p:nvPr/>
        </p:nvGrpSpPr>
        <p:grpSpPr bwMode="auto">
          <a:xfrm>
            <a:off x="3230563" y="3962400"/>
            <a:ext cx="4100512" cy="2390775"/>
            <a:chOff x="1902" y="2496"/>
            <a:chExt cx="2583" cy="1506"/>
          </a:xfrm>
        </p:grpSpPr>
        <p:graphicFrame>
          <p:nvGraphicFramePr>
            <p:cNvPr id="33" name="Object 3"/>
            <p:cNvGraphicFramePr>
              <a:graphicFrameLocks noChangeAspect="1"/>
            </p:cNvGraphicFramePr>
            <p:nvPr/>
          </p:nvGraphicFramePr>
          <p:xfrm>
            <a:off x="1902" y="2736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CorelDRAW" r:id="rId31" imgW="826560" imgH="1331640" progId="">
                    <p:embed/>
                  </p:oleObj>
                </mc:Choice>
                <mc:Fallback>
                  <p:oleObj name="CorelDRAW" r:id="rId31" imgW="826560" imgH="13316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" y="2736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" name="Group 76"/>
            <p:cNvGrpSpPr>
              <a:grpSpLocks/>
            </p:cNvGrpSpPr>
            <p:nvPr/>
          </p:nvGrpSpPr>
          <p:grpSpPr bwMode="auto">
            <a:xfrm>
              <a:off x="1949" y="2496"/>
              <a:ext cx="2536" cy="1506"/>
              <a:chOff x="1949" y="2496"/>
              <a:chExt cx="2536" cy="1506"/>
            </a:xfrm>
          </p:grpSpPr>
          <p:graphicFrame>
            <p:nvGraphicFramePr>
              <p:cNvPr id="35" name="Object 4"/>
              <p:cNvGraphicFramePr>
                <a:graphicFrameLocks noChangeAspect="1"/>
              </p:cNvGraphicFramePr>
              <p:nvPr/>
            </p:nvGraphicFramePr>
            <p:xfrm>
              <a:off x="2669" y="3179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5" name="CorelDRAW" r:id="rId32" imgW="1144080" imgH="756000" progId="">
                      <p:embed/>
                    </p:oleObj>
                  </mc:Choice>
                  <mc:Fallback>
                    <p:oleObj name="CorelDRAW" r:id="rId32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9" y="3179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Object 5"/>
              <p:cNvGraphicFramePr>
                <a:graphicFrameLocks noChangeAspect="1"/>
              </p:cNvGraphicFramePr>
              <p:nvPr/>
            </p:nvGraphicFramePr>
            <p:xfrm>
              <a:off x="2429" y="2651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6" name="CorelDRAW" r:id="rId33" imgW="1144080" imgH="756000" progId="">
                      <p:embed/>
                    </p:oleObj>
                  </mc:Choice>
                  <mc:Fallback>
                    <p:oleObj name="CorelDRAW" r:id="rId33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9" y="2651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" name="Object 6"/>
              <p:cNvGraphicFramePr>
                <a:graphicFrameLocks noChangeAspect="1"/>
              </p:cNvGraphicFramePr>
              <p:nvPr/>
            </p:nvGraphicFramePr>
            <p:xfrm>
              <a:off x="4032" y="3696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7" name="CorelDRAW" r:id="rId34" imgW="1144080" imgH="756000" progId="">
                      <p:embed/>
                    </p:oleObj>
                  </mc:Choice>
                  <mc:Fallback>
                    <p:oleObj name="CorelDRAW" r:id="rId34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2" y="3696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7"/>
              <p:cNvGraphicFramePr>
                <a:graphicFrameLocks noChangeAspect="1"/>
              </p:cNvGraphicFramePr>
              <p:nvPr/>
            </p:nvGraphicFramePr>
            <p:xfrm>
              <a:off x="3246" y="2496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8" name="CorelDRAW" r:id="rId35" imgW="826560" imgH="1331640" progId="">
                      <p:embed/>
                    </p:oleObj>
                  </mc:Choice>
                  <mc:Fallback>
                    <p:oleObj name="CorelDRAW" r:id="rId35" imgW="826560" imgH="13316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6" y="2496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8"/>
              <p:cNvGraphicFramePr>
                <a:graphicFrameLocks noChangeAspect="1"/>
              </p:cNvGraphicFramePr>
              <p:nvPr/>
            </p:nvGraphicFramePr>
            <p:xfrm>
              <a:off x="3678" y="288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39" name="CorelDRAW" r:id="rId36" imgW="826560" imgH="1331640" progId="">
                      <p:embed/>
                    </p:oleObj>
                  </mc:Choice>
                  <mc:Fallback>
                    <p:oleObj name="CorelDRAW" r:id="rId36" imgW="826560" imgH="13316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78" y="288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Object 9"/>
              <p:cNvGraphicFramePr>
                <a:graphicFrameLocks noChangeAspect="1"/>
              </p:cNvGraphicFramePr>
              <p:nvPr/>
            </p:nvGraphicFramePr>
            <p:xfrm>
              <a:off x="3246" y="336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0" name="CorelDRAW" r:id="rId37" imgW="826560" imgH="1331640" progId="">
                      <p:embed/>
                    </p:oleObj>
                  </mc:Choice>
                  <mc:Fallback>
                    <p:oleObj name="CorelDRAW" r:id="rId37" imgW="826560" imgH="13316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6" y="336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10"/>
              <p:cNvGraphicFramePr>
                <a:graphicFrameLocks noChangeAspect="1"/>
              </p:cNvGraphicFramePr>
              <p:nvPr/>
            </p:nvGraphicFramePr>
            <p:xfrm>
              <a:off x="1949" y="3563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1" name="CorelDRAW" r:id="rId38" imgW="1144080" imgH="756000" progId="">
                      <p:embed/>
                    </p:oleObj>
                  </mc:Choice>
                  <mc:Fallback>
                    <p:oleObj name="CorelDRAW" r:id="rId38" imgW="1144080" imgH="756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49" y="3563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" name="Rectangle 41"/>
          <p:cNvSpPr/>
          <p:nvPr/>
        </p:nvSpPr>
        <p:spPr>
          <a:xfrm>
            <a:off x="8640764" y="3953668"/>
            <a:ext cx="3207434" cy="184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At high temperatures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640764" y="1145345"/>
            <a:ext cx="3207434" cy="184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At low temperatures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0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1475409" y="1950120"/>
            <a:ext cx="27363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Increased rate: more kinetic energy means more collisions, which means more enzyme substrate complexes form.</a:t>
            </a:r>
            <a:endParaRPr lang="en-GB" dirty="0"/>
          </a:p>
        </p:txBody>
      </p:sp>
      <p:pic>
        <p:nvPicPr>
          <p:cNvPr id="5" name="Picture 2" descr="http://t3.gstatic.com/images?q=tbn:ANd9GcRCWnQJ6wnHZY4ESwOwFFnT_9T_IOLGI6dIFb9Oz7_s22_AXvaqVw:www.bbc.co.uk/schools/gcsebitesize/science/images/gcsechem_18par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605" y="1690688"/>
            <a:ext cx="5616624" cy="3931637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200" y="275080"/>
            <a:ext cx="10491537" cy="795101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Enzyme temperature graphs 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7" y="1293541"/>
            <a:ext cx="11641873" cy="5263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Reactions only take place when the substrate collides successfully with the ___________ ____________. </a:t>
            </a:r>
          </a:p>
          <a:p>
            <a:pPr marL="0" indent="0">
              <a:buNone/>
            </a:pPr>
            <a:r>
              <a:rPr lang="en-GB" dirty="0" smtClean="0"/>
              <a:t>What does this form?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the reactant mixture is heated, both molecules will gain ________ ___________. </a:t>
            </a:r>
          </a:p>
          <a:p>
            <a:pPr marL="0" indent="0">
              <a:buNone/>
            </a:pPr>
            <a:r>
              <a:rPr lang="en-GB" dirty="0" smtClean="0"/>
              <a:t>This will increase the rate of ____________ collisions</a:t>
            </a:r>
          </a:p>
          <a:p>
            <a:pPr marL="0" indent="0">
              <a:buNone/>
            </a:pPr>
            <a:r>
              <a:rPr lang="en-GB" dirty="0" smtClean="0"/>
              <a:t>The rate of formation of _____________ _____________ _____________ increases, and therefore the rate of ____________ formation</a:t>
            </a:r>
          </a:p>
          <a:p>
            <a:pPr marL="0" indent="0">
              <a:buNone/>
            </a:pPr>
            <a:r>
              <a:rPr lang="en-GB" dirty="0" smtClean="0"/>
              <a:t>This happens up to a particular temperature known as the enzyme’s ______________ ______________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75080"/>
            <a:ext cx="10491537" cy="795101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Quick Check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356"/>
            <a:ext cx="10515600" cy="474960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Q: What bonds hold together the tertiary structure of proteins? (and therefore enzymes)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Hydrogen bonds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Ionic bonds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Disulphide bridges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Hydrophilic / hydrophobic interactions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75080"/>
            <a:ext cx="10491537" cy="795101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Recap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 descr="Image8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7761" y="2310221"/>
            <a:ext cx="4674468" cy="422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070" y="1825625"/>
            <a:ext cx="8066763" cy="4351338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will happen if we continue to increase the temperature? Will the reaction go faster and faster?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175" y="2000990"/>
            <a:ext cx="3810000" cy="3810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5957" y="230188"/>
            <a:ext cx="10491537" cy="11825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Increasing the rate of enzyme-controlled reactions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574" y="1681849"/>
            <a:ext cx="9770301" cy="30908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 smtClean="0"/>
              <a:t>Thermal energy breaks bonds within the enzyme</a:t>
            </a:r>
          </a:p>
          <a:p>
            <a:pPr marL="0" indent="0" algn="ctr">
              <a:buNone/>
            </a:pPr>
            <a:endParaRPr lang="en-GB" sz="4800" dirty="0" smtClean="0"/>
          </a:p>
          <a:p>
            <a:pPr marL="0" indent="0" algn="ctr">
              <a:buNone/>
            </a:pPr>
            <a:r>
              <a:rPr lang="en-GB" sz="4800" dirty="0" smtClean="0"/>
              <a:t>The enzyme denatures – why? </a:t>
            </a:r>
          </a:p>
          <a:p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5957" y="230188"/>
            <a:ext cx="10491537" cy="11825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Calibri" charset="0"/>
                <a:ea typeface="Calibri" charset="0"/>
                <a:cs typeface="Calibri" charset="0"/>
              </a:rPr>
              <a:t>Further temperature increase slows down the reaction</a:t>
            </a:r>
            <a:endParaRPr lang="en-GB" b="1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86961" y="4772722"/>
            <a:ext cx="5609525" cy="2055417"/>
            <a:chOff x="2995856" y="4445590"/>
            <a:chExt cx="5609525" cy="2055417"/>
          </a:xfrm>
        </p:grpSpPr>
        <p:grpSp>
          <p:nvGrpSpPr>
            <p:cNvPr id="7" name="Group 6"/>
            <p:cNvGrpSpPr/>
            <p:nvPr/>
          </p:nvGrpSpPr>
          <p:grpSpPr>
            <a:xfrm>
              <a:off x="2995856" y="4445590"/>
              <a:ext cx="5609525" cy="2055417"/>
              <a:chOff x="878957" y="3617242"/>
              <a:chExt cx="7493805" cy="2719387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8957" y="3645024"/>
                <a:ext cx="2030413" cy="2663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42349" y="3617242"/>
                <a:ext cx="2030413" cy="2719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Right Arrow 11"/>
              <p:cNvSpPr/>
              <p:nvPr/>
            </p:nvSpPr>
            <p:spPr>
              <a:xfrm>
                <a:off x="3563888" y="4365104"/>
                <a:ext cx="2376264" cy="792088"/>
              </a:xfrm>
              <a:prstGeom prst="rightArrow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459818" y="4778514"/>
              <a:ext cx="681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HEAT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53762" y="5473298"/>
              <a:ext cx="493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pH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5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599</Words>
  <Application>Microsoft Office PowerPoint</Application>
  <PresentationFormat>Widescreen</PresentationFormat>
  <Paragraphs>100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Galpin</dc:creator>
  <cp:lastModifiedBy>Harriet Galpin</cp:lastModifiedBy>
  <cp:revision>24</cp:revision>
  <cp:lastPrinted>2017-11-22T07:58:35Z</cp:lastPrinted>
  <dcterms:created xsi:type="dcterms:W3CDTF">2017-11-02T10:38:47Z</dcterms:created>
  <dcterms:modified xsi:type="dcterms:W3CDTF">2017-11-22T08:03:04Z</dcterms:modified>
</cp:coreProperties>
</file>