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57" r:id="rId4"/>
    <p:sldId id="267" r:id="rId5"/>
    <p:sldId id="264" r:id="rId6"/>
    <p:sldId id="273" r:id="rId7"/>
    <p:sldId id="274" r:id="rId8"/>
    <p:sldId id="275" r:id="rId9"/>
    <p:sldId id="272" r:id="rId10"/>
    <p:sldId id="281" r:id="rId11"/>
    <p:sldId id="269" r:id="rId12"/>
    <p:sldId id="276" r:id="rId13"/>
    <p:sldId id="277" r:id="rId14"/>
    <p:sldId id="278" r:id="rId15"/>
    <p:sldId id="280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7" autoAdjust="0"/>
    <p:restoredTop sz="89068" autoAdjust="0"/>
  </p:normalViewPr>
  <p:slideViewPr>
    <p:cSldViewPr>
      <p:cViewPr varScale="1">
        <p:scale>
          <a:sx n="66" d="100"/>
          <a:sy n="66" d="100"/>
        </p:scale>
        <p:origin x="15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EF0B3-633D-42D0-AA83-17F296C65737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2AAC5-8F66-4D74-B8F0-DA2B1B82ED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7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Active site, enzyme-substrate</a:t>
            </a:r>
            <a:r>
              <a:rPr lang="en-GB" baseline="0" dirty="0" smtClean="0"/>
              <a:t> complex, successful, optimum temperature.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AAC5-8F66-4D74-B8F0-DA2B1B82ED0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15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AAC5-8F66-4D74-B8F0-DA2B1B82ED0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08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complementary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AAC5-8F66-4D74-B8F0-DA2B1B82ED0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92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image" Target="../media/image5.emf"/><Relationship Id="rId26" Type="http://schemas.openxmlformats.org/officeDocument/2006/relationships/oleObject" Target="../embeddings/oleObject20.bin"/><Relationship Id="rId21" Type="http://schemas.openxmlformats.org/officeDocument/2006/relationships/oleObject" Target="../embeddings/oleObject15.bin"/><Relationship Id="rId34" Type="http://schemas.openxmlformats.org/officeDocument/2006/relationships/oleObject" Target="../embeddings/oleObject28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9.bin"/><Relationship Id="rId33" Type="http://schemas.openxmlformats.org/officeDocument/2006/relationships/oleObject" Target="../embeddings/oleObject27.bin"/><Relationship Id="rId38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4.bin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18.bin"/><Relationship Id="rId32" Type="http://schemas.openxmlformats.org/officeDocument/2006/relationships/oleObject" Target="../embeddings/oleObject26.bin"/><Relationship Id="rId37" Type="http://schemas.openxmlformats.org/officeDocument/2006/relationships/oleObject" Target="../embeddings/oleObject31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7.bin"/><Relationship Id="rId28" Type="http://schemas.openxmlformats.org/officeDocument/2006/relationships/oleObject" Target="../embeddings/oleObject22.bin"/><Relationship Id="rId36" Type="http://schemas.openxmlformats.org/officeDocument/2006/relationships/oleObject" Target="../embeddings/oleObject30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25.bin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4.emf"/><Relationship Id="rId22" Type="http://schemas.openxmlformats.org/officeDocument/2006/relationships/oleObject" Target="../embeddings/oleObject16.bin"/><Relationship Id="rId27" Type="http://schemas.openxmlformats.org/officeDocument/2006/relationships/oleObject" Target="../embeddings/oleObject21.bin"/><Relationship Id="rId30" Type="http://schemas.openxmlformats.org/officeDocument/2006/relationships/oleObject" Target="../embeddings/oleObject24.bin"/><Relationship Id="rId35" Type="http://schemas.openxmlformats.org/officeDocument/2006/relationships/oleObject" Target="../embeddings/oleObject29.bin"/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Enzymes and Temperature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Lesson 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(a</a:t>
            </a:r>
            <a:r>
              <a:rPr lang="en-GB" dirty="0"/>
              <a:t>) (</a:t>
            </a:r>
            <a:r>
              <a:rPr lang="en-GB" dirty="0" err="1"/>
              <a:t>i</a:t>
            </a:r>
            <a:r>
              <a:rPr lang="en-GB" dirty="0"/>
              <a:t>) Increase to 30 °C/31 °C and then decreases / optimum or max rate at 30 °C/31 °C;</a:t>
            </a:r>
          </a:p>
          <a:p>
            <a:pPr marL="0" indent="0">
              <a:buNone/>
            </a:pPr>
            <a:r>
              <a:rPr lang="en-GB" i="1" dirty="0"/>
              <a:t>Accept: peak at 30 °C/31 °</a:t>
            </a:r>
            <a:r>
              <a:rPr lang="en-GB" i="1" dirty="0" smtClean="0"/>
              <a:t>C                                                         </a:t>
            </a:r>
            <a:r>
              <a:rPr lang="en-GB" b="1" dirty="0" smtClean="0"/>
              <a:t>1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ii) </a:t>
            </a:r>
          </a:p>
          <a:p>
            <a:pPr marL="0" indent="0">
              <a:buNone/>
            </a:pPr>
            <a:r>
              <a:rPr lang="en-GB" dirty="0"/>
              <a:t>1. Enzyme denatured / hydrogen bonds/bonds holding tertiary structure broken / tertiary structure changed;</a:t>
            </a:r>
          </a:p>
          <a:p>
            <a:pPr marL="0" indent="0">
              <a:buNone/>
            </a:pPr>
            <a:r>
              <a:rPr lang="en-GB" dirty="0"/>
              <a:t>2. Change in shape of active site (of enzymes);</a:t>
            </a:r>
          </a:p>
          <a:p>
            <a:pPr marL="0" indent="0">
              <a:buNone/>
            </a:pPr>
            <a:r>
              <a:rPr lang="en-GB" dirty="0"/>
              <a:t>3. Substrate / protein no longer fits / binds (into active site) / few or no ES complexes;</a:t>
            </a:r>
          </a:p>
          <a:p>
            <a:pPr marL="0" indent="0">
              <a:buNone/>
            </a:pPr>
            <a:r>
              <a:rPr lang="en-GB" dirty="0"/>
              <a:t>4. More enzyme (molecules) denatured as temperature increased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1. Reject: Peptide bonds broken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Denatures active site = 2 marks for </a:t>
            </a:r>
            <a:r>
              <a:rPr lang="en-GB" i="1" dirty="0" err="1"/>
              <a:t>mp</a:t>
            </a:r>
            <a:r>
              <a:rPr lang="en-GB" i="1" dirty="0"/>
              <a:t> 1 and 2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2. Q Only allow second point if active site is used correctly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Accept: active site no longer complementary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3. Accept: Substrate cannot bind to </a:t>
            </a:r>
            <a:r>
              <a:rPr lang="en-GB" i="1" dirty="0" smtClean="0"/>
              <a:t>enzyme                            </a:t>
            </a:r>
            <a:r>
              <a:rPr lang="en-GB" b="1" dirty="0" smtClean="0"/>
              <a:t>3 </a:t>
            </a:r>
            <a:r>
              <a:rPr lang="en-GB" b="1" dirty="0"/>
              <a:t>max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0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96850"/>
            <a:ext cx="8500814" cy="1217613"/>
          </a:xfrm>
        </p:spPr>
        <p:txBody>
          <a:bodyPr>
            <a:normAutofit fontScale="90000"/>
          </a:bodyPr>
          <a:lstStyle/>
          <a:p>
            <a:r>
              <a:rPr lang="en-GB" sz="4000"/>
              <a:t>Optimum temperatures vary between enzymes.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28763"/>
            <a:ext cx="7685930" cy="4567237"/>
          </a:xfrm>
        </p:spPr>
        <p:txBody>
          <a:bodyPr>
            <a:normAutofit/>
          </a:bodyPr>
          <a:lstStyle/>
          <a:p>
            <a:r>
              <a:rPr lang="en-GB" sz="2000" dirty="0" smtClean="0"/>
              <a:t>Some </a:t>
            </a:r>
            <a:r>
              <a:rPr lang="en-GB" sz="2000" dirty="0"/>
              <a:t>enzymes have an optimum temperature somewhere between 40 and 50 degrees. </a:t>
            </a:r>
            <a:endParaRPr lang="en-GB" sz="2000" dirty="0" smtClean="0"/>
          </a:p>
          <a:p>
            <a:r>
              <a:rPr lang="en-GB" sz="2000" dirty="0" smtClean="0"/>
              <a:t>These </a:t>
            </a:r>
            <a:r>
              <a:rPr lang="en-GB" sz="2000" dirty="0"/>
              <a:t>must be heat resistant </a:t>
            </a:r>
            <a:r>
              <a:rPr lang="en-GB" sz="2000" dirty="0" smtClean="0"/>
              <a:t>enzymes.</a:t>
            </a:r>
          </a:p>
          <a:p>
            <a:r>
              <a:rPr lang="en-GB" sz="2000" i="1" dirty="0" smtClean="0"/>
              <a:t>PCR </a:t>
            </a:r>
            <a:r>
              <a:rPr lang="en-GB" sz="2000" dirty="0" smtClean="0"/>
              <a:t>uses heat resistant enzymes.</a:t>
            </a:r>
            <a:endParaRPr lang="en-GB" sz="2000" i="1" dirty="0"/>
          </a:p>
          <a:p>
            <a:r>
              <a:rPr lang="en-GB" sz="2000" dirty="0"/>
              <a:t>The </a:t>
            </a:r>
            <a:r>
              <a:rPr lang="en-GB" sz="2000" b="1" i="1" dirty="0"/>
              <a:t>optimum</a:t>
            </a:r>
            <a:r>
              <a:rPr lang="en-GB" sz="2000" dirty="0"/>
              <a:t> temperature of an enzyme is likely to be related to the organism's environment or to the internal temperature it can maintain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pPr algn="ctr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Take 5 minutes to read about </a:t>
            </a:r>
            <a:r>
              <a:rPr lang="en-GB" sz="2000" b="1" dirty="0" smtClean="0">
                <a:solidFill>
                  <a:srgbClr val="FF0000"/>
                </a:solidFill>
              </a:rPr>
              <a:t>how the optimum temperature of different enzymes varies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Page 129 in old OCR class textbook.</a:t>
            </a:r>
          </a:p>
          <a:p>
            <a:pPr algn="ctr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>Page 109 in new, replacement OCR textbook.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96851"/>
            <a:ext cx="8500814" cy="56785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Questions</a:t>
            </a:r>
            <a:endParaRPr lang="en-GB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980729"/>
            <a:ext cx="7685930" cy="51152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000" dirty="0" smtClean="0"/>
              <a:t>Explain why the rate of an enzyme controlled reaction is lower at 10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C than it is at 30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C.</a:t>
            </a:r>
          </a:p>
          <a:p>
            <a:pPr marL="457200" indent="-457200">
              <a:buAutoNum type="arabicPeriod"/>
            </a:pPr>
            <a:endParaRPr lang="en-GB" sz="2000" b="1" dirty="0" smtClean="0"/>
          </a:p>
          <a:p>
            <a:pPr marL="457200" indent="-457200">
              <a:buAutoNum type="arabicPeriod"/>
            </a:pPr>
            <a:endParaRPr lang="en-GB" sz="2000" b="1" dirty="0" smtClean="0"/>
          </a:p>
          <a:p>
            <a:pPr marL="457200" indent="-457200">
              <a:buAutoNum type="arabicPeriod"/>
            </a:pPr>
            <a:endParaRPr lang="en-GB" sz="2000" b="1" dirty="0" smtClean="0"/>
          </a:p>
          <a:p>
            <a:pPr marL="457200" indent="-457200">
              <a:buAutoNum type="arabicPeriod"/>
            </a:pPr>
            <a:endParaRPr lang="en-GB" sz="2000" b="1" dirty="0" smtClean="0"/>
          </a:p>
          <a:p>
            <a:pPr marL="457200" indent="-457200">
              <a:buAutoNum type="arabicPeriod"/>
            </a:pPr>
            <a:endParaRPr lang="en-GB" sz="2000" b="1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Explain why a refrigerated enzyme brought up to 40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C will catalyse a reaction, but a boiled enzyme will not.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9" y="1844824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Less kinetic energy at 10</a:t>
            </a:r>
            <a:r>
              <a:rPr lang="en-GB" baseline="3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Enzyme/substrate moving slower.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Not as many successful collisions.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Kinetic energy increased at 30</a:t>
            </a:r>
            <a:r>
              <a:rPr lang="en-GB" baseline="3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More enzyme-substrate complexes – more product formed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509120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Refrigerated enzyme’s structure has not been damaged.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Active site not changed shape, so enzyme-substrate complexes will form at 40</a:t>
            </a:r>
            <a:r>
              <a:rPr lang="en-GB" baseline="30000" dirty="0" smtClean="0">
                <a:solidFill>
                  <a:srgbClr val="FF0000"/>
                </a:solidFill>
              </a:rPr>
              <a:t>o</a:t>
            </a:r>
            <a:r>
              <a:rPr lang="en-GB" dirty="0" smtClean="0">
                <a:solidFill>
                  <a:srgbClr val="FF0000"/>
                </a:solidFill>
              </a:rPr>
              <a:t>C.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Boiled enzyme will have been denatured.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Active site and substrate not complementary so enzyme-substrate complexes do not form.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96851"/>
            <a:ext cx="8500814" cy="56785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Temperature coefficient (q</a:t>
            </a:r>
            <a:r>
              <a:rPr lang="en-GB" sz="4000" baseline="-25000" dirty="0" smtClean="0"/>
              <a:t>10</a:t>
            </a:r>
            <a:r>
              <a:rPr lang="en-GB" sz="4000" dirty="0" smtClean="0"/>
              <a:t>)</a:t>
            </a:r>
            <a:endParaRPr lang="en-GB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980729"/>
            <a:ext cx="7685930" cy="5115272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000" dirty="0" smtClean="0"/>
              <a:t>The amount the rate of reaction increases when the temperature is raised by 10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C, is known as the </a:t>
            </a:r>
            <a:r>
              <a:rPr lang="en-GB" sz="2000" b="1" dirty="0" smtClean="0"/>
              <a:t>temperature coefficient (Q</a:t>
            </a:r>
            <a:r>
              <a:rPr lang="en-GB" sz="2000" b="1" baseline="-25000" dirty="0" smtClean="0"/>
              <a:t>10</a:t>
            </a:r>
            <a:r>
              <a:rPr lang="en-GB" sz="2000" b="1" dirty="0" smtClean="0"/>
              <a:t>)</a:t>
            </a:r>
            <a:r>
              <a:rPr lang="en-GB" sz="2000" dirty="0" smtClean="0"/>
              <a:t>.</a:t>
            </a:r>
          </a:p>
          <a:p>
            <a:pPr marL="457200" indent="-457200"/>
            <a:r>
              <a:rPr lang="en-GB" sz="2000" dirty="0" smtClean="0"/>
              <a:t>Equation:</a:t>
            </a:r>
          </a:p>
          <a:p>
            <a:pPr marL="457200" indent="-457200" algn="ctr">
              <a:buNone/>
            </a:pPr>
            <a:r>
              <a:rPr lang="en-GB" sz="2000" dirty="0" smtClean="0"/>
              <a:t>Q10       =          </a:t>
            </a:r>
            <a:r>
              <a:rPr lang="en-GB" sz="2000" u="sng" dirty="0" smtClean="0"/>
              <a:t>rate of reaction at (</a:t>
            </a:r>
            <a:r>
              <a:rPr lang="en-GB" sz="2000" i="1" u="sng" dirty="0" smtClean="0"/>
              <a:t>T </a:t>
            </a:r>
            <a:r>
              <a:rPr lang="en-GB" sz="2000" u="sng" dirty="0" smtClean="0"/>
              <a:t>+ 10)</a:t>
            </a:r>
            <a:r>
              <a:rPr lang="en-GB" sz="2000" u="sng" baseline="30000" dirty="0" smtClean="0"/>
              <a:t>o</a:t>
            </a:r>
            <a:r>
              <a:rPr lang="en-GB" sz="2000" u="sng" dirty="0" smtClean="0"/>
              <a:t>C</a:t>
            </a:r>
          </a:p>
          <a:p>
            <a:pPr marL="457200" indent="-457200" algn="ctr">
              <a:buNone/>
            </a:pPr>
            <a:r>
              <a:rPr lang="en-GB" sz="2000" dirty="0" smtClean="0"/>
              <a:t>                          rate of reaction at </a:t>
            </a:r>
            <a:r>
              <a:rPr lang="en-GB" sz="2000" i="1" dirty="0" smtClean="0"/>
              <a:t>T 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C</a:t>
            </a:r>
          </a:p>
          <a:p>
            <a:pPr marL="457200" indent="-457200" algn="ctr">
              <a:buNone/>
            </a:pPr>
            <a:endParaRPr lang="en-GB" sz="2000" dirty="0" smtClean="0"/>
          </a:p>
          <a:p>
            <a:pPr marL="457200" indent="-457200"/>
            <a:r>
              <a:rPr lang="en-GB" sz="2000" dirty="0" smtClean="0"/>
              <a:t>If the Q10 is 2, the rate of reaction doubles for every 10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C rise in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1494"/>
            <a:ext cx="7239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Plenary - Exam </a:t>
            </a:r>
            <a:r>
              <a:rPr lang="en-GB" dirty="0"/>
              <a:t>question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Page 13-14 of paper.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542" t="16531" r="18454" b="6688"/>
          <a:stretch/>
        </p:blipFill>
        <p:spPr>
          <a:xfrm>
            <a:off x="457200" y="839112"/>
            <a:ext cx="7416824" cy="561662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084168" y="3645024"/>
            <a:ext cx="3059832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 – ionic</a:t>
            </a:r>
          </a:p>
          <a:p>
            <a:pPr algn="ctr"/>
            <a:r>
              <a:rPr lang="en-GB" sz="2400" dirty="0" smtClean="0"/>
              <a:t>B- hydrogen</a:t>
            </a:r>
          </a:p>
          <a:p>
            <a:pPr algn="ctr"/>
            <a:r>
              <a:rPr lang="en-GB" sz="2400" dirty="0" smtClean="0"/>
              <a:t>C-</a:t>
            </a:r>
            <a:r>
              <a:rPr lang="en-GB" sz="2400" dirty="0"/>
              <a:t> </a:t>
            </a:r>
            <a:r>
              <a:rPr lang="en-GB" sz="2400" dirty="0" smtClean="0"/>
              <a:t>disulphide bridge</a:t>
            </a: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983332" y="1886034"/>
            <a:ext cx="680178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Sequence of amino acids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311974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 the bonds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5979064"/>
          </a:xfrm>
        </p:spPr>
        <p:txBody>
          <a:bodyPr/>
          <a:lstStyle/>
          <a:p>
            <a:r>
              <a:rPr lang="en-GB" dirty="0" smtClean="0"/>
              <a:t>When proteins are heated to a high temperature, their tertiary structure is disrupted.</a:t>
            </a:r>
          </a:p>
          <a:p>
            <a:r>
              <a:rPr lang="en-GB" dirty="0" smtClean="0"/>
              <a:t>Explain how this occurs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64904"/>
            <a:ext cx="835292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4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and explain the effect of temperature on enzyme activity.</a:t>
            </a:r>
          </a:p>
          <a:p>
            <a:r>
              <a:rPr lang="en-GB" dirty="0" smtClean="0"/>
              <a:t>Explain what happens to an enzyme when it denatures.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Think, pair, share</a:t>
            </a:r>
          </a:p>
          <a:p>
            <a:pPr lvl="1"/>
            <a:r>
              <a:rPr lang="en-GB" dirty="0" smtClean="0"/>
              <a:t>Effect of temperature on enzymes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and explain the effect of temperature on enzyme activity.</a:t>
            </a:r>
          </a:p>
          <a:p>
            <a:r>
              <a:rPr lang="en-GB" dirty="0" smtClean="0"/>
              <a:t>Explain what happens to an enzyme when it denatures.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3000375" y="762000"/>
            <a:ext cx="4102100" cy="2743200"/>
            <a:chOff x="1757" y="480"/>
            <a:chExt cx="2584" cy="1728"/>
          </a:xfrm>
        </p:grpSpPr>
        <p:graphicFrame>
          <p:nvGraphicFramePr>
            <p:cNvPr id="70683" name="Object 27"/>
            <p:cNvGraphicFramePr>
              <a:graphicFrameLocks noChangeAspect="1"/>
            </p:cNvGraphicFramePr>
            <p:nvPr/>
          </p:nvGraphicFramePr>
          <p:xfrm>
            <a:off x="2766" y="1104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3" name="CorelDRAW" r:id="rId3" imgW="826560" imgH="1331640" progId="">
                    <p:embed/>
                  </p:oleObj>
                </mc:Choice>
                <mc:Fallback>
                  <p:oleObj name="CorelDRAW" r:id="rId3" imgW="826560" imgH="1331640" progId="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6" y="1104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1757" y="480"/>
              <a:ext cx="2584" cy="1728"/>
              <a:chOff x="1757" y="480"/>
              <a:chExt cx="2584" cy="1728"/>
            </a:xfrm>
          </p:grpSpPr>
          <p:graphicFrame>
            <p:nvGraphicFramePr>
              <p:cNvPr id="70684" name="Object 28"/>
              <p:cNvGraphicFramePr>
                <a:graphicFrameLocks noChangeAspect="1"/>
              </p:cNvGraphicFramePr>
              <p:nvPr/>
            </p:nvGraphicFramePr>
            <p:xfrm>
              <a:off x="3648" y="960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4" name="CorelDRAW" r:id="rId5" imgW="1144080" imgH="756000" progId="">
                      <p:embed/>
                    </p:oleObj>
                  </mc:Choice>
                  <mc:Fallback>
                    <p:oleObj name="CorelDRAW" r:id="rId5" imgW="1144080" imgH="756000" progId="">
                      <p:embed/>
                      <p:pic>
                        <p:nvPicPr>
                          <p:cNvPr id="0" name="Picture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48" y="960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85" name="Object 29"/>
              <p:cNvGraphicFramePr>
                <a:graphicFrameLocks noChangeAspect="1"/>
              </p:cNvGraphicFramePr>
              <p:nvPr/>
            </p:nvGraphicFramePr>
            <p:xfrm>
              <a:off x="1757" y="731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5" name="CorelDRAW" r:id="rId7" imgW="1144080" imgH="756000" progId="">
                      <p:embed/>
                    </p:oleObj>
                  </mc:Choice>
                  <mc:Fallback>
                    <p:oleObj name="CorelDRAW" r:id="rId7" imgW="1144080" imgH="756000" progId="">
                      <p:embed/>
                      <p:pic>
                        <p:nvPicPr>
                          <p:cNvPr id="0" name="Picture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7" y="731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86" name="Object 30"/>
              <p:cNvGraphicFramePr>
                <a:graphicFrameLocks noChangeAspect="1"/>
              </p:cNvGraphicFramePr>
              <p:nvPr/>
            </p:nvGraphicFramePr>
            <p:xfrm>
              <a:off x="3888" y="480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6" name="CorelDRAW" r:id="rId8" imgW="1144080" imgH="756000" progId="">
                      <p:embed/>
                    </p:oleObj>
                  </mc:Choice>
                  <mc:Fallback>
                    <p:oleObj name="CorelDRAW" r:id="rId8" imgW="1144080" imgH="756000" progId="">
                      <p:embed/>
                      <p:pic>
                        <p:nvPicPr>
                          <p:cNvPr id="0" name="Picture 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8" y="480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87" name="Object 31"/>
              <p:cNvGraphicFramePr>
                <a:graphicFrameLocks noChangeAspect="1"/>
              </p:cNvGraphicFramePr>
              <p:nvPr/>
            </p:nvGraphicFramePr>
            <p:xfrm>
              <a:off x="2094" y="1200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7" name="CorelDRAW" r:id="rId9" imgW="826560" imgH="1331640" progId="">
                      <p:embed/>
                    </p:oleObj>
                  </mc:Choice>
                  <mc:Fallback>
                    <p:oleObj name="CorelDRAW" r:id="rId9" imgW="826560" imgH="1331640" progId="">
                      <p:embed/>
                      <p:pic>
                        <p:nvPicPr>
                          <p:cNvPr id="0" name="Picture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94" y="1200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88" name="Object 32"/>
              <p:cNvGraphicFramePr>
                <a:graphicFrameLocks noChangeAspect="1"/>
              </p:cNvGraphicFramePr>
              <p:nvPr/>
            </p:nvGraphicFramePr>
            <p:xfrm>
              <a:off x="3150" y="1632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8" name="CorelDRAW" r:id="rId10" imgW="826560" imgH="1331640" progId="">
                      <p:embed/>
                    </p:oleObj>
                  </mc:Choice>
                  <mc:Fallback>
                    <p:oleObj name="CorelDRAW" r:id="rId10" imgW="826560" imgH="1331640" progId="">
                      <p:embed/>
                      <p:pic>
                        <p:nvPicPr>
                          <p:cNvPr id="0" name="Picture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50" y="1632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89" name="Object 33"/>
              <p:cNvGraphicFramePr>
                <a:graphicFrameLocks noChangeAspect="1"/>
              </p:cNvGraphicFramePr>
              <p:nvPr/>
            </p:nvGraphicFramePr>
            <p:xfrm>
              <a:off x="2477" y="683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89" name="CorelDRAW" r:id="rId11" imgW="1144080" imgH="756000" progId="">
                      <p:embed/>
                    </p:oleObj>
                  </mc:Choice>
                  <mc:Fallback>
                    <p:oleObj name="CorelDRAW" r:id="rId11" imgW="1144080" imgH="756000" progId="">
                      <p:embed/>
                      <p:pic>
                        <p:nvPicPr>
                          <p:cNvPr id="0" name="Picture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7" y="683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90" name="Object 34"/>
              <p:cNvGraphicFramePr>
                <a:graphicFrameLocks noChangeAspect="1"/>
              </p:cNvGraphicFramePr>
              <p:nvPr/>
            </p:nvGraphicFramePr>
            <p:xfrm>
              <a:off x="2526" y="1680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90" name="CorelDRAW" r:id="rId12" imgW="826560" imgH="1331640" progId="">
                      <p:embed/>
                    </p:oleObj>
                  </mc:Choice>
                  <mc:Fallback>
                    <p:oleObj name="CorelDRAW" r:id="rId12" imgW="826560" imgH="1331640" progId="">
                      <p:embed/>
                      <p:pic>
                        <p:nvPicPr>
                          <p:cNvPr id="0" name="Picture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26" y="1680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2344738" y="914400"/>
            <a:ext cx="3567112" cy="2771775"/>
            <a:chOff x="1344" y="576"/>
            <a:chExt cx="2247" cy="1746"/>
          </a:xfrm>
        </p:grpSpPr>
        <p:graphicFrame>
          <p:nvGraphicFramePr>
            <p:cNvPr id="70675" name="Object 19"/>
            <p:cNvGraphicFramePr>
              <a:graphicFrameLocks noChangeAspect="1"/>
            </p:cNvGraphicFramePr>
            <p:nvPr/>
          </p:nvGraphicFramePr>
          <p:xfrm>
            <a:off x="3264" y="1104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1" name="CorelDRAW" r:id="rId13" imgW="826560" imgH="1331640" progId="">
                    <p:embed/>
                  </p:oleObj>
                </mc:Choice>
                <mc:Fallback>
                  <p:oleObj name="CorelDRAW" r:id="rId13" imgW="826560" imgH="1331640" progId="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104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6" name="Object 20"/>
            <p:cNvGraphicFramePr>
              <a:graphicFrameLocks noChangeAspect="1"/>
            </p:cNvGraphicFramePr>
            <p:nvPr/>
          </p:nvGraphicFramePr>
          <p:xfrm>
            <a:off x="1344" y="720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2" name="CorelDRAW" r:id="rId15" imgW="826560" imgH="1331640" progId="">
                    <p:embed/>
                  </p:oleObj>
                </mc:Choice>
                <mc:Fallback>
                  <p:oleObj name="CorelDRAW" r:id="rId15" imgW="826560" imgH="1331640" progId="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720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7" name="Object 21"/>
            <p:cNvGraphicFramePr>
              <a:graphicFrameLocks noChangeAspect="1"/>
            </p:cNvGraphicFramePr>
            <p:nvPr/>
          </p:nvGraphicFramePr>
          <p:xfrm>
            <a:off x="3072" y="624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3" name="CorelDRAW" r:id="rId16" imgW="826560" imgH="1331640" progId="">
                    <p:embed/>
                  </p:oleObj>
                </mc:Choice>
                <mc:Fallback>
                  <p:oleObj name="CorelDRAW" r:id="rId16" imgW="826560" imgH="1331640" progId="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624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8" name="Object 22"/>
            <p:cNvGraphicFramePr>
              <a:graphicFrameLocks noChangeAspect="1"/>
            </p:cNvGraphicFramePr>
            <p:nvPr/>
          </p:nvGraphicFramePr>
          <p:xfrm>
            <a:off x="2544" y="1211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4" name="CorelDRAW" r:id="rId17" imgW="1144080" imgH="756000" progId="">
                    <p:embed/>
                  </p:oleObj>
                </mc:Choice>
                <mc:Fallback>
                  <p:oleObj name="CorelDRAW" r:id="rId17" imgW="1144080" imgH="756000" progId="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1211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9" name="Object 23"/>
            <p:cNvGraphicFramePr>
              <a:graphicFrameLocks noChangeAspect="1"/>
            </p:cNvGraphicFramePr>
            <p:nvPr/>
          </p:nvGraphicFramePr>
          <p:xfrm>
            <a:off x="1536" y="1632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5" name="CorelDRAW" r:id="rId19" imgW="1144080" imgH="756000" progId="">
                    <p:embed/>
                  </p:oleObj>
                </mc:Choice>
                <mc:Fallback>
                  <p:oleObj name="CorelDRAW" r:id="rId19" imgW="1144080" imgH="756000" progId="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632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80" name="Object 24"/>
            <p:cNvGraphicFramePr>
              <a:graphicFrameLocks noChangeAspect="1"/>
            </p:cNvGraphicFramePr>
            <p:nvPr/>
          </p:nvGraphicFramePr>
          <p:xfrm>
            <a:off x="2928" y="1739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6" name="CorelDRAW" r:id="rId20" imgW="1144080" imgH="756000" progId="">
                    <p:embed/>
                  </p:oleObj>
                </mc:Choice>
                <mc:Fallback>
                  <p:oleObj name="CorelDRAW" r:id="rId20" imgW="1144080" imgH="756000" progId="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1739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81" name="Object 25"/>
            <p:cNvGraphicFramePr>
              <a:graphicFrameLocks noChangeAspect="1"/>
            </p:cNvGraphicFramePr>
            <p:nvPr/>
          </p:nvGraphicFramePr>
          <p:xfrm>
            <a:off x="2352" y="576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7" name="CorelDRAW" r:id="rId21" imgW="826560" imgH="1331640" progId="">
                    <p:embed/>
                  </p:oleObj>
                </mc:Choice>
                <mc:Fallback>
                  <p:oleObj name="CorelDRAW" r:id="rId21" imgW="826560" imgH="1331640" progId="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576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82" name="Object 26"/>
            <p:cNvGraphicFramePr>
              <a:graphicFrameLocks noChangeAspect="1"/>
            </p:cNvGraphicFramePr>
            <p:nvPr/>
          </p:nvGraphicFramePr>
          <p:xfrm>
            <a:off x="1920" y="2016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8" name="CorelDRAW" r:id="rId22" imgW="1144080" imgH="756000" progId="">
                    <p:embed/>
                  </p:oleObj>
                </mc:Choice>
                <mc:Fallback>
                  <p:oleObj name="CorelDRAW" r:id="rId22" imgW="1144080" imgH="756000" progId="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016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2878138" y="4038600"/>
            <a:ext cx="3948112" cy="2286000"/>
            <a:chOff x="1680" y="2544"/>
            <a:chExt cx="2487" cy="1440"/>
          </a:xfrm>
        </p:grpSpPr>
        <p:graphicFrame>
          <p:nvGraphicFramePr>
            <p:cNvPr id="70667" name="Object 11"/>
            <p:cNvGraphicFramePr>
              <a:graphicFrameLocks noChangeAspect="1"/>
            </p:cNvGraphicFramePr>
            <p:nvPr/>
          </p:nvGraphicFramePr>
          <p:xfrm>
            <a:off x="2544" y="3072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9" name="CorelDRAW" r:id="rId23" imgW="826560" imgH="1331640" progId="">
                    <p:embed/>
                  </p:oleObj>
                </mc:Choice>
                <mc:Fallback>
                  <p:oleObj name="CorelDRAW" r:id="rId23" imgW="826560" imgH="1331640" progId="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072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68" name="Object 12"/>
            <p:cNvGraphicFramePr>
              <a:graphicFrameLocks noChangeAspect="1"/>
            </p:cNvGraphicFramePr>
            <p:nvPr/>
          </p:nvGraphicFramePr>
          <p:xfrm>
            <a:off x="2304" y="2544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" name="CorelDRAW" r:id="rId24" imgW="826560" imgH="1331640" progId="">
                    <p:embed/>
                  </p:oleObj>
                </mc:Choice>
                <mc:Fallback>
                  <p:oleObj name="CorelDRAW" r:id="rId24" imgW="826560" imgH="1331640" progId="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544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69" name="Object 13"/>
            <p:cNvGraphicFramePr>
              <a:graphicFrameLocks noChangeAspect="1"/>
            </p:cNvGraphicFramePr>
            <p:nvPr/>
          </p:nvGraphicFramePr>
          <p:xfrm>
            <a:off x="3840" y="3360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1" name="CorelDRAW" r:id="rId25" imgW="826560" imgH="1331640" progId="">
                    <p:embed/>
                  </p:oleObj>
                </mc:Choice>
                <mc:Fallback>
                  <p:oleObj name="CorelDRAW" r:id="rId25" imgW="826560" imgH="1331640" progId="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360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0" name="Object 14"/>
            <p:cNvGraphicFramePr>
              <a:graphicFrameLocks noChangeAspect="1"/>
            </p:cNvGraphicFramePr>
            <p:nvPr/>
          </p:nvGraphicFramePr>
          <p:xfrm>
            <a:off x="3024" y="2603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2" name="CorelDRAW" r:id="rId26" imgW="1144080" imgH="756000" progId="">
                    <p:embed/>
                  </p:oleObj>
                </mc:Choice>
                <mc:Fallback>
                  <p:oleObj name="CorelDRAW" r:id="rId26" imgW="1144080" imgH="756000" progId="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603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1" name="Object 15"/>
            <p:cNvGraphicFramePr>
              <a:graphicFrameLocks noChangeAspect="1"/>
            </p:cNvGraphicFramePr>
            <p:nvPr/>
          </p:nvGraphicFramePr>
          <p:xfrm>
            <a:off x="3456" y="2987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3" name="CorelDRAW" r:id="rId27" imgW="1144080" imgH="756000" progId="">
                    <p:embed/>
                  </p:oleObj>
                </mc:Choice>
                <mc:Fallback>
                  <p:oleObj name="CorelDRAW" r:id="rId27" imgW="1144080" imgH="756000" progId="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2987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2" name="Object 16"/>
            <p:cNvGraphicFramePr>
              <a:graphicFrameLocks noChangeAspect="1"/>
            </p:cNvGraphicFramePr>
            <p:nvPr/>
          </p:nvGraphicFramePr>
          <p:xfrm>
            <a:off x="1680" y="2592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4" name="CorelDRAW" r:id="rId28" imgW="1144080" imgH="756000" progId="">
                    <p:embed/>
                  </p:oleObj>
                </mc:Choice>
                <mc:Fallback>
                  <p:oleObj name="CorelDRAW" r:id="rId28" imgW="1144080" imgH="756000" progId="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592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3" name="Object 17"/>
            <p:cNvGraphicFramePr>
              <a:graphicFrameLocks noChangeAspect="1"/>
            </p:cNvGraphicFramePr>
            <p:nvPr/>
          </p:nvGraphicFramePr>
          <p:xfrm>
            <a:off x="3024" y="3467"/>
            <a:ext cx="45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5" name="CorelDRAW" r:id="rId29" imgW="1144080" imgH="756000" progId="">
                    <p:embed/>
                  </p:oleObj>
                </mc:Choice>
                <mc:Fallback>
                  <p:oleObj name="CorelDRAW" r:id="rId29" imgW="1144080" imgH="756000" progId="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467"/>
                          <a:ext cx="45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674" name="Object 18"/>
            <p:cNvGraphicFramePr>
              <a:graphicFrameLocks noChangeAspect="1"/>
            </p:cNvGraphicFramePr>
            <p:nvPr/>
          </p:nvGraphicFramePr>
          <p:xfrm>
            <a:off x="1824" y="3456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6" name="CorelDRAW" r:id="rId30" imgW="826560" imgH="1331640" progId="">
                    <p:embed/>
                  </p:oleObj>
                </mc:Choice>
                <mc:Fallback>
                  <p:oleObj name="CorelDRAW" r:id="rId30" imgW="826560" imgH="1331640" progId="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456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3230563" y="3962400"/>
            <a:ext cx="4100512" cy="2390775"/>
            <a:chOff x="1902" y="2496"/>
            <a:chExt cx="2583" cy="1506"/>
          </a:xfrm>
        </p:grpSpPr>
        <p:graphicFrame>
          <p:nvGraphicFramePr>
            <p:cNvPr id="70659" name="Object 3"/>
            <p:cNvGraphicFramePr>
              <a:graphicFrameLocks noChangeAspect="1"/>
            </p:cNvGraphicFramePr>
            <p:nvPr/>
          </p:nvGraphicFramePr>
          <p:xfrm>
            <a:off x="1902" y="2736"/>
            <a:ext cx="32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" name="CorelDRAW" r:id="rId31" imgW="826560" imgH="1331640" progId="">
                    <p:embed/>
                  </p:oleObj>
                </mc:Choice>
                <mc:Fallback>
                  <p:oleObj name="CorelDRAW" r:id="rId31" imgW="826560" imgH="133164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2" y="2736"/>
                          <a:ext cx="327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" name="Group 76"/>
            <p:cNvGrpSpPr>
              <a:grpSpLocks/>
            </p:cNvGrpSpPr>
            <p:nvPr/>
          </p:nvGrpSpPr>
          <p:grpSpPr bwMode="auto">
            <a:xfrm>
              <a:off x="1949" y="2496"/>
              <a:ext cx="2536" cy="1506"/>
              <a:chOff x="1949" y="2496"/>
              <a:chExt cx="2536" cy="1506"/>
            </a:xfrm>
          </p:grpSpPr>
          <p:graphicFrame>
            <p:nvGraphicFramePr>
              <p:cNvPr id="70660" name="Object 4"/>
              <p:cNvGraphicFramePr>
                <a:graphicFrameLocks noChangeAspect="1"/>
              </p:cNvGraphicFramePr>
              <p:nvPr/>
            </p:nvGraphicFramePr>
            <p:xfrm>
              <a:off x="2669" y="3179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8" name="CorelDRAW" r:id="rId32" imgW="1144080" imgH="756000" progId="">
                      <p:embed/>
                    </p:oleObj>
                  </mc:Choice>
                  <mc:Fallback>
                    <p:oleObj name="CorelDRAW" r:id="rId32" imgW="1144080" imgH="75600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69" y="3179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61" name="Object 5"/>
              <p:cNvGraphicFramePr>
                <a:graphicFrameLocks noChangeAspect="1"/>
              </p:cNvGraphicFramePr>
              <p:nvPr/>
            </p:nvGraphicFramePr>
            <p:xfrm>
              <a:off x="2429" y="2651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09" name="CorelDRAW" r:id="rId33" imgW="1144080" imgH="756000" progId="">
                      <p:embed/>
                    </p:oleObj>
                  </mc:Choice>
                  <mc:Fallback>
                    <p:oleObj name="CorelDRAW" r:id="rId33" imgW="1144080" imgH="75600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29" y="2651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62" name="Object 6"/>
              <p:cNvGraphicFramePr>
                <a:graphicFrameLocks noChangeAspect="1"/>
              </p:cNvGraphicFramePr>
              <p:nvPr/>
            </p:nvGraphicFramePr>
            <p:xfrm>
              <a:off x="4032" y="3696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0" name="CorelDRAW" r:id="rId34" imgW="1144080" imgH="756000" progId="">
                      <p:embed/>
                    </p:oleObj>
                  </mc:Choice>
                  <mc:Fallback>
                    <p:oleObj name="CorelDRAW" r:id="rId34" imgW="1144080" imgH="756000" progId="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32" y="3696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63" name="Object 7"/>
              <p:cNvGraphicFramePr>
                <a:graphicFrameLocks noChangeAspect="1"/>
              </p:cNvGraphicFramePr>
              <p:nvPr/>
            </p:nvGraphicFramePr>
            <p:xfrm>
              <a:off x="3246" y="2496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1" name="CorelDRAW" r:id="rId35" imgW="826560" imgH="1331640" progId="">
                      <p:embed/>
                    </p:oleObj>
                  </mc:Choice>
                  <mc:Fallback>
                    <p:oleObj name="CorelDRAW" r:id="rId35" imgW="826560" imgH="1331640" progId="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6" y="2496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64" name="Object 8"/>
              <p:cNvGraphicFramePr>
                <a:graphicFrameLocks noChangeAspect="1"/>
              </p:cNvGraphicFramePr>
              <p:nvPr/>
            </p:nvGraphicFramePr>
            <p:xfrm>
              <a:off x="3678" y="2880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2" name="CorelDRAW" r:id="rId36" imgW="826560" imgH="1331640" progId="">
                      <p:embed/>
                    </p:oleObj>
                  </mc:Choice>
                  <mc:Fallback>
                    <p:oleObj name="CorelDRAW" r:id="rId36" imgW="826560" imgH="1331640" progId="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78" y="2880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65" name="Object 9"/>
              <p:cNvGraphicFramePr>
                <a:graphicFrameLocks noChangeAspect="1"/>
              </p:cNvGraphicFramePr>
              <p:nvPr/>
            </p:nvGraphicFramePr>
            <p:xfrm>
              <a:off x="3246" y="3360"/>
              <a:ext cx="327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3" name="CorelDRAW" r:id="rId37" imgW="826560" imgH="1331640" progId="">
                      <p:embed/>
                    </p:oleObj>
                  </mc:Choice>
                  <mc:Fallback>
                    <p:oleObj name="CorelDRAW" r:id="rId37" imgW="826560" imgH="1331640" progId="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6" y="3360"/>
                            <a:ext cx="327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0666" name="Object 10"/>
              <p:cNvGraphicFramePr>
                <a:graphicFrameLocks noChangeAspect="1"/>
              </p:cNvGraphicFramePr>
              <p:nvPr/>
            </p:nvGraphicFramePr>
            <p:xfrm>
              <a:off x="1949" y="3563"/>
              <a:ext cx="453" cy="3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14" name="CorelDRAW" r:id="rId38" imgW="1144080" imgH="756000" progId="">
                      <p:embed/>
                    </p:oleObj>
                  </mc:Choice>
                  <mc:Fallback>
                    <p:oleObj name="CorelDRAW" r:id="rId38" imgW="1144080" imgH="756000" progId="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49" y="3563"/>
                            <a:ext cx="453" cy="3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3616" name="WordArt 64"/>
          <p:cNvSpPr>
            <a:spLocks noChangeArrowheads="1" noChangeShapeType="1" noTextEdit="1"/>
          </p:cNvSpPr>
          <p:nvPr/>
        </p:nvSpPr>
        <p:spPr bwMode="auto">
          <a:xfrm>
            <a:off x="303213" y="114300"/>
            <a:ext cx="7797179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Temperature &amp; Molecular Collisions</a:t>
            </a:r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-6350" y="688975"/>
            <a:ext cx="2624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A50021"/>
                </a:solidFill>
              </a:rPr>
              <a:t>Molecules are </a:t>
            </a:r>
          </a:p>
          <a:p>
            <a:r>
              <a:rPr lang="en-GB" sz="2000" dirty="0">
                <a:solidFill>
                  <a:srgbClr val="A50021"/>
                </a:solidFill>
              </a:rPr>
              <a:t>constantly in motion </a:t>
            </a:r>
          </a:p>
          <a:p>
            <a:r>
              <a:rPr lang="en-GB" sz="2000" dirty="0">
                <a:solidFill>
                  <a:srgbClr val="A50021"/>
                </a:solidFill>
              </a:rPr>
              <a:t>and colliding with </a:t>
            </a:r>
          </a:p>
          <a:p>
            <a:r>
              <a:rPr lang="en-GB" sz="2000" dirty="0">
                <a:solidFill>
                  <a:srgbClr val="A50021"/>
                </a:solidFill>
              </a:rPr>
              <a:t>one another. </a:t>
            </a:r>
          </a:p>
          <a:p>
            <a:r>
              <a:rPr lang="en-GB" sz="2000" dirty="0">
                <a:solidFill>
                  <a:srgbClr val="A50021"/>
                </a:solidFill>
              </a:rPr>
              <a:t>The speed of motion </a:t>
            </a:r>
          </a:p>
          <a:p>
            <a:r>
              <a:rPr lang="en-GB" sz="2000" dirty="0">
                <a:solidFill>
                  <a:srgbClr val="A50021"/>
                </a:solidFill>
              </a:rPr>
              <a:t>and number of </a:t>
            </a:r>
          </a:p>
          <a:p>
            <a:r>
              <a:rPr lang="en-GB" sz="2000" dirty="0">
                <a:solidFill>
                  <a:srgbClr val="A50021"/>
                </a:solidFill>
              </a:rPr>
              <a:t>collisions is affected</a:t>
            </a:r>
          </a:p>
          <a:p>
            <a:r>
              <a:rPr lang="en-GB" sz="2000" dirty="0">
                <a:solidFill>
                  <a:srgbClr val="A50021"/>
                </a:solidFill>
              </a:rPr>
              <a:t>by the </a:t>
            </a:r>
            <a:r>
              <a:rPr lang="en-GB" sz="2000" dirty="0" smtClean="0">
                <a:solidFill>
                  <a:srgbClr val="A50021"/>
                </a:solidFill>
              </a:rPr>
              <a:t>temperature.</a:t>
            </a:r>
            <a:endParaRPr lang="en-GB" sz="2000" b="0" dirty="0">
              <a:solidFill>
                <a:srgbClr val="A50021"/>
              </a:solidFill>
            </a:endParaRPr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6459538" y="1676400"/>
            <a:ext cx="2725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66"/>
                </a:solidFill>
              </a:rPr>
              <a:t>AT LOW</a:t>
            </a:r>
          </a:p>
          <a:p>
            <a:r>
              <a:rPr lang="en-GB">
                <a:solidFill>
                  <a:srgbClr val="000066"/>
                </a:solidFill>
              </a:rPr>
              <a:t>TEMPERATURES</a:t>
            </a:r>
            <a:endParaRPr lang="en-GB" b="0">
              <a:solidFill>
                <a:srgbClr val="000066"/>
              </a:solidFill>
            </a:endParaRPr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6156176" y="3789040"/>
            <a:ext cx="2725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A50021"/>
                </a:solidFill>
              </a:rPr>
              <a:t>AT HIGHER</a:t>
            </a:r>
          </a:p>
          <a:p>
            <a:r>
              <a:rPr lang="en-GB" dirty="0">
                <a:solidFill>
                  <a:srgbClr val="A50021"/>
                </a:solidFill>
              </a:rPr>
              <a:t>TEMPERATURES</a:t>
            </a:r>
            <a:endParaRPr lang="en-GB" b="0" dirty="0">
              <a:solidFill>
                <a:srgbClr val="A50021"/>
              </a:solidFill>
            </a:endParaRPr>
          </a:p>
        </p:txBody>
      </p:sp>
      <p:sp>
        <p:nvSpPr>
          <p:cNvPr id="23622" name="Text Box 70"/>
          <p:cNvSpPr txBox="1">
            <a:spLocks noChangeArrowheads="1"/>
          </p:cNvSpPr>
          <p:nvPr/>
        </p:nvSpPr>
        <p:spPr bwMode="auto">
          <a:xfrm>
            <a:off x="0" y="4293096"/>
            <a:ext cx="286168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A50021"/>
                </a:solidFill>
              </a:rPr>
              <a:t>More </a:t>
            </a:r>
            <a:r>
              <a:rPr lang="en-GB" sz="2000" dirty="0">
                <a:solidFill>
                  <a:srgbClr val="000066"/>
                </a:solidFill>
              </a:rPr>
              <a:t>enzyme-substrate</a:t>
            </a:r>
          </a:p>
          <a:p>
            <a:r>
              <a:rPr lang="en-GB" sz="2000" dirty="0">
                <a:solidFill>
                  <a:srgbClr val="000066"/>
                </a:solidFill>
              </a:rPr>
              <a:t>complexes</a:t>
            </a:r>
            <a:r>
              <a:rPr lang="en-GB" sz="2000" dirty="0">
                <a:solidFill>
                  <a:srgbClr val="A50021"/>
                </a:solidFill>
              </a:rPr>
              <a:t> and hence</a:t>
            </a:r>
          </a:p>
          <a:p>
            <a:r>
              <a:rPr lang="en-GB" sz="2000" dirty="0">
                <a:solidFill>
                  <a:srgbClr val="A50021"/>
                </a:solidFill>
              </a:rPr>
              <a:t>more </a:t>
            </a:r>
            <a:r>
              <a:rPr lang="en-GB" sz="2000" dirty="0">
                <a:solidFill>
                  <a:srgbClr val="000066"/>
                </a:solidFill>
              </a:rPr>
              <a:t>product</a:t>
            </a:r>
          </a:p>
          <a:p>
            <a:r>
              <a:rPr lang="en-GB" sz="2000" dirty="0">
                <a:solidFill>
                  <a:srgbClr val="000066"/>
                </a:solidFill>
              </a:rPr>
              <a:t>molecules</a:t>
            </a:r>
            <a:r>
              <a:rPr lang="en-GB" sz="2000" dirty="0">
                <a:solidFill>
                  <a:srgbClr val="A50021"/>
                </a:solidFill>
              </a:rPr>
              <a:t> are formed</a:t>
            </a:r>
          </a:p>
          <a:p>
            <a:r>
              <a:rPr lang="en-GB" sz="2000" dirty="0">
                <a:solidFill>
                  <a:srgbClr val="A50021"/>
                </a:solidFill>
              </a:rPr>
              <a:t>at the higher </a:t>
            </a:r>
          </a:p>
          <a:p>
            <a:r>
              <a:rPr lang="en-GB" sz="2000" dirty="0" smtClean="0">
                <a:solidFill>
                  <a:srgbClr val="A50021"/>
                </a:solidFill>
              </a:rPr>
              <a:t>temperature.</a:t>
            </a:r>
            <a:endParaRPr lang="en-GB" b="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6" grpId="0" animBg="1"/>
      <p:bldP spid="23619" grpId="0" autoUpdateAnimBg="0"/>
      <p:bldP spid="23620" grpId="0" autoUpdateAnimBg="0"/>
      <p:bldP spid="23621" grpId="0" autoUpdateAnimBg="0"/>
      <p:bldP spid="236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Enzymes and Temperature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288032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Increasing rate: more kinetic energy means more collisions, which means more enzyme substrate complexes form.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pic>
        <p:nvPicPr>
          <p:cNvPr id="5122" name="Picture 2" descr="http://t3.gstatic.com/images?q=tbn:ANd9GcRCWnQJ6wnHZY4ESwOwFFnT_9T_IOLGI6dIFb9Oz7_s22_AXvaqVw:www.bbc.co.uk/schools/gcsebitesize/science/images/gcsechem_18par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772816"/>
            <a:ext cx="5616624" cy="393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96851"/>
            <a:ext cx="8500814" cy="56785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Collisions...</a:t>
            </a:r>
            <a:endParaRPr lang="en-GB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836713"/>
            <a:ext cx="7685930" cy="583264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Reactions only take place when the substrate collides successful with the ________ _____.</a:t>
            </a:r>
          </a:p>
          <a:p>
            <a:r>
              <a:rPr lang="en-GB" sz="2400" dirty="0" smtClean="0"/>
              <a:t>What does this form? </a:t>
            </a:r>
          </a:p>
          <a:p>
            <a:pPr algn="ctr">
              <a:buNone/>
            </a:pPr>
            <a:r>
              <a:rPr lang="en-GB" sz="2400" dirty="0" smtClean="0"/>
              <a:t>___________ ____________ ____________.</a:t>
            </a:r>
          </a:p>
          <a:p>
            <a:endParaRPr lang="en-GB" sz="2400" dirty="0" smtClean="0"/>
          </a:p>
          <a:p>
            <a:r>
              <a:rPr lang="en-GB" sz="2400" dirty="0" smtClean="0"/>
              <a:t>If the reactant mixture is heated, both molecules will </a:t>
            </a:r>
            <a:r>
              <a:rPr lang="en-GB" sz="2400" b="1" dirty="0" smtClean="0"/>
              <a:t>gain kinetic energy</a:t>
            </a:r>
            <a:r>
              <a:rPr lang="en-GB" sz="2400" dirty="0" smtClean="0"/>
              <a:t> (move faster).</a:t>
            </a:r>
          </a:p>
          <a:p>
            <a:r>
              <a:rPr lang="en-GB" sz="2400" dirty="0" smtClean="0"/>
              <a:t>This will increase the rate of ____________</a:t>
            </a:r>
          </a:p>
          <a:p>
            <a:r>
              <a:rPr lang="en-GB" sz="2400" dirty="0" smtClean="0"/>
              <a:t>The rate of formation of enzyme-substrate complexes increases (and hence the product).</a:t>
            </a:r>
          </a:p>
          <a:p>
            <a:r>
              <a:rPr lang="en-GB" sz="2400" dirty="0" smtClean="0"/>
              <a:t>This happens up to a particular temperature, called the enzyme’s ___________ ________________.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4355976" y="1268760"/>
            <a:ext cx="27363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  <a:r>
              <a:rPr lang="en-GB" sz="2400" dirty="0" smtClean="0"/>
              <a:t>ctive site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971600" y="2060848"/>
            <a:ext cx="61206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Enzyme substrate complex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4644008" y="3789041"/>
            <a:ext cx="27363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collisons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453048" y="5517234"/>
            <a:ext cx="4423207" cy="360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Optimum temperature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96851"/>
            <a:ext cx="8500814" cy="56785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Recap</a:t>
            </a:r>
            <a:endParaRPr lang="en-GB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836713"/>
            <a:ext cx="7685930" cy="165618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What bonds hold together the tertiary structure of proteins? (and therefore enzymes).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Hydrogen bonds, ionic bonds, disulphide bridges, hydrophilic/hydrophobic interactions.</a:t>
            </a:r>
          </a:p>
          <a:p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dirty="0" smtClean="0"/>
          </a:p>
        </p:txBody>
      </p:sp>
      <p:pic>
        <p:nvPicPr>
          <p:cNvPr id="4" name="Picture 3" descr="Image8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348880"/>
            <a:ext cx="4674468" cy="4223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196851"/>
            <a:ext cx="8500814" cy="567854"/>
          </a:xfrm>
        </p:spPr>
        <p:txBody>
          <a:bodyPr>
            <a:normAutofit fontScale="90000"/>
          </a:bodyPr>
          <a:lstStyle/>
          <a:p>
            <a:r>
              <a:rPr lang="en-GB" sz="4000" dirty="0" err="1" smtClean="0"/>
              <a:t>Denaturation</a:t>
            </a:r>
            <a:endParaRPr lang="en-GB" sz="40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836713"/>
            <a:ext cx="7685930" cy="583264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If the temperature of the reactant mixture rises above the optimum, the enzymes vibrates too much.</a:t>
            </a:r>
          </a:p>
          <a:p>
            <a:r>
              <a:rPr lang="en-GB" sz="2000" dirty="0" smtClean="0"/>
              <a:t>The bonds in it’s structure break, causing the active site to change shape.</a:t>
            </a:r>
          </a:p>
          <a:p>
            <a:r>
              <a:rPr lang="en-GB" sz="2000" dirty="0" smtClean="0"/>
              <a:t>Few enzyme-substrate complexes form. </a:t>
            </a:r>
          </a:p>
          <a:p>
            <a:pPr algn="ctr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What happens to the amount of product formed?</a:t>
            </a:r>
          </a:p>
          <a:p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/>
              <a:t>If more heat is applied, the shape of the active site is </a:t>
            </a:r>
            <a:r>
              <a:rPr lang="en-GB" sz="2000" b="1" dirty="0" smtClean="0"/>
              <a:t>irreversibly</a:t>
            </a:r>
            <a:r>
              <a:rPr lang="en-GB" sz="2000" dirty="0" smtClean="0"/>
              <a:t> changed.</a:t>
            </a:r>
          </a:p>
          <a:p>
            <a:r>
              <a:rPr lang="en-GB" sz="2000" dirty="0" smtClean="0"/>
              <a:t>The reaction cannot proceed at all, as the enzyme has been </a:t>
            </a:r>
            <a:r>
              <a:rPr lang="en-GB" sz="2000" b="1" dirty="0" smtClean="0"/>
              <a:t>denatured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The shape of the active site and the substrate are no longer __________________________.</a:t>
            </a:r>
          </a:p>
          <a:p>
            <a:endParaRPr lang="en-GB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2339752" y="5445224"/>
            <a:ext cx="37444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complementary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593" y="-163339"/>
            <a:ext cx="8500814" cy="78387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 Question</a:t>
            </a:r>
            <a:endParaRPr lang="en-GB" sz="4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1593" y="681610"/>
            <a:ext cx="770679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protease is an enzyme that digests protein. The graph shows how the activity of a protease varies with temperature.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8"/>
            <a:ext cx="4905375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7544" y="5115962"/>
            <a:ext cx="8354863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Describe what the graph shows about the effect of temperature on the rate 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reaction.</a:t>
            </a:r>
            <a:r>
              <a:rPr lang="en-GB" sz="1400" dirty="0" smtClean="0"/>
              <a:t> 							</a:t>
            </a:r>
            <a:r>
              <a:rPr lang="en-GB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endParaRPr lang="en-GB" sz="1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(ii) Explain the shape of the curve between 30 °C and 50 °C</a:t>
            </a:r>
            <a:r>
              <a:rPr lang="en-GB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                </a:t>
            </a:r>
            <a:r>
              <a:rPr lang="en-GB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</a:t>
            </a:r>
            <a:endParaRPr lang="en-GB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205</TotalTime>
  <Words>857</Words>
  <Application>Microsoft Office PowerPoint</Application>
  <PresentationFormat>On-screen Show (4:3)</PresentationFormat>
  <Paragraphs>127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Trebuchet MS</vt:lpstr>
      <vt:lpstr>Wingdings</vt:lpstr>
      <vt:lpstr>Wingdings 2</vt:lpstr>
      <vt:lpstr>Opulent</vt:lpstr>
      <vt:lpstr>CorelDRAW</vt:lpstr>
      <vt:lpstr>Enzymes and Temperature</vt:lpstr>
      <vt:lpstr>Starter</vt:lpstr>
      <vt:lpstr>Success Criteria</vt:lpstr>
      <vt:lpstr>PowerPoint Presentation</vt:lpstr>
      <vt:lpstr>Enzymes and Temperature</vt:lpstr>
      <vt:lpstr>Collisions...</vt:lpstr>
      <vt:lpstr>Recap</vt:lpstr>
      <vt:lpstr>Denaturation</vt:lpstr>
      <vt:lpstr>Exam Question</vt:lpstr>
      <vt:lpstr>answers</vt:lpstr>
      <vt:lpstr>Optimum temperatures vary between enzymes.</vt:lpstr>
      <vt:lpstr>Questions</vt:lpstr>
      <vt:lpstr>Temperature coefficient (q10)</vt:lpstr>
      <vt:lpstr>Plenary - Exam question.</vt:lpstr>
      <vt:lpstr>PowerPoint Presentation</vt:lpstr>
      <vt:lpstr>Success Criteria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 and Temperature</dc:title>
  <dc:creator>lwilson</dc:creator>
  <cp:lastModifiedBy>Helen Hawke</cp:lastModifiedBy>
  <cp:revision>23</cp:revision>
  <dcterms:created xsi:type="dcterms:W3CDTF">2013-07-05T12:53:38Z</dcterms:created>
  <dcterms:modified xsi:type="dcterms:W3CDTF">2016-12-07T12:40:18Z</dcterms:modified>
</cp:coreProperties>
</file>