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1.bin" ContentType="application/vnd.ms-office.activeX"/>
  <Override PartName="/ppt/notesSlides/notesSlide2.xml" ContentType="application/vnd.openxmlformats-officedocument.presentationml.notesSlide+xml"/>
  <Override PartName="/ppt/activeX/activeX2.xml" ContentType="application/vnd.ms-office.activeX+xml"/>
  <Override PartName="/ppt/activeX/activeX2.bin" ContentType="application/vnd.ms-office.activeX"/>
  <Override PartName="/ppt/activeX/activeX3.xml" ContentType="application/vnd.ms-office.activeX+xml"/>
  <Override PartName="/ppt/activeX/activeX3.bin" ContentType="application/vnd.ms-office.activeX"/>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2" r:id="rId5"/>
    <p:sldId id="260" r:id="rId6"/>
    <p:sldId id="261" r:id="rId7"/>
    <p:sldId id="265" r:id="rId8"/>
    <p:sldId id="264" r:id="rId9"/>
    <p:sldId id="266" r:id="rId10"/>
    <p:sldId id="267" r:id="rId11"/>
    <p:sldId id="268" r:id="rId12"/>
    <p:sldId id="269" r:id="rId13"/>
    <p:sldId id="270"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CDC57-C745-408E-A44A-6D79177E79C1}" type="datetimeFigureOut">
              <a:rPr lang="en-GB" smtClean="0"/>
              <a:t>27/10/2017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A59EB-7784-42A9-9CFF-9A39BA73302C}" type="slidenum">
              <a:rPr lang="en-GB" smtClean="0"/>
              <a:t>‹#›</a:t>
            </a:fld>
            <a:endParaRPr lang="en-GB"/>
          </a:p>
        </p:txBody>
      </p:sp>
    </p:spTree>
    <p:extLst>
      <p:ext uri="{BB962C8B-B14F-4D97-AF65-F5344CB8AC3E}">
        <p14:creationId xmlns:p14="http://schemas.microsoft.com/office/powerpoint/2010/main" val="1031086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8" y="1462088"/>
            <a:ext cx="7029451" cy="39544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26E621-34FE-42FA-BC8A-6CEE04CAAD7F}" type="slidenum">
              <a:rPr lang="en-GB" smtClean="0"/>
              <a:t>2</a:t>
            </a:fld>
            <a:endParaRPr lang="en-GB"/>
          </a:p>
        </p:txBody>
      </p:sp>
    </p:spTree>
    <p:extLst>
      <p:ext uri="{BB962C8B-B14F-4D97-AF65-F5344CB8AC3E}">
        <p14:creationId xmlns:p14="http://schemas.microsoft.com/office/powerpoint/2010/main" val="267288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FD95C4D-ADAA-4197-AE0C-F19E7A8662E3}" type="slidenum">
              <a:rPr lang="en-GB"/>
              <a:pPr/>
              <a:t>5</a:t>
            </a:fld>
            <a:endParaRPr lang="en-GB"/>
          </a:p>
        </p:txBody>
      </p:sp>
      <p:sp>
        <p:nvSpPr>
          <p:cNvPr id="6" name="Rectangle 10"/>
          <p:cNvSpPr>
            <a:spLocks noGrp="1" noChangeArrowheads="1"/>
          </p:cNvSpPr>
          <p:nvPr>
            <p:ph type="hdr" sz="quarter"/>
          </p:nvPr>
        </p:nvSpPr>
        <p:spPr>
          <a:ln/>
        </p:spPr>
        <p:txBody>
          <a:bodyPr/>
          <a:lstStyle/>
          <a:p>
            <a:r>
              <a:rPr lang="en-GB"/>
              <a:t>Boardworks AS Biology </a:t>
            </a:r>
          </a:p>
          <a:p>
            <a:r>
              <a:rPr lang="en-GB"/>
              <a:t>Enzymes</a:t>
            </a:r>
          </a:p>
        </p:txBody>
      </p:sp>
      <p:sp>
        <p:nvSpPr>
          <p:cNvPr id="961538" name="Rectangle 2"/>
          <p:cNvSpPr>
            <a:spLocks noGrp="1" noRot="1" noChangeAspect="1" noChangeArrowheads="1" noTextEdit="1"/>
          </p:cNvSpPr>
          <p:nvPr>
            <p:ph type="sldImg"/>
          </p:nvPr>
        </p:nvSpPr>
        <p:spPr>
          <a:ln/>
        </p:spPr>
      </p:sp>
      <p:sp>
        <p:nvSpPr>
          <p:cNvPr id="961539"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156459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4698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09325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3102666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286067" cy="60721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3268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B611FF-38CE-4F4B-AAE8-A60623E48F3C}"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30630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611FF-38CE-4F4B-AAE8-A60623E48F3C}"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68506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B611FF-38CE-4F4B-AAE8-A60623E48F3C}"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336131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B611FF-38CE-4F4B-AAE8-A60623E48F3C}" type="datetimeFigureOut">
              <a:rPr lang="en-GB" smtClean="0"/>
              <a:t>27/10/2017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71512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B611FF-38CE-4F4B-AAE8-A60623E48F3C}" type="datetimeFigureOut">
              <a:rPr lang="en-GB" smtClean="0"/>
              <a:t>27/10/2017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96743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611FF-38CE-4F4B-AAE8-A60623E48F3C}" type="datetimeFigureOut">
              <a:rPr lang="en-GB" smtClean="0"/>
              <a:t>27/10/2017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66542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11FF-38CE-4F4B-AAE8-A60623E48F3C}"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28770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11FF-38CE-4F4B-AAE8-A60623E48F3C}"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4A848-72E9-412D-BB8E-25E7951817C6}" type="slidenum">
              <a:rPr lang="en-GB" smtClean="0"/>
              <a:t>‹#›</a:t>
            </a:fld>
            <a:endParaRPr lang="en-GB"/>
          </a:p>
        </p:txBody>
      </p:sp>
    </p:spTree>
    <p:extLst>
      <p:ext uri="{BB962C8B-B14F-4D97-AF65-F5344CB8AC3E}">
        <p14:creationId xmlns:p14="http://schemas.microsoft.com/office/powerpoint/2010/main" val="192749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611FF-38CE-4F4B-AAE8-A60623E48F3C}" type="datetimeFigureOut">
              <a:rPr lang="en-GB" smtClean="0"/>
              <a:t>27/10/2017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4A848-72E9-412D-BB8E-25E7951817C6}" type="slidenum">
              <a:rPr lang="en-GB" smtClean="0"/>
              <a:t>‹#›</a:t>
            </a:fld>
            <a:endParaRPr lang="en-GB"/>
          </a:p>
        </p:txBody>
      </p:sp>
    </p:spTree>
    <p:extLst>
      <p:ext uri="{BB962C8B-B14F-4D97-AF65-F5344CB8AC3E}">
        <p14:creationId xmlns:p14="http://schemas.microsoft.com/office/powerpoint/2010/main" val="287645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8.bin"/><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ontrol" Target="../activeX/activeX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2.bin"/><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image" Target="../media/image6.emf"/><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57200" y="188640"/>
            <a:ext cx="11201400" cy="762000"/>
          </a:xfr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a:noAutofit/>
          </a:bodyPr>
          <a:lstStyle/>
          <a:p>
            <a:r>
              <a:rPr lang="en-GB" sz="4000" b="1" dirty="0" smtClean="0">
                <a:latin typeface="Calibri" charset="0"/>
                <a:ea typeface="Calibri" charset="0"/>
                <a:cs typeface="Calibri" charset="0"/>
              </a:rPr>
              <a:t>Do Now – Starter Quiz</a:t>
            </a:r>
            <a:endParaRPr lang="en-GB" sz="4000" b="1" dirty="0">
              <a:latin typeface="Calibri" charset="0"/>
              <a:ea typeface="Calibri" charset="0"/>
              <a:cs typeface="Calibri" charset="0"/>
            </a:endParaRPr>
          </a:p>
        </p:txBody>
      </p:sp>
      <p:sp>
        <p:nvSpPr>
          <p:cNvPr id="2" name="TextBox 1"/>
          <p:cNvSpPr txBox="1"/>
          <p:nvPr/>
        </p:nvSpPr>
        <p:spPr>
          <a:xfrm>
            <a:off x="212271" y="1124744"/>
            <a:ext cx="11772900" cy="5447645"/>
          </a:xfrm>
          <a:prstGeom prst="rect">
            <a:avLst/>
          </a:prstGeom>
          <a:noFill/>
        </p:spPr>
        <p:txBody>
          <a:bodyPr wrap="square" rtlCol="0">
            <a:spAutoFit/>
          </a:bodyPr>
          <a:lstStyle/>
          <a:p>
            <a:r>
              <a:rPr lang="en-GB" sz="3200" dirty="0" smtClean="0">
                <a:latin typeface="Calibri" panose="020F0502020204030204" pitchFamily="34" charset="0"/>
              </a:rPr>
              <a:t>Answer the following questions, to see how much you can remember about enzymes </a:t>
            </a:r>
          </a:p>
          <a:p>
            <a:pPr marL="514350" indent="-514350">
              <a:buAutoNum type="arabicPeriod"/>
            </a:pPr>
            <a:r>
              <a:rPr lang="en-GB" sz="3200" dirty="0" smtClean="0">
                <a:latin typeface="Calibri" panose="020F0502020204030204" pitchFamily="34" charset="0"/>
              </a:rPr>
              <a:t>What are enzymes made of?</a:t>
            </a:r>
          </a:p>
          <a:p>
            <a:pPr marL="514350" indent="-514350">
              <a:buAutoNum type="arabicPeriod"/>
            </a:pPr>
            <a:r>
              <a:rPr lang="en-GB" sz="3200" dirty="0" smtClean="0">
                <a:latin typeface="Calibri" panose="020F0502020204030204" pitchFamily="34" charset="0"/>
              </a:rPr>
              <a:t>What do enzymes do?</a:t>
            </a:r>
          </a:p>
          <a:p>
            <a:pPr marL="514350" indent="-514350">
              <a:buAutoNum type="arabicPeriod"/>
            </a:pPr>
            <a:r>
              <a:rPr lang="en-GB" sz="3200" dirty="0" smtClean="0">
                <a:latin typeface="Calibri" panose="020F0502020204030204" pitchFamily="34" charset="0"/>
              </a:rPr>
              <a:t>What is the name of the substance that an enzyme acts on?</a:t>
            </a:r>
          </a:p>
          <a:p>
            <a:pPr marL="514350" indent="-514350">
              <a:buAutoNum type="arabicPeriod"/>
            </a:pPr>
            <a:r>
              <a:rPr lang="en-GB" sz="3200" dirty="0" smtClean="0">
                <a:latin typeface="Calibri" panose="020F0502020204030204" pitchFamily="34" charset="0"/>
              </a:rPr>
              <a:t>What is the name of the part of an enzyme that has a specific shape?</a:t>
            </a:r>
          </a:p>
          <a:p>
            <a:pPr marL="514350" indent="-514350">
              <a:buAutoNum type="arabicPeriod"/>
            </a:pPr>
            <a:r>
              <a:rPr lang="en-GB" sz="3200" dirty="0" smtClean="0">
                <a:latin typeface="Calibri" panose="020F0502020204030204" pitchFamily="34" charset="0"/>
              </a:rPr>
              <a:t>What two factors are enzymes most affected by? </a:t>
            </a:r>
          </a:p>
          <a:p>
            <a:pPr marL="514350" indent="-514350">
              <a:buAutoNum type="arabicPeriod"/>
            </a:pPr>
            <a:r>
              <a:rPr lang="en-GB" sz="3200" dirty="0" smtClean="0">
                <a:latin typeface="Calibri" panose="020F0502020204030204" pitchFamily="34" charset="0"/>
              </a:rPr>
              <a:t>What term do we use to say when an enzyme has been ‘disrupted’ and so doesn’t work anymore? </a:t>
            </a:r>
          </a:p>
          <a:p>
            <a:endParaRPr lang="en-GB" sz="2800" dirty="0">
              <a:latin typeface="Calibri" panose="020F0502020204030204" pitchFamily="34" charset="0"/>
            </a:endParaRPr>
          </a:p>
        </p:txBody>
      </p:sp>
    </p:spTree>
    <p:extLst>
      <p:ext uri="{BB962C8B-B14F-4D97-AF65-F5344CB8AC3E}">
        <p14:creationId xmlns:p14="http://schemas.microsoft.com/office/powerpoint/2010/main" val="74434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0847"/>
            <a:ext cx="10515600" cy="4986116"/>
          </a:xfrm>
        </p:spPr>
        <p:txBody>
          <a:bodyPr/>
          <a:lstStyle/>
          <a:p>
            <a:r>
              <a:rPr lang="en-GB" dirty="0" smtClean="0"/>
              <a:t>This model takes into account the fact that proteins (enzymes) have some three-dimensional flexibility.</a:t>
            </a:r>
          </a:p>
          <a:p>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The Induced Fit Model</a:t>
            </a:r>
            <a:endParaRPr lang="en-GB" sz="4000" b="1" dirty="0">
              <a:latin typeface="Calibri" charset="0"/>
              <a:ea typeface="Calibri" charset="0"/>
              <a:cs typeface="Calibri" charset="0"/>
            </a:endParaRPr>
          </a:p>
        </p:txBody>
      </p:sp>
      <p:grpSp>
        <p:nvGrpSpPr>
          <p:cNvPr id="5" name="Group 2058"/>
          <p:cNvGrpSpPr>
            <a:grpSpLocks/>
          </p:cNvGrpSpPr>
          <p:nvPr/>
        </p:nvGrpSpPr>
        <p:grpSpPr bwMode="auto">
          <a:xfrm>
            <a:off x="1403349" y="2352822"/>
            <a:ext cx="1563688" cy="935038"/>
            <a:chOff x="864" y="1546"/>
            <a:chExt cx="985" cy="589"/>
          </a:xfrm>
        </p:grpSpPr>
        <p:graphicFrame>
          <p:nvGraphicFramePr>
            <p:cNvPr id="6" name="Object 2053"/>
            <p:cNvGraphicFramePr>
              <a:graphicFrameLocks noChangeAspect="1"/>
            </p:cNvGraphicFramePr>
            <p:nvPr/>
          </p:nvGraphicFramePr>
          <p:xfrm>
            <a:off x="874" y="1546"/>
            <a:ext cx="975" cy="589"/>
          </p:xfrm>
          <a:graphic>
            <a:graphicData uri="http://schemas.openxmlformats.org/presentationml/2006/ole">
              <mc:AlternateContent xmlns:mc="http://schemas.openxmlformats.org/markup-compatibility/2006">
                <mc:Choice xmlns:v="urn:schemas-microsoft-com:vml" Requires="v">
                  <p:oleObj spid="_x0000_s5128" name="CorelDRAW" r:id="rId3" imgW="1542600" imgH="931320" progId="">
                    <p:embed/>
                  </p:oleObj>
                </mc:Choice>
                <mc:Fallback>
                  <p:oleObj name="CorelDRAW" r:id="rId3" imgW="1542600" imgH="9313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 y="1546"/>
                          <a:ext cx="975"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 Box 2057"/>
            <p:cNvSpPr txBox="1">
              <a:spLocks noChangeArrowheads="1"/>
            </p:cNvSpPr>
            <p:nvPr/>
          </p:nvSpPr>
          <p:spPr bwMode="auto">
            <a:xfrm>
              <a:off x="864" y="1680"/>
              <a:ext cx="972" cy="231"/>
            </a:xfrm>
            <a:prstGeom prst="rect">
              <a:avLst/>
            </a:prstGeom>
            <a:noFill/>
            <a:ln w="9525">
              <a:noFill/>
              <a:miter lim="800000"/>
              <a:headEnd/>
              <a:tailEnd/>
            </a:ln>
            <a:effectLst/>
          </p:spPr>
          <p:txBody>
            <a:bodyPr wrap="none">
              <a:spAutoFit/>
            </a:bodyPr>
            <a:lstStyle/>
            <a:p>
              <a:r>
                <a:rPr lang="en-GB" sz="1800"/>
                <a:t>SUBSTRATE</a:t>
              </a:r>
              <a:endParaRPr lang="en-GB"/>
            </a:p>
          </p:txBody>
        </p:sp>
      </p:grpSp>
      <p:graphicFrame>
        <p:nvGraphicFramePr>
          <p:cNvPr id="8" name="Object 2063"/>
          <p:cNvGraphicFramePr>
            <a:graphicFrameLocks noChangeAspect="1"/>
          </p:cNvGraphicFramePr>
          <p:nvPr>
            <p:extLst>
              <p:ext uri="{D42A27DB-BD31-4B8C-83A1-F6EECF244321}">
                <p14:modId xmlns:p14="http://schemas.microsoft.com/office/powerpoint/2010/main" val="3343508310"/>
              </p:ext>
            </p:extLst>
          </p:nvPr>
        </p:nvGraphicFramePr>
        <p:xfrm>
          <a:off x="838199" y="2578247"/>
          <a:ext cx="2720975" cy="2452688"/>
        </p:xfrm>
        <a:graphic>
          <a:graphicData uri="http://schemas.openxmlformats.org/presentationml/2006/ole">
            <mc:AlternateContent xmlns:mc="http://schemas.openxmlformats.org/markup-compatibility/2006">
              <mc:Choice xmlns:v="urn:schemas-microsoft-com:vml" Requires="v">
                <p:oleObj spid="_x0000_s5129" name="CorelDRAW" r:id="rId5" imgW="2698920" imgH="2434320" progId="">
                  <p:embed/>
                </p:oleObj>
              </mc:Choice>
              <mc:Fallback>
                <p:oleObj name="CorelDRAW" r:id="rId5" imgW="2698920" imgH="243432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199" y="2578247"/>
                        <a:ext cx="2720975"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Box 2066"/>
          <p:cNvSpPr txBox="1">
            <a:spLocks noChangeArrowheads="1"/>
          </p:cNvSpPr>
          <p:nvPr/>
        </p:nvSpPr>
        <p:spPr bwMode="auto">
          <a:xfrm>
            <a:off x="999461" y="5256360"/>
            <a:ext cx="2389308" cy="461665"/>
          </a:xfrm>
          <a:prstGeom prst="rect">
            <a:avLst/>
          </a:prstGeom>
          <a:noFill/>
          <a:ln w="9525">
            <a:noFill/>
            <a:miter lim="800000"/>
            <a:headEnd/>
            <a:tailEnd/>
          </a:ln>
          <a:effectLst/>
        </p:spPr>
        <p:txBody>
          <a:bodyPr wrap="none">
            <a:spAutoFit/>
          </a:bodyPr>
          <a:lstStyle/>
          <a:p>
            <a:r>
              <a:rPr lang="en-GB" sz="2400" dirty="0"/>
              <a:t>Enzyme Molecule</a:t>
            </a:r>
          </a:p>
        </p:txBody>
      </p:sp>
      <p:sp>
        <p:nvSpPr>
          <p:cNvPr id="10" name="Text Box 2060"/>
          <p:cNvSpPr txBox="1">
            <a:spLocks noChangeArrowheads="1"/>
          </p:cNvSpPr>
          <p:nvPr/>
        </p:nvSpPr>
        <p:spPr bwMode="auto">
          <a:xfrm>
            <a:off x="4140198" y="2045533"/>
            <a:ext cx="5100084" cy="830997"/>
          </a:xfrm>
          <a:prstGeom prst="rect">
            <a:avLst/>
          </a:prstGeom>
          <a:noFill/>
          <a:ln w="9525">
            <a:noFill/>
            <a:miter lim="800000"/>
            <a:headEnd/>
            <a:tailEnd/>
          </a:ln>
          <a:effectLst/>
        </p:spPr>
        <p:txBody>
          <a:bodyPr wrap="square">
            <a:spAutoFit/>
          </a:bodyPr>
          <a:lstStyle/>
          <a:p>
            <a:r>
              <a:rPr lang="en-GB" sz="2400" dirty="0"/>
              <a:t>Substrate binds to the enzyme</a:t>
            </a:r>
          </a:p>
          <a:p>
            <a:r>
              <a:rPr lang="en-GB" sz="2400" dirty="0"/>
              <a:t>at the active site</a:t>
            </a:r>
          </a:p>
        </p:txBody>
      </p:sp>
      <p:sp>
        <p:nvSpPr>
          <p:cNvPr id="11" name="Text Box 2064"/>
          <p:cNvSpPr txBox="1">
            <a:spLocks noChangeArrowheads="1"/>
          </p:cNvSpPr>
          <p:nvPr/>
        </p:nvSpPr>
        <p:spPr bwMode="auto">
          <a:xfrm>
            <a:off x="4140198" y="2952095"/>
            <a:ext cx="5023884" cy="1938992"/>
          </a:xfrm>
          <a:prstGeom prst="rect">
            <a:avLst/>
          </a:prstGeom>
          <a:noFill/>
          <a:ln w="9525">
            <a:noFill/>
            <a:miter lim="800000"/>
            <a:headEnd/>
            <a:tailEnd/>
          </a:ln>
          <a:effectLst/>
        </p:spPr>
        <p:txBody>
          <a:bodyPr wrap="square">
            <a:spAutoFit/>
          </a:bodyPr>
          <a:lstStyle/>
          <a:p>
            <a:r>
              <a:rPr lang="en-GB" sz="2400" dirty="0"/>
              <a:t>Binding of the substrate</a:t>
            </a:r>
          </a:p>
          <a:p>
            <a:r>
              <a:rPr lang="en-GB" sz="2400" dirty="0"/>
              <a:t>induces the enzyme to change</a:t>
            </a:r>
          </a:p>
          <a:p>
            <a:r>
              <a:rPr lang="en-GB" sz="2400" dirty="0"/>
              <a:t>shape such that there is an</a:t>
            </a:r>
          </a:p>
          <a:p>
            <a:r>
              <a:rPr lang="en-GB" sz="2400" dirty="0"/>
              <a:t>exact fit once the substrate</a:t>
            </a:r>
          </a:p>
          <a:p>
            <a:r>
              <a:rPr lang="en-GB" sz="2400" dirty="0"/>
              <a:t>has bound</a:t>
            </a:r>
          </a:p>
        </p:txBody>
      </p:sp>
      <p:sp>
        <p:nvSpPr>
          <p:cNvPr id="12" name="AutoShape 2065"/>
          <p:cNvSpPr>
            <a:spLocks noChangeArrowheads="1"/>
          </p:cNvSpPr>
          <p:nvPr/>
        </p:nvSpPr>
        <p:spPr bwMode="auto">
          <a:xfrm flipH="1">
            <a:off x="3657600" y="4648200"/>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9900"/>
          </a:solidFill>
          <a:ln w="9525">
            <a:noFill/>
            <a:miter lim="800000"/>
            <a:headEnd/>
            <a:tailEnd/>
          </a:ln>
          <a:effectLst/>
        </p:spPr>
        <p:txBody>
          <a:bodyPr wrap="none" anchor="ctr"/>
          <a:lstStyle/>
          <a:p>
            <a:endParaRPr lang="en-GB"/>
          </a:p>
        </p:txBody>
      </p:sp>
      <p:grpSp>
        <p:nvGrpSpPr>
          <p:cNvPr id="13" name="Group 2069"/>
          <p:cNvGrpSpPr>
            <a:grpSpLocks/>
          </p:cNvGrpSpPr>
          <p:nvPr/>
        </p:nvGrpSpPr>
        <p:grpSpPr bwMode="auto">
          <a:xfrm>
            <a:off x="3480449" y="5257800"/>
            <a:ext cx="4692460" cy="1219200"/>
            <a:chOff x="2208" y="3408"/>
            <a:chExt cx="3529" cy="768"/>
          </a:xfrm>
        </p:grpSpPr>
        <p:sp>
          <p:nvSpPr>
            <p:cNvPr id="14" name="Rectangle 2068"/>
            <p:cNvSpPr>
              <a:spLocks noChangeArrowheads="1"/>
            </p:cNvSpPr>
            <p:nvPr/>
          </p:nvSpPr>
          <p:spPr bwMode="auto">
            <a:xfrm>
              <a:off x="2208" y="3408"/>
              <a:ext cx="3529" cy="768"/>
            </a:xfrm>
            <a:prstGeom prst="rect">
              <a:avLst/>
            </a:prstGeom>
            <a:solidFill>
              <a:schemeClr val="bg1"/>
            </a:solidFill>
            <a:ln w="9525">
              <a:solidFill>
                <a:schemeClr val="tx1"/>
              </a:solidFill>
              <a:miter lim="800000"/>
              <a:headEnd/>
              <a:tailEnd/>
            </a:ln>
            <a:effectLst/>
          </p:spPr>
          <p:txBody>
            <a:bodyPr wrap="none" anchor="ctr"/>
            <a:lstStyle/>
            <a:p>
              <a:endParaRPr lang="en-GB"/>
            </a:p>
          </p:txBody>
        </p:sp>
        <p:sp>
          <p:nvSpPr>
            <p:cNvPr id="15" name="Text Box 2067"/>
            <p:cNvSpPr txBox="1">
              <a:spLocks noChangeArrowheads="1"/>
            </p:cNvSpPr>
            <p:nvPr/>
          </p:nvSpPr>
          <p:spPr bwMode="auto">
            <a:xfrm>
              <a:off x="2329" y="3526"/>
              <a:ext cx="3408" cy="407"/>
            </a:xfrm>
            <a:prstGeom prst="rect">
              <a:avLst/>
            </a:prstGeom>
            <a:noFill/>
            <a:ln w="9525">
              <a:noFill/>
              <a:miter lim="800000"/>
              <a:headEnd/>
              <a:tailEnd/>
            </a:ln>
            <a:effectLst/>
          </p:spPr>
          <p:txBody>
            <a:bodyPr wrap="square">
              <a:spAutoFit/>
            </a:bodyPr>
            <a:lstStyle/>
            <a:p>
              <a:r>
                <a:rPr lang="en-GB" dirty="0"/>
                <a:t>According to this model, </a:t>
              </a:r>
              <a:r>
                <a:rPr lang="en-GB" dirty="0" smtClean="0"/>
                <a:t>reactions can</a:t>
              </a:r>
              <a:endParaRPr lang="en-GB" dirty="0"/>
            </a:p>
            <a:p>
              <a:r>
                <a:rPr lang="en-GB" dirty="0"/>
                <a:t>only take place AFTER induced fit has occurred</a:t>
              </a:r>
            </a:p>
          </p:txBody>
        </p:sp>
      </p:grpSp>
      <p:sp>
        <p:nvSpPr>
          <p:cNvPr id="16" name="TextBox 15"/>
          <p:cNvSpPr txBox="1"/>
          <p:nvPr/>
        </p:nvSpPr>
        <p:spPr>
          <a:xfrm>
            <a:off x="8718698" y="2045533"/>
            <a:ext cx="3216126" cy="4247317"/>
          </a:xfrm>
          <a:prstGeom prst="rect">
            <a:avLst/>
          </a:prstGeom>
          <a:noFill/>
        </p:spPr>
        <p:txBody>
          <a:bodyPr wrap="square" rtlCol="0">
            <a:spAutoFit/>
          </a:bodyPr>
          <a:lstStyle/>
          <a:p>
            <a:r>
              <a:rPr lang="en-GB" sz="2800" dirty="0" smtClean="0">
                <a:solidFill>
                  <a:srgbClr val="0070C0"/>
                </a:solidFill>
              </a:rPr>
              <a:t>It states that the shape of active sites are </a:t>
            </a:r>
            <a:r>
              <a:rPr lang="en-GB" sz="2800" b="1" dirty="0" smtClean="0">
                <a:solidFill>
                  <a:srgbClr val="0070C0"/>
                </a:solidFill>
              </a:rPr>
              <a:t>not exactly complementary</a:t>
            </a:r>
            <a:r>
              <a:rPr lang="en-GB" sz="2800" dirty="0" smtClean="0">
                <a:solidFill>
                  <a:srgbClr val="0070C0"/>
                </a:solidFill>
              </a:rPr>
              <a:t>, but </a:t>
            </a:r>
            <a:r>
              <a:rPr lang="en-GB" sz="2800" b="1" dirty="0" smtClean="0">
                <a:solidFill>
                  <a:srgbClr val="0070C0"/>
                </a:solidFill>
              </a:rPr>
              <a:t>change shape</a:t>
            </a:r>
            <a:r>
              <a:rPr lang="en-GB" sz="2800" dirty="0" smtClean="0">
                <a:solidFill>
                  <a:srgbClr val="0070C0"/>
                </a:solidFill>
              </a:rPr>
              <a:t> in the presence of a </a:t>
            </a:r>
            <a:r>
              <a:rPr lang="en-GB" sz="2800" b="1" dirty="0" smtClean="0">
                <a:solidFill>
                  <a:srgbClr val="0070C0"/>
                </a:solidFill>
              </a:rPr>
              <a:t>specific </a:t>
            </a:r>
            <a:r>
              <a:rPr lang="en-GB" sz="2800" dirty="0" smtClean="0">
                <a:solidFill>
                  <a:srgbClr val="0070C0"/>
                </a:solidFill>
              </a:rPr>
              <a:t>substrate to </a:t>
            </a:r>
            <a:r>
              <a:rPr lang="en-GB" sz="2800" b="1" dirty="0" smtClean="0">
                <a:solidFill>
                  <a:srgbClr val="0070C0"/>
                </a:solidFill>
              </a:rPr>
              <a:t>become complementary</a:t>
            </a:r>
            <a:r>
              <a:rPr lang="en-GB" sz="2800" dirty="0" smtClean="0">
                <a:solidFill>
                  <a:srgbClr val="0070C0"/>
                </a:solidFill>
              </a:rPr>
              <a:t>.</a:t>
            </a:r>
          </a:p>
          <a:p>
            <a:endParaRPr lang="en-GB" dirty="0"/>
          </a:p>
        </p:txBody>
      </p:sp>
    </p:spTree>
    <p:extLst>
      <p:ext uri="{BB962C8B-B14F-4D97-AF65-F5344CB8AC3E}">
        <p14:creationId xmlns:p14="http://schemas.microsoft.com/office/powerpoint/2010/main" val="51366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2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p:stCondLst>
                              <p:cond delay="5500"/>
                            </p:stCondLst>
                            <p:childTnLst>
                              <p:par>
                                <p:cTn id="14" presetID="22" presetClass="entr" presetSubtype="8" fill="hold" grpId="0" nodeType="afterEffect">
                                  <p:stCondLst>
                                    <p:cond delay="100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1" grpId="0" autoUpdateAnimBg="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ontrols>
      <mc:AlternateContent xmlns:mc="http://schemas.openxmlformats.org/markup-compatibility/2006">
        <mc:Choice xmlns:v="urn:schemas-microsoft-com:vml" Requires="v">
          <p:control spid="6150" name="ShockwaveFlash1" r:id="rId2" imgW="8699400" imgH="5308560"/>
        </mc:Choice>
        <mc:Fallback>
          <p:control name="ShockwaveFlash1" r:id="rId2" imgW="8699400" imgH="5308560">
            <p:pic>
              <p:nvPicPr>
                <p:cNvPr id="4" name="ShockwaveFlash1"/>
                <p:cNvPicPr preferRelativeResize="0">
                  <a:picLocks noChangeArrowheads="1" noChangeShapeType="1"/>
                </p:cNvPicPr>
                <p:nvPr/>
              </p:nvPicPr>
              <p:blipFill>
                <a:blip r:embed="rId4"/>
                <a:srcRect/>
                <a:stretch>
                  <a:fillRect/>
                </a:stretch>
              </p:blipFill>
              <p:spPr bwMode="auto">
                <a:xfrm>
                  <a:off x="1573692" y="715040"/>
                  <a:ext cx="8699500" cy="53086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3926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3377"/>
            <a:ext cx="10515600" cy="4943586"/>
          </a:xfrm>
        </p:spPr>
        <p:txBody>
          <a:bodyPr/>
          <a:lstStyle/>
          <a:p>
            <a:r>
              <a:rPr lang="en-GB" dirty="0" smtClean="0"/>
              <a:t>Using p. </a:t>
            </a:r>
            <a:r>
              <a:rPr lang="en-GB" dirty="0" smtClean="0"/>
              <a:t>105-106 </a:t>
            </a:r>
            <a:r>
              <a:rPr lang="en-GB" dirty="0" smtClean="0"/>
              <a:t>in the textbook, create a comparison table for the lock and key and induced fit hypothesis </a:t>
            </a:r>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TASK</a:t>
            </a:r>
            <a:endParaRPr lang="en-GB" sz="4000" b="1" dirty="0">
              <a:latin typeface="Calibri" charset="0"/>
              <a:ea typeface="Calibri" charset="0"/>
              <a:cs typeface="Calibri"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62533125"/>
              </p:ext>
            </p:extLst>
          </p:nvPr>
        </p:nvGraphicFramePr>
        <p:xfrm>
          <a:off x="1075811" y="2510655"/>
          <a:ext cx="9611832" cy="3474720"/>
        </p:xfrm>
        <a:graphic>
          <a:graphicData uri="http://schemas.openxmlformats.org/drawingml/2006/table">
            <a:tbl>
              <a:tblPr firstRow="1" bandRow="1">
                <a:tableStyleId>{5C22544A-7EE6-4342-B048-85BDC9FD1C3A}</a:tableStyleId>
              </a:tblPr>
              <a:tblGrid>
                <a:gridCol w="4805916"/>
                <a:gridCol w="4805916"/>
              </a:tblGrid>
              <a:tr h="370840">
                <a:tc>
                  <a:txBody>
                    <a:bodyPr/>
                    <a:lstStyle/>
                    <a:p>
                      <a:r>
                        <a:rPr lang="en-GB" sz="2400" dirty="0" smtClean="0"/>
                        <a:t>Lock and Key Model</a:t>
                      </a:r>
                      <a:endParaRPr lang="en-GB" sz="2400" dirty="0"/>
                    </a:p>
                  </a:txBody>
                  <a:tcPr/>
                </a:tc>
                <a:tc>
                  <a:txBody>
                    <a:bodyPr/>
                    <a:lstStyle/>
                    <a:p>
                      <a:r>
                        <a:rPr lang="en-GB" sz="2400" dirty="0" smtClean="0"/>
                        <a:t>Induced Fit Hypothesis</a:t>
                      </a:r>
                      <a:endParaRPr lang="en-GB" sz="2400" dirty="0"/>
                    </a:p>
                  </a:txBody>
                  <a:tcPr/>
                </a:tc>
              </a:tr>
              <a:tr h="370840">
                <a:tc>
                  <a:txBody>
                    <a:bodyPr/>
                    <a:lstStyle/>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a:p>
                  </a:txBody>
                  <a:tcPr/>
                </a:tc>
                <a:tc>
                  <a:txBody>
                    <a:bodyPr/>
                    <a:lstStyle/>
                    <a:p>
                      <a:endParaRPr lang="en-GB" sz="2400" dirty="0"/>
                    </a:p>
                  </a:txBody>
                  <a:tcPr/>
                </a:tc>
              </a:tr>
            </a:tbl>
          </a:graphicData>
        </a:graphic>
      </p:graphicFrame>
    </p:spTree>
    <p:extLst>
      <p:ext uri="{BB962C8B-B14F-4D97-AF65-F5344CB8AC3E}">
        <p14:creationId xmlns:p14="http://schemas.microsoft.com/office/powerpoint/2010/main" val="423762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8566"/>
            <a:ext cx="10515600" cy="5007382"/>
          </a:xfrm>
        </p:spPr>
        <p:txBody>
          <a:bodyPr/>
          <a:lstStyle/>
          <a:p>
            <a:pPr marL="0" indent="0">
              <a:buNone/>
            </a:pPr>
            <a:r>
              <a:rPr lang="en-GB" dirty="0" smtClean="0"/>
              <a:t>One form of pulmonary disease develops because enzymes are released by phagocytes entering the alveoli of the lungs. This enzyme action can break down the elastin in the lining of the bronchioles and the alveoli.  Use the example of elastin to explain the induced-fit hypothesis of enzyme action</a:t>
            </a:r>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To finish…</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488896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0971"/>
            <a:ext cx="10515600" cy="4935992"/>
          </a:xfrm>
        </p:spPr>
        <p:txBody>
          <a:bodyPr/>
          <a:lstStyle/>
          <a:p>
            <a:r>
              <a:rPr lang="en-GB" dirty="0" smtClean="0"/>
              <a:t>Read through the method for your chromatography PAG</a:t>
            </a:r>
            <a:endParaRPr lang="en-GB"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HOMEWORK</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2749998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57200" y="457200"/>
            <a:ext cx="11201400" cy="762000"/>
          </a:xfr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a:noAutofit/>
          </a:bodyPr>
          <a:lstStyle/>
          <a:p>
            <a:r>
              <a:rPr lang="en-GB" sz="4000" b="1" dirty="0" smtClean="0">
                <a:latin typeface="Calibri" charset="0"/>
                <a:ea typeface="Calibri" charset="0"/>
                <a:cs typeface="Calibri" charset="0"/>
              </a:rPr>
              <a:t>Introduction to Enzymes </a:t>
            </a:r>
            <a:endParaRPr lang="en-GB" sz="4000" b="1" dirty="0">
              <a:latin typeface="Calibri" charset="0"/>
              <a:ea typeface="Calibri" charset="0"/>
              <a:cs typeface="Calibri" charset="0"/>
            </a:endParaRPr>
          </a:p>
        </p:txBody>
      </p:sp>
      <p:sp>
        <p:nvSpPr>
          <p:cNvPr id="5" name="Subtitle 2"/>
          <p:cNvSpPr>
            <a:spLocks noGrp="1"/>
          </p:cNvSpPr>
          <p:nvPr>
            <p:ph type="subTitle" idx="1"/>
          </p:nvPr>
        </p:nvSpPr>
        <p:spPr>
          <a:xfrm>
            <a:off x="838200" y="1676400"/>
            <a:ext cx="4876800" cy="4724400"/>
          </a:xfrm>
          <a:gradFill flip="none" rotWithShape="1">
            <a:gsLst>
              <a:gs pos="0">
                <a:srgbClr val="FF97DC"/>
              </a:gs>
              <a:gs pos="100000">
                <a:srgbClr val="99FF66">
                  <a:tint val="44500"/>
                  <a:satMod val="160000"/>
                </a:srgbClr>
              </a:gs>
              <a:gs pos="100000">
                <a:srgbClr val="99FF66">
                  <a:tint val="23500"/>
                  <a:satMod val="160000"/>
                </a:srgbClr>
              </a:gs>
            </a:gsLst>
            <a:lin ang="5400000" scaled="1"/>
            <a:tileRect/>
          </a:gradFill>
          <a:ln>
            <a:solidFill>
              <a:schemeClr val="tx1"/>
            </a:solidFill>
          </a:ln>
        </p:spPr>
        <p:txBody>
          <a:bodyPr>
            <a:normAutofit/>
          </a:bodyPr>
          <a:lstStyle/>
          <a:p>
            <a:r>
              <a:rPr lang="en-GB" sz="4000" u="sng" dirty="0">
                <a:solidFill>
                  <a:schemeClr val="tx1"/>
                </a:solidFill>
                <a:latin typeface="Calibri" panose="020F0502020204030204" pitchFamily="34" charset="0"/>
              </a:rPr>
              <a:t>Learning objective</a:t>
            </a:r>
          </a:p>
          <a:p>
            <a:pPr marL="342900" indent="-342900" algn="l">
              <a:buFont typeface="Arial" panose="020B0604020202020204" pitchFamily="34" charset="0"/>
              <a:buChar char="•"/>
            </a:pPr>
            <a:r>
              <a:rPr lang="en-GB" sz="3600" dirty="0" smtClean="0">
                <a:solidFill>
                  <a:schemeClr val="tx1"/>
                </a:solidFill>
                <a:latin typeface="Calibri" panose="020F0502020204030204" pitchFamily="34" charset="0"/>
              </a:rPr>
              <a:t>To recap GCSE learning of enzymes </a:t>
            </a:r>
          </a:p>
          <a:p>
            <a:pPr marL="342900" indent="-342900" algn="l">
              <a:buFont typeface="Arial" panose="020B0604020202020204" pitchFamily="34" charset="0"/>
              <a:buChar char="•"/>
            </a:pPr>
            <a:endParaRPr lang="en-GB" sz="2800" dirty="0"/>
          </a:p>
        </p:txBody>
      </p:sp>
      <p:sp>
        <p:nvSpPr>
          <p:cNvPr id="6" name="Subtitle 2"/>
          <p:cNvSpPr txBox="1">
            <a:spLocks/>
          </p:cNvSpPr>
          <p:nvPr/>
        </p:nvSpPr>
        <p:spPr>
          <a:xfrm>
            <a:off x="6477000" y="1684421"/>
            <a:ext cx="4876800" cy="4984939"/>
          </a:xfrm>
          <a:prstGeom prst="rect">
            <a:avLst/>
          </a:prstGeom>
          <a:solidFill>
            <a:srgbClr val="FFFF00"/>
          </a:solidFill>
          <a:ln>
            <a:solidFill>
              <a:schemeClr val="tx1"/>
            </a:solidFill>
          </a:ln>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3600" u="sng" dirty="0">
                <a:solidFill>
                  <a:schemeClr val="tx1"/>
                </a:solidFill>
                <a:latin typeface="Calibri" panose="020F0502020204030204" pitchFamily="34" charset="0"/>
              </a:rPr>
              <a:t>Success Criteria</a:t>
            </a:r>
          </a:p>
          <a:p>
            <a:pPr marL="457200" indent="-457200" algn="l">
              <a:buFont typeface="Arial" panose="020B0604020202020204" pitchFamily="34" charset="0"/>
              <a:buChar char="•"/>
            </a:pPr>
            <a:endParaRPr lang="en-GB"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458440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QeOTPrbXYNagv8gyuhw9PGfHxNvuVlxoqFnOmTLDjJnE86c8FI-w:https://upload.wikimedia.org/wikipedia/commons/a/ae/GLO1_Homo_sapiens_small_fast.gif"/>
          <p:cNvPicPr>
            <a:picLocks noChangeAspect="1" noChangeArrowheads="1"/>
          </p:cNvPicPr>
          <p:nvPr/>
        </p:nvPicPr>
        <p:blipFill>
          <a:blip r:embed="rId2" cstate="print"/>
          <a:srcRect/>
          <a:stretch>
            <a:fillRect/>
          </a:stretch>
        </p:blipFill>
        <p:spPr bwMode="auto">
          <a:xfrm>
            <a:off x="9637379" y="3770461"/>
            <a:ext cx="2286000" cy="1981201"/>
          </a:xfrm>
          <a:prstGeom prst="rect">
            <a:avLst/>
          </a:prstGeom>
          <a:noFill/>
        </p:spPr>
      </p:pic>
      <p:sp>
        <p:nvSpPr>
          <p:cNvPr id="3" name="Content Placeholder 2"/>
          <p:cNvSpPr>
            <a:spLocks noGrp="1"/>
          </p:cNvSpPr>
          <p:nvPr>
            <p:ph idx="1"/>
          </p:nvPr>
        </p:nvSpPr>
        <p:spPr>
          <a:xfrm>
            <a:off x="838200" y="1469571"/>
            <a:ext cx="10515600" cy="5143500"/>
          </a:xfrm>
        </p:spPr>
        <p:txBody>
          <a:bodyPr>
            <a:normAutofit lnSpcReduction="10000"/>
          </a:bodyPr>
          <a:lstStyle/>
          <a:p>
            <a:r>
              <a:rPr lang="en-GB" sz="3200" dirty="0" smtClean="0"/>
              <a:t>Enzymes are </a:t>
            </a:r>
            <a:r>
              <a:rPr lang="en-GB" sz="3200" b="1" dirty="0" smtClean="0"/>
              <a:t>globular proteins</a:t>
            </a:r>
            <a:r>
              <a:rPr lang="en-GB" sz="3200" dirty="0" smtClean="0"/>
              <a:t> with a specific </a:t>
            </a:r>
            <a:r>
              <a:rPr lang="en-GB" sz="3200" b="1" dirty="0" smtClean="0"/>
              <a:t>tertiary </a:t>
            </a:r>
            <a:r>
              <a:rPr lang="en-GB" sz="3200" dirty="0" smtClean="0"/>
              <a:t>structure</a:t>
            </a:r>
          </a:p>
          <a:p>
            <a:r>
              <a:rPr lang="en-GB" sz="3200" dirty="0" smtClean="0"/>
              <a:t>The action of enzymes can either be inside a cell or outside a cell</a:t>
            </a:r>
          </a:p>
          <a:p>
            <a:pPr lvl="1"/>
            <a:r>
              <a:rPr lang="en-GB" sz="2800" dirty="0" smtClean="0"/>
              <a:t>What is the term given to action inside the cell?</a:t>
            </a:r>
          </a:p>
          <a:p>
            <a:pPr lvl="1"/>
            <a:r>
              <a:rPr lang="en-GB" sz="2800" dirty="0" smtClean="0"/>
              <a:t>What is the term given to action outside the cell?</a:t>
            </a:r>
          </a:p>
          <a:p>
            <a:r>
              <a:rPr lang="en-GB" sz="3200" dirty="0" smtClean="0"/>
              <a:t>Enzymes are known as </a:t>
            </a:r>
            <a:r>
              <a:rPr lang="en-GB" sz="3200" b="1" dirty="0" smtClean="0"/>
              <a:t>biological catalysts</a:t>
            </a:r>
            <a:r>
              <a:rPr lang="en-GB" sz="3200" dirty="0"/>
              <a:t> </a:t>
            </a:r>
            <a:r>
              <a:rPr lang="en-GB" sz="3200" dirty="0" smtClean="0"/>
              <a:t>that speed up (catalyse) metabolic reactions</a:t>
            </a:r>
          </a:p>
          <a:p>
            <a:r>
              <a:rPr lang="en-GB" sz="3200" dirty="0" smtClean="0"/>
              <a:t>Q: How do enzymes speed up reactions? </a:t>
            </a:r>
          </a:p>
          <a:p>
            <a:pPr lvl="1"/>
            <a:r>
              <a:rPr lang="en-GB" sz="2800" dirty="0" smtClean="0">
                <a:solidFill>
                  <a:srgbClr val="FF0000"/>
                </a:solidFill>
              </a:rPr>
              <a:t>They lower the activation energy, therefore increasing the rate</a:t>
            </a:r>
          </a:p>
          <a:p>
            <a:pPr marL="457200" lvl="1" indent="0">
              <a:buNone/>
            </a:pPr>
            <a:r>
              <a:rPr lang="en-GB" sz="2800" dirty="0" smtClean="0">
                <a:solidFill>
                  <a:srgbClr val="FF0000"/>
                </a:solidFill>
              </a:rPr>
              <a:t>of the reaction</a:t>
            </a:r>
          </a:p>
          <a:p>
            <a:endParaRPr lang="en-GB" dirty="0" smtClean="0"/>
          </a:p>
          <a:p>
            <a:pPr marL="457200" lvl="1" indent="0">
              <a:buNone/>
            </a:pPr>
            <a:endParaRPr lang="en-GB" dirty="0" smtClean="0"/>
          </a:p>
        </p:txBody>
      </p:sp>
      <p:sp>
        <p:nvSpPr>
          <p:cNvPr id="4" name="Title 1"/>
          <p:cNvSpPr txBox="1">
            <a:spLocks/>
          </p:cNvSpPr>
          <p:nvPr/>
        </p:nvSpPr>
        <p:spPr>
          <a:xfrm>
            <a:off x="457200" y="457200"/>
            <a:ext cx="11201400" cy="762000"/>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Introduction to Enzymes </a:t>
            </a:r>
            <a:endParaRPr lang="en-GB" sz="4000" b="1" dirty="0">
              <a:latin typeface="Calibri" charset="0"/>
              <a:ea typeface="Calibri" charset="0"/>
              <a:cs typeface="Calibri" charset="0"/>
            </a:endParaRPr>
          </a:p>
        </p:txBody>
      </p:sp>
      <p:sp>
        <p:nvSpPr>
          <p:cNvPr id="6" name="TextBox 5"/>
          <p:cNvSpPr txBox="1"/>
          <p:nvPr/>
        </p:nvSpPr>
        <p:spPr>
          <a:xfrm>
            <a:off x="8850086" y="3118757"/>
            <a:ext cx="2808514" cy="461665"/>
          </a:xfrm>
          <a:prstGeom prst="rect">
            <a:avLst/>
          </a:prstGeom>
          <a:noFill/>
        </p:spPr>
        <p:txBody>
          <a:bodyPr wrap="square" rtlCol="0">
            <a:spAutoFit/>
          </a:bodyPr>
          <a:lstStyle/>
          <a:p>
            <a:r>
              <a:rPr lang="en-GB" sz="2400" dirty="0" smtClean="0">
                <a:solidFill>
                  <a:srgbClr val="FF0000"/>
                </a:solidFill>
              </a:rPr>
              <a:t>Intracellular</a:t>
            </a:r>
            <a:endParaRPr lang="en-GB" sz="2400" dirty="0">
              <a:solidFill>
                <a:srgbClr val="FF0000"/>
              </a:solidFill>
            </a:endParaRPr>
          </a:p>
        </p:txBody>
      </p:sp>
      <p:sp>
        <p:nvSpPr>
          <p:cNvPr id="7" name="TextBox 6"/>
          <p:cNvSpPr txBox="1"/>
          <p:nvPr/>
        </p:nvSpPr>
        <p:spPr>
          <a:xfrm>
            <a:off x="8850086" y="3539629"/>
            <a:ext cx="2808514" cy="461665"/>
          </a:xfrm>
          <a:prstGeom prst="rect">
            <a:avLst/>
          </a:prstGeom>
          <a:noFill/>
        </p:spPr>
        <p:txBody>
          <a:bodyPr wrap="square" rtlCol="0">
            <a:spAutoFit/>
          </a:bodyPr>
          <a:lstStyle/>
          <a:p>
            <a:r>
              <a:rPr lang="en-GB" sz="2400" dirty="0" smtClean="0">
                <a:solidFill>
                  <a:srgbClr val="FF0000"/>
                </a:solidFill>
              </a:rPr>
              <a:t>Extracellular</a:t>
            </a:r>
            <a:endParaRPr lang="en-GB" sz="2400" dirty="0">
              <a:solidFill>
                <a:srgbClr val="FF0000"/>
              </a:solidFill>
            </a:endParaRPr>
          </a:p>
        </p:txBody>
      </p:sp>
    </p:spTree>
    <p:extLst>
      <p:ext uri="{BB962C8B-B14F-4D97-AF65-F5344CB8AC3E}">
        <p14:creationId xmlns:p14="http://schemas.microsoft.com/office/powerpoint/2010/main" val="46732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523" y="1104559"/>
            <a:ext cx="8523680" cy="5050292"/>
          </a:xfrm>
        </p:spPr>
        <p:txBody>
          <a:bodyPr/>
          <a:lstStyle/>
          <a:p>
            <a:r>
              <a:rPr lang="en-GB" sz="3200" dirty="0" smtClean="0"/>
              <a:t>Enzymes are highly specific biological molecules</a:t>
            </a:r>
          </a:p>
          <a:p>
            <a:pPr marL="0" indent="0">
              <a:buNone/>
            </a:pPr>
            <a:r>
              <a:rPr lang="en-GB" sz="3200" dirty="0" smtClean="0"/>
              <a:t>Q: What is the name of the specific part of the enzyme? </a:t>
            </a:r>
          </a:p>
          <a:p>
            <a:r>
              <a:rPr lang="en-GB" sz="3200" dirty="0" smtClean="0"/>
              <a:t>Enzymes are very sensitive to changes in both temperature and pH</a:t>
            </a:r>
          </a:p>
          <a:p>
            <a:pPr marL="0" indent="0">
              <a:buNone/>
            </a:pPr>
            <a:r>
              <a:rPr lang="en-GB" sz="3200" dirty="0" smtClean="0"/>
              <a:t>Q: What is the term used to describe what happens when enzymes are exposed to high temperature?</a:t>
            </a:r>
          </a:p>
          <a:p>
            <a:r>
              <a:rPr lang="en-GB" sz="3200" dirty="0" smtClean="0"/>
              <a:t>Enzymes are highly specific molecules, and only specific enzymes will catalyse specific reactions</a:t>
            </a:r>
          </a:p>
          <a:p>
            <a:endParaRPr lang="en-GB" dirty="0" smtClean="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GCSE Enzymes Recap </a:t>
            </a:r>
            <a:endParaRPr lang="en-GB" sz="4000" b="1" dirty="0">
              <a:latin typeface="Calibri" charset="0"/>
              <a:ea typeface="Calibri" charset="0"/>
              <a:cs typeface="Calibri" charset="0"/>
            </a:endParaRPr>
          </a:p>
        </p:txBody>
      </p:sp>
      <p:grpSp>
        <p:nvGrpSpPr>
          <p:cNvPr id="14" name="Group 13"/>
          <p:cNvGrpSpPr/>
          <p:nvPr/>
        </p:nvGrpSpPr>
        <p:grpSpPr>
          <a:xfrm>
            <a:off x="8690203" y="1104559"/>
            <a:ext cx="3907583" cy="5105400"/>
            <a:chOff x="8690203" y="1104559"/>
            <a:chExt cx="3907583" cy="5105400"/>
          </a:xfrm>
        </p:grpSpPr>
        <p:graphicFrame>
          <p:nvGraphicFramePr>
            <p:cNvPr id="5" name="Object 7"/>
            <p:cNvGraphicFramePr>
              <a:graphicFrameLocks noChangeAspect="1"/>
            </p:cNvGraphicFramePr>
            <p:nvPr>
              <p:extLst>
                <p:ext uri="{D42A27DB-BD31-4B8C-83A1-F6EECF244321}">
                  <p14:modId xmlns:p14="http://schemas.microsoft.com/office/powerpoint/2010/main" val="3655571535"/>
                </p:ext>
              </p:extLst>
            </p:nvPr>
          </p:nvGraphicFramePr>
          <p:xfrm>
            <a:off x="8690203" y="2018959"/>
            <a:ext cx="2959100" cy="3352800"/>
          </p:xfrm>
          <a:graphic>
            <a:graphicData uri="http://schemas.openxmlformats.org/presentationml/2006/ole">
              <mc:AlternateContent xmlns:mc="http://schemas.openxmlformats.org/markup-compatibility/2006">
                <mc:Choice xmlns:v="urn:schemas-microsoft-com:vml" Requires="v">
                  <p:oleObj spid="_x0000_s2055" name="CorelDRAW" r:id="rId3" imgW="3468960" imgH="3921840" progId="">
                    <p:embed/>
                  </p:oleObj>
                </mc:Choice>
                <mc:Fallback>
                  <p:oleObj name="CorelDRAW" r:id="rId3" imgW="3468960" imgH="39218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0203" y="2018959"/>
                          <a:ext cx="29591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15"/>
            <p:cNvGrpSpPr>
              <a:grpSpLocks/>
            </p:cNvGrpSpPr>
            <p:nvPr/>
          </p:nvGrpSpPr>
          <p:grpSpPr bwMode="auto">
            <a:xfrm>
              <a:off x="10078423" y="1104559"/>
              <a:ext cx="2519363" cy="1552575"/>
              <a:chOff x="3916" y="614"/>
              <a:chExt cx="1587" cy="978"/>
            </a:xfrm>
          </p:grpSpPr>
          <p:sp>
            <p:nvSpPr>
              <p:cNvPr id="7" name="Line 9"/>
              <p:cNvSpPr>
                <a:spLocks noChangeShapeType="1"/>
              </p:cNvSpPr>
              <p:nvPr/>
            </p:nvSpPr>
            <p:spPr bwMode="auto">
              <a:xfrm flipH="1">
                <a:off x="3916" y="1046"/>
                <a:ext cx="437" cy="388"/>
              </a:xfrm>
              <a:prstGeom prst="line">
                <a:avLst/>
              </a:prstGeom>
              <a:noFill/>
              <a:ln w="28575">
                <a:solidFill>
                  <a:schemeClr val="tx1"/>
                </a:solidFill>
                <a:round/>
                <a:headEnd/>
                <a:tailEnd type="triangle" w="med" len="med"/>
              </a:ln>
              <a:effectLst/>
            </p:spPr>
            <p:txBody>
              <a:bodyPr wrap="none" anchor="ctr"/>
              <a:lstStyle/>
              <a:p>
                <a:endParaRPr lang="en-GB"/>
              </a:p>
            </p:txBody>
          </p:sp>
          <p:sp>
            <p:nvSpPr>
              <p:cNvPr id="8" name="Text Box 11"/>
              <p:cNvSpPr txBox="1">
                <a:spLocks noChangeArrowheads="1"/>
              </p:cNvSpPr>
              <p:nvPr/>
            </p:nvSpPr>
            <p:spPr bwMode="auto">
              <a:xfrm>
                <a:off x="4335" y="614"/>
                <a:ext cx="1168" cy="978"/>
              </a:xfrm>
              <a:prstGeom prst="rect">
                <a:avLst/>
              </a:prstGeom>
              <a:noFill/>
              <a:ln w="9525">
                <a:noFill/>
                <a:miter lim="800000"/>
                <a:headEnd/>
                <a:tailEnd/>
              </a:ln>
              <a:effectLst/>
            </p:spPr>
            <p:txBody>
              <a:bodyPr wrap="none">
                <a:spAutoFit/>
              </a:bodyPr>
              <a:lstStyle/>
              <a:p>
                <a:pPr algn="l"/>
                <a:r>
                  <a:rPr lang="en-GB">
                    <a:solidFill>
                      <a:srgbClr val="000066"/>
                    </a:solidFill>
                  </a:rPr>
                  <a:t>Substrate</a:t>
                </a:r>
              </a:p>
              <a:p>
                <a:pPr algn="l"/>
                <a:r>
                  <a:rPr lang="en-GB">
                    <a:solidFill>
                      <a:srgbClr val="000066"/>
                    </a:solidFill>
                  </a:rPr>
                  <a:t>molecule in</a:t>
                </a:r>
              </a:p>
              <a:p>
                <a:pPr algn="l"/>
                <a:r>
                  <a:rPr lang="en-GB">
                    <a:solidFill>
                      <a:srgbClr val="000066"/>
                    </a:solidFill>
                  </a:rPr>
                  <a:t>the ACTIVE</a:t>
                </a:r>
              </a:p>
              <a:p>
                <a:pPr algn="l"/>
                <a:r>
                  <a:rPr lang="en-GB">
                    <a:solidFill>
                      <a:srgbClr val="000066"/>
                    </a:solidFill>
                  </a:rPr>
                  <a:t>SITE</a:t>
                </a:r>
                <a:endParaRPr lang="en-GB" b="0">
                  <a:solidFill>
                    <a:srgbClr val="000066"/>
                  </a:solidFill>
                </a:endParaRPr>
              </a:p>
            </p:txBody>
          </p:sp>
        </p:grpSp>
        <p:grpSp>
          <p:nvGrpSpPr>
            <p:cNvPr id="9" name="Group 14"/>
            <p:cNvGrpSpPr>
              <a:grpSpLocks/>
            </p:cNvGrpSpPr>
            <p:nvPr/>
          </p:nvGrpSpPr>
          <p:grpSpPr bwMode="auto">
            <a:xfrm>
              <a:off x="8842603" y="4381159"/>
              <a:ext cx="2459037" cy="1828800"/>
              <a:chOff x="3009" y="2678"/>
              <a:chExt cx="1549" cy="1152"/>
            </a:xfrm>
          </p:grpSpPr>
          <p:sp>
            <p:nvSpPr>
              <p:cNvPr id="10" name="Line 10"/>
              <p:cNvSpPr>
                <a:spLocks noChangeShapeType="1"/>
              </p:cNvSpPr>
              <p:nvPr/>
            </p:nvSpPr>
            <p:spPr bwMode="auto">
              <a:xfrm flipV="1">
                <a:off x="3681" y="2678"/>
                <a:ext cx="0" cy="864"/>
              </a:xfrm>
              <a:prstGeom prst="line">
                <a:avLst/>
              </a:prstGeom>
              <a:noFill/>
              <a:ln w="28575">
                <a:solidFill>
                  <a:schemeClr val="tx1"/>
                </a:solidFill>
                <a:round/>
                <a:headEnd/>
                <a:tailEnd type="triangle" w="med" len="med"/>
              </a:ln>
              <a:effectLst/>
            </p:spPr>
            <p:txBody>
              <a:bodyPr wrap="none" anchor="ctr"/>
              <a:lstStyle/>
              <a:p>
                <a:endParaRPr lang="en-GB"/>
              </a:p>
            </p:txBody>
          </p:sp>
          <p:sp>
            <p:nvSpPr>
              <p:cNvPr id="11" name="Text Box 12"/>
              <p:cNvSpPr txBox="1">
                <a:spLocks noChangeArrowheads="1"/>
              </p:cNvSpPr>
              <p:nvPr/>
            </p:nvSpPr>
            <p:spPr bwMode="auto">
              <a:xfrm>
                <a:off x="3009" y="3542"/>
                <a:ext cx="1549" cy="288"/>
              </a:xfrm>
              <a:prstGeom prst="rect">
                <a:avLst/>
              </a:prstGeom>
              <a:noFill/>
              <a:ln w="9525">
                <a:noFill/>
                <a:miter lim="800000"/>
                <a:headEnd/>
                <a:tailEnd/>
              </a:ln>
              <a:effectLst/>
            </p:spPr>
            <p:txBody>
              <a:bodyPr wrap="none">
                <a:spAutoFit/>
              </a:bodyPr>
              <a:lstStyle/>
              <a:p>
                <a:pPr algn="l"/>
                <a:r>
                  <a:rPr lang="en-GB">
                    <a:solidFill>
                      <a:srgbClr val="A50021"/>
                    </a:solidFill>
                  </a:rPr>
                  <a:t>Enzyme molecule</a:t>
                </a:r>
                <a:endParaRPr lang="en-GB" b="0">
                  <a:solidFill>
                    <a:srgbClr val="A50021"/>
                  </a:solidFill>
                </a:endParaRPr>
              </a:p>
            </p:txBody>
          </p:sp>
        </p:grpSp>
      </p:grpSp>
      <p:sp>
        <p:nvSpPr>
          <p:cNvPr id="12" name="TextBox 11"/>
          <p:cNvSpPr txBox="1"/>
          <p:nvPr/>
        </p:nvSpPr>
        <p:spPr>
          <a:xfrm>
            <a:off x="1895509" y="2095761"/>
            <a:ext cx="2808514" cy="461665"/>
          </a:xfrm>
          <a:prstGeom prst="rect">
            <a:avLst/>
          </a:prstGeom>
          <a:noFill/>
        </p:spPr>
        <p:txBody>
          <a:bodyPr wrap="square" rtlCol="0">
            <a:spAutoFit/>
          </a:bodyPr>
          <a:lstStyle/>
          <a:p>
            <a:r>
              <a:rPr lang="en-GB" sz="2400" b="1" dirty="0" smtClean="0">
                <a:solidFill>
                  <a:srgbClr val="FF0000"/>
                </a:solidFill>
              </a:rPr>
              <a:t>Active site</a:t>
            </a:r>
            <a:endParaRPr lang="en-GB" sz="2400" b="1" dirty="0">
              <a:solidFill>
                <a:srgbClr val="FF0000"/>
              </a:solidFill>
            </a:endParaRPr>
          </a:p>
        </p:txBody>
      </p:sp>
      <p:sp>
        <p:nvSpPr>
          <p:cNvPr id="13" name="TextBox 12"/>
          <p:cNvSpPr txBox="1"/>
          <p:nvPr/>
        </p:nvSpPr>
        <p:spPr>
          <a:xfrm>
            <a:off x="3024106" y="4605294"/>
            <a:ext cx="2808514" cy="461665"/>
          </a:xfrm>
          <a:prstGeom prst="rect">
            <a:avLst/>
          </a:prstGeom>
          <a:noFill/>
        </p:spPr>
        <p:txBody>
          <a:bodyPr wrap="square" rtlCol="0">
            <a:spAutoFit/>
          </a:bodyPr>
          <a:lstStyle/>
          <a:p>
            <a:r>
              <a:rPr lang="en-GB" sz="2400" b="1" dirty="0" smtClean="0">
                <a:solidFill>
                  <a:srgbClr val="FF0000"/>
                </a:solidFill>
              </a:rPr>
              <a:t>Denature</a:t>
            </a:r>
            <a:endParaRPr lang="en-GB" sz="2400" b="1" dirty="0">
              <a:solidFill>
                <a:srgbClr val="FF0000"/>
              </a:solidFill>
            </a:endParaRPr>
          </a:p>
        </p:txBody>
      </p:sp>
    </p:spTree>
    <p:extLst>
      <p:ext uri="{BB962C8B-B14F-4D97-AF65-F5344CB8AC3E}">
        <p14:creationId xmlns:p14="http://schemas.microsoft.com/office/powerpoint/2010/main" val="377238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1736725" y="800100"/>
            <a:ext cx="8699500" cy="5308600"/>
            <a:chOff x="134" y="504"/>
            <a:chExt cx="5480" cy="3344"/>
          </a:xfrm>
        </p:grpSpPr>
        <p:pic>
          <p:nvPicPr>
            <p:cNvPr id="960526" name="S3_6_Ea_animated_graph.swf" descr="3_6_Ea_animated_graph"/>
            <p:cNvPicPr>
              <a:picLocks noChangeAspect="1" noChangeArrowheads="1"/>
            </p:cNvPicPr>
            <p:nvPr/>
          </p:nvPicPr>
          <p:blipFill>
            <a:blip r:embed="rId5" cstate="print"/>
            <a:srcRect/>
            <a:stretch>
              <a:fillRect/>
            </a:stretch>
          </p:blipFill>
          <p:spPr bwMode="auto">
            <a:xfrm>
              <a:off x="134" y="504"/>
              <a:ext cx="5480" cy="3344"/>
            </a:xfrm>
            <a:prstGeom prst="rect">
              <a:avLst/>
            </a:prstGeom>
            <a:noFill/>
            <a:ln w="9525" algn="ctr">
              <a:noFill/>
              <a:miter lim="800000"/>
              <a:headEnd/>
              <a:tailEnd/>
            </a:ln>
            <a:effectLst/>
          </p:spPr>
        </p:pic>
      </p:grpSp>
    </p:spTree>
    <p:controls>
      <mc:AlternateContent xmlns:mc="http://schemas.openxmlformats.org/markup-compatibility/2006">
        <mc:Choice xmlns:v="urn:schemas-microsoft-com:vml" Requires="v">
          <p:control spid="1033" name="ShockwaveFlash1" r:id="rId2" imgW="10679040" imgH="6156360"/>
        </mc:Choice>
        <mc:Fallback>
          <p:control name="ShockwaveFlash1" r:id="rId2" imgW="10679040" imgH="6156360">
            <p:pic>
              <p:nvPicPr>
                <p:cNvPr id="3" name="ShockwaveFlash1"/>
                <p:cNvPicPr preferRelativeResize="0">
                  <a:picLocks noChangeArrowheads="1" noChangeShapeType="1"/>
                </p:cNvPicPr>
                <p:nvPr/>
              </p:nvPicPr>
              <p:blipFill>
                <a:blip r:embed="rId6"/>
                <a:srcRect/>
                <a:stretch>
                  <a:fillRect/>
                </a:stretch>
              </p:blipFill>
              <p:spPr bwMode="auto">
                <a:xfrm>
                  <a:off x="783771" y="359229"/>
                  <a:ext cx="10678886" cy="6155871"/>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3303658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1" y="195943"/>
            <a:ext cx="11854542" cy="1175657"/>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GCSE Enzymes Recap – describing the lock and key model</a:t>
            </a:r>
            <a:endParaRPr lang="en-GB" sz="4000" b="1" dirty="0">
              <a:latin typeface="Calibri" charset="0"/>
              <a:ea typeface="Calibri" charset="0"/>
              <a:cs typeface="Calibri" charset="0"/>
            </a:endParaRPr>
          </a:p>
        </p:txBody>
      </p:sp>
      <p:grpSp>
        <p:nvGrpSpPr>
          <p:cNvPr id="5" name="Group 4"/>
          <p:cNvGrpSpPr/>
          <p:nvPr/>
        </p:nvGrpSpPr>
        <p:grpSpPr>
          <a:xfrm>
            <a:off x="1415973" y="2869993"/>
            <a:ext cx="9283854" cy="3624715"/>
            <a:chOff x="1384758" y="1491003"/>
            <a:chExt cx="9283854" cy="3624715"/>
          </a:xfrm>
        </p:grpSpPr>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758" y="1491003"/>
              <a:ext cx="9283854" cy="3624715"/>
            </a:xfrm>
            <a:prstGeom prst="rect">
              <a:avLst/>
            </a:prstGeom>
          </p:spPr>
        </p:pic>
        <p:sp>
          <p:nvSpPr>
            <p:cNvPr id="7" name="Rectangle 6"/>
            <p:cNvSpPr/>
            <p:nvPr/>
          </p:nvSpPr>
          <p:spPr>
            <a:xfrm>
              <a:off x="4903076" y="1491003"/>
              <a:ext cx="2632841" cy="7477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8" name="TextBox 7"/>
          <p:cNvSpPr txBox="1"/>
          <p:nvPr/>
        </p:nvSpPr>
        <p:spPr>
          <a:xfrm>
            <a:off x="457200" y="1567543"/>
            <a:ext cx="11201400" cy="954107"/>
          </a:xfrm>
          <a:prstGeom prst="rect">
            <a:avLst/>
          </a:prstGeom>
          <a:noFill/>
        </p:spPr>
        <p:txBody>
          <a:bodyPr wrap="square" rtlCol="0">
            <a:spAutoFit/>
          </a:bodyPr>
          <a:lstStyle/>
          <a:p>
            <a:r>
              <a:rPr lang="en-GB" sz="2800" dirty="0" smtClean="0"/>
              <a:t>Use this diagram to see if you can remember how the lock and key model of enzyme action works</a:t>
            </a:r>
            <a:endParaRPr lang="en-GB" sz="2800" dirty="0"/>
          </a:p>
        </p:txBody>
      </p:sp>
    </p:spTree>
    <p:extLst>
      <p:ext uri="{BB962C8B-B14F-4D97-AF65-F5344CB8AC3E}">
        <p14:creationId xmlns:p14="http://schemas.microsoft.com/office/powerpoint/2010/main" val="3773196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653060" y="116632"/>
            <a:ext cx="5341783" cy="707886"/>
          </a:xfrm>
          <a:prstGeom prst="rect">
            <a:avLst/>
          </a:prstGeom>
          <a:solidFill>
            <a:srgbClr val="FFFF00"/>
          </a:solidFill>
          <a:ln w="9525">
            <a:noFill/>
            <a:miter lim="800000"/>
            <a:headEnd/>
            <a:tailEnd/>
          </a:ln>
          <a:effectLst/>
        </p:spPr>
        <p:txBody>
          <a:bodyPr wrap="none">
            <a:spAutoFit/>
          </a:bodyPr>
          <a:lstStyle/>
          <a:p>
            <a:r>
              <a:rPr lang="en-GB" sz="4000" dirty="0">
                <a:solidFill>
                  <a:srgbClr val="A50021"/>
                </a:solidFill>
              </a:rPr>
              <a:t>The Lock And Key Model</a:t>
            </a:r>
            <a:r>
              <a:rPr lang="en-GB" sz="2000" dirty="0">
                <a:solidFill>
                  <a:srgbClr val="A50021"/>
                </a:solidFill>
              </a:rPr>
              <a:t> </a:t>
            </a:r>
          </a:p>
        </p:txBody>
      </p:sp>
      <p:sp>
        <p:nvSpPr>
          <p:cNvPr id="30723" name="Text Box 3"/>
          <p:cNvSpPr txBox="1">
            <a:spLocks noChangeArrowheads="1"/>
          </p:cNvSpPr>
          <p:nvPr/>
        </p:nvSpPr>
        <p:spPr bwMode="auto">
          <a:xfrm>
            <a:off x="1703512" y="914401"/>
            <a:ext cx="8064896" cy="646331"/>
          </a:xfrm>
          <a:prstGeom prst="rect">
            <a:avLst/>
          </a:prstGeom>
          <a:noFill/>
          <a:ln w="9525">
            <a:noFill/>
            <a:miter lim="800000"/>
            <a:headEnd/>
            <a:tailEnd/>
          </a:ln>
          <a:effectLst/>
        </p:spPr>
        <p:txBody>
          <a:bodyPr wrap="square">
            <a:spAutoFit/>
          </a:bodyPr>
          <a:lstStyle/>
          <a:p>
            <a:r>
              <a:rPr lang="en-GB" dirty="0">
                <a:solidFill>
                  <a:srgbClr val="000066"/>
                </a:solidFill>
              </a:rPr>
              <a:t>In an enzyme - catalysed reaction, the </a:t>
            </a:r>
            <a:r>
              <a:rPr lang="en-GB" dirty="0">
                <a:solidFill>
                  <a:srgbClr val="A50021"/>
                </a:solidFill>
              </a:rPr>
              <a:t>enzyme</a:t>
            </a:r>
            <a:r>
              <a:rPr lang="en-GB" dirty="0">
                <a:solidFill>
                  <a:srgbClr val="000066"/>
                </a:solidFill>
              </a:rPr>
              <a:t> binds to the </a:t>
            </a:r>
            <a:r>
              <a:rPr lang="en-GB" dirty="0">
                <a:solidFill>
                  <a:srgbClr val="A50021"/>
                </a:solidFill>
              </a:rPr>
              <a:t>substrate</a:t>
            </a:r>
            <a:r>
              <a:rPr lang="en-GB" dirty="0">
                <a:solidFill>
                  <a:srgbClr val="000066"/>
                </a:solidFill>
              </a:rPr>
              <a:t> to form an </a:t>
            </a:r>
            <a:r>
              <a:rPr lang="en-GB" b="1" u="sng" dirty="0">
                <a:solidFill>
                  <a:srgbClr val="000066"/>
                </a:solidFill>
              </a:rPr>
              <a:t>enzyme-substrate complex</a:t>
            </a:r>
            <a:r>
              <a:rPr lang="en-GB" dirty="0">
                <a:solidFill>
                  <a:srgbClr val="000066"/>
                </a:solidFill>
              </a:rPr>
              <a:t>.</a:t>
            </a:r>
          </a:p>
        </p:txBody>
      </p:sp>
      <p:graphicFrame>
        <p:nvGraphicFramePr>
          <p:cNvPr id="42056" name="Object 1096"/>
          <p:cNvGraphicFramePr>
            <a:graphicFrameLocks noChangeAspect="1"/>
          </p:cNvGraphicFramePr>
          <p:nvPr/>
        </p:nvGraphicFramePr>
        <p:xfrm>
          <a:off x="3352801" y="1966913"/>
          <a:ext cx="519113" cy="838200"/>
        </p:xfrm>
        <a:graphic>
          <a:graphicData uri="http://schemas.openxmlformats.org/presentationml/2006/ole">
            <mc:AlternateContent xmlns:mc="http://schemas.openxmlformats.org/markup-compatibility/2006">
              <mc:Choice xmlns:v="urn:schemas-microsoft-com:vml" Requires="v">
                <p:oleObj spid="_x0000_s3094" name="CorelDRAW" r:id="rId3" imgW="826560" imgH="1331640" progId="">
                  <p:embed/>
                </p:oleObj>
              </mc:Choice>
              <mc:Fallback>
                <p:oleObj name="CorelDRAW" r:id="rId3" imgW="826560" imgH="1331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1" y="1966913"/>
                        <a:ext cx="5191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57" name="Object 1097"/>
          <p:cNvGraphicFramePr>
            <a:graphicFrameLocks noChangeAspect="1"/>
          </p:cNvGraphicFramePr>
          <p:nvPr/>
        </p:nvGraphicFramePr>
        <p:xfrm>
          <a:off x="3352801" y="3581400"/>
          <a:ext cx="519113" cy="838200"/>
        </p:xfrm>
        <a:graphic>
          <a:graphicData uri="http://schemas.openxmlformats.org/presentationml/2006/ole">
            <mc:AlternateContent xmlns:mc="http://schemas.openxmlformats.org/markup-compatibility/2006">
              <mc:Choice xmlns:v="urn:schemas-microsoft-com:vml" Requires="v">
                <p:oleObj spid="_x0000_s3095" name="CorelDRAW" r:id="rId5" imgW="826560" imgH="1331640" progId="">
                  <p:embed/>
                </p:oleObj>
              </mc:Choice>
              <mc:Fallback>
                <p:oleObj name="CorelDRAW" r:id="rId5" imgW="826560" imgH="1331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1" y="3581400"/>
                        <a:ext cx="5191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058" name="Object 1098"/>
          <p:cNvGraphicFramePr>
            <a:graphicFrameLocks noChangeAspect="1"/>
          </p:cNvGraphicFramePr>
          <p:nvPr/>
        </p:nvGraphicFramePr>
        <p:xfrm>
          <a:off x="3467100" y="3752851"/>
          <a:ext cx="719138" cy="485775"/>
        </p:xfrm>
        <a:graphic>
          <a:graphicData uri="http://schemas.openxmlformats.org/presentationml/2006/ole">
            <mc:AlternateContent xmlns:mc="http://schemas.openxmlformats.org/markup-compatibility/2006">
              <mc:Choice xmlns:v="urn:schemas-microsoft-com:vml" Requires="v">
                <p:oleObj spid="_x0000_s3096" name="CorelDRAW" r:id="rId6" imgW="1144080" imgH="756000" progId="">
                  <p:embed/>
                </p:oleObj>
              </mc:Choice>
              <mc:Fallback>
                <p:oleObj name="CorelDRAW" r:id="rId6" imgW="1144080" imgH="7560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7100" y="3752851"/>
                        <a:ext cx="719138"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5" name="Text Box 15"/>
          <p:cNvSpPr txBox="1">
            <a:spLocks noChangeArrowheads="1"/>
          </p:cNvSpPr>
          <p:nvPr/>
        </p:nvSpPr>
        <p:spPr bwMode="auto">
          <a:xfrm>
            <a:off x="5715001" y="1981201"/>
            <a:ext cx="3110467" cy="646331"/>
          </a:xfrm>
          <a:prstGeom prst="rect">
            <a:avLst/>
          </a:prstGeom>
          <a:noFill/>
          <a:ln w="9525">
            <a:noFill/>
            <a:miter lim="800000"/>
            <a:headEnd/>
            <a:tailEnd/>
          </a:ln>
          <a:effectLst/>
        </p:spPr>
        <p:txBody>
          <a:bodyPr wrap="none">
            <a:spAutoFit/>
          </a:bodyPr>
          <a:lstStyle/>
          <a:p>
            <a:r>
              <a:rPr lang="en-GB">
                <a:solidFill>
                  <a:srgbClr val="A50021"/>
                </a:solidFill>
              </a:rPr>
              <a:t>An enzyme - substrate complex</a:t>
            </a:r>
          </a:p>
          <a:p>
            <a:r>
              <a:rPr lang="en-GB">
                <a:solidFill>
                  <a:srgbClr val="A50021"/>
                </a:solidFill>
              </a:rPr>
              <a:t>forms</a:t>
            </a:r>
          </a:p>
        </p:txBody>
      </p:sp>
      <p:grpSp>
        <p:nvGrpSpPr>
          <p:cNvPr id="2" name="Group 30"/>
          <p:cNvGrpSpPr>
            <a:grpSpLocks/>
          </p:cNvGrpSpPr>
          <p:nvPr/>
        </p:nvGrpSpPr>
        <p:grpSpPr bwMode="auto">
          <a:xfrm>
            <a:off x="6605589" y="3743325"/>
            <a:ext cx="858837" cy="488950"/>
            <a:chOff x="3201" y="2358"/>
            <a:chExt cx="541" cy="308"/>
          </a:xfrm>
        </p:grpSpPr>
        <p:sp>
          <p:nvSpPr>
            <p:cNvPr id="30739" name="Rectangle 19"/>
            <p:cNvSpPr>
              <a:spLocks noChangeArrowheads="1"/>
            </p:cNvSpPr>
            <p:nvPr/>
          </p:nvSpPr>
          <p:spPr bwMode="auto">
            <a:xfrm>
              <a:off x="3201" y="2378"/>
              <a:ext cx="164" cy="91"/>
            </a:xfrm>
            <a:prstGeom prst="rect">
              <a:avLst/>
            </a:prstGeom>
            <a:solidFill>
              <a:srgbClr val="FF0000"/>
            </a:solidFill>
            <a:ln w="9525">
              <a:noFill/>
              <a:miter lim="800000"/>
              <a:headEnd/>
              <a:tailEnd/>
            </a:ln>
            <a:effectLst/>
          </p:spPr>
          <p:txBody>
            <a:bodyPr wrap="none" anchor="ctr"/>
            <a:lstStyle/>
            <a:p>
              <a:endParaRPr lang="en-GB"/>
            </a:p>
          </p:txBody>
        </p:sp>
        <p:sp>
          <p:nvSpPr>
            <p:cNvPr id="30740" name="Rectangle 20"/>
            <p:cNvSpPr>
              <a:spLocks noChangeArrowheads="1"/>
            </p:cNvSpPr>
            <p:nvPr/>
          </p:nvSpPr>
          <p:spPr bwMode="auto">
            <a:xfrm>
              <a:off x="3204" y="2575"/>
              <a:ext cx="164" cy="91"/>
            </a:xfrm>
            <a:prstGeom prst="rect">
              <a:avLst/>
            </a:prstGeom>
            <a:solidFill>
              <a:srgbClr val="FF0000"/>
            </a:solidFill>
            <a:ln w="9525">
              <a:noFill/>
              <a:miter lim="800000"/>
              <a:headEnd/>
              <a:tailEnd/>
            </a:ln>
            <a:effectLst/>
          </p:spPr>
          <p:txBody>
            <a:bodyPr wrap="none" anchor="ctr"/>
            <a:lstStyle/>
            <a:p>
              <a:endParaRPr lang="en-GB"/>
            </a:p>
          </p:txBody>
        </p:sp>
        <p:sp>
          <p:nvSpPr>
            <p:cNvPr id="30741" name="Rectangle 21"/>
            <p:cNvSpPr>
              <a:spLocks noChangeArrowheads="1"/>
            </p:cNvSpPr>
            <p:nvPr/>
          </p:nvSpPr>
          <p:spPr bwMode="auto">
            <a:xfrm>
              <a:off x="3466" y="2358"/>
              <a:ext cx="276" cy="296"/>
            </a:xfrm>
            <a:prstGeom prst="rect">
              <a:avLst/>
            </a:prstGeom>
            <a:solidFill>
              <a:srgbClr val="FF66FF"/>
            </a:solidFill>
            <a:ln w="9525">
              <a:noFill/>
              <a:miter lim="800000"/>
              <a:headEnd/>
              <a:tailEnd/>
            </a:ln>
            <a:effectLst/>
          </p:spPr>
          <p:txBody>
            <a:bodyPr wrap="none" anchor="ctr"/>
            <a:lstStyle/>
            <a:p>
              <a:endParaRPr lang="en-GB"/>
            </a:p>
          </p:txBody>
        </p:sp>
      </p:grpSp>
      <p:grpSp>
        <p:nvGrpSpPr>
          <p:cNvPr id="3" name="Group 42"/>
          <p:cNvGrpSpPr>
            <a:grpSpLocks/>
          </p:cNvGrpSpPr>
          <p:nvPr/>
        </p:nvGrpSpPr>
        <p:grpSpPr bwMode="auto">
          <a:xfrm>
            <a:off x="2247900" y="3752851"/>
            <a:ext cx="1930400" cy="2289175"/>
            <a:chOff x="456" y="2364"/>
            <a:chExt cx="1216" cy="1442"/>
          </a:xfrm>
        </p:grpSpPr>
        <p:grpSp>
          <p:nvGrpSpPr>
            <p:cNvPr id="4" name="Group 17"/>
            <p:cNvGrpSpPr>
              <a:grpSpLocks/>
            </p:cNvGrpSpPr>
            <p:nvPr/>
          </p:nvGrpSpPr>
          <p:grpSpPr bwMode="auto">
            <a:xfrm>
              <a:off x="1208" y="2364"/>
              <a:ext cx="464" cy="314"/>
              <a:chOff x="1900" y="2400"/>
              <a:chExt cx="440" cy="286"/>
            </a:xfrm>
          </p:grpSpPr>
          <p:sp>
            <p:nvSpPr>
              <p:cNvPr id="30732" name="Rectangle 12"/>
              <p:cNvSpPr>
                <a:spLocks noChangeArrowheads="1"/>
              </p:cNvSpPr>
              <p:nvPr/>
            </p:nvSpPr>
            <p:spPr bwMode="auto">
              <a:xfrm>
                <a:off x="1900" y="2402"/>
                <a:ext cx="164" cy="88"/>
              </a:xfrm>
              <a:prstGeom prst="rect">
                <a:avLst/>
              </a:prstGeom>
              <a:solidFill>
                <a:srgbClr val="FF0000"/>
              </a:solidFill>
              <a:ln w="9525">
                <a:noFill/>
                <a:miter lim="800000"/>
                <a:headEnd/>
                <a:tailEnd/>
              </a:ln>
              <a:effectLst/>
            </p:spPr>
            <p:txBody>
              <a:bodyPr wrap="none" anchor="ctr"/>
              <a:lstStyle/>
              <a:p>
                <a:endParaRPr lang="en-GB"/>
              </a:p>
            </p:txBody>
          </p:sp>
          <p:sp>
            <p:nvSpPr>
              <p:cNvPr id="30733" name="Rectangle 13"/>
              <p:cNvSpPr>
                <a:spLocks noChangeArrowheads="1"/>
              </p:cNvSpPr>
              <p:nvPr/>
            </p:nvSpPr>
            <p:spPr bwMode="auto">
              <a:xfrm>
                <a:off x="1902" y="2592"/>
                <a:ext cx="164" cy="88"/>
              </a:xfrm>
              <a:prstGeom prst="rect">
                <a:avLst/>
              </a:prstGeom>
              <a:solidFill>
                <a:srgbClr val="FF0000"/>
              </a:solidFill>
              <a:ln w="9525">
                <a:noFill/>
                <a:miter lim="800000"/>
                <a:headEnd/>
                <a:tailEnd/>
              </a:ln>
              <a:effectLst/>
            </p:spPr>
            <p:txBody>
              <a:bodyPr wrap="none" anchor="ctr"/>
              <a:lstStyle/>
              <a:p>
                <a:endParaRPr lang="en-GB"/>
              </a:p>
            </p:txBody>
          </p:sp>
          <p:sp>
            <p:nvSpPr>
              <p:cNvPr id="30734" name="Rectangle 14"/>
              <p:cNvSpPr>
                <a:spLocks noChangeArrowheads="1"/>
              </p:cNvSpPr>
              <p:nvPr/>
            </p:nvSpPr>
            <p:spPr bwMode="auto">
              <a:xfrm>
                <a:off x="2064" y="2400"/>
                <a:ext cx="276" cy="286"/>
              </a:xfrm>
              <a:prstGeom prst="rect">
                <a:avLst/>
              </a:prstGeom>
              <a:solidFill>
                <a:srgbClr val="FF66FF"/>
              </a:solidFill>
              <a:ln w="9525">
                <a:noFill/>
                <a:miter lim="800000"/>
                <a:headEnd/>
                <a:tailEnd/>
              </a:ln>
              <a:effectLst/>
            </p:spPr>
            <p:txBody>
              <a:bodyPr wrap="none" anchor="ctr"/>
              <a:lstStyle/>
              <a:p>
                <a:endParaRPr lang="en-GB"/>
              </a:p>
            </p:txBody>
          </p:sp>
        </p:grpSp>
        <p:grpSp>
          <p:nvGrpSpPr>
            <p:cNvPr id="5" name="Group 31"/>
            <p:cNvGrpSpPr>
              <a:grpSpLocks/>
            </p:cNvGrpSpPr>
            <p:nvPr/>
          </p:nvGrpSpPr>
          <p:grpSpPr bwMode="auto">
            <a:xfrm>
              <a:off x="456" y="2788"/>
              <a:ext cx="1153" cy="1018"/>
              <a:chOff x="461" y="2736"/>
              <a:chExt cx="1153" cy="1018"/>
            </a:xfrm>
          </p:grpSpPr>
          <p:sp>
            <p:nvSpPr>
              <p:cNvPr id="30743" name="Text Box 23"/>
              <p:cNvSpPr txBox="1">
                <a:spLocks noChangeArrowheads="1"/>
              </p:cNvSpPr>
              <p:nvPr/>
            </p:nvSpPr>
            <p:spPr bwMode="auto">
              <a:xfrm>
                <a:off x="461" y="2954"/>
                <a:ext cx="1153" cy="800"/>
              </a:xfrm>
              <a:prstGeom prst="rect">
                <a:avLst/>
              </a:prstGeom>
              <a:noFill/>
              <a:ln w="9525">
                <a:noFill/>
                <a:miter lim="800000"/>
                <a:headEnd/>
                <a:tailEnd/>
              </a:ln>
              <a:effectLst/>
            </p:spPr>
            <p:txBody>
              <a:bodyPr wrap="none">
                <a:spAutoFit/>
              </a:bodyPr>
              <a:lstStyle/>
              <a:p>
                <a:pPr>
                  <a:lnSpc>
                    <a:spcPct val="85000"/>
                  </a:lnSpc>
                </a:pPr>
                <a:r>
                  <a:rPr lang="en-GB">
                    <a:solidFill>
                      <a:srgbClr val="A50021"/>
                    </a:solidFill>
                  </a:rPr>
                  <a:t>A reaction</a:t>
                </a:r>
              </a:p>
              <a:p>
                <a:pPr>
                  <a:lnSpc>
                    <a:spcPct val="85000"/>
                  </a:lnSpc>
                </a:pPr>
                <a:r>
                  <a:rPr lang="en-GB">
                    <a:solidFill>
                      <a:srgbClr val="A50021"/>
                    </a:solidFill>
                  </a:rPr>
                  <a:t>occurs</a:t>
                </a:r>
              </a:p>
              <a:p>
                <a:pPr>
                  <a:lnSpc>
                    <a:spcPct val="85000"/>
                  </a:lnSpc>
                </a:pPr>
                <a:r>
                  <a:rPr lang="en-GB">
                    <a:solidFill>
                      <a:srgbClr val="A50021"/>
                    </a:solidFill>
                  </a:rPr>
                  <a:t>forming an</a:t>
                </a:r>
              </a:p>
              <a:p>
                <a:pPr>
                  <a:lnSpc>
                    <a:spcPct val="85000"/>
                  </a:lnSpc>
                </a:pPr>
                <a:r>
                  <a:rPr lang="en-GB">
                    <a:solidFill>
                      <a:srgbClr val="A50021"/>
                    </a:solidFill>
                  </a:rPr>
                  <a:t>enzyme - product</a:t>
                </a:r>
              </a:p>
              <a:p>
                <a:pPr>
                  <a:lnSpc>
                    <a:spcPct val="85000"/>
                  </a:lnSpc>
                </a:pPr>
                <a:r>
                  <a:rPr lang="en-GB">
                    <a:solidFill>
                      <a:srgbClr val="A50021"/>
                    </a:solidFill>
                  </a:rPr>
                  <a:t>complex</a:t>
                </a:r>
              </a:p>
            </p:txBody>
          </p:sp>
          <p:sp>
            <p:nvSpPr>
              <p:cNvPr id="30745" name="Line 25"/>
              <p:cNvSpPr>
                <a:spLocks noChangeShapeType="1"/>
              </p:cNvSpPr>
              <p:nvPr/>
            </p:nvSpPr>
            <p:spPr bwMode="auto">
              <a:xfrm flipV="1">
                <a:off x="1248" y="2736"/>
                <a:ext cx="0" cy="240"/>
              </a:xfrm>
              <a:prstGeom prst="line">
                <a:avLst/>
              </a:prstGeom>
              <a:noFill/>
              <a:ln w="28575">
                <a:solidFill>
                  <a:schemeClr val="accent2"/>
                </a:solidFill>
                <a:round/>
                <a:headEnd type="oval" w="med" len="med"/>
                <a:tailEnd type="triangle" w="med" len="med"/>
              </a:ln>
              <a:effectLst/>
            </p:spPr>
            <p:txBody>
              <a:bodyPr wrap="none" anchor="ctr"/>
              <a:lstStyle/>
              <a:p>
                <a:endParaRPr lang="en-GB"/>
              </a:p>
            </p:txBody>
          </p:sp>
        </p:grpSp>
      </p:grpSp>
      <p:sp>
        <p:nvSpPr>
          <p:cNvPr id="30746" name="Text Box 26"/>
          <p:cNvSpPr txBox="1">
            <a:spLocks noChangeArrowheads="1"/>
          </p:cNvSpPr>
          <p:nvPr/>
        </p:nvSpPr>
        <p:spPr bwMode="auto">
          <a:xfrm>
            <a:off x="7620001" y="3581400"/>
            <a:ext cx="1703159" cy="798680"/>
          </a:xfrm>
          <a:prstGeom prst="rect">
            <a:avLst/>
          </a:prstGeom>
          <a:noFill/>
          <a:ln w="9525">
            <a:noFill/>
            <a:miter lim="800000"/>
            <a:headEnd/>
            <a:tailEnd/>
          </a:ln>
          <a:effectLst/>
        </p:spPr>
        <p:txBody>
          <a:bodyPr wrap="none">
            <a:spAutoFit/>
          </a:bodyPr>
          <a:lstStyle/>
          <a:p>
            <a:pPr>
              <a:lnSpc>
                <a:spcPct val="85000"/>
              </a:lnSpc>
            </a:pPr>
            <a:r>
              <a:rPr lang="en-GB">
                <a:solidFill>
                  <a:srgbClr val="000066"/>
                </a:solidFill>
              </a:rPr>
              <a:t>Products diffuse</a:t>
            </a:r>
          </a:p>
          <a:p>
            <a:pPr>
              <a:lnSpc>
                <a:spcPct val="85000"/>
              </a:lnSpc>
            </a:pPr>
            <a:r>
              <a:rPr lang="en-GB">
                <a:solidFill>
                  <a:srgbClr val="000066"/>
                </a:solidFill>
              </a:rPr>
              <a:t>away from the</a:t>
            </a:r>
          </a:p>
          <a:p>
            <a:pPr>
              <a:lnSpc>
                <a:spcPct val="85000"/>
              </a:lnSpc>
            </a:pPr>
            <a:r>
              <a:rPr lang="en-GB">
                <a:solidFill>
                  <a:srgbClr val="000066"/>
                </a:solidFill>
              </a:rPr>
              <a:t>active site</a:t>
            </a:r>
          </a:p>
        </p:txBody>
      </p:sp>
      <p:sp>
        <p:nvSpPr>
          <p:cNvPr id="30747" name="AutoShape 27"/>
          <p:cNvSpPr>
            <a:spLocks noChangeArrowheads="1"/>
          </p:cNvSpPr>
          <p:nvPr/>
        </p:nvSpPr>
        <p:spPr bwMode="auto">
          <a:xfrm>
            <a:off x="4876800" y="3657600"/>
            <a:ext cx="1295400" cy="685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CC00"/>
          </a:solidFill>
          <a:ln w="9525">
            <a:noFill/>
            <a:miter lim="800000"/>
            <a:headEnd/>
            <a:tailEnd/>
          </a:ln>
          <a:effectLst/>
        </p:spPr>
        <p:txBody>
          <a:bodyPr wrap="none" anchor="ctr"/>
          <a:lstStyle/>
          <a:p>
            <a:endParaRPr lang="en-GB"/>
          </a:p>
        </p:txBody>
      </p:sp>
      <p:sp>
        <p:nvSpPr>
          <p:cNvPr id="30748" name="Text Box 28"/>
          <p:cNvSpPr txBox="1">
            <a:spLocks noChangeArrowheads="1"/>
          </p:cNvSpPr>
          <p:nvPr/>
        </p:nvSpPr>
        <p:spPr bwMode="auto">
          <a:xfrm>
            <a:off x="1828800" y="1981201"/>
            <a:ext cx="1047082" cy="646331"/>
          </a:xfrm>
          <a:prstGeom prst="rect">
            <a:avLst/>
          </a:prstGeom>
          <a:noFill/>
          <a:ln w="9525">
            <a:noFill/>
            <a:miter lim="800000"/>
            <a:headEnd/>
            <a:tailEnd/>
          </a:ln>
          <a:effectLst/>
        </p:spPr>
        <p:txBody>
          <a:bodyPr wrap="none">
            <a:spAutoFit/>
          </a:bodyPr>
          <a:lstStyle/>
          <a:p>
            <a:r>
              <a:rPr lang="en-GB">
                <a:solidFill>
                  <a:srgbClr val="A50021"/>
                </a:solidFill>
              </a:rPr>
              <a:t>Enzyme</a:t>
            </a:r>
          </a:p>
          <a:p>
            <a:r>
              <a:rPr lang="en-GB">
                <a:solidFill>
                  <a:srgbClr val="A50021"/>
                </a:solidFill>
              </a:rPr>
              <a:t>molecule</a:t>
            </a:r>
          </a:p>
        </p:txBody>
      </p:sp>
      <p:sp>
        <p:nvSpPr>
          <p:cNvPr id="30749" name="Line 29"/>
          <p:cNvSpPr>
            <a:spLocks noChangeShapeType="1"/>
          </p:cNvSpPr>
          <p:nvPr/>
        </p:nvSpPr>
        <p:spPr bwMode="auto">
          <a:xfrm>
            <a:off x="3048000" y="2362200"/>
            <a:ext cx="457200" cy="0"/>
          </a:xfrm>
          <a:prstGeom prst="line">
            <a:avLst/>
          </a:prstGeom>
          <a:noFill/>
          <a:ln w="28575">
            <a:solidFill>
              <a:srgbClr val="A50021"/>
            </a:solidFill>
            <a:round/>
            <a:headEnd type="oval" w="med" len="med"/>
            <a:tailEnd type="triangle" w="med" len="med"/>
          </a:ln>
          <a:effectLst/>
        </p:spPr>
        <p:txBody>
          <a:bodyPr wrap="none" anchor="ctr"/>
          <a:lstStyle/>
          <a:p>
            <a:endParaRPr lang="en-GB"/>
          </a:p>
        </p:txBody>
      </p:sp>
      <p:grpSp>
        <p:nvGrpSpPr>
          <p:cNvPr id="6" name="Group 35"/>
          <p:cNvGrpSpPr>
            <a:grpSpLocks/>
          </p:cNvGrpSpPr>
          <p:nvPr/>
        </p:nvGrpSpPr>
        <p:grpSpPr bwMode="auto">
          <a:xfrm>
            <a:off x="4724400" y="4800600"/>
            <a:ext cx="3459832" cy="1652736"/>
            <a:chOff x="2016" y="2880"/>
            <a:chExt cx="2678" cy="1248"/>
          </a:xfrm>
        </p:grpSpPr>
        <p:sp>
          <p:nvSpPr>
            <p:cNvPr id="30754" name="Rectangle 34"/>
            <p:cNvSpPr>
              <a:spLocks noChangeArrowheads="1"/>
            </p:cNvSpPr>
            <p:nvPr/>
          </p:nvSpPr>
          <p:spPr bwMode="auto">
            <a:xfrm>
              <a:off x="2016" y="2880"/>
              <a:ext cx="2400" cy="1248"/>
            </a:xfrm>
            <a:prstGeom prst="rect">
              <a:avLst/>
            </a:prstGeom>
            <a:solidFill>
              <a:schemeClr val="hlink"/>
            </a:solidFill>
            <a:ln w="9525">
              <a:noFill/>
              <a:miter lim="800000"/>
              <a:headEnd/>
              <a:tailEnd/>
            </a:ln>
            <a:effectLst/>
          </p:spPr>
          <p:txBody>
            <a:bodyPr wrap="none" anchor="ctr"/>
            <a:lstStyle/>
            <a:p>
              <a:endParaRPr lang="en-GB"/>
            </a:p>
          </p:txBody>
        </p:sp>
        <p:sp>
          <p:nvSpPr>
            <p:cNvPr id="30753" name="Text Box 33"/>
            <p:cNvSpPr txBox="1">
              <a:spLocks noChangeArrowheads="1"/>
            </p:cNvSpPr>
            <p:nvPr/>
          </p:nvSpPr>
          <p:spPr bwMode="auto">
            <a:xfrm>
              <a:off x="2016" y="2880"/>
              <a:ext cx="2678" cy="1116"/>
            </a:xfrm>
            <a:prstGeom prst="rect">
              <a:avLst/>
            </a:prstGeom>
            <a:noFill/>
            <a:ln w="9525">
              <a:noFill/>
              <a:miter lim="800000"/>
              <a:headEnd/>
              <a:tailEnd/>
            </a:ln>
            <a:effectLst/>
          </p:spPr>
          <p:txBody>
            <a:bodyPr wrap="square">
              <a:spAutoFit/>
            </a:bodyPr>
            <a:lstStyle/>
            <a:p>
              <a:r>
                <a:rPr lang="en-GB" dirty="0">
                  <a:solidFill>
                    <a:schemeClr val="bg1"/>
                  </a:solidFill>
                </a:rPr>
                <a:t>The lock &amp; key model</a:t>
              </a:r>
            </a:p>
            <a:p>
              <a:r>
                <a:rPr lang="en-GB" dirty="0">
                  <a:solidFill>
                    <a:schemeClr val="bg1"/>
                  </a:solidFill>
                </a:rPr>
                <a:t>proposes that the substrate</a:t>
              </a:r>
            </a:p>
            <a:p>
              <a:r>
                <a:rPr lang="en-GB" dirty="0">
                  <a:solidFill>
                    <a:schemeClr val="bg1"/>
                  </a:solidFill>
                </a:rPr>
                <a:t>binds to the active site</a:t>
              </a:r>
            </a:p>
            <a:p>
              <a:r>
                <a:rPr lang="en-GB" dirty="0">
                  <a:solidFill>
                    <a:schemeClr val="bg1"/>
                  </a:solidFill>
                </a:rPr>
                <a:t>which it fits exactly, like a</a:t>
              </a:r>
            </a:p>
            <a:p>
              <a:r>
                <a:rPr lang="en-GB" dirty="0">
                  <a:solidFill>
                    <a:schemeClr val="bg1"/>
                  </a:solidFill>
                </a:rPr>
                <a:t>key in a lock</a:t>
              </a:r>
            </a:p>
          </p:txBody>
        </p:sp>
      </p:grpSp>
      <p:graphicFrame>
        <p:nvGraphicFramePr>
          <p:cNvPr id="42059" name="Object 1099"/>
          <p:cNvGraphicFramePr>
            <a:graphicFrameLocks noChangeAspect="1"/>
          </p:cNvGraphicFramePr>
          <p:nvPr/>
        </p:nvGraphicFramePr>
        <p:xfrm>
          <a:off x="8699500" y="4692651"/>
          <a:ext cx="1828800" cy="1535113"/>
        </p:xfrm>
        <a:graphic>
          <a:graphicData uri="http://schemas.openxmlformats.org/presentationml/2006/ole">
            <mc:AlternateContent xmlns:mc="http://schemas.openxmlformats.org/markup-compatibility/2006">
              <mc:Choice xmlns:v="urn:schemas-microsoft-com:vml" Requires="v">
                <p:oleObj spid="_x0000_s3097" name="CorelDRAW" r:id="rId8" imgW="2518200" imgH="2112480" progId="">
                  <p:embed/>
                </p:oleObj>
              </mc:Choice>
              <mc:Fallback>
                <p:oleObj name="CorelDRAW" r:id="rId8" imgW="2518200" imgH="21124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99500" y="4692651"/>
                        <a:ext cx="1828800" cy="15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37"/>
          <p:cNvGrpSpPr>
            <a:grpSpLocks/>
          </p:cNvGrpSpPr>
          <p:nvPr/>
        </p:nvGrpSpPr>
        <p:grpSpPr bwMode="auto">
          <a:xfrm>
            <a:off x="3467101" y="2124076"/>
            <a:ext cx="747713" cy="511175"/>
            <a:chOff x="1242" y="1340"/>
            <a:chExt cx="471" cy="322"/>
          </a:xfrm>
        </p:grpSpPr>
        <p:graphicFrame>
          <p:nvGraphicFramePr>
            <p:cNvPr id="42061" name="Object 1101"/>
            <p:cNvGraphicFramePr>
              <a:graphicFrameLocks noChangeAspect="1"/>
            </p:cNvGraphicFramePr>
            <p:nvPr/>
          </p:nvGraphicFramePr>
          <p:xfrm>
            <a:off x="1242" y="1344"/>
            <a:ext cx="471" cy="318"/>
          </p:xfrm>
          <a:graphic>
            <a:graphicData uri="http://schemas.openxmlformats.org/presentationml/2006/ole">
              <mc:AlternateContent xmlns:mc="http://schemas.openxmlformats.org/markup-compatibility/2006">
                <mc:Choice xmlns:v="urn:schemas-microsoft-com:vml" Requires="v">
                  <p:oleObj spid="_x0000_s3098" name="CorelDRAW" r:id="rId10" imgW="1144080" imgH="756000" progId="">
                    <p:embed/>
                  </p:oleObj>
                </mc:Choice>
                <mc:Fallback>
                  <p:oleObj name="CorelDRAW" r:id="rId10" imgW="1144080" imgH="7560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2" y="1344"/>
                          <a:ext cx="47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6" name="Text Box 36"/>
            <p:cNvSpPr txBox="1">
              <a:spLocks noChangeArrowheads="1"/>
            </p:cNvSpPr>
            <p:nvPr/>
          </p:nvSpPr>
          <p:spPr bwMode="auto">
            <a:xfrm>
              <a:off x="1413" y="1340"/>
              <a:ext cx="183" cy="233"/>
            </a:xfrm>
            <a:prstGeom prst="rect">
              <a:avLst/>
            </a:prstGeom>
            <a:noFill/>
            <a:ln w="9525">
              <a:noFill/>
              <a:miter lim="800000"/>
              <a:headEnd/>
              <a:tailEnd/>
            </a:ln>
            <a:effectLst/>
          </p:spPr>
          <p:txBody>
            <a:bodyPr wrap="none">
              <a:spAutoFit/>
            </a:bodyPr>
            <a:lstStyle/>
            <a:p>
              <a:r>
                <a:rPr lang="en-GB"/>
                <a:t>S</a:t>
              </a:r>
            </a:p>
          </p:txBody>
        </p:sp>
      </p:grpSp>
    </p:spTree>
    <p:extLst>
      <p:ext uri="{BB962C8B-B14F-4D97-AF65-F5344CB8AC3E}">
        <p14:creationId xmlns:p14="http://schemas.microsoft.com/office/powerpoint/2010/main" val="22413135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vertical)">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2056"/>
                                        </p:tgtEl>
                                        <p:attrNameLst>
                                          <p:attrName>style.visibility</p:attrName>
                                        </p:attrNameLst>
                                      </p:cBhvr>
                                      <p:to>
                                        <p:strVal val="visible"/>
                                      </p:to>
                                    </p:set>
                                    <p:animEffect transition="in" filter="dissolve">
                                      <p:cBhvr>
                                        <p:cTn id="12" dur="500"/>
                                        <p:tgtEl>
                                          <p:spTgt spid="420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30748"/>
                                        </p:tgtEl>
                                        <p:attrNameLst>
                                          <p:attrName>style.visibility</p:attrName>
                                        </p:attrNameLst>
                                      </p:cBhvr>
                                      <p:to>
                                        <p:strVal val="visible"/>
                                      </p:to>
                                    </p:set>
                                    <p:animEffect transition="in" filter="blinds(vertical)">
                                      <p:cBhvr>
                                        <p:cTn id="17" dur="500"/>
                                        <p:tgtEl>
                                          <p:spTgt spid="30748"/>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0749"/>
                                        </p:tgtEl>
                                        <p:attrNameLst>
                                          <p:attrName>style.visibility</p:attrName>
                                        </p:attrNameLst>
                                      </p:cBhvr>
                                      <p:to>
                                        <p:strVal val="visible"/>
                                      </p:to>
                                    </p:set>
                                    <p:animEffect transition="in" filter="wipe(left)">
                                      <p:cBhvr>
                                        <p:cTn id="21" dur="500"/>
                                        <p:tgtEl>
                                          <p:spTgt spid="30749"/>
                                        </p:tgtEl>
                                      </p:cBhvr>
                                    </p:animEffect>
                                  </p:childTnLst>
                                </p:cTn>
                              </p:par>
                            </p:childTnLst>
                          </p:cTn>
                        </p:par>
                      </p:childTnLst>
                    </p:cTn>
                  </p:par>
                  <p:par>
                    <p:cTn id="22" fill="hold">
                      <p:stCondLst>
                        <p:cond delay="indefinite"/>
                      </p:stCondLst>
                      <p:childTnLst>
                        <p:par>
                          <p:cTn id="23" fill="hold">
                            <p:stCondLst>
                              <p:cond delay="0"/>
                            </p:stCondLst>
                            <p:childTnLst>
                              <p:par>
                                <p:cTn id="24" presetID="7" presetClass="entr" presetSubtype="2"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0" fill="hold"/>
                                        <p:tgtEl>
                                          <p:spTgt spid="7"/>
                                        </p:tgtEl>
                                        <p:attrNameLst>
                                          <p:attrName>ppt_x</p:attrName>
                                        </p:attrNameLst>
                                      </p:cBhvr>
                                      <p:tavLst>
                                        <p:tav tm="0">
                                          <p:val>
                                            <p:strVal val="1+#ppt_w/2"/>
                                          </p:val>
                                        </p:tav>
                                        <p:tav tm="100000">
                                          <p:val>
                                            <p:strVal val="#ppt_x"/>
                                          </p:val>
                                        </p:tav>
                                      </p:tavLst>
                                    </p:anim>
                                    <p:anim calcmode="lin" valueType="num">
                                      <p:cBhvr additive="base">
                                        <p:cTn id="27" dur="5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30735"/>
                                        </p:tgtEl>
                                        <p:attrNameLst>
                                          <p:attrName>style.visibility</p:attrName>
                                        </p:attrNameLst>
                                      </p:cBhvr>
                                      <p:to>
                                        <p:strVal val="visible"/>
                                      </p:to>
                                    </p:set>
                                    <p:animEffect transition="in" filter="blinds(vertical)">
                                      <p:cBhvr>
                                        <p:cTn id="32" dur="500"/>
                                        <p:tgtEl>
                                          <p:spTgt spid="30735"/>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42057"/>
                                        </p:tgtEl>
                                        <p:attrNameLst>
                                          <p:attrName>style.visibility</p:attrName>
                                        </p:attrNameLst>
                                      </p:cBhvr>
                                      <p:to>
                                        <p:strVal val="visible"/>
                                      </p:to>
                                    </p:set>
                                    <p:animEffect transition="in" filter="dissolve">
                                      <p:cBhvr>
                                        <p:cTn id="36" dur="500"/>
                                        <p:tgtEl>
                                          <p:spTgt spid="42057"/>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42058"/>
                                        </p:tgtEl>
                                        <p:attrNameLst>
                                          <p:attrName>style.visibility</p:attrName>
                                        </p:attrNameLst>
                                      </p:cBhvr>
                                      <p:to>
                                        <p:strVal val="visible"/>
                                      </p:to>
                                    </p:set>
                                    <p:animEffect transition="in" filter="dissolve">
                                      <p:cBhvr>
                                        <p:cTn id="40" dur="500"/>
                                        <p:tgtEl>
                                          <p:spTgt spid="42058"/>
                                        </p:tgtEl>
                                      </p:cBhvr>
                                    </p:animEffect>
                                  </p:childTnLst>
                                  <p:subTnLst>
                                    <p:set>
                                      <p:cBhvr override="childStyle">
                                        <p:cTn dur="1" fill="hold" display="0" masterRel="nextClick" afterEffect="1"/>
                                        <p:tgtEl>
                                          <p:spTgt spid="42058"/>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dissolve">
                                      <p:cBhvr>
                                        <p:cTn id="45"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0747"/>
                                        </p:tgtEl>
                                        <p:attrNameLst>
                                          <p:attrName>style.visibility</p:attrName>
                                        </p:attrNameLst>
                                      </p:cBhvr>
                                      <p:to>
                                        <p:strVal val="visible"/>
                                      </p:to>
                                    </p:set>
                                    <p:animEffect transition="in" filter="wipe(left)">
                                      <p:cBhvr>
                                        <p:cTn id="50" dur="500"/>
                                        <p:tgtEl>
                                          <p:spTgt spid="30747"/>
                                        </p:tgtEl>
                                      </p:cBhvr>
                                    </p:animEffect>
                                  </p:childTnLst>
                                </p:cTn>
                              </p:par>
                            </p:childTnLst>
                          </p:cTn>
                        </p:par>
                        <p:par>
                          <p:cTn id="51" fill="hold">
                            <p:stCondLst>
                              <p:cond delay="500"/>
                            </p:stCondLst>
                            <p:childTnLst>
                              <p:par>
                                <p:cTn id="52" presetID="9" presetClass="entr" presetSubtype="0"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par>
                          <p:cTn id="55" fill="hold">
                            <p:stCondLst>
                              <p:cond delay="1000"/>
                            </p:stCondLst>
                            <p:childTnLst>
                              <p:par>
                                <p:cTn id="56" presetID="3" presetClass="entr" presetSubtype="5" fill="hold" grpId="0" nodeType="afterEffect">
                                  <p:stCondLst>
                                    <p:cond delay="0"/>
                                  </p:stCondLst>
                                  <p:childTnLst>
                                    <p:set>
                                      <p:cBhvr>
                                        <p:cTn id="57" dur="1" fill="hold">
                                          <p:stCondLst>
                                            <p:cond delay="0"/>
                                          </p:stCondLst>
                                        </p:cTn>
                                        <p:tgtEl>
                                          <p:spTgt spid="30746"/>
                                        </p:tgtEl>
                                        <p:attrNameLst>
                                          <p:attrName>style.visibility</p:attrName>
                                        </p:attrNameLst>
                                      </p:cBhvr>
                                      <p:to>
                                        <p:strVal val="visible"/>
                                      </p:to>
                                    </p:set>
                                    <p:animEffect transition="in" filter="blinds(vertical)">
                                      <p:cBhvr>
                                        <p:cTn id="58" dur="500"/>
                                        <p:tgtEl>
                                          <p:spTgt spid="3074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dissolve">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42059"/>
                                        </p:tgtEl>
                                        <p:attrNameLst>
                                          <p:attrName>style.visibility</p:attrName>
                                        </p:attrNameLst>
                                      </p:cBhvr>
                                      <p:to>
                                        <p:strVal val="visible"/>
                                      </p:to>
                                    </p:set>
                                    <p:animEffect transition="in" filter="dissolve">
                                      <p:cBhvr>
                                        <p:cTn id="68" dur="500"/>
                                        <p:tgtEl>
                                          <p:spTgt spid="4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35" grpId="0" autoUpdateAnimBg="0"/>
      <p:bldP spid="30746" grpId="0" autoUpdateAnimBg="0"/>
      <p:bldP spid="30747" grpId="0" animBg="1"/>
      <p:bldP spid="30748" grpId="0" autoUpdateAnimBg="0"/>
      <p:bldP spid="307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ontrols>
      <mc:AlternateContent xmlns:mc="http://schemas.openxmlformats.org/markup-compatibility/2006">
        <mc:Choice xmlns:v="urn:schemas-microsoft-com:vml" Requires="v">
          <p:control spid="4102" name="ShockwaveFlash1" r:id="rId2" imgW="8699400" imgH="5308560"/>
        </mc:Choice>
        <mc:Fallback>
          <p:control name="ShockwaveFlash1" r:id="rId2" imgW="8699400" imgH="5308560">
            <p:pic>
              <p:nvPicPr>
                <p:cNvPr id="4" name="ShockwaveFlash1"/>
                <p:cNvPicPr preferRelativeResize="0">
                  <a:picLocks noChangeArrowheads="1" noChangeShapeType="1"/>
                </p:cNvPicPr>
                <p:nvPr/>
              </p:nvPicPr>
              <p:blipFill>
                <a:blip r:embed="rId4"/>
                <a:srcRect/>
                <a:stretch>
                  <a:fillRect/>
                </a:stretch>
              </p:blipFill>
              <p:spPr bwMode="auto">
                <a:xfrm>
                  <a:off x="1746250" y="651244"/>
                  <a:ext cx="8699500" cy="53086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2387391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765004"/>
            <a:ext cx="10515600" cy="2977116"/>
          </a:xfrm>
        </p:spPr>
        <p:txBody>
          <a:bodyPr>
            <a:normAutofit/>
          </a:bodyPr>
          <a:lstStyle/>
          <a:p>
            <a:r>
              <a:rPr lang="en-GB" sz="3600" dirty="0" smtClean="0"/>
              <a:t>The lock and key theory states that an enzyme will only catalyse a reaction if the substrate has a </a:t>
            </a:r>
            <a:r>
              <a:rPr lang="en-GB" sz="3600" b="1" dirty="0" smtClean="0"/>
              <a:t>complementary</a:t>
            </a:r>
            <a:r>
              <a:rPr lang="en-GB" sz="3600" dirty="0" smtClean="0"/>
              <a:t> shape to its active site. </a:t>
            </a:r>
          </a:p>
          <a:p>
            <a:r>
              <a:rPr lang="en-GB" sz="3600" dirty="0" smtClean="0"/>
              <a:t>An enzyme-substrate complex will only form if the substrate fits exactly into the active site. </a:t>
            </a:r>
            <a:endParaRPr lang="en-GB" sz="3600" dirty="0"/>
          </a:p>
        </p:txBody>
      </p:sp>
      <p:sp>
        <p:nvSpPr>
          <p:cNvPr id="4" name="Title 1"/>
          <p:cNvSpPr txBox="1">
            <a:spLocks/>
          </p:cNvSpPr>
          <p:nvPr/>
        </p:nvSpPr>
        <p:spPr>
          <a:xfrm>
            <a:off x="838199" y="195943"/>
            <a:ext cx="10515601" cy="767443"/>
          </a:xfrm>
          <a:prstGeom prst="rect">
            <a:avLst/>
          </a:prstGeom>
          <a:gradFill flip="none" rotWithShape="1">
            <a:gsLst>
              <a:gs pos="0">
                <a:srgbClr val="99FF66">
                  <a:tint val="66000"/>
                  <a:satMod val="160000"/>
                </a:srgbClr>
              </a:gs>
              <a:gs pos="50000">
                <a:srgbClr val="99FF66">
                  <a:tint val="44500"/>
                  <a:satMod val="160000"/>
                </a:srgbClr>
              </a:gs>
              <a:gs pos="100000">
                <a:srgbClr val="99FF66">
                  <a:tint val="23500"/>
                  <a:satMod val="160000"/>
                </a:srgbClr>
              </a:gs>
            </a:gsLst>
            <a:lin ang="5400000" scaled="1"/>
            <a:tileRect/>
          </a:gradFill>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smtClean="0">
                <a:latin typeface="Calibri" charset="0"/>
                <a:ea typeface="Calibri" charset="0"/>
                <a:cs typeface="Calibri" charset="0"/>
              </a:rPr>
              <a:t>Lock and Key Definition</a:t>
            </a:r>
            <a:endParaRPr lang="en-GB" sz="4000" b="1" dirty="0">
              <a:latin typeface="Calibri" charset="0"/>
              <a:ea typeface="Calibri" charset="0"/>
              <a:cs typeface="Calibri" charset="0"/>
            </a:endParaRPr>
          </a:p>
        </p:txBody>
      </p:sp>
    </p:spTree>
    <p:extLst>
      <p:ext uri="{BB962C8B-B14F-4D97-AF65-F5344CB8AC3E}">
        <p14:creationId xmlns:p14="http://schemas.microsoft.com/office/powerpoint/2010/main" val="169081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591</Words>
  <Application>Microsoft Office PowerPoint</Application>
  <PresentationFormat>Widescreen</PresentationFormat>
  <Paragraphs>93</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Calibri Light</vt:lpstr>
      <vt:lpstr>Office Theme</vt:lpstr>
      <vt:lpstr>CorelDRAW</vt:lpstr>
      <vt:lpstr>Do Now – Starter Quiz</vt:lpstr>
      <vt:lpstr>Introduction to Enzymes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 Starter Quiz</dc:title>
  <dc:creator>Harriet Galpin</dc:creator>
  <cp:lastModifiedBy>Harriet Galpin</cp:lastModifiedBy>
  <cp:revision>11</cp:revision>
  <dcterms:created xsi:type="dcterms:W3CDTF">2017-10-26T10:55:30Z</dcterms:created>
  <dcterms:modified xsi:type="dcterms:W3CDTF">2017-10-27T14:03:53Z</dcterms:modified>
</cp:coreProperties>
</file>