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36CB73B-86D8-4E91-A9AB-9938246F588E}"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1AA1F-8490-4991-B72E-F2C95DA3EDC7}"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32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6CB73B-86D8-4E91-A9AB-9938246F588E}"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1AA1F-8490-4991-B72E-F2C95DA3EDC7}" type="slidenum">
              <a:rPr lang="en-GB" smtClean="0"/>
              <a:t>‹#›</a:t>
            </a:fld>
            <a:endParaRPr lang="en-GB"/>
          </a:p>
        </p:txBody>
      </p:sp>
    </p:spTree>
    <p:extLst>
      <p:ext uri="{BB962C8B-B14F-4D97-AF65-F5344CB8AC3E}">
        <p14:creationId xmlns:p14="http://schemas.microsoft.com/office/powerpoint/2010/main" val="2945043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6CB73B-86D8-4E91-A9AB-9938246F588E}"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1AA1F-8490-4991-B72E-F2C95DA3EDC7}"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172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6CB73B-86D8-4E91-A9AB-9938246F588E}"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1AA1F-8490-4991-B72E-F2C95DA3EDC7}" type="slidenum">
              <a:rPr lang="en-GB" smtClean="0"/>
              <a:t>‹#›</a:t>
            </a:fld>
            <a:endParaRPr lang="en-GB"/>
          </a:p>
        </p:txBody>
      </p:sp>
    </p:spTree>
    <p:extLst>
      <p:ext uri="{BB962C8B-B14F-4D97-AF65-F5344CB8AC3E}">
        <p14:creationId xmlns:p14="http://schemas.microsoft.com/office/powerpoint/2010/main" val="1488456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CB73B-86D8-4E91-A9AB-9938246F588E}"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1AA1F-8490-4991-B72E-F2C95DA3EDC7}"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974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6CB73B-86D8-4E91-A9AB-9938246F588E}"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1AA1F-8490-4991-B72E-F2C95DA3EDC7}" type="slidenum">
              <a:rPr lang="en-GB" smtClean="0"/>
              <a:t>‹#›</a:t>
            </a:fld>
            <a:endParaRPr lang="en-GB"/>
          </a:p>
        </p:txBody>
      </p:sp>
    </p:spTree>
    <p:extLst>
      <p:ext uri="{BB962C8B-B14F-4D97-AF65-F5344CB8AC3E}">
        <p14:creationId xmlns:p14="http://schemas.microsoft.com/office/powerpoint/2010/main" val="2128084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6CB73B-86D8-4E91-A9AB-9938246F588E}" type="datetimeFigureOut">
              <a:rPr lang="en-GB" smtClean="0"/>
              <a:t>24/04/2017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51AA1F-8490-4991-B72E-F2C95DA3EDC7}" type="slidenum">
              <a:rPr lang="en-GB" smtClean="0"/>
              <a:t>‹#›</a:t>
            </a:fld>
            <a:endParaRPr lang="en-GB"/>
          </a:p>
        </p:txBody>
      </p:sp>
    </p:spTree>
    <p:extLst>
      <p:ext uri="{BB962C8B-B14F-4D97-AF65-F5344CB8AC3E}">
        <p14:creationId xmlns:p14="http://schemas.microsoft.com/office/powerpoint/2010/main" val="1509419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6CB73B-86D8-4E91-A9AB-9938246F588E}" type="datetimeFigureOut">
              <a:rPr lang="en-GB" smtClean="0"/>
              <a:t>24/04/2017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51AA1F-8490-4991-B72E-F2C95DA3EDC7}" type="slidenum">
              <a:rPr lang="en-GB" smtClean="0"/>
              <a:t>‹#›</a:t>
            </a:fld>
            <a:endParaRPr lang="en-GB"/>
          </a:p>
        </p:txBody>
      </p:sp>
    </p:spTree>
    <p:extLst>
      <p:ext uri="{BB962C8B-B14F-4D97-AF65-F5344CB8AC3E}">
        <p14:creationId xmlns:p14="http://schemas.microsoft.com/office/powerpoint/2010/main" val="288558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CB73B-86D8-4E91-A9AB-9938246F588E}" type="datetimeFigureOut">
              <a:rPr lang="en-GB" smtClean="0"/>
              <a:t>24/04/2017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51AA1F-8490-4991-B72E-F2C95DA3EDC7}" type="slidenum">
              <a:rPr lang="en-GB" smtClean="0"/>
              <a:t>‹#›</a:t>
            </a:fld>
            <a:endParaRPr lang="en-GB"/>
          </a:p>
        </p:txBody>
      </p:sp>
    </p:spTree>
    <p:extLst>
      <p:ext uri="{BB962C8B-B14F-4D97-AF65-F5344CB8AC3E}">
        <p14:creationId xmlns:p14="http://schemas.microsoft.com/office/powerpoint/2010/main" val="3378625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CB73B-86D8-4E91-A9AB-9938246F588E}"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1AA1F-8490-4991-B72E-F2C95DA3EDC7}" type="slidenum">
              <a:rPr lang="en-GB" smtClean="0"/>
              <a:t>‹#›</a:t>
            </a:fld>
            <a:endParaRPr lang="en-GB"/>
          </a:p>
        </p:txBody>
      </p:sp>
    </p:spTree>
    <p:extLst>
      <p:ext uri="{BB962C8B-B14F-4D97-AF65-F5344CB8AC3E}">
        <p14:creationId xmlns:p14="http://schemas.microsoft.com/office/powerpoint/2010/main" val="29945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CB73B-86D8-4E91-A9AB-9938246F588E}"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1AA1F-8490-4991-B72E-F2C95DA3EDC7}"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2927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6CB73B-86D8-4E91-A9AB-9938246F588E}" type="datetimeFigureOut">
              <a:rPr lang="en-GB" smtClean="0"/>
              <a:t>24/04/2017</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E51AA1F-8490-4991-B72E-F2C95DA3EDC7}"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05670"/>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5322" y="808074"/>
            <a:ext cx="6938118" cy="923330"/>
          </a:xfrm>
          <a:prstGeom prst="rect">
            <a:avLst/>
          </a:prstGeom>
          <a:noFill/>
        </p:spPr>
        <p:txBody>
          <a:bodyPr wrap="none" lIns="91440" tIns="45720" rIns="91440" bIns="45720">
            <a:spAutoFit/>
          </a:bodyPr>
          <a:lstStyle/>
          <a:p>
            <a:pPr algn="ctr"/>
            <a:r>
              <a:rPr lang="en-US" sz="5400" b="1" u="sng"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Conservation ex situ</a:t>
            </a:r>
            <a:endParaRPr lang="en-US" sz="5400" b="1" u="sng"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TextBox 4"/>
          <p:cNvSpPr txBox="1"/>
          <p:nvPr/>
        </p:nvSpPr>
        <p:spPr>
          <a:xfrm>
            <a:off x="1515322" y="1924493"/>
            <a:ext cx="7203375" cy="2308324"/>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t>Conservation ex situ </a:t>
            </a:r>
            <a:r>
              <a:rPr lang="en-GB" sz="2400" dirty="0" smtClean="0"/>
              <a:t>means conserving an endangered species by activities that take place outside its normal habitat.</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r>
              <a:rPr lang="en-GB" sz="2400" dirty="0" smtClean="0"/>
              <a:t>Zoos, botanic gardens, and seed banks are all examples of ex situ conservation. </a:t>
            </a:r>
          </a:p>
        </p:txBody>
      </p:sp>
    </p:spTree>
    <p:extLst>
      <p:ext uri="{BB962C8B-B14F-4D97-AF65-F5344CB8AC3E}">
        <p14:creationId xmlns:p14="http://schemas.microsoft.com/office/powerpoint/2010/main" val="354260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230" y="0"/>
            <a:ext cx="1653018" cy="923330"/>
          </a:xfrm>
          <a:prstGeom prst="rect">
            <a:avLst/>
          </a:prstGeom>
          <a:noFill/>
        </p:spPr>
        <p:txBody>
          <a:bodyPr wrap="none" lIns="91440" tIns="45720" rIns="91440" bIns="45720">
            <a:spAutoFit/>
          </a:bodyPr>
          <a:lstStyle/>
          <a:p>
            <a:pPr algn="ctr"/>
            <a:r>
              <a:rPr lang="en-US" sz="5400" b="1" u="sng"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Zoos</a:t>
            </a:r>
            <a:endParaRPr lang="en-US" sz="5400" b="1" u="sng"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6" name="TextBox 5"/>
          <p:cNvSpPr txBox="1"/>
          <p:nvPr/>
        </p:nvSpPr>
        <p:spPr>
          <a:xfrm>
            <a:off x="467833" y="1095153"/>
            <a:ext cx="7410893" cy="3170099"/>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t>Traditionally, zoos were personal collections of animals, held by their ‘owner’, and were unusual to the public.</a:t>
            </a:r>
          </a:p>
          <a:p>
            <a:pPr marL="285750" indent="-285750">
              <a:buFont typeface="Arial" panose="020B0604020202020204" pitchFamily="34" charset="0"/>
              <a:buChar char="•"/>
            </a:pPr>
            <a:r>
              <a:rPr lang="en-GB" sz="2000" dirty="0" smtClean="0"/>
              <a:t>More recently, zoos are thought of as ‘wildlife parks’ and now play a very important part in conservation. Many concentrate on captive breeding and conducting research.</a:t>
            </a:r>
          </a:p>
          <a:p>
            <a:pPr marL="285750" indent="-285750">
              <a:buFont typeface="Arial" panose="020B0604020202020204" pitchFamily="34" charset="0"/>
              <a:buChar char="•"/>
            </a:pPr>
            <a:r>
              <a:rPr lang="en-GB" sz="2000" dirty="0" smtClean="0"/>
              <a:t>Modern reproductive techniques are being used with wild animals, and more common species are being used to conduct experimental research, as the more common species can be closely related to the target endangered species. </a:t>
            </a:r>
          </a:p>
        </p:txBody>
      </p:sp>
    </p:spTree>
    <p:extLst>
      <p:ext uri="{BB962C8B-B14F-4D97-AF65-F5344CB8AC3E}">
        <p14:creationId xmlns:p14="http://schemas.microsoft.com/office/powerpoint/2010/main" val="193356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5654112" cy="923330"/>
          </a:xfrm>
          <a:prstGeom prst="rect">
            <a:avLst/>
          </a:prstGeom>
          <a:noFill/>
        </p:spPr>
        <p:txBody>
          <a:bodyPr wrap="none" lIns="91440" tIns="45720" rIns="91440" bIns="45720">
            <a:spAutoFit/>
          </a:bodyPr>
          <a:lstStyle/>
          <a:p>
            <a:pPr algn="ctr"/>
            <a:r>
              <a:rPr lang="en-US" sz="5400" b="1" u="sng"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Botanic Gardens </a:t>
            </a:r>
            <a:endParaRPr lang="en-US" sz="5400" b="1" u="sng"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7" name="TextBox 6"/>
          <p:cNvSpPr txBox="1"/>
          <p:nvPr/>
        </p:nvSpPr>
        <p:spPr>
          <a:xfrm>
            <a:off x="318977" y="999460"/>
            <a:ext cx="7772400" cy="5632311"/>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t>As with modern zoos, modern botanic gardens are integral for the conservation of endangered plant species. </a:t>
            </a:r>
          </a:p>
          <a:p>
            <a:pPr marL="285750" indent="-285750">
              <a:buFont typeface="Arial" panose="020B0604020202020204" pitchFamily="34" charset="0"/>
              <a:buChar char="•"/>
            </a:pPr>
            <a:r>
              <a:rPr lang="en-GB" sz="2000" dirty="0" smtClean="0"/>
              <a:t>Seeds can be collected from the wild without causing too much damage or disturbance. The seeds can then be germinated in protected surroundings. </a:t>
            </a:r>
          </a:p>
          <a:p>
            <a:pPr marL="285750" indent="-285750">
              <a:buFont typeface="Arial" panose="020B0604020202020204" pitchFamily="34" charset="0"/>
              <a:buChar char="•"/>
            </a:pPr>
            <a:r>
              <a:rPr lang="en-GB" sz="2000" dirty="0" smtClean="0"/>
              <a:t>Then, the endangered plants can be bred asexually, to increase the population of different species very quickly. The captive-bred individuals can then be planted in the wild.</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However, there are problems. Funding for botanic gardens is difficult, as people generally don’t care as much about rare plants as much as they do about rare animals. </a:t>
            </a:r>
          </a:p>
          <a:p>
            <a:pPr marL="285750" indent="-285750">
              <a:buFont typeface="Arial" panose="020B0604020202020204" pitchFamily="34" charset="0"/>
              <a:buChar char="•"/>
            </a:pPr>
            <a:r>
              <a:rPr lang="en-GB" sz="2000" dirty="0" smtClean="0"/>
              <a:t>Collecting wild species will always cause disturbances.</a:t>
            </a:r>
          </a:p>
          <a:p>
            <a:pPr marL="285750" indent="-285750">
              <a:buFont typeface="Arial" panose="020B0604020202020204" pitchFamily="34" charset="0"/>
              <a:buChar char="•"/>
            </a:pPr>
            <a:r>
              <a:rPr lang="en-GB" sz="2000" dirty="0" smtClean="0"/>
              <a:t>Seeds stored for any length of time may no longer be viable.</a:t>
            </a:r>
          </a:p>
          <a:p>
            <a:pPr marL="285750" indent="-285750">
              <a:buFont typeface="Arial" panose="020B0604020202020204" pitchFamily="34" charset="0"/>
              <a:buChar char="•"/>
            </a:pPr>
            <a:r>
              <a:rPr lang="en-GB" sz="2000" dirty="0" smtClean="0"/>
              <a:t>Plants bred asexually will be genetically identical – lowering genetic diversity.</a:t>
            </a:r>
          </a:p>
          <a:p>
            <a:pPr marL="285750" indent="-285750">
              <a:buFont typeface="Arial" panose="020B0604020202020204" pitchFamily="34" charset="0"/>
              <a:buChar char="•"/>
            </a:pPr>
            <a:r>
              <a:rPr lang="en-GB" sz="2000" dirty="0" smtClean="0"/>
              <a:t>Seeds collected from one area in the wild may not succeed in another area, due to genetic differences.</a:t>
            </a:r>
            <a:endParaRPr lang="en-GB" sz="2000" dirty="0"/>
          </a:p>
        </p:txBody>
      </p:sp>
    </p:spTree>
    <p:extLst>
      <p:ext uri="{BB962C8B-B14F-4D97-AF65-F5344CB8AC3E}">
        <p14:creationId xmlns:p14="http://schemas.microsoft.com/office/powerpoint/2010/main" val="1490986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3812262" cy="923330"/>
          </a:xfrm>
          <a:prstGeom prst="rect">
            <a:avLst/>
          </a:prstGeom>
          <a:noFill/>
        </p:spPr>
        <p:txBody>
          <a:bodyPr wrap="none" lIns="91440" tIns="45720" rIns="91440" bIns="45720">
            <a:spAutoFit/>
          </a:bodyPr>
          <a:lstStyle/>
          <a:p>
            <a:pPr algn="ctr"/>
            <a:r>
              <a:rPr lang="en-US" sz="5400" b="1" u="sng"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Seed Banks</a:t>
            </a:r>
            <a:endParaRPr lang="en-US" sz="5400" b="1" u="sng"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7" name="TextBox 6"/>
          <p:cNvSpPr txBox="1"/>
          <p:nvPr/>
        </p:nvSpPr>
        <p:spPr>
          <a:xfrm>
            <a:off x="372140" y="1084521"/>
            <a:ext cx="7719237" cy="3170099"/>
          </a:xfrm>
          <a:prstGeom prst="rect">
            <a:avLst/>
          </a:prstGeom>
          <a:noFill/>
        </p:spPr>
        <p:txBody>
          <a:bodyPr wrap="square" rtlCol="0">
            <a:spAutoFit/>
          </a:bodyPr>
          <a:lstStyle/>
          <a:p>
            <a:pPr marL="342900" indent="-342900">
              <a:buFont typeface="Arial" panose="020B0604020202020204" pitchFamily="34" charset="0"/>
              <a:buChar char="•"/>
            </a:pPr>
            <a:r>
              <a:rPr lang="en-GB" sz="2000" dirty="0" smtClean="0"/>
              <a:t>Seed banks contain seeds that can remain viable for decades and maybe even hundreds of years. </a:t>
            </a:r>
          </a:p>
          <a:p>
            <a:pPr marL="342900" indent="-342900">
              <a:buFont typeface="Arial" panose="020B0604020202020204" pitchFamily="34" charset="0"/>
              <a:buChar char="•"/>
            </a:pPr>
            <a:r>
              <a:rPr lang="en-GB" sz="2000" dirty="0" smtClean="0"/>
              <a:t>Seed banks provide seeds for food crops, building materials for rural communities, and disease resistant crops for agriculture.</a:t>
            </a:r>
          </a:p>
          <a:p>
            <a:pPr marL="342900" indent="-342900">
              <a:buFont typeface="Arial" panose="020B0604020202020204" pitchFamily="34" charset="0"/>
              <a:buChar char="•"/>
            </a:pPr>
            <a:r>
              <a:rPr lang="en-GB" sz="2000" dirty="0" smtClean="0"/>
              <a:t>Seeds are stored in very dry and freezing conditions, to prolong viability. For every 5</a:t>
            </a:r>
            <a:r>
              <a:rPr lang="en-GB" sz="2000" dirty="0" smtClean="0">
                <a:latin typeface="Calibri" panose="020F0502020204030204" pitchFamily="34" charset="0"/>
              </a:rPr>
              <a:t>⁰C reduction in temperature, the life span doubles. For every 1% reduction in seed moisture, the life span also doubles. However some seeds will deteriorate after decades, and there’s little use for seeds that die. </a:t>
            </a:r>
          </a:p>
          <a:p>
            <a:pPr marL="342900" indent="-342900">
              <a:buFont typeface="Arial" panose="020B0604020202020204" pitchFamily="34" charset="0"/>
              <a:buChar char="•"/>
            </a:pPr>
            <a:r>
              <a:rPr lang="en-GB" sz="2000" dirty="0" smtClean="0">
                <a:latin typeface="Calibri" panose="020F0502020204030204" pitchFamily="34" charset="0"/>
              </a:rPr>
              <a:t>So it is essential for seeds to be checked at regular intervals.</a:t>
            </a:r>
            <a:endParaRPr lang="en-GB" sz="2000" dirty="0"/>
          </a:p>
        </p:txBody>
      </p:sp>
    </p:spTree>
    <p:extLst>
      <p:ext uri="{BB962C8B-B14F-4D97-AF65-F5344CB8AC3E}">
        <p14:creationId xmlns:p14="http://schemas.microsoft.com/office/powerpoint/2010/main" val="2505774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959778" cy="923330"/>
          </a:xfrm>
          <a:prstGeom prst="rect">
            <a:avLst/>
          </a:prstGeom>
          <a:noFill/>
        </p:spPr>
        <p:txBody>
          <a:bodyPr wrap="none" lIns="91440" tIns="45720" rIns="91440" bIns="45720">
            <a:spAutoFit/>
          </a:bodyPr>
          <a:lstStyle/>
          <a:p>
            <a:pPr algn="ctr"/>
            <a:r>
              <a:rPr lang="en-US" sz="5400" b="1" u="sng"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Advantages and disadvantages</a:t>
            </a:r>
            <a:endParaRPr lang="en-US" sz="5400" b="1" u="sng"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TextBox 3"/>
          <p:cNvSpPr txBox="1"/>
          <p:nvPr/>
        </p:nvSpPr>
        <p:spPr>
          <a:xfrm>
            <a:off x="754913" y="923330"/>
            <a:ext cx="3965944" cy="4801314"/>
          </a:xfrm>
          <a:prstGeom prst="rect">
            <a:avLst/>
          </a:prstGeom>
          <a:noFill/>
        </p:spPr>
        <p:txBody>
          <a:bodyPr wrap="square" rtlCol="0">
            <a:spAutoFit/>
          </a:bodyPr>
          <a:lstStyle/>
          <a:p>
            <a:r>
              <a:rPr lang="en-GB" u="sng" dirty="0" smtClean="0"/>
              <a:t>Advantages:</a:t>
            </a:r>
          </a:p>
          <a:p>
            <a:pPr marL="285750" indent="-285750">
              <a:buFont typeface="Arial" panose="020B0604020202020204" pitchFamily="34" charset="0"/>
              <a:buChar char="•"/>
            </a:pPr>
            <a:r>
              <a:rPr lang="en-GB" dirty="0" smtClean="0"/>
              <a:t>Organisms are protected from predation and poaching</a:t>
            </a:r>
          </a:p>
          <a:p>
            <a:pPr marL="285750" indent="-285750">
              <a:buFont typeface="Arial" panose="020B0604020202020204" pitchFamily="34" charset="0"/>
              <a:buChar char="•"/>
            </a:pPr>
            <a:r>
              <a:rPr lang="en-GB" dirty="0" smtClean="0"/>
              <a:t>Health of organisms can be monitored</a:t>
            </a:r>
          </a:p>
          <a:p>
            <a:pPr marL="285750" indent="-285750">
              <a:buFont typeface="Arial" panose="020B0604020202020204" pitchFamily="34" charset="0"/>
              <a:buChar char="•"/>
            </a:pPr>
            <a:r>
              <a:rPr lang="en-GB" dirty="0" smtClean="0"/>
              <a:t>Genetic diversity can be monitored</a:t>
            </a:r>
          </a:p>
          <a:p>
            <a:pPr marL="285750" indent="-285750">
              <a:buFont typeface="Arial" panose="020B0604020202020204" pitchFamily="34" charset="0"/>
              <a:buChar char="•"/>
            </a:pPr>
            <a:r>
              <a:rPr lang="en-GB" dirty="0" smtClean="0"/>
              <a:t>Selective breeding can be carried out to increase diversity</a:t>
            </a:r>
          </a:p>
          <a:p>
            <a:pPr marL="285750" indent="-285750">
              <a:buFont typeface="Arial" panose="020B0604020202020204" pitchFamily="34" charset="0"/>
              <a:buChar char="•"/>
            </a:pPr>
            <a:r>
              <a:rPr lang="en-GB" dirty="0" smtClean="0"/>
              <a:t>Important research can be conducted in controlled environments</a:t>
            </a:r>
          </a:p>
          <a:p>
            <a:pPr marL="285750" indent="-285750">
              <a:buFont typeface="Arial" panose="020B0604020202020204" pitchFamily="34" charset="0"/>
              <a:buChar char="•"/>
            </a:pPr>
            <a:r>
              <a:rPr lang="en-GB" dirty="0" smtClean="0"/>
              <a:t>Conservation sites can be used as attractions to raise funds for further efforts.</a:t>
            </a:r>
          </a:p>
          <a:p>
            <a:pPr marL="285750" indent="-285750">
              <a:buFont typeface="Arial" panose="020B0604020202020204" pitchFamily="34" charset="0"/>
              <a:buChar char="•"/>
            </a:pPr>
            <a:r>
              <a:rPr lang="en-GB" dirty="0" smtClean="0"/>
              <a:t>Conservation sites can be used for education</a:t>
            </a:r>
            <a:endParaRPr lang="en-GB" dirty="0"/>
          </a:p>
        </p:txBody>
      </p:sp>
      <p:sp>
        <p:nvSpPr>
          <p:cNvPr id="5" name="TextBox 4"/>
          <p:cNvSpPr txBox="1"/>
          <p:nvPr/>
        </p:nvSpPr>
        <p:spPr>
          <a:xfrm>
            <a:off x="5071731" y="923330"/>
            <a:ext cx="3965944" cy="5632311"/>
          </a:xfrm>
          <a:prstGeom prst="rect">
            <a:avLst/>
          </a:prstGeom>
          <a:noFill/>
        </p:spPr>
        <p:txBody>
          <a:bodyPr wrap="square" rtlCol="0">
            <a:spAutoFit/>
          </a:bodyPr>
          <a:lstStyle/>
          <a:p>
            <a:r>
              <a:rPr lang="en-GB" u="sng" dirty="0" smtClean="0"/>
              <a:t>Disadvantages:</a:t>
            </a:r>
          </a:p>
          <a:p>
            <a:pPr marL="285750" indent="-285750">
              <a:buFont typeface="Arial" panose="020B0604020202020204" pitchFamily="34" charset="0"/>
              <a:buChar char="•"/>
            </a:pPr>
            <a:r>
              <a:rPr lang="en-GB" dirty="0" smtClean="0"/>
              <a:t>Captive population is likely to have limited diversity</a:t>
            </a:r>
          </a:p>
          <a:p>
            <a:pPr marL="285750" indent="-285750">
              <a:buFont typeface="Arial" panose="020B0604020202020204" pitchFamily="34" charset="0"/>
              <a:buChar char="•"/>
            </a:pPr>
            <a:r>
              <a:rPr lang="en-GB" dirty="0" smtClean="0"/>
              <a:t>The organisms are living outside their natural habitat</a:t>
            </a:r>
          </a:p>
          <a:p>
            <a:pPr marL="285750" indent="-285750">
              <a:buFont typeface="Arial" panose="020B0604020202020204" pitchFamily="34" charset="0"/>
              <a:buChar char="•"/>
            </a:pPr>
            <a:r>
              <a:rPr lang="en-GB" dirty="0" smtClean="0"/>
              <a:t>Nutritional issues can be difficult to manage </a:t>
            </a:r>
          </a:p>
          <a:p>
            <a:pPr marL="285750" indent="-285750">
              <a:buFont typeface="Arial" panose="020B0604020202020204" pitchFamily="34" charset="0"/>
              <a:buChar char="•"/>
            </a:pPr>
            <a:r>
              <a:rPr lang="en-GB" dirty="0" smtClean="0"/>
              <a:t>Animals may not behave as normal, and reproduction may be difficult</a:t>
            </a:r>
          </a:p>
          <a:p>
            <a:pPr marL="285750" indent="-285750">
              <a:buFont typeface="Arial" panose="020B0604020202020204" pitchFamily="34" charset="0"/>
              <a:buChar char="•"/>
            </a:pPr>
            <a:r>
              <a:rPr lang="en-GB" dirty="0" smtClean="0"/>
              <a:t>The correct environmental conditions needed to survive may be difficult to achieve. If achieved, they may be expensive to maintain</a:t>
            </a:r>
          </a:p>
          <a:p>
            <a:pPr marL="285750" indent="-285750">
              <a:buFont typeface="Arial" panose="020B0604020202020204" pitchFamily="34" charset="0"/>
              <a:buChar char="•"/>
            </a:pPr>
            <a:r>
              <a:rPr lang="en-GB" dirty="0" smtClean="0"/>
              <a:t>When organisms are reintroduced into the wild, there can be difficulties with acceptance by the existing wild members of the species</a:t>
            </a:r>
            <a:endParaRPr lang="en-GB" dirty="0"/>
          </a:p>
        </p:txBody>
      </p:sp>
    </p:spTree>
    <p:extLst>
      <p:ext uri="{BB962C8B-B14F-4D97-AF65-F5344CB8AC3E}">
        <p14:creationId xmlns:p14="http://schemas.microsoft.com/office/powerpoint/2010/main" val="1480004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69</TotalTime>
  <Words>544</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Tw Cen MT</vt:lpstr>
      <vt:lpstr>Tw Cen MT Condensed</vt:lpstr>
      <vt:lpstr>Wingdings 3</vt:lpstr>
      <vt:lpstr>Integral</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Huddlestone</dc:creator>
  <cp:lastModifiedBy>Helen Hawke</cp:lastModifiedBy>
  <cp:revision>9</cp:revision>
  <dcterms:created xsi:type="dcterms:W3CDTF">2017-04-04T10:24:01Z</dcterms:created>
  <dcterms:modified xsi:type="dcterms:W3CDTF">2017-04-24T09:21:28Z</dcterms:modified>
</cp:coreProperties>
</file>