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4" r:id="rId3"/>
    <p:sldId id="262" r:id="rId4"/>
    <p:sldId id="263" r:id="rId5"/>
    <p:sldId id="268" r:id="rId6"/>
    <p:sldId id="269" r:id="rId7"/>
    <p:sldId id="264" r:id="rId8"/>
    <p:sldId id="258" r:id="rId9"/>
    <p:sldId id="257" r:id="rId10"/>
    <p:sldId id="259" r:id="rId11"/>
    <p:sldId id="272" r:id="rId12"/>
    <p:sldId id="273" r:id="rId13"/>
    <p:sldId id="266" r:id="rId14"/>
    <p:sldId id="267" r:id="rId15"/>
    <p:sldId id="271" r:id="rId16"/>
    <p:sldId id="265" r:id="rId17"/>
    <p:sldId id="261" r:id="rId18"/>
    <p:sldId id="260"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3EF9-7F98-45C5-ADB9-B2EBACFE9C1B}" type="datetimeFigureOut">
              <a:rPr lang="en-GB" smtClean="0"/>
              <a:pPr/>
              <a:t>13/07/2017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1D250C-7590-4A70-AFA9-D353C734810D}" type="slidenum">
              <a:rPr lang="en-GB" smtClean="0"/>
              <a:pPr/>
              <a:t>‹#›</a:t>
            </a:fld>
            <a:endParaRPr lang="en-GB"/>
          </a:p>
        </p:txBody>
      </p:sp>
    </p:spTree>
    <p:extLst>
      <p:ext uri="{BB962C8B-B14F-4D97-AF65-F5344CB8AC3E}">
        <p14:creationId xmlns:p14="http://schemas.microsoft.com/office/powerpoint/2010/main" val="317249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A47A09B-7157-4D9B-BDE2-8BE6B0A109BA}" type="slidenum">
              <a:rPr lang="en-GB" smtClean="0"/>
              <a:pPr/>
              <a:t>8</a:t>
            </a:fld>
            <a:endParaRPr lang="en-GB"/>
          </a:p>
        </p:txBody>
      </p:sp>
    </p:spTree>
    <p:extLst>
      <p:ext uri="{BB962C8B-B14F-4D97-AF65-F5344CB8AC3E}">
        <p14:creationId xmlns:p14="http://schemas.microsoft.com/office/powerpoint/2010/main" val="4070473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A47A09B-7157-4D9B-BDE2-8BE6B0A109BA}" type="slidenum">
              <a:rPr lang="en-GB" smtClean="0"/>
              <a:pPr/>
              <a:t>10</a:t>
            </a:fld>
            <a:endParaRPr lang="en-GB"/>
          </a:p>
        </p:txBody>
      </p:sp>
    </p:spTree>
    <p:extLst>
      <p:ext uri="{BB962C8B-B14F-4D97-AF65-F5344CB8AC3E}">
        <p14:creationId xmlns:p14="http://schemas.microsoft.com/office/powerpoint/2010/main" val="204271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5209434-8E3E-4BD6-8B69-FDDE21C50583}" type="slidenum">
              <a:rPr lang="en-US"/>
              <a:pPr/>
              <a:t>15</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GB" smtClean="0"/>
              <a:t>XS proteins and amino acids can not be stored,  they are transported to liverDeamination- removal of amino group from amino acids producing ketoacids and ammonia (highly soluble, toxic)  subsequently converted (addition of CO2 to make urea and water) to less soluble, less toxic compound UREA (CO(NH2)2 </a:t>
            </a:r>
          </a:p>
          <a:p>
            <a:pPr eaLnBrk="1" hangingPunct="1"/>
            <a:r>
              <a:rPr lang="en-GB" smtClean="0"/>
              <a:t>Respiratory acidosis- slowed/difficulty breathing, headache, drowsy, restlessness, tremor and confusion</a:t>
            </a:r>
            <a:endParaRPr lang="en-US" smtClean="0"/>
          </a:p>
        </p:txBody>
      </p:sp>
    </p:spTree>
    <p:extLst>
      <p:ext uri="{BB962C8B-B14F-4D97-AF65-F5344CB8AC3E}">
        <p14:creationId xmlns:p14="http://schemas.microsoft.com/office/powerpoint/2010/main" val="581027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089A775-0E14-44DF-8C03-C8AEF4538328}" type="datetimeFigureOut">
              <a:rPr lang="en-GB" smtClean="0"/>
              <a:pPr/>
              <a:t>13/07/2017</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9191FA6-1221-43D6-8141-CA82105C10B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9A775-0E14-44DF-8C03-C8AEF4538328}" type="datetimeFigureOut">
              <a:rPr lang="en-GB" smtClean="0"/>
              <a:pPr/>
              <a:t>13/07/2017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9191FA6-1221-43D6-8141-CA82105C10B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089A775-0E14-44DF-8C03-C8AEF4538328}" type="datetimeFigureOut">
              <a:rPr lang="en-GB" smtClean="0"/>
              <a:pPr/>
              <a:t>13/07/2017</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9191FA6-1221-43D6-8141-CA82105C10B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9A775-0E14-44DF-8C03-C8AEF4538328}" type="datetimeFigureOut">
              <a:rPr lang="en-GB" smtClean="0"/>
              <a:pPr/>
              <a:t>13/07/2017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9191FA6-1221-43D6-8141-CA82105C10B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089A775-0E14-44DF-8C03-C8AEF4538328}" type="datetimeFigureOut">
              <a:rPr lang="en-GB" smtClean="0"/>
              <a:pPr/>
              <a:t>13/07/2017</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9191FA6-1221-43D6-8141-CA82105C10B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9A775-0E14-44DF-8C03-C8AEF4538328}" type="datetimeFigureOut">
              <a:rPr lang="en-GB" smtClean="0"/>
              <a:pPr/>
              <a:t>13/07/2017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9191FA6-1221-43D6-8141-CA82105C10B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89A775-0E14-44DF-8C03-C8AEF4538328}" type="datetimeFigureOut">
              <a:rPr lang="en-GB" smtClean="0"/>
              <a:pPr/>
              <a:t>13/07/2017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9191FA6-1221-43D6-8141-CA82105C10B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89A775-0E14-44DF-8C03-C8AEF4538328}" type="datetimeFigureOut">
              <a:rPr lang="en-GB" smtClean="0"/>
              <a:pPr/>
              <a:t>13/07/2017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9191FA6-1221-43D6-8141-CA82105C10B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089A775-0E14-44DF-8C03-C8AEF4538328}" type="datetimeFigureOut">
              <a:rPr lang="en-GB" smtClean="0"/>
              <a:pPr/>
              <a:t>13/07/2017</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89191FA6-1221-43D6-8141-CA82105C10B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9A775-0E14-44DF-8C03-C8AEF4538328}" type="datetimeFigureOut">
              <a:rPr lang="en-GB" smtClean="0"/>
              <a:pPr/>
              <a:t>13/07/2017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9191FA6-1221-43D6-8141-CA82105C10B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089A775-0E14-44DF-8C03-C8AEF4538328}" type="datetimeFigureOut">
              <a:rPr lang="en-GB" smtClean="0"/>
              <a:pPr/>
              <a:t>13/07/2017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9191FA6-1221-43D6-8141-CA82105C10BE}"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089A775-0E14-44DF-8C03-C8AEF4538328}" type="datetimeFigureOut">
              <a:rPr lang="en-GB" smtClean="0"/>
              <a:pPr/>
              <a:t>13/07/2017</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9191FA6-1221-43D6-8141-CA82105C10B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WtrYotjYvt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Excretion</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Importance of removing metabolic wastes from the body</a:t>
            </a:r>
            <a:endParaRPr lang="en-GB" dirty="0"/>
          </a:p>
        </p:txBody>
      </p:sp>
      <p:sp>
        <p:nvSpPr>
          <p:cNvPr id="3" name="Content Placeholder 2"/>
          <p:cNvSpPr>
            <a:spLocks noGrp="1"/>
          </p:cNvSpPr>
          <p:nvPr>
            <p:ph idx="1"/>
          </p:nvPr>
        </p:nvSpPr>
        <p:spPr/>
        <p:txBody>
          <a:bodyPr/>
          <a:lstStyle/>
          <a:p>
            <a:r>
              <a:rPr lang="en-GB" dirty="0" smtClean="0"/>
              <a:t>Carbon Dioxide</a:t>
            </a:r>
          </a:p>
          <a:p>
            <a:pPr lvl="1"/>
            <a:r>
              <a:rPr lang="en-GB" dirty="0" smtClean="0"/>
              <a:t>Can increase the pH of the blood</a:t>
            </a:r>
          </a:p>
          <a:p>
            <a:pPr lvl="1"/>
            <a:r>
              <a:rPr lang="en-GB" dirty="0" smtClean="0"/>
              <a:t>Excreted via the lungs</a:t>
            </a:r>
          </a:p>
          <a:p>
            <a:pPr lvl="1"/>
            <a:endParaRPr lang="en-GB" dirty="0"/>
          </a:p>
          <a:p>
            <a:r>
              <a:rPr lang="en-GB" dirty="0" smtClean="0"/>
              <a:t>Nitrogenous waste</a:t>
            </a:r>
          </a:p>
          <a:p>
            <a:pPr lvl="1"/>
            <a:r>
              <a:rPr lang="en-GB" dirty="0" smtClean="0"/>
              <a:t>Makes the toxic ammonia</a:t>
            </a:r>
          </a:p>
          <a:p>
            <a:pPr lvl="1"/>
            <a:r>
              <a:rPr lang="en-GB" dirty="0" smtClean="0"/>
              <a:t>Liver turns it into urea</a:t>
            </a:r>
          </a:p>
          <a:p>
            <a:pPr lvl="1"/>
            <a:r>
              <a:rPr lang="en-GB" dirty="0" smtClean="0"/>
              <a:t>Removed from the blood by the kidneys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fontAlgn="auto">
              <a:spcAft>
                <a:spcPts val="0"/>
              </a:spcAft>
              <a:defRPr/>
            </a:pPr>
            <a:r>
              <a:rPr lang="en-GB" sz="6600">
                <a:solidFill>
                  <a:schemeClr val="accent1">
                    <a:satMod val="150000"/>
                  </a:schemeClr>
                </a:solidFill>
                <a:effectLst>
                  <a:outerShdw blurRad="38100" dist="38100" dir="2700000" algn="tl">
                    <a:srgbClr val="C0C0C0"/>
                  </a:outerShdw>
                </a:effectLst>
              </a:rPr>
              <a:t>Question</a:t>
            </a:r>
          </a:p>
        </p:txBody>
      </p:sp>
      <p:sp>
        <p:nvSpPr>
          <p:cNvPr id="165891" name="Rectangle 3"/>
          <p:cNvSpPr>
            <a:spLocks noGrp="1" noChangeArrowheads="1"/>
          </p:cNvSpPr>
          <p:nvPr>
            <p:ph idx="1"/>
          </p:nvPr>
        </p:nvSpPr>
        <p:spPr/>
        <p:txBody>
          <a:bodyPr/>
          <a:lstStyle/>
          <a:p>
            <a:r>
              <a:rPr lang="en-GB" b="1" smtClean="0">
                <a:cs typeface="Times New Roman" pitchFamily="18" charset="0"/>
              </a:rPr>
              <a:t>Animals that live in water, such as fish, often excrete their nitrogenous waste in the form of ammonia rather than as urea.</a:t>
            </a:r>
          </a:p>
          <a:p>
            <a:pPr>
              <a:buFontTx/>
              <a:buAutoNum type="alphaLcPeriod"/>
            </a:pPr>
            <a:r>
              <a:rPr lang="en-GB" smtClean="0"/>
              <a:t>explain why it is possible for them to do this, whereas terrestrial animals cannot.</a:t>
            </a:r>
          </a:p>
          <a:p>
            <a:pPr>
              <a:buFontTx/>
              <a:buAutoNum type="alphaLcPeriod"/>
            </a:pPr>
            <a:r>
              <a:rPr lang="en-GB" smtClean="0"/>
              <a:t>Suggest the advantages to aquatic animals of excreting ammonia rather than urea.</a:t>
            </a:r>
          </a:p>
        </p:txBody>
      </p:sp>
    </p:spTree>
    <p:extLst>
      <p:ext uri="{BB962C8B-B14F-4D97-AF65-F5344CB8AC3E}">
        <p14:creationId xmlns:p14="http://schemas.microsoft.com/office/powerpoint/2010/main" val="3285542057"/>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calcmode="lin" valueType="num">
                                      <p:cBhvr additive="base">
                                        <p:cTn id="7" dur="500" fill="hold"/>
                                        <p:tgtEl>
                                          <p:spTgt spid="165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58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5891">
                                            <p:txEl>
                                              <p:pRg st="1" end="1"/>
                                            </p:txEl>
                                          </p:spTgt>
                                        </p:tgtEl>
                                        <p:attrNameLst>
                                          <p:attrName>style.visibility</p:attrName>
                                        </p:attrNameLst>
                                      </p:cBhvr>
                                      <p:to>
                                        <p:strVal val="visible"/>
                                      </p:to>
                                    </p:set>
                                    <p:anim calcmode="lin" valueType="num">
                                      <p:cBhvr additive="base">
                                        <p:cTn id="13" dur="500" fill="hold"/>
                                        <p:tgtEl>
                                          <p:spTgt spid="165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58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5891">
                                            <p:txEl>
                                              <p:pRg st="2" end="2"/>
                                            </p:txEl>
                                          </p:spTgt>
                                        </p:tgtEl>
                                        <p:attrNameLst>
                                          <p:attrName>style.visibility</p:attrName>
                                        </p:attrNameLst>
                                      </p:cBhvr>
                                      <p:to>
                                        <p:strVal val="visible"/>
                                      </p:to>
                                    </p:set>
                                    <p:anim calcmode="lin" valueType="num">
                                      <p:cBhvr additive="base">
                                        <p:cTn id="19" dur="500" fill="hold"/>
                                        <p:tgtEl>
                                          <p:spTgt spid="165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58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fontAlgn="auto">
              <a:spcAft>
                <a:spcPts val="0"/>
              </a:spcAft>
              <a:defRPr/>
            </a:pPr>
            <a:r>
              <a:rPr lang="en-GB" sz="6600">
                <a:solidFill>
                  <a:schemeClr val="accent1">
                    <a:satMod val="150000"/>
                  </a:schemeClr>
                </a:solidFill>
                <a:effectLst>
                  <a:outerShdw blurRad="38100" dist="38100" dir="2700000" algn="tl">
                    <a:srgbClr val="C0C0C0"/>
                  </a:outerShdw>
                </a:effectLst>
                <a:cs typeface="Times New Roman" pitchFamily="18" charset="0"/>
              </a:rPr>
              <a:t>Answers</a:t>
            </a:r>
          </a:p>
        </p:txBody>
      </p:sp>
      <p:sp>
        <p:nvSpPr>
          <p:cNvPr id="166915" name="Rectangle 3"/>
          <p:cNvSpPr>
            <a:spLocks noGrp="1" noChangeArrowheads="1"/>
          </p:cNvSpPr>
          <p:nvPr>
            <p:ph idx="1"/>
          </p:nvPr>
        </p:nvSpPr>
        <p:spPr/>
        <p:txBody>
          <a:bodyPr/>
          <a:lstStyle/>
          <a:p>
            <a:r>
              <a:rPr lang="en-GB" smtClean="0">
                <a:cs typeface="Times New Roman" pitchFamily="18" charset="0"/>
              </a:rPr>
              <a:t>a. The ammonia will quickly dissolve in the large volumes of water around them, and be so diluted that it will not harm the fish.</a:t>
            </a:r>
          </a:p>
          <a:p>
            <a:r>
              <a:rPr lang="en-GB" smtClean="0">
                <a:cs typeface="Times New Roman" pitchFamily="18" charset="0"/>
              </a:rPr>
              <a:t>b. turning ammonia into urea requires energy in the form of ATP, so by excreting ammonia rather than urea, significant amounts of energy are saved.</a:t>
            </a:r>
          </a:p>
          <a:p>
            <a:endParaRPr lang="en-GB" smtClean="0"/>
          </a:p>
        </p:txBody>
      </p:sp>
    </p:spTree>
    <p:extLst>
      <p:ext uri="{BB962C8B-B14F-4D97-AF65-F5344CB8AC3E}">
        <p14:creationId xmlns:p14="http://schemas.microsoft.com/office/powerpoint/2010/main" val="924441236"/>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calcmode="lin" valueType="num">
                                      <p:cBhvr additive="base">
                                        <p:cTn id="7" dur="500" fill="hold"/>
                                        <p:tgtEl>
                                          <p:spTgt spid="166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69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6915">
                                            <p:txEl>
                                              <p:pRg st="1" end="1"/>
                                            </p:txEl>
                                          </p:spTgt>
                                        </p:tgtEl>
                                        <p:attrNameLst>
                                          <p:attrName>style.visibility</p:attrName>
                                        </p:attrNameLst>
                                      </p:cBhvr>
                                      <p:to>
                                        <p:strVal val="visible"/>
                                      </p:to>
                                    </p:set>
                                    <p:anim calcmode="lin" valueType="num">
                                      <p:cBhvr additive="base">
                                        <p:cTn id="13" dur="500" fill="hold"/>
                                        <p:tgtEl>
                                          <p:spTgt spid="166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69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Turn the paragraph on Carbon Dioxide on P25 (P37 in old book) into a flow diagram</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Look, cover, write, check </a:t>
            </a:r>
          </a:p>
          <a:p>
            <a:pPr lvl="1"/>
            <a:r>
              <a:rPr lang="en-GB" dirty="0" smtClean="0"/>
              <a:t>The equations for the break down of nitrogenous compounds on P25 (P37 in old book)</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66" name="Rectangle 1074"/>
          <p:cNvSpPr>
            <a:spLocks noGrp="1" noChangeArrowheads="1"/>
          </p:cNvSpPr>
          <p:nvPr>
            <p:ph type="title"/>
          </p:nvPr>
        </p:nvSpPr>
        <p:spPr>
          <a:xfrm>
            <a:off x="30547" y="188640"/>
            <a:ext cx="8229600" cy="1251062"/>
          </a:xfrm>
        </p:spPr>
        <p:txBody>
          <a:bodyPr/>
          <a:lstStyle/>
          <a:p>
            <a:pPr fontAlgn="auto">
              <a:spcAft>
                <a:spcPts val="0"/>
              </a:spcAft>
              <a:defRPr/>
            </a:pPr>
            <a:r>
              <a:rPr lang="en-GB" dirty="0">
                <a:solidFill>
                  <a:schemeClr val="accent1">
                    <a:satMod val="150000"/>
                  </a:schemeClr>
                </a:solidFill>
              </a:rPr>
              <a:t>Waste </a:t>
            </a:r>
            <a:r>
              <a:rPr lang="en-GB" dirty="0" smtClean="0">
                <a:solidFill>
                  <a:schemeClr val="accent1">
                    <a:satMod val="150000"/>
                  </a:schemeClr>
                </a:solidFill>
              </a:rPr>
              <a:t>metabolites: More Detail</a:t>
            </a:r>
            <a:endParaRPr lang="en-US" dirty="0">
              <a:solidFill>
                <a:schemeClr val="accent1">
                  <a:satMod val="150000"/>
                </a:schemeClr>
              </a:solidFill>
            </a:endParaRPr>
          </a:p>
        </p:txBody>
      </p:sp>
      <p:sp>
        <p:nvSpPr>
          <p:cNvPr id="12291" name="Rectangle 1075"/>
          <p:cNvSpPr>
            <a:spLocks noGrp="1" noChangeArrowheads="1"/>
          </p:cNvSpPr>
          <p:nvPr>
            <p:ph sz="half" idx="1"/>
          </p:nvPr>
        </p:nvSpPr>
        <p:spPr>
          <a:xfrm>
            <a:off x="179512" y="1773238"/>
            <a:ext cx="4038600" cy="4624387"/>
          </a:xfrm>
        </p:spPr>
        <p:txBody>
          <a:bodyPr/>
          <a:lstStyle/>
          <a:p>
            <a:r>
              <a:rPr lang="en-GB" dirty="0" smtClean="0">
                <a:solidFill>
                  <a:srgbClr val="FF0000"/>
                </a:solidFill>
              </a:rPr>
              <a:t>Urea</a:t>
            </a:r>
          </a:p>
          <a:p>
            <a:r>
              <a:rPr lang="en-GB" sz="2000" dirty="0" smtClean="0"/>
              <a:t>Made from deamination of </a:t>
            </a:r>
            <a:r>
              <a:rPr lang="en-GB" sz="2000" dirty="0" err="1" smtClean="0"/>
              <a:t>xs</a:t>
            </a:r>
            <a:r>
              <a:rPr lang="en-GB" sz="2000" dirty="0" smtClean="0"/>
              <a:t> amino acids in liver:</a:t>
            </a:r>
          </a:p>
          <a:p>
            <a:pPr lvl="1"/>
            <a:r>
              <a:rPr lang="en-GB" sz="1800" dirty="0" smtClean="0"/>
              <a:t>Removal of amino group </a:t>
            </a:r>
            <a:r>
              <a:rPr lang="en-GB" sz="1800" dirty="0" smtClean="0">
                <a:sym typeface="Wingdings" pitchFamily="2" charset="2"/>
              </a:rPr>
              <a:t> ammonia + keto acid.</a:t>
            </a:r>
          </a:p>
          <a:p>
            <a:pPr lvl="1"/>
            <a:r>
              <a:rPr lang="en-GB" sz="1800" dirty="0" smtClean="0">
                <a:sym typeface="Wingdings" pitchFamily="2" charset="2"/>
              </a:rPr>
              <a:t>React with CO2 to make less soluble, less toxic urea.  Energy dependent reaction.</a:t>
            </a:r>
          </a:p>
          <a:p>
            <a:pPr lvl="1"/>
            <a:r>
              <a:rPr lang="en-GB" sz="1800" dirty="0" smtClean="0">
                <a:sym typeface="Wingdings" pitchFamily="2" charset="2"/>
              </a:rPr>
              <a:t>Transported in blood plasma</a:t>
            </a:r>
          </a:p>
          <a:p>
            <a:pPr lvl="1"/>
            <a:r>
              <a:rPr lang="en-GB" sz="1800" dirty="0" smtClean="0">
                <a:sym typeface="Wingdings" pitchFamily="2" charset="2"/>
              </a:rPr>
              <a:t>Filtered in kidney to make urine</a:t>
            </a:r>
            <a:endParaRPr lang="en-US" sz="1800" dirty="0" smtClean="0"/>
          </a:p>
        </p:txBody>
      </p:sp>
      <p:sp>
        <p:nvSpPr>
          <p:cNvPr id="12292" name="Rectangle 1076"/>
          <p:cNvSpPr>
            <a:spLocks noGrp="1" noChangeArrowheads="1"/>
          </p:cNvSpPr>
          <p:nvPr>
            <p:ph sz="half" idx="2"/>
          </p:nvPr>
        </p:nvSpPr>
        <p:spPr>
          <a:xfrm>
            <a:off x="4355976" y="1773237"/>
            <a:ext cx="4038600" cy="4624387"/>
          </a:xfrm>
        </p:spPr>
        <p:txBody>
          <a:bodyPr/>
          <a:lstStyle/>
          <a:p>
            <a:r>
              <a:rPr lang="en-GB" dirty="0" smtClean="0">
                <a:solidFill>
                  <a:srgbClr val="FF0000"/>
                </a:solidFill>
              </a:rPr>
              <a:t>Carbon dioxide</a:t>
            </a:r>
          </a:p>
          <a:p>
            <a:r>
              <a:rPr lang="en-GB" sz="2000" dirty="0" smtClean="0"/>
              <a:t>Respiratory product from all cell</a:t>
            </a:r>
          </a:p>
          <a:p>
            <a:r>
              <a:rPr lang="en-GB" sz="2000" dirty="0" smtClean="0"/>
              <a:t>Transported in blood </a:t>
            </a:r>
          </a:p>
          <a:p>
            <a:r>
              <a:rPr lang="en-GB" sz="2000" dirty="0" smtClean="0"/>
              <a:t>1) dissolved in blood plasma</a:t>
            </a:r>
          </a:p>
          <a:p>
            <a:r>
              <a:rPr lang="en-GB" sz="2000" dirty="0" smtClean="0"/>
              <a:t>2) directly with </a:t>
            </a:r>
            <a:r>
              <a:rPr lang="en-GB" sz="2000" dirty="0" err="1" smtClean="0"/>
              <a:t>Hb</a:t>
            </a:r>
            <a:endParaRPr lang="en-GB" sz="2000" dirty="0" smtClean="0"/>
          </a:p>
          <a:p>
            <a:r>
              <a:rPr lang="en-GB" sz="2000" dirty="0" smtClean="0"/>
              <a:t>3) Forming </a:t>
            </a:r>
            <a:r>
              <a:rPr lang="en-GB" sz="2000" dirty="0" err="1" smtClean="0"/>
              <a:t>hydrocarbonate</a:t>
            </a:r>
            <a:r>
              <a:rPr lang="en-GB" sz="2000" dirty="0" smtClean="0"/>
              <a:t> ions (carbonic anhydrase)</a:t>
            </a:r>
          </a:p>
          <a:p>
            <a:r>
              <a:rPr lang="en-GB" sz="2000" dirty="0" smtClean="0"/>
              <a:t>Removed by lungs</a:t>
            </a:r>
          </a:p>
          <a:p>
            <a:r>
              <a:rPr lang="en-GB" sz="2000" dirty="0" smtClean="0"/>
              <a:t>Respiratory Acidosis</a:t>
            </a:r>
          </a:p>
          <a:p>
            <a:pPr lvl="1"/>
            <a:r>
              <a:rPr lang="en-GB" sz="1800" dirty="0" smtClean="0"/>
              <a:t>pH less than 7.35</a:t>
            </a:r>
          </a:p>
          <a:p>
            <a:pPr lvl="1"/>
            <a:r>
              <a:rPr lang="en-GB" sz="1800" dirty="0" smtClean="0"/>
              <a:t>Characteristic symptoms</a:t>
            </a:r>
          </a:p>
          <a:p>
            <a:pPr lvl="1">
              <a:buFontTx/>
              <a:buNone/>
            </a:pPr>
            <a:endParaRPr lang="en-US" sz="1800" dirty="0" smtClean="0"/>
          </a:p>
          <a:p>
            <a:endParaRPr lang="en-US" dirty="0" smtClean="0"/>
          </a:p>
        </p:txBody>
      </p:sp>
    </p:spTree>
    <p:extLst>
      <p:ext uri="{BB962C8B-B14F-4D97-AF65-F5344CB8AC3E}">
        <p14:creationId xmlns:p14="http://schemas.microsoft.com/office/powerpoint/2010/main" val="216615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Plenary: PPQ</a:t>
            </a:r>
            <a:endParaRPr lang="en-GB" dirty="0"/>
          </a:p>
        </p:txBody>
      </p:sp>
      <p:sp>
        <p:nvSpPr>
          <p:cNvPr id="7" name="Text Placeholder 6"/>
          <p:cNvSpPr>
            <a:spLocks noGrp="1"/>
          </p:cNvSpPr>
          <p:nvPr>
            <p:ph type="body" idx="1"/>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cstate="print"/>
          <a:srcRect/>
          <a:stretch>
            <a:fillRect/>
          </a:stretch>
        </p:blipFill>
        <p:spPr bwMode="auto">
          <a:xfrm>
            <a:off x="0" y="1484784"/>
            <a:ext cx="9137174" cy="518457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cstate="print"/>
          <a:srcRect/>
          <a:stretch>
            <a:fillRect/>
          </a:stretch>
        </p:blipFill>
        <p:spPr bwMode="auto">
          <a:xfrm>
            <a:off x="-1" y="1556792"/>
            <a:ext cx="9193207" cy="460851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Set flip learning task</a:t>
            </a:r>
            <a:endParaRPr lang="en-GB" dirty="0"/>
          </a:p>
        </p:txBody>
      </p:sp>
      <p:sp>
        <p:nvSpPr>
          <p:cNvPr id="5" name="Subtitle 4"/>
          <p:cNvSpPr>
            <a:spLocks noGrp="1"/>
          </p:cNvSpPr>
          <p:nvPr>
            <p:ph type="subTitle" idx="1"/>
          </p:nvPr>
        </p:nvSpPr>
        <p:spPr/>
        <p:txBody>
          <a:bodyPr/>
          <a:lstStyle/>
          <a:p>
            <a:r>
              <a:rPr lang="en-GB" dirty="0" smtClean="0"/>
              <a:t>See other folder for task </a:t>
            </a:r>
            <a:r>
              <a:rPr lang="en-GB" dirty="0" err="1" smtClean="0"/>
              <a:t>powerpoint</a:t>
            </a:r>
            <a:r>
              <a:rPr lang="en-GB" dirty="0" smtClean="0"/>
              <a:t> </a:t>
            </a:r>
            <a:r>
              <a:rPr lang="en-GB" smtClean="0"/>
              <a:t>and worksheet</a:t>
            </a:r>
            <a:endParaRPr lang="en-GB"/>
          </a:p>
        </p:txBody>
      </p:sp>
    </p:spTree>
    <p:extLst>
      <p:ext uri="{BB962C8B-B14F-4D97-AF65-F5344CB8AC3E}">
        <p14:creationId xmlns:p14="http://schemas.microsoft.com/office/powerpoint/2010/main" val="248596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a:t>
            </a:r>
            <a:endParaRPr lang="en-GB" dirty="0"/>
          </a:p>
        </p:txBody>
      </p:sp>
      <p:sp>
        <p:nvSpPr>
          <p:cNvPr id="3" name="Content Placeholder 2"/>
          <p:cNvSpPr>
            <a:spLocks noGrp="1"/>
          </p:cNvSpPr>
          <p:nvPr>
            <p:ph idx="1"/>
          </p:nvPr>
        </p:nvSpPr>
        <p:spPr/>
        <p:txBody>
          <a:bodyPr/>
          <a:lstStyle/>
          <a:p>
            <a:r>
              <a:rPr lang="en-GB"/>
              <a:t>(a) the term excretion and its importance in maintaining metabolism and </a:t>
            </a:r>
            <a:r>
              <a:rPr lang="en-GB"/>
              <a:t>homeostasis </a:t>
            </a:r>
            <a:endParaRPr lang="en-GB" smtClean="0"/>
          </a:p>
          <a:p>
            <a:pPr lvl="1"/>
            <a:r>
              <a:rPr lang="en-GB" smtClean="0"/>
              <a:t>To </a:t>
            </a:r>
            <a:r>
              <a:rPr lang="en-GB"/>
              <a:t>include reference to the importance of removing metabolic wastes, including carbon dioxide and nitrogenous waste, from the body</a:t>
            </a:r>
          </a:p>
        </p:txBody>
      </p:sp>
    </p:spTree>
    <p:extLst>
      <p:ext uri="{BB962C8B-B14F-4D97-AF65-F5344CB8AC3E}">
        <p14:creationId xmlns:p14="http://schemas.microsoft.com/office/powerpoint/2010/main" val="163143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 to Excretion</a:t>
            </a:r>
            <a:endParaRPr lang="en-GB" dirty="0"/>
          </a:p>
        </p:txBody>
      </p:sp>
      <p:sp>
        <p:nvSpPr>
          <p:cNvPr id="3" name="Content Placeholder 2"/>
          <p:cNvSpPr>
            <a:spLocks noGrp="1"/>
          </p:cNvSpPr>
          <p:nvPr>
            <p:ph idx="1"/>
          </p:nvPr>
        </p:nvSpPr>
        <p:spPr/>
        <p:txBody>
          <a:bodyPr/>
          <a:lstStyle/>
          <a:p>
            <a:r>
              <a:rPr lang="en-GB" dirty="0" smtClean="0"/>
              <a:t>Hand out specification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239000" cy="2172856"/>
          </a:xfrm>
        </p:spPr>
        <p:txBody>
          <a:bodyPr/>
          <a:lstStyle/>
          <a:p>
            <a:r>
              <a:rPr lang="en-GB" dirty="0" smtClean="0"/>
              <a:t>Learning Objectives</a:t>
            </a:r>
            <a:br>
              <a:rPr lang="en-GB" dirty="0" smtClean="0"/>
            </a:br>
            <a:r>
              <a:rPr lang="en-GB" dirty="0" smtClean="0"/>
              <a:t/>
            </a:r>
            <a:br>
              <a:rPr lang="en-GB" dirty="0" smtClean="0"/>
            </a:br>
            <a:r>
              <a:rPr lang="en-GB" dirty="0" smtClean="0"/>
              <a:t>Success Criteria</a:t>
            </a:r>
            <a:endParaRPr lang="en-GB" dirty="0"/>
          </a:p>
        </p:txBody>
      </p:sp>
      <p:sp>
        <p:nvSpPr>
          <p:cNvPr id="3" name="Content Placeholder 2"/>
          <p:cNvSpPr>
            <a:spLocks noGrp="1"/>
          </p:cNvSpPr>
          <p:nvPr>
            <p:ph idx="1"/>
          </p:nvPr>
        </p:nvSpPr>
        <p:spPr/>
        <p:txBody>
          <a:bodyPr/>
          <a:lstStyle/>
          <a:p>
            <a:r>
              <a:rPr lang="en-GB" dirty="0" smtClean="0"/>
              <a:t>Understand the importance of excretion</a:t>
            </a:r>
          </a:p>
          <a:p>
            <a:endParaRPr lang="en-GB" dirty="0" smtClean="0"/>
          </a:p>
          <a:p>
            <a:endParaRPr lang="en-GB" dirty="0" smtClean="0"/>
          </a:p>
          <a:p>
            <a:r>
              <a:rPr lang="en-GB" dirty="0" smtClean="0"/>
              <a:t>Define the term excretion</a:t>
            </a:r>
          </a:p>
          <a:p>
            <a:r>
              <a:rPr lang="en-GB" dirty="0" smtClean="0"/>
              <a:t>Explain the importance in maintaining metabolism and homeostasis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FLIP Learning Test: [5]</a:t>
            </a:r>
            <a:br>
              <a:rPr lang="en-GB" dirty="0" smtClean="0"/>
            </a:br>
            <a:r>
              <a:rPr lang="en-GB" dirty="0" smtClean="0"/>
              <a:t>Endotherms June 10</a:t>
            </a:r>
            <a:endParaRPr lang="en-GB" dirty="0"/>
          </a:p>
        </p:txBody>
      </p:sp>
      <p:sp>
        <p:nvSpPr>
          <p:cNvPr id="3" name="Content Placeholder 2"/>
          <p:cNvSpPr>
            <a:spLocks noGrp="1"/>
          </p:cNvSpPr>
          <p:nvPr>
            <p:ph idx="1"/>
          </p:nvPr>
        </p:nvSpPr>
        <p:spPr>
          <a:xfrm>
            <a:off x="539552" y="2076872"/>
            <a:ext cx="8229600" cy="4781128"/>
          </a:xfrm>
        </p:spPr>
        <p:txBody>
          <a:bodyPr/>
          <a:lstStyle/>
          <a:p>
            <a:endParaRPr lang="en-GB" dirty="0" smtClean="0"/>
          </a:p>
          <a:p>
            <a:endParaRPr lang="en-GB" dirty="0"/>
          </a:p>
          <a:p>
            <a:pPr algn="r">
              <a:buNone/>
            </a:pPr>
            <a:r>
              <a:rPr lang="en-GB" dirty="0" smtClean="0"/>
              <a:t>[5]</a:t>
            </a:r>
            <a:endParaRPr lang="en-GB" dirty="0"/>
          </a:p>
        </p:txBody>
      </p:sp>
      <p:pic>
        <p:nvPicPr>
          <p:cNvPr id="4099" name="Picture 3"/>
          <p:cNvPicPr>
            <a:picLocks noChangeAspect="1" noChangeArrowheads="1"/>
          </p:cNvPicPr>
          <p:nvPr/>
        </p:nvPicPr>
        <p:blipFill>
          <a:blip r:embed="rId2" cstate="print"/>
          <a:srcRect/>
          <a:stretch>
            <a:fillRect/>
          </a:stretch>
        </p:blipFill>
        <p:spPr bwMode="auto">
          <a:xfrm>
            <a:off x="0" y="1484784"/>
            <a:ext cx="8922864" cy="1872208"/>
          </a:xfrm>
          <a:prstGeom prst="rect">
            <a:avLst/>
          </a:prstGeom>
          <a:noFill/>
          <a:ln w="9525">
            <a:noFill/>
            <a:miter lim="800000"/>
            <a:headEnd/>
            <a:tailEnd/>
          </a:ln>
        </p:spPr>
      </p:pic>
    </p:spTree>
    <p:extLst>
      <p:ext uri="{BB962C8B-B14F-4D97-AF65-F5344CB8AC3E}">
        <p14:creationId xmlns:p14="http://schemas.microsoft.com/office/powerpoint/2010/main" val="2233047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Endotherms</a:t>
            </a:r>
            <a:r>
              <a:rPr lang="en-GB" dirty="0" smtClean="0"/>
              <a:t> June 10 </a:t>
            </a:r>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5122" name="Picture 2"/>
          <p:cNvPicPr>
            <a:picLocks noChangeAspect="1" noChangeArrowheads="1"/>
          </p:cNvPicPr>
          <p:nvPr/>
        </p:nvPicPr>
        <p:blipFill>
          <a:blip r:embed="rId2" cstate="print"/>
          <a:srcRect/>
          <a:stretch>
            <a:fillRect/>
          </a:stretch>
        </p:blipFill>
        <p:spPr bwMode="auto">
          <a:xfrm>
            <a:off x="0" y="1609416"/>
            <a:ext cx="9144000" cy="4959145"/>
          </a:xfrm>
          <a:prstGeom prst="rect">
            <a:avLst/>
          </a:prstGeom>
          <a:noFill/>
          <a:ln w="9525">
            <a:noFill/>
            <a:miter lim="800000"/>
            <a:headEnd/>
            <a:tailEnd/>
          </a:ln>
        </p:spPr>
      </p:pic>
    </p:spTree>
    <p:extLst>
      <p:ext uri="{BB962C8B-B14F-4D97-AF65-F5344CB8AC3E}">
        <p14:creationId xmlns:p14="http://schemas.microsoft.com/office/powerpoint/2010/main" val="258581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lstStyle/>
          <a:p>
            <a:r>
              <a:rPr lang="en-GB" dirty="0" smtClean="0"/>
              <a:t>Think, Pair, Share </a:t>
            </a:r>
          </a:p>
          <a:p>
            <a:pPr lvl="1"/>
            <a:r>
              <a:rPr lang="en-GB" dirty="0" smtClean="0"/>
              <a:t>Think of 1 fact you knew about excretion from GCSE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A2 Key Term</a:t>
            </a:r>
            <a:endParaRPr lang="en-GB" dirty="0"/>
          </a:p>
        </p:txBody>
      </p:sp>
      <p:sp>
        <p:nvSpPr>
          <p:cNvPr id="3" name="Content Placeholder 2"/>
          <p:cNvSpPr>
            <a:spLocks noGrp="1"/>
          </p:cNvSpPr>
          <p:nvPr>
            <p:ph idx="1"/>
          </p:nvPr>
        </p:nvSpPr>
        <p:spPr/>
        <p:txBody>
          <a:bodyPr/>
          <a:lstStyle/>
          <a:p>
            <a:r>
              <a:rPr lang="en-GB" dirty="0" smtClean="0"/>
              <a:t>Excretion</a:t>
            </a:r>
          </a:p>
          <a:p>
            <a:pPr lvl="1"/>
            <a:r>
              <a:rPr lang="en-GB" dirty="0" smtClean="0"/>
              <a:t>Removal of metabolic waste (waste from reactions inside cells) from the body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692696"/>
            <a:ext cx="8229600" cy="1143000"/>
          </a:xfrm>
        </p:spPr>
        <p:txBody>
          <a:bodyPr/>
          <a:lstStyle/>
          <a:p>
            <a:pPr eaLnBrk="1" hangingPunct="1"/>
            <a:r>
              <a:rPr lang="en-GB" dirty="0" smtClean="0"/>
              <a:t>Overview of Excretory System</a:t>
            </a:r>
          </a:p>
        </p:txBody>
      </p:sp>
      <p:sp>
        <p:nvSpPr>
          <p:cNvPr id="6147" name="Content Placeholder 2"/>
          <p:cNvSpPr>
            <a:spLocks noGrp="1"/>
          </p:cNvSpPr>
          <p:nvPr>
            <p:ph idx="1"/>
          </p:nvPr>
        </p:nvSpPr>
        <p:spPr>
          <a:xfrm>
            <a:off x="457200" y="1989138"/>
            <a:ext cx="8229600" cy="4137025"/>
          </a:xfrm>
        </p:spPr>
        <p:txBody>
          <a:bodyPr/>
          <a:lstStyle/>
          <a:p>
            <a:r>
              <a:rPr lang="en-GB" dirty="0" smtClean="0">
                <a:hlinkClick r:id="rId2"/>
              </a:rPr>
              <a:t>http://www.youtube.com/watch?v=WtrYotjYvtU</a:t>
            </a:r>
            <a:endParaRPr lang="en-GB" dirty="0" smtClean="0"/>
          </a:p>
          <a:p>
            <a:endParaRPr lang="en-GB" dirty="0" smtClean="0"/>
          </a:p>
          <a:p>
            <a:r>
              <a:rPr lang="en-GB" dirty="0" smtClean="0"/>
              <a:t>We are focussing on kidney &amp; liver</a:t>
            </a:r>
          </a:p>
          <a:p>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TotalTime>
  <Words>504</Words>
  <Application>Microsoft Office PowerPoint</Application>
  <PresentationFormat>On-screen Show (4:3)</PresentationFormat>
  <Paragraphs>75</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Times New Roman</vt:lpstr>
      <vt:lpstr>Trebuchet MS</vt:lpstr>
      <vt:lpstr>Wingdings</vt:lpstr>
      <vt:lpstr>Wingdings 2</vt:lpstr>
      <vt:lpstr>Opulent</vt:lpstr>
      <vt:lpstr>Excretion</vt:lpstr>
      <vt:lpstr>Spec</vt:lpstr>
      <vt:lpstr>Intro to Excretion</vt:lpstr>
      <vt:lpstr>Learning Objectives  Success Criteria</vt:lpstr>
      <vt:lpstr>FLIP Learning Test: [5] Endotherms June 10</vt:lpstr>
      <vt:lpstr>Endotherms June 10 Markscheme</vt:lpstr>
      <vt:lpstr>Starter</vt:lpstr>
      <vt:lpstr>A2 Key Term</vt:lpstr>
      <vt:lpstr>Overview of Excretory System</vt:lpstr>
      <vt:lpstr>Importance of removing metabolic wastes from the body</vt:lpstr>
      <vt:lpstr>Question</vt:lpstr>
      <vt:lpstr>Answers</vt:lpstr>
      <vt:lpstr>Task</vt:lpstr>
      <vt:lpstr>TASK</vt:lpstr>
      <vt:lpstr>Waste metabolites: More Detail</vt:lpstr>
      <vt:lpstr>Plenary: PPQ</vt:lpstr>
      <vt:lpstr>Past Paper Question</vt:lpstr>
      <vt:lpstr>Markscheme</vt:lpstr>
      <vt:lpstr>Set flip learning task</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lwilson</dc:creator>
  <cp:lastModifiedBy>Louise Wilson</cp:lastModifiedBy>
  <cp:revision>12</cp:revision>
  <dcterms:created xsi:type="dcterms:W3CDTF">2014-06-24T11:47:08Z</dcterms:created>
  <dcterms:modified xsi:type="dcterms:W3CDTF">2017-07-13T08:25:56Z</dcterms:modified>
</cp:coreProperties>
</file>