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311" r:id="rId3"/>
    <p:sldId id="257" r:id="rId4"/>
    <p:sldId id="305" r:id="rId5"/>
    <p:sldId id="299" r:id="rId6"/>
    <p:sldId id="307" r:id="rId7"/>
    <p:sldId id="263" r:id="rId8"/>
    <p:sldId id="308" r:id="rId9"/>
    <p:sldId id="259" r:id="rId10"/>
    <p:sldId id="310" r:id="rId11"/>
    <p:sldId id="288" r:id="rId12"/>
    <p:sldId id="278" r:id="rId13"/>
    <p:sldId id="306" r:id="rId14"/>
    <p:sldId id="309"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2832" autoAdjust="0"/>
  </p:normalViewPr>
  <p:slideViewPr>
    <p:cSldViewPr>
      <p:cViewPr varScale="1">
        <p:scale>
          <a:sx n="69" d="100"/>
          <a:sy n="69" d="100"/>
        </p:scale>
        <p:origin x="142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8FB225-BE93-4839-AC9E-089E5CF4C664}" type="datetimeFigureOut">
              <a:rPr lang="en-GB" smtClean="0"/>
              <a:pPr/>
              <a:t>22/09/2017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BEB364-189D-48FE-ABB8-8CEE032D702E}" type="slidenum">
              <a:rPr lang="en-GB" smtClean="0"/>
              <a:pPr/>
              <a:t>‹#›</a:t>
            </a:fld>
            <a:endParaRPr lang="en-GB"/>
          </a:p>
        </p:txBody>
      </p:sp>
    </p:spTree>
    <p:extLst>
      <p:ext uri="{BB962C8B-B14F-4D97-AF65-F5344CB8AC3E}">
        <p14:creationId xmlns:p14="http://schemas.microsoft.com/office/powerpoint/2010/main" val="2798037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92E985-F1B4-4139-802C-523F818E9D53}" type="datetimeFigureOut">
              <a:rPr lang="en-GB" smtClean="0"/>
              <a:pPr/>
              <a:t>22/09/2017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4E1F6-FA3E-4551-A4B8-E82EA616A570}" type="slidenum">
              <a:rPr lang="en-GB" smtClean="0"/>
              <a:pPr/>
              <a:t>‹#›</a:t>
            </a:fld>
            <a:endParaRPr lang="en-GB"/>
          </a:p>
        </p:txBody>
      </p:sp>
    </p:spTree>
    <p:extLst>
      <p:ext uri="{BB962C8B-B14F-4D97-AF65-F5344CB8AC3E}">
        <p14:creationId xmlns:p14="http://schemas.microsoft.com/office/powerpoint/2010/main" val="553908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 What do you already</a:t>
            </a:r>
            <a:r>
              <a:rPr lang="en-GB" baseline="0" dirty="0" smtClean="0"/>
              <a:t> know about the kidney?</a:t>
            </a:r>
            <a:endParaRPr lang="en-GB" dirty="0"/>
          </a:p>
        </p:txBody>
      </p:sp>
      <p:sp>
        <p:nvSpPr>
          <p:cNvPr id="4" name="Slide Number Placeholder 3"/>
          <p:cNvSpPr>
            <a:spLocks noGrp="1"/>
          </p:cNvSpPr>
          <p:nvPr>
            <p:ph type="sldNum" sz="quarter" idx="10"/>
          </p:nvPr>
        </p:nvSpPr>
        <p:spPr/>
        <p:txBody>
          <a:bodyPr/>
          <a:lstStyle/>
          <a:p>
            <a:fld id="{B174E1F6-FA3E-4551-A4B8-E82EA616A570}" type="slidenum">
              <a:rPr lang="en-GB" smtClean="0"/>
              <a:pPr/>
              <a:t>6</a:t>
            </a:fld>
            <a:endParaRPr lang="en-GB"/>
          </a:p>
        </p:txBody>
      </p:sp>
    </p:spTree>
    <p:extLst>
      <p:ext uri="{BB962C8B-B14F-4D97-AF65-F5344CB8AC3E}">
        <p14:creationId xmlns:p14="http://schemas.microsoft.com/office/powerpoint/2010/main" val="241877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Triple science students act as specialists and support the additional science students</a:t>
            </a:r>
            <a:endParaRPr lang="en-GB" dirty="0"/>
          </a:p>
        </p:txBody>
      </p:sp>
      <p:sp>
        <p:nvSpPr>
          <p:cNvPr id="4" name="Slide Number Placeholder 3"/>
          <p:cNvSpPr>
            <a:spLocks noGrp="1"/>
          </p:cNvSpPr>
          <p:nvPr>
            <p:ph type="sldNum" sz="quarter" idx="10"/>
          </p:nvPr>
        </p:nvSpPr>
        <p:spPr/>
        <p:txBody>
          <a:bodyPr/>
          <a:lstStyle/>
          <a:p>
            <a:fld id="{B174E1F6-FA3E-4551-A4B8-E82EA616A570}" type="slidenum">
              <a:rPr lang="en-GB" smtClean="0"/>
              <a:pPr/>
              <a:t>13</a:t>
            </a:fld>
            <a:endParaRPr lang="en-GB"/>
          </a:p>
        </p:txBody>
      </p:sp>
    </p:spTree>
    <p:extLst>
      <p:ext uri="{BB962C8B-B14F-4D97-AF65-F5344CB8AC3E}">
        <p14:creationId xmlns:p14="http://schemas.microsoft.com/office/powerpoint/2010/main" val="1132039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2EB0AECD-47BD-4579-AE97-0201AA1E286D}"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a:p>
        </p:txBody>
      </p:sp>
      <p:sp>
        <p:nvSpPr>
          <p:cNvPr id="5" name="Footer Placeholder 4"/>
          <p:cNvSpPr>
            <a:spLocks noGrp="1"/>
          </p:cNvSpPr>
          <p:nvPr>
            <p:ph type="ftr" sz="quarter" idx="11"/>
          </p:nvPr>
        </p:nvSpPr>
        <p:spPr/>
        <p:txBody>
          <a:bodyPr/>
          <a:lstStyle>
            <a:extLst/>
          </a:lstStyle>
          <a:p>
            <a:pPr>
              <a:defRPr/>
            </a:pPr>
            <a:endParaRPr lang="en-GB"/>
          </a:p>
        </p:txBody>
      </p:sp>
      <p:sp>
        <p:nvSpPr>
          <p:cNvPr id="6" name="Slide Number Placeholder 5"/>
          <p:cNvSpPr>
            <a:spLocks noGrp="1"/>
          </p:cNvSpPr>
          <p:nvPr>
            <p:ph type="sldNum" sz="quarter" idx="12"/>
          </p:nvPr>
        </p:nvSpPr>
        <p:spPr/>
        <p:txBody>
          <a:bodyPr/>
          <a:lstStyle>
            <a:extLst/>
          </a:lstStyle>
          <a:p>
            <a:pPr>
              <a:defRPr/>
            </a:pPr>
            <a:fld id="{F9D5D929-B89E-4F3C-9995-72B59FE5B906}"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a:p>
        </p:txBody>
      </p:sp>
      <p:sp>
        <p:nvSpPr>
          <p:cNvPr id="5" name="Footer Placeholder 4"/>
          <p:cNvSpPr>
            <a:spLocks noGrp="1"/>
          </p:cNvSpPr>
          <p:nvPr>
            <p:ph type="ftr" sz="quarter" idx="11"/>
          </p:nvPr>
        </p:nvSpPr>
        <p:spPr/>
        <p:txBody>
          <a:bodyPr/>
          <a:lstStyle>
            <a:extLst/>
          </a:lstStyle>
          <a:p>
            <a:pPr>
              <a:defRPr/>
            </a:pPr>
            <a:endParaRPr lang="en-GB"/>
          </a:p>
        </p:txBody>
      </p:sp>
      <p:sp>
        <p:nvSpPr>
          <p:cNvPr id="6" name="Slide Number Placeholder 5"/>
          <p:cNvSpPr>
            <a:spLocks noGrp="1"/>
          </p:cNvSpPr>
          <p:nvPr>
            <p:ph type="sldNum" sz="quarter" idx="12"/>
          </p:nvPr>
        </p:nvSpPr>
        <p:spPr/>
        <p:txBody>
          <a:bodyPr/>
          <a:lstStyle>
            <a:extLst/>
          </a:lstStyle>
          <a:p>
            <a:pPr>
              <a:defRPr/>
            </a:pPr>
            <a:fld id="{E698CF8C-6AE1-4B95-A191-3B4B341BF47B}"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a:p>
        </p:txBody>
      </p:sp>
      <p:sp>
        <p:nvSpPr>
          <p:cNvPr id="5" name="Footer Placeholder 4"/>
          <p:cNvSpPr>
            <a:spLocks noGrp="1"/>
          </p:cNvSpPr>
          <p:nvPr>
            <p:ph type="ftr" sz="quarter" idx="11"/>
          </p:nvPr>
        </p:nvSpPr>
        <p:spPr/>
        <p:txBody>
          <a:bodyPr/>
          <a:lstStyle>
            <a:extLst/>
          </a:lstStyle>
          <a:p>
            <a:pPr>
              <a:defRPr/>
            </a:pPr>
            <a:endParaRPr lang="en-GB"/>
          </a:p>
        </p:txBody>
      </p:sp>
      <p:sp>
        <p:nvSpPr>
          <p:cNvPr id="6" name="Slide Number Placeholder 5"/>
          <p:cNvSpPr>
            <a:spLocks noGrp="1"/>
          </p:cNvSpPr>
          <p:nvPr>
            <p:ph type="sldNum" sz="quarter" idx="12"/>
          </p:nvPr>
        </p:nvSpPr>
        <p:spPr/>
        <p:txBody>
          <a:bodyPr/>
          <a:lstStyle>
            <a:extLst/>
          </a:lstStyle>
          <a:p>
            <a:pPr>
              <a:defRPr/>
            </a:pPr>
            <a:fld id="{A8D25D97-4106-4186-B4CC-231CF7C81A10}" type="slidenum">
              <a:rPr lang="en-GB" smtClean="0"/>
              <a:pPr>
                <a:defRPr/>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GB"/>
          </a:p>
        </p:txBody>
      </p:sp>
      <p:sp>
        <p:nvSpPr>
          <p:cNvPr id="5" name="Footer Placeholder 4"/>
          <p:cNvSpPr>
            <a:spLocks noGrp="1"/>
          </p:cNvSpPr>
          <p:nvPr>
            <p:ph type="ftr" sz="quarter" idx="11"/>
          </p:nvPr>
        </p:nvSpPr>
        <p:spPr/>
        <p:txBody>
          <a:bodyPr/>
          <a:lstStyle>
            <a:extLst/>
          </a:lstStyle>
          <a:p>
            <a:pPr>
              <a:defRPr/>
            </a:pPr>
            <a:endParaRPr lang="en-GB"/>
          </a:p>
        </p:txBody>
      </p:sp>
      <p:sp>
        <p:nvSpPr>
          <p:cNvPr id="6" name="Slide Number Placeholder 5"/>
          <p:cNvSpPr>
            <a:spLocks noGrp="1"/>
          </p:cNvSpPr>
          <p:nvPr>
            <p:ph type="sldNum" sz="quarter" idx="12"/>
          </p:nvPr>
        </p:nvSpPr>
        <p:spPr/>
        <p:txBody>
          <a:bodyPr/>
          <a:lstStyle>
            <a:extLst/>
          </a:lstStyle>
          <a:p>
            <a:pPr>
              <a:defRPr/>
            </a:pPr>
            <a:fld id="{D3C40193-F21F-4AFC-9DE0-E9EECD731A4B}" type="slidenum">
              <a:rPr lang="en-GB" smtClean="0"/>
              <a:pPr>
                <a:defRPr/>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GB"/>
          </a:p>
        </p:txBody>
      </p:sp>
      <p:sp>
        <p:nvSpPr>
          <p:cNvPr id="6" name="Footer Placeholder 5"/>
          <p:cNvSpPr>
            <a:spLocks noGrp="1"/>
          </p:cNvSpPr>
          <p:nvPr>
            <p:ph type="ftr" sz="quarter" idx="11"/>
          </p:nvPr>
        </p:nvSpPr>
        <p:spPr/>
        <p:txBody>
          <a:bodyPr/>
          <a:lstStyle>
            <a:extLst/>
          </a:lstStyle>
          <a:p>
            <a:pPr>
              <a:defRPr/>
            </a:pPr>
            <a:endParaRPr lang="en-GB"/>
          </a:p>
        </p:txBody>
      </p:sp>
      <p:sp>
        <p:nvSpPr>
          <p:cNvPr id="7" name="Slide Number Placeholder 6"/>
          <p:cNvSpPr>
            <a:spLocks noGrp="1"/>
          </p:cNvSpPr>
          <p:nvPr>
            <p:ph type="sldNum" sz="quarter" idx="12"/>
          </p:nvPr>
        </p:nvSpPr>
        <p:spPr/>
        <p:txBody>
          <a:bodyPr/>
          <a:lstStyle>
            <a:extLst/>
          </a:lstStyle>
          <a:p>
            <a:pPr>
              <a:defRPr/>
            </a:pPr>
            <a:fld id="{96A65484-C2CA-43EE-A7D2-28EA6D69CDC3}" type="slidenum">
              <a:rPr lang="en-GB" smtClean="0"/>
              <a:pPr>
                <a:defRPr/>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GB"/>
          </a:p>
        </p:txBody>
      </p:sp>
      <p:sp>
        <p:nvSpPr>
          <p:cNvPr id="8" name="Footer Placeholder 7"/>
          <p:cNvSpPr>
            <a:spLocks noGrp="1"/>
          </p:cNvSpPr>
          <p:nvPr>
            <p:ph type="ftr" sz="quarter" idx="11"/>
          </p:nvPr>
        </p:nvSpPr>
        <p:spPr/>
        <p:txBody>
          <a:bodyPr/>
          <a:lstStyle>
            <a:extLst/>
          </a:lstStyle>
          <a:p>
            <a:pPr>
              <a:defRPr/>
            </a:pPr>
            <a:endParaRPr lang="en-GB"/>
          </a:p>
        </p:txBody>
      </p:sp>
      <p:sp>
        <p:nvSpPr>
          <p:cNvPr id="9" name="Slide Number Placeholder 8"/>
          <p:cNvSpPr>
            <a:spLocks noGrp="1"/>
          </p:cNvSpPr>
          <p:nvPr>
            <p:ph type="sldNum" sz="quarter" idx="12"/>
          </p:nvPr>
        </p:nvSpPr>
        <p:spPr/>
        <p:txBody>
          <a:bodyPr/>
          <a:lstStyle>
            <a:extLst/>
          </a:lstStyle>
          <a:p>
            <a:pPr>
              <a:defRPr/>
            </a:pPr>
            <a:fld id="{4182AAD4-DE88-455F-BC06-FF04C99FA88D}" type="slidenum">
              <a:rPr lang="en-GB" smtClean="0"/>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GB"/>
          </a:p>
        </p:txBody>
      </p:sp>
      <p:sp>
        <p:nvSpPr>
          <p:cNvPr id="4" name="Footer Placeholder 3"/>
          <p:cNvSpPr>
            <a:spLocks noGrp="1"/>
          </p:cNvSpPr>
          <p:nvPr>
            <p:ph type="ftr" sz="quarter" idx="11"/>
          </p:nvPr>
        </p:nvSpPr>
        <p:spPr/>
        <p:txBody>
          <a:bodyPr/>
          <a:lstStyle>
            <a:extLst/>
          </a:lstStyle>
          <a:p>
            <a:pPr>
              <a:defRPr/>
            </a:pPr>
            <a:endParaRPr lang="en-GB"/>
          </a:p>
        </p:txBody>
      </p:sp>
      <p:sp>
        <p:nvSpPr>
          <p:cNvPr id="5" name="Slide Number Placeholder 4"/>
          <p:cNvSpPr>
            <a:spLocks noGrp="1"/>
          </p:cNvSpPr>
          <p:nvPr>
            <p:ph type="sldNum" sz="quarter" idx="12"/>
          </p:nvPr>
        </p:nvSpPr>
        <p:spPr/>
        <p:txBody>
          <a:bodyPr/>
          <a:lstStyle>
            <a:extLst/>
          </a:lstStyle>
          <a:p>
            <a:pPr>
              <a:defRPr/>
            </a:pPr>
            <a:fld id="{8666838F-B30D-43BD-9109-9BA3F248F50D}" type="slidenum">
              <a:rPr lang="en-GB" smtClean="0"/>
              <a:pPr>
                <a:defRPr/>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GB"/>
          </a:p>
        </p:txBody>
      </p:sp>
      <p:sp>
        <p:nvSpPr>
          <p:cNvPr id="3" name="Footer Placeholder 2"/>
          <p:cNvSpPr>
            <a:spLocks noGrp="1"/>
          </p:cNvSpPr>
          <p:nvPr>
            <p:ph type="ftr" sz="quarter" idx="11"/>
          </p:nvPr>
        </p:nvSpPr>
        <p:spPr/>
        <p:txBody>
          <a:bodyPr/>
          <a:lstStyle>
            <a:extLst/>
          </a:lstStyle>
          <a:p>
            <a:pPr>
              <a:defRPr/>
            </a:pPr>
            <a:endParaRPr lang="en-GB"/>
          </a:p>
        </p:txBody>
      </p:sp>
      <p:sp>
        <p:nvSpPr>
          <p:cNvPr id="4" name="Slide Number Placeholder 3"/>
          <p:cNvSpPr>
            <a:spLocks noGrp="1"/>
          </p:cNvSpPr>
          <p:nvPr>
            <p:ph type="sldNum" sz="quarter" idx="12"/>
          </p:nvPr>
        </p:nvSpPr>
        <p:spPr/>
        <p:txBody>
          <a:bodyPr/>
          <a:lstStyle>
            <a:extLst/>
          </a:lstStyle>
          <a:p>
            <a:pPr>
              <a:defRPr/>
            </a:pPr>
            <a:fld id="{E2B787CF-9109-4E12-ACA9-91436433F79F}"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GB"/>
          </a:p>
        </p:txBody>
      </p:sp>
      <p:sp>
        <p:nvSpPr>
          <p:cNvPr id="6" name="Footer Placeholder 5"/>
          <p:cNvSpPr>
            <a:spLocks noGrp="1"/>
          </p:cNvSpPr>
          <p:nvPr>
            <p:ph type="ftr" sz="quarter" idx="11"/>
          </p:nvPr>
        </p:nvSpPr>
        <p:spPr/>
        <p:txBody>
          <a:bodyPr/>
          <a:lstStyle>
            <a:extLst/>
          </a:lstStyle>
          <a:p>
            <a:pPr>
              <a:defRPr/>
            </a:pPr>
            <a:endParaRPr lang="en-GB"/>
          </a:p>
        </p:txBody>
      </p:sp>
      <p:sp>
        <p:nvSpPr>
          <p:cNvPr id="7" name="Slide Number Placeholder 6"/>
          <p:cNvSpPr>
            <a:spLocks noGrp="1"/>
          </p:cNvSpPr>
          <p:nvPr>
            <p:ph type="sldNum" sz="quarter" idx="12"/>
          </p:nvPr>
        </p:nvSpPr>
        <p:spPr/>
        <p:txBody>
          <a:bodyPr/>
          <a:lstStyle>
            <a:extLst/>
          </a:lstStyle>
          <a:p>
            <a:pPr>
              <a:defRPr/>
            </a:pPr>
            <a:fld id="{C4C106DB-4E4B-4E9A-9A38-72A3ED755591}" type="slidenum">
              <a:rPr lang="en-GB" smtClean="0"/>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F13A561-2061-4897-A6F5-734B23D0C2A4}" type="slidenum">
              <a:rPr lang="en-GB" smtClean="0"/>
              <a:pPr>
                <a:defRPr/>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E63CF52-B268-48EE-BDC9-1972D453259F}"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l="-7000" r="-7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dirty="0" smtClean="0">
                <a:solidFill>
                  <a:schemeClr val="tx1"/>
                </a:solidFill>
              </a:rPr>
              <a:t>Kidney</a:t>
            </a:r>
          </a:p>
        </p:txBody>
      </p:sp>
      <p:sp>
        <p:nvSpPr>
          <p:cNvPr id="205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marL="109728" indent="0">
              <a:buNone/>
            </a:pPr>
            <a:r>
              <a:rPr lang="en-GB" dirty="0" smtClean="0"/>
              <a:t>Success Criteria</a:t>
            </a:r>
            <a:endParaRPr lang="en-GB" dirty="0"/>
          </a:p>
          <a:p>
            <a:r>
              <a:rPr lang="en-GB" dirty="0"/>
              <a:t>Safe use of instruments for dissection of an animal or plant organ </a:t>
            </a:r>
          </a:p>
          <a:p>
            <a:r>
              <a:rPr lang="en-GB" dirty="0" smtClean="0"/>
              <a:t>Production </a:t>
            </a:r>
            <a:r>
              <a:rPr lang="en-GB" dirty="0"/>
              <a:t>of scientific drawings from observations with </a:t>
            </a:r>
            <a:r>
              <a:rPr lang="en-GB" dirty="0" smtClean="0"/>
              <a:t>annotations</a:t>
            </a:r>
          </a:p>
          <a:p>
            <a:pPr marL="109728" indent="0">
              <a:buNone/>
            </a:pPr>
            <a:r>
              <a:rPr lang="en-GB" dirty="0" smtClean="0"/>
              <a:t>What you are being assessed on </a:t>
            </a:r>
            <a:endParaRPr lang="en-GB" dirty="0"/>
          </a:p>
          <a:p>
            <a:r>
              <a:rPr lang="en-GB" sz="2800" dirty="0"/>
              <a:t>labelled, annotated drawings of the </a:t>
            </a:r>
            <a:r>
              <a:rPr lang="en-GB" sz="2800" dirty="0" smtClean="0"/>
              <a:t>kidney </a:t>
            </a:r>
            <a:r>
              <a:rPr lang="en-GB" sz="2800" dirty="0"/>
              <a:t>dissection</a:t>
            </a:r>
          </a:p>
          <a:p>
            <a:r>
              <a:rPr lang="en-GB" sz="2800" dirty="0"/>
              <a:t>a suitable table with measurements of the </a:t>
            </a:r>
            <a:r>
              <a:rPr lang="en-GB" sz="2800" dirty="0" smtClean="0"/>
              <a:t>3 main tissues recorded</a:t>
            </a:r>
            <a:r>
              <a:rPr lang="en-GB" sz="2800" dirty="0"/>
              <a:t>.</a:t>
            </a:r>
          </a:p>
          <a:p>
            <a:r>
              <a:rPr lang="en-GB" sz="2800" dirty="0"/>
              <a:t>a</a:t>
            </a:r>
            <a:r>
              <a:rPr lang="en-GB" sz="2800" dirty="0" smtClean="0"/>
              <a:t>nswers </a:t>
            </a:r>
            <a:r>
              <a:rPr lang="en-GB" sz="2800" dirty="0"/>
              <a:t>to the extension questions </a:t>
            </a:r>
            <a:endParaRPr lang="en-GB" dirty="0"/>
          </a:p>
          <a:p>
            <a:endParaRPr lang="en-GB" dirty="0"/>
          </a:p>
        </p:txBody>
      </p:sp>
      <p:sp>
        <p:nvSpPr>
          <p:cNvPr id="4" name="Title 3"/>
          <p:cNvSpPr>
            <a:spLocks noGrp="1"/>
          </p:cNvSpPr>
          <p:nvPr>
            <p:ph type="title"/>
          </p:nvPr>
        </p:nvSpPr>
        <p:spPr/>
        <p:txBody>
          <a:bodyPr/>
          <a:lstStyle/>
          <a:p>
            <a:r>
              <a:rPr lang="en-GB" dirty="0" smtClean="0"/>
              <a:t>PAG 2</a:t>
            </a:r>
            <a:endParaRPr lang="en-GB" dirty="0"/>
          </a:p>
        </p:txBody>
      </p:sp>
    </p:spTree>
    <p:extLst>
      <p:ext uri="{BB962C8B-B14F-4D97-AF65-F5344CB8AC3E}">
        <p14:creationId xmlns:p14="http://schemas.microsoft.com/office/powerpoint/2010/main" val="1124480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b="1" dirty="0" smtClean="0"/>
              <a:t>Annotations</a:t>
            </a:r>
            <a:endParaRPr lang="en-GB" dirty="0" smtClean="0"/>
          </a:p>
          <a:p>
            <a:pPr lvl="1"/>
            <a:r>
              <a:rPr lang="en-GB" dirty="0" smtClean="0"/>
              <a:t>Whilst a label might be the name of a tissue, an annotation adds a descriptive quality such as shape, size or colour.</a:t>
            </a:r>
          </a:p>
          <a:p>
            <a:r>
              <a:rPr lang="en-GB" b="1" dirty="0" smtClean="0"/>
              <a:t>Drawings from a microscope</a:t>
            </a:r>
            <a:endParaRPr lang="en-GB" dirty="0" smtClean="0"/>
          </a:p>
          <a:p>
            <a:pPr lvl="1"/>
            <a:r>
              <a:rPr lang="en-GB" dirty="0" smtClean="0"/>
              <a:t>Single, clear lines drawn with a sharp pencil.</a:t>
            </a:r>
          </a:p>
          <a:p>
            <a:pPr lvl="1"/>
            <a:r>
              <a:rPr lang="en-GB" dirty="0" smtClean="0"/>
              <a:t>No shading or colour on the diagram.</a:t>
            </a:r>
          </a:p>
          <a:p>
            <a:pPr lvl="1"/>
            <a:r>
              <a:rPr lang="en-GB" dirty="0" smtClean="0"/>
              <a:t>Informative title to be included.</a:t>
            </a:r>
          </a:p>
          <a:p>
            <a:pPr lvl="1"/>
            <a:r>
              <a:rPr lang="en-GB" dirty="0" smtClean="0"/>
              <a:t>Scale included (e.g. high power, low power, x80, x10) to show approximate magnification.</a:t>
            </a:r>
          </a:p>
          <a:p>
            <a:pPr lvl="1"/>
            <a:r>
              <a:rPr lang="en-GB" dirty="0" smtClean="0"/>
              <a:t>Low power tissue plans may not include cells.</a:t>
            </a:r>
          </a:p>
          <a:p>
            <a:pPr lvl="1"/>
            <a:r>
              <a:rPr lang="en-GB" dirty="0" smtClean="0"/>
              <a:t>High power diagrams show a few adjacent cells only; adjacent cells must have complete lines.</a:t>
            </a:r>
          </a:p>
          <a:p>
            <a:pPr lvl="1"/>
            <a:r>
              <a:rPr lang="en-GB" dirty="0" smtClean="0"/>
              <a:t>Cells or tissues should be in correct proportions.</a:t>
            </a:r>
          </a:p>
          <a:p>
            <a:pPr lvl="1"/>
            <a:r>
              <a:rPr lang="en-GB" dirty="0" smtClean="0"/>
              <a:t>Label lines drawn in pencil using a ruler.</a:t>
            </a:r>
          </a:p>
          <a:p>
            <a:endParaRPr lang="en-GB" dirty="0"/>
          </a:p>
        </p:txBody>
      </p:sp>
      <p:sp>
        <p:nvSpPr>
          <p:cNvPr id="3" name="Title 2"/>
          <p:cNvSpPr>
            <a:spLocks noGrp="1"/>
          </p:cNvSpPr>
          <p:nvPr>
            <p:ph type="title"/>
          </p:nvPr>
        </p:nvSpPr>
        <p:spPr/>
        <p:txBody>
          <a:bodyPr/>
          <a:lstStyle/>
          <a:p>
            <a:r>
              <a:rPr lang="en-GB" dirty="0" smtClean="0"/>
              <a:t>Drawing Microscope Slides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143000"/>
          </a:xfrm>
        </p:spPr>
        <p:txBody>
          <a:bodyPr>
            <a:normAutofit fontScale="90000"/>
          </a:bodyPr>
          <a:lstStyle/>
          <a:p>
            <a:pPr eaLnBrk="1" hangingPunct="1"/>
            <a:r>
              <a:rPr lang="en-GB" sz="4000" dirty="0" smtClean="0"/>
              <a:t>Low Power Drawing Mark Scheme [10]</a:t>
            </a:r>
          </a:p>
        </p:txBody>
      </p:sp>
      <p:sp>
        <p:nvSpPr>
          <p:cNvPr id="6" name="Content Placeholder 5"/>
          <p:cNvSpPr>
            <a:spLocks noGrp="1"/>
          </p:cNvSpPr>
          <p:nvPr>
            <p:ph idx="1"/>
          </p:nvPr>
        </p:nvSpPr>
        <p:spPr/>
        <p:txBody>
          <a:bodyPr>
            <a:normAutofit fontScale="92500" lnSpcReduction="10000"/>
          </a:bodyPr>
          <a:lstStyle/>
          <a:p>
            <a:r>
              <a:rPr lang="en-GB" b="1" dirty="0" smtClean="0"/>
              <a:t>Annotations [3]</a:t>
            </a:r>
            <a:endParaRPr lang="en-GB" dirty="0" smtClean="0"/>
          </a:p>
          <a:p>
            <a:pPr lvl="1"/>
            <a:r>
              <a:rPr lang="en-GB" dirty="0" smtClean="0"/>
              <a:t>Whilst a label might be the name of a tissue, an annotation adds a descriptive quality such as shape, size or colour.</a:t>
            </a:r>
          </a:p>
          <a:p>
            <a:r>
              <a:rPr lang="en-GB" b="1" dirty="0" smtClean="0"/>
              <a:t>Drawings from a microscope [7]</a:t>
            </a:r>
            <a:endParaRPr lang="en-GB" dirty="0" smtClean="0"/>
          </a:p>
          <a:p>
            <a:pPr lvl="1"/>
            <a:r>
              <a:rPr lang="en-GB" dirty="0" smtClean="0"/>
              <a:t>Single, clear lines drawn with a sharp pencil.</a:t>
            </a:r>
          </a:p>
          <a:p>
            <a:pPr lvl="1"/>
            <a:r>
              <a:rPr lang="en-GB" dirty="0" smtClean="0"/>
              <a:t>No shading or colour on the diagram.</a:t>
            </a:r>
          </a:p>
          <a:p>
            <a:pPr lvl="1"/>
            <a:r>
              <a:rPr lang="en-GB" dirty="0" smtClean="0"/>
              <a:t>Informative title to be included.</a:t>
            </a:r>
          </a:p>
          <a:p>
            <a:pPr lvl="1"/>
            <a:r>
              <a:rPr lang="en-GB" dirty="0" smtClean="0"/>
              <a:t>Scale included (e.g. high power, low power, x80, x10) to show approximate magnification.</a:t>
            </a:r>
          </a:p>
          <a:p>
            <a:pPr lvl="1"/>
            <a:r>
              <a:rPr lang="en-GB" dirty="0" smtClean="0"/>
              <a:t>Low power tissue plans may not include cells.</a:t>
            </a:r>
          </a:p>
          <a:p>
            <a:pPr lvl="1"/>
            <a:r>
              <a:rPr lang="en-GB" dirty="0" smtClean="0"/>
              <a:t>Tissues should be in correct proportions.</a:t>
            </a:r>
          </a:p>
          <a:p>
            <a:pPr lvl="1"/>
            <a:r>
              <a:rPr lang="en-GB" dirty="0" smtClean="0"/>
              <a:t>Label lines drawn in pencil using a ruler.</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Specialist Groups</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564158061"/>
              </p:ext>
            </p:extLst>
          </p:nvPr>
        </p:nvGraphicFramePr>
        <p:xfrm>
          <a:off x="612775" y="1600200"/>
          <a:ext cx="8153400" cy="333756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lang="en-GB" dirty="0" smtClean="0"/>
                        <a:t>Group Number</a:t>
                      </a:r>
                      <a:endParaRPr lang="en-GB" dirty="0"/>
                    </a:p>
                  </a:txBody>
                  <a:tcPr/>
                </a:tc>
                <a:tc>
                  <a:txBody>
                    <a:bodyPr/>
                    <a:lstStyle/>
                    <a:p>
                      <a:r>
                        <a:rPr lang="en-GB" dirty="0" smtClean="0"/>
                        <a:t>Specialist</a:t>
                      </a:r>
                      <a:endParaRPr lang="en-GB" dirty="0"/>
                    </a:p>
                  </a:txBody>
                  <a:tcPr/>
                </a:tc>
                <a:tc>
                  <a:txBody>
                    <a:bodyPr/>
                    <a:lstStyle/>
                    <a:p>
                      <a:r>
                        <a:rPr lang="en-GB" dirty="0" smtClean="0"/>
                        <a:t>Group Member</a:t>
                      </a:r>
                      <a:endParaRPr lang="en-GB" dirty="0"/>
                    </a:p>
                  </a:txBody>
                  <a:tcPr/>
                </a:tc>
              </a:tr>
              <a:tr h="370840">
                <a:tc>
                  <a:txBody>
                    <a:bodyPr/>
                    <a:lstStyle/>
                    <a:p>
                      <a:r>
                        <a:rPr lang="en-GB" dirty="0" smtClean="0"/>
                        <a:t>1</a:t>
                      </a:r>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2</a:t>
                      </a:r>
                      <a:endParaRPr lang="en-GB" dirty="0"/>
                    </a:p>
                  </a:txBody>
                  <a:tcPr/>
                </a:tc>
                <a:tc>
                  <a:txBody>
                    <a:bodyPr/>
                    <a:lstStyle/>
                    <a:p>
                      <a:endParaRPr lang="en-GB"/>
                    </a:p>
                  </a:txBody>
                  <a:tcPr/>
                </a:tc>
                <a:tc>
                  <a:txBody>
                    <a:bodyPr/>
                    <a:lstStyle/>
                    <a:p>
                      <a:endParaRPr lang="en-GB"/>
                    </a:p>
                  </a:txBody>
                  <a:tcPr/>
                </a:tc>
              </a:tr>
              <a:tr h="370840">
                <a:tc>
                  <a:txBody>
                    <a:bodyPr/>
                    <a:lstStyle/>
                    <a:p>
                      <a:r>
                        <a:rPr lang="en-GB" dirty="0" smtClean="0"/>
                        <a:t>3</a:t>
                      </a:r>
                      <a:endParaRPr lang="en-GB" dirty="0"/>
                    </a:p>
                  </a:txBody>
                  <a:tcPr/>
                </a:tc>
                <a:tc>
                  <a:txBody>
                    <a:bodyPr/>
                    <a:lstStyle/>
                    <a:p>
                      <a:endParaRPr lang="en-GB"/>
                    </a:p>
                  </a:txBody>
                  <a:tcPr/>
                </a:tc>
                <a:tc>
                  <a:txBody>
                    <a:bodyPr/>
                    <a:lstStyle/>
                    <a:p>
                      <a:endParaRPr lang="en-GB"/>
                    </a:p>
                  </a:txBody>
                  <a:tcPr/>
                </a:tc>
              </a:tr>
              <a:tr h="370840">
                <a:tc>
                  <a:txBody>
                    <a:bodyPr/>
                    <a:lstStyle/>
                    <a:p>
                      <a:r>
                        <a:rPr lang="en-GB" dirty="0" smtClean="0"/>
                        <a:t>4</a:t>
                      </a:r>
                      <a:endParaRPr lang="en-GB" dirty="0"/>
                    </a:p>
                  </a:txBody>
                  <a:tcPr/>
                </a:tc>
                <a:tc>
                  <a:txBody>
                    <a:bodyPr/>
                    <a:lstStyle/>
                    <a:p>
                      <a:endParaRPr lang="en-GB" dirty="0"/>
                    </a:p>
                  </a:txBody>
                  <a:tcPr/>
                </a:tc>
                <a:tc>
                  <a:txBody>
                    <a:bodyPr/>
                    <a:lstStyle/>
                    <a:p>
                      <a:endParaRPr lang="en-GB"/>
                    </a:p>
                  </a:txBody>
                  <a:tcPr/>
                </a:tc>
              </a:tr>
              <a:tr h="370840">
                <a:tc>
                  <a:txBody>
                    <a:bodyPr/>
                    <a:lstStyle/>
                    <a:p>
                      <a:r>
                        <a:rPr lang="en-GB" dirty="0" smtClean="0"/>
                        <a:t>5</a:t>
                      </a:r>
                      <a:endParaRPr lang="en-GB" dirty="0"/>
                    </a:p>
                  </a:txBody>
                  <a:tcPr/>
                </a:tc>
                <a:tc>
                  <a:txBody>
                    <a:bodyPr/>
                    <a:lstStyle/>
                    <a:p>
                      <a:endParaRPr lang="en-GB" dirty="0"/>
                    </a:p>
                  </a:txBody>
                  <a:tcPr/>
                </a:tc>
                <a:tc>
                  <a:txBody>
                    <a:bodyPr/>
                    <a:lstStyle/>
                    <a:p>
                      <a:endParaRPr lang="en-GB"/>
                    </a:p>
                  </a:txBody>
                  <a:tcPr/>
                </a:tc>
              </a:tr>
              <a:tr h="370840">
                <a:tc>
                  <a:txBody>
                    <a:bodyPr/>
                    <a:lstStyle/>
                    <a:p>
                      <a:r>
                        <a:rPr lang="en-GB" dirty="0" smtClean="0"/>
                        <a:t>6</a:t>
                      </a:r>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7</a:t>
                      </a:r>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8</a:t>
                      </a:r>
                      <a:endParaRPr lang="en-GB" dirty="0"/>
                    </a:p>
                  </a:txBody>
                  <a:tcPr/>
                </a:tc>
                <a:tc>
                  <a:txBody>
                    <a:bodyPr/>
                    <a:lstStyle/>
                    <a:p>
                      <a:endParaRPr lang="en-GB" dirty="0"/>
                    </a:p>
                  </a:txBody>
                  <a:tcPr/>
                </a:tc>
                <a:tc>
                  <a:txBody>
                    <a:bodyPr/>
                    <a:lstStyle/>
                    <a:p>
                      <a:endParaRPr lang="en-GB" dirty="0"/>
                    </a:p>
                  </a:txBody>
                  <a:tcPr/>
                </a:tc>
              </a:tr>
            </a:tbl>
          </a:graphicData>
        </a:graphic>
      </p:graphicFrame>
      <p:pic>
        <p:nvPicPr>
          <p:cNvPr id="1026" name="Picture 2" descr="https://encrypted-tbn3.gstatic.com/images?q=tbn:ANd9GcQiuFJFQH88XMoAyS1wdBoxLL99Hx0OxnYRiN-GryAc6HpmY__AuQ"/>
          <p:cNvPicPr>
            <a:picLocks noChangeAspect="1" noChangeArrowheads="1"/>
          </p:cNvPicPr>
          <p:nvPr/>
        </p:nvPicPr>
        <p:blipFill>
          <a:blip r:embed="rId3" cstate="print"/>
          <a:srcRect/>
          <a:stretch>
            <a:fillRect/>
          </a:stretch>
        </p:blipFill>
        <p:spPr bwMode="auto">
          <a:xfrm>
            <a:off x="5868144" y="0"/>
            <a:ext cx="3019425" cy="1514475"/>
          </a:xfrm>
          <a:prstGeom prst="rect">
            <a:avLst/>
          </a:prstGeom>
          <a:noFill/>
        </p:spPr>
      </p:pic>
      <p:sp>
        <p:nvSpPr>
          <p:cNvPr id="5" name="TextBox 4"/>
          <p:cNvSpPr txBox="1"/>
          <p:nvPr/>
        </p:nvSpPr>
        <p:spPr>
          <a:xfrm>
            <a:off x="3716047" y="5301208"/>
            <a:ext cx="496855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Dissect the kidney by </a:t>
            </a:r>
            <a:r>
              <a:rPr lang="en-GB" dirty="0" err="1" smtClean="0"/>
              <a:t>butterflying</a:t>
            </a:r>
            <a:r>
              <a:rPr lang="en-GB" dirty="0" smtClean="0"/>
              <a:t> it</a:t>
            </a:r>
          </a:p>
          <a:p>
            <a:r>
              <a:rPr lang="en-GB" dirty="0" smtClean="0"/>
              <a:t>Draw a low power drawing of the structures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normAutofit fontScale="90000"/>
          </a:bodyPr>
          <a:lstStyle/>
          <a:p>
            <a:r>
              <a:rPr lang="en-GB" dirty="0" smtClean="0"/>
              <a:t>Peer Assess Low </a:t>
            </a:r>
            <a:r>
              <a:rPr lang="en-GB" smtClean="0"/>
              <a:t>Power Drawing</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(c) (</a:t>
            </a:r>
            <a:r>
              <a:rPr lang="en-GB" dirty="0" err="1"/>
              <a:t>i</a:t>
            </a:r>
            <a:r>
              <a:rPr lang="en-GB" dirty="0"/>
              <a:t>) the structure, mechanisms of action and functions of the mammalian kidney (ii) the dissection, examination and drawing of the external and internal structure of the kidney (iii) the examination and drawing of stained sections to show the histology of nephrons </a:t>
            </a:r>
            <a:endParaRPr lang="en-GB" dirty="0" smtClean="0"/>
          </a:p>
          <a:p>
            <a:pPr lvl="1"/>
            <a:r>
              <a:rPr lang="en-GB" dirty="0" smtClean="0"/>
              <a:t>To </a:t>
            </a:r>
            <a:r>
              <a:rPr lang="en-GB" dirty="0"/>
              <a:t>include the gross structure and histology of the kidney including the detailed structure of a nephron and its associated blood vessels AND the processes of ultrafiltration, selective reabsorption and the production of urine. </a:t>
            </a:r>
            <a:r>
              <a:rPr lang="en-GB" dirty="0" smtClean="0"/>
              <a:t>PAG1</a:t>
            </a:r>
            <a:r>
              <a:rPr lang="en-GB" dirty="0"/>
              <a:t>, </a:t>
            </a:r>
            <a:r>
              <a:rPr lang="en-GB" dirty="0" smtClean="0"/>
              <a:t>PAG2</a:t>
            </a:r>
            <a:endParaRPr lang="en-GB" dirty="0"/>
          </a:p>
        </p:txBody>
      </p:sp>
      <p:sp>
        <p:nvSpPr>
          <p:cNvPr id="3" name="Title 2"/>
          <p:cNvSpPr>
            <a:spLocks noGrp="1"/>
          </p:cNvSpPr>
          <p:nvPr>
            <p:ph type="title"/>
          </p:nvPr>
        </p:nvSpPr>
        <p:spPr/>
        <p:txBody>
          <a:bodyPr/>
          <a:lstStyle/>
          <a:p>
            <a:r>
              <a:rPr lang="en-GB" smtClean="0"/>
              <a:t>Spec</a:t>
            </a:r>
            <a:endParaRPr lang="en-GB"/>
          </a:p>
        </p:txBody>
      </p:sp>
    </p:spTree>
    <p:extLst>
      <p:ext uri="{BB962C8B-B14F-4D97-AF65-F5344CB8AC3E}">
        <p14:creationId xmlns:p14="http://schemas.microsoft.com/office/powerpoint/2010/main" val="67011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sz="half" idx="1"/>
          </p:nvPr>
        </p:nvSpPr>
        <p:spPr/>
        <p:txBody>
          <a:bodyPr>
            <a:normAutofit/>
          </a:bodyPr>
          <a:lstStyle/>
          <a:p>
            <a:pPr eaLnBrk="1" hangingPunct="1"/>
            <a:r>
              <a:rPr lang="en-GB" dirty="0" smtClean="0"/>
              <a:t>You will know about </a:t>
            </a:r>
            <a:r>
              <a:rPr lang="en-GB" smtClean="0"/>
              <a:t>the structure </a:t>
            </a:r>
            <a:r>
              <a:rPr lang="en-GB" dirty="0" smtClean="0"/>
              <a:t>of the kidney</a:t>
            </a:r>
          </a:p>
        </p:txBody>
      </p:sp>
      <p:sp>
        <p:nvSpPr>
          <p:cNvPr id="3076" name="Content Placeholder 5"/>
          <p:cNvSpPr>
            <a:spLocks noGrp="1"/>
          </p:cNvSpPr>
          <p:nvPr>
            <p:ph sz="half" idx="2"/>
          </p:nvPr>
        </p:nvSpPr>
        <p:spPr/>
        <p:txBody>
          <a:bodyPr>
            <a:normAutofit/>
          </a:bodyPr>
          <a:lstStyle/>
          <a:p>
            <a:r>
              <a:rPr lang="en-GB" dirty="0" smtClean="0"/>
              <a:t>describe with the aid of diagrams the histology and gross structure of the kidney.</a:t>
            </a:r>
          </a:p>
        </p:txBody>
      </p:sp>
      <p:sp>
        <p:nvSpPr>
          <p:cNvPr id="3074" name="Rectangle 2"/>
          <p:cNvSpPr>
            <a:spLocks noGrp="1" noChangeArrowheads="1"/>
          </p:cNvSpPr>
          <p:nvPr>
            <p:ph type="title"/>
          </p:nvPr>
        </p:nvSpPr>
        <p:spPr>
          <a:xfrm>
            <a:off x="179388" y="333375"/>
            <a:ext cx="8229600" cy="1143000"/>
          </a:xfrm>
        </p:spPr>
        <p:txBody>
          <a:bodyPr>
            <a:normAutofit fontScale="90000"/>
          </a:bodyPr>
          <a:lstStyle/>
          <a:p>
            <a:pPr eaLnBrk="1" hangingPunct="1"/>
            <a:r>
              <a:rPr lang="en-GB" sz="3600" dirty="0" smtClean="0"/>
              <a:t>Learning Objective        Success Criteria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your own Success Criteria</a:t>
            </a:r>
            <a:endParaRPr lang="en-GB" dirty="0"/>
          </a:p>
        </p:txBody>
      </p:sp>
      <p:sp>
        <p:nvSpPr>
          <p:cNvPr id="3" name="Content Placeholder 2"/>
          <p:cNvSpPr>
            <a:spLocks noGrp="1"/>
          </p:cNvSpPr>
          <p:nvPr>
            <p:ph sz="quarter" idx="1"/>
          </p:nvPr>
        </p:nvSpPr>
        <p:spPr/>
        <p:txBody>
          <a:bodyPr/>
          <a:lstStyle/>
          <a:p>
            <a:r>
              <a:rPr lang="en-GB" dirty="0" smtClean="0"/>
              <a:t>Set yourself 2 Success Criteria</a:t>
            </a:r>
          </a:p>
          <a:p>
            <a:pPr lvl="1"/>
            <a:r>
              <a:rPr lang="en-GB" dirty="0" smtClean="0"/>
              <a:t>One knowledge based</a:t>
            </a:r>
          </a:p>
          <a:p>
            <a:pPr lvl="2"/>
            <a:r>
              <a:rPr lang="en-GB" dirty="0" smtClean="0"/>
              <a:t>E.g. Describe, explain, justify...</a:t>
            </a:r>
          </a:p>
          <a:p>
            <a:pPr lvl="1"/>
            <a:r>
              <a:rPr lang="en-GB" dirty="0" smtClean="0"/>
              <a:t>One skills based</a:t>
            </a:r>
          </a:p>
          <a:p>
            <a:pPr lvl="2"/>
            <a:r>
              <a:rPr lang="en-GB" dirty="0" smtClean="0"/>
              <a:t>Think about how you need to improve Low Power drawings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Gross Structure of Kidney</a:t>
            </a:r>
            <a:endParaRPr lang="en-GB" dirty="0"/>
          </a:p>
        </p:txBody>
      </p:sp>
      <p:sp>
        <p:nvSpPr>
          <p:cNvPr id="6" name="Subtitle 5"/>
          <p:cNvSpPr>
            <a:spLocks noGrp="1"/>
          </p:cNvSpPr>
          <p:nvPr>
            <p:ph type="subTitle" idx="1"/>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t2.gstatic.com/images?q=tbn:ANd9GcQEOl-xUnd0jMpjcp5R90nEBx-cA4ztHn11595SPDbxY7JAu7QI:news.bbc.co.uk/nol/shared/spl/hi/pop_ups/05/health_guinness_medical_record_breakers/img/6.jpg"/>
          <p:cNvPicPr>
            <a:picLocks noChangeAspect="1" noChangeArrowheads="1"/>
          </p:cNvPicPr>
          <p:nvPr/>
        </p:nvPicPr>
        <p:blipFill>
          <a:blip r:embed="rId3" cstate="print"/>
          <a:srcRect/>
          <a:stretch>
            <a:fillRect/>
          </a:stretch>
        </p:blipFill>
        <p:spPr bwMode="auto">
          <a:xfrm>
            <a:off x="0" y="0"/>
            <a:ext cx="3356992" cy="3356992"/>
          </a:xfrm>
          <a:prstGeom prst="rect">
            <a:avLst/>
          </a:prstGeom>
          <a:noFill/>
        </p:spPr>
      </p:pic>
      <p:pic>
        <p:nvPicPr>
          <p:cNvPr id="4104" name="Picture 8" descr="http://t3.gstatic.com/images?q=tbn:ANd9GcR7fQaB1QqOTVwF5OcLVFg38XZqGPqZV3YF2xcbYcWc_tQ7gGWn:imdocuk.com/content/9/9/0/903/07260382wide-jpg_photo_sub.jpg"/>
          <p:cNvPicPr>
            <a:picLocks noChangeAspect="1" noChangeArrowheads="1"/>
          </p:cNvPicPr>
          <p:nvPr/>
        </p:nvPicPr>
        <p:blipFill>
          <a:blip r:embed="rId4" cstate="print"/>
          <a:srcRect/>
          <a:stretch>
            <a:fillRect/>
          </a:stretch>
        </p:blipFill>
        <p:spPr bwMode="auto">
          <a:xfrm>
            <a:off x="2915816" y="2636912"/>
            <a:ext cx="3133725" cy="1457326"/>
          </a:xfrm>
          <a:prstGeom prst="rect">
            <a:avLst/>
          </a:prstGeom>
          <a:noFill/>
        </p:spPr>
      </p:pic>
      <p:pic>
        <p:nvPicPr>
          <p:cNvPr id="4106" name="Picture 10" descr="http://t2.gstatic.com/images?q=tbn:ANd9GcQYzuDVGcVXSDtZrSX8e597wWcXUdeLS_9fe1Cg2Sm2JIJjOewL:upload.wikimedia.org/wikipedia/commons/8/82/Kidney_%25E2%2580%2593_acute_cortical_necrosis.jpg"/>
          <p:cNvPicPr>
            <a:picLocks noChangeAspect="1" noChangeArrowheads="1"/>
          </p:cNvPicPr>
          <p:nvPr/>
        </p:nvPicPr>
        <p:blipFill>
          <a:blip r:embed="rId5" cstate="print"/>
          <a:srcRect/>
          <a:stretch>
            <a:fillRect/>
          </a:stretch>
        </p:blipFill>
        <p:spPr bwMode="auto">
          <a:xfrm>
            <a:off x="3347864" y="0"/>
            <a:ext cx="3678704" cy="2492896"/>
          </a:xfrm>
          <a:prstGeom prst="rect">
            <a:avLst/>
          </a:prstGeom>
          <a:noFill/>
        </p:spPr>
      </p:pic>
      <p:pic>
        <p:nvPicPr>
          <p:cNvPr id="4108" name="Picture 12" descr="http://t1.gstatic.com/images?q=tbn:ANd9GcSc6aBCacmd8LSWE8JHSf4ywctDf1b6pCMVgv_260NQKC5ySfCvVw:www.wellhungmeat.com/csi/61276160/i/pmi/lamb_kidney_01.jpg"/>
          <p:cNvPicPr>
            <a:picLocks noChangeAspect="1" noChangeArrowheads="1"/>
          </p:cNvPicPr>
          <p:nvPr/>
        </p:nvPicPr>
        <p:blipFill>
          <a:blip r:embed="rId6" cstate="print"/>
          <a:srcRect/>
          <a:stretch>
            <a:fillRect/>
          </a:stretch>
        </p:blipFill>
        <p:spPr bwMode="auto">
          <a:xfrm>
            <a:off x="4482738" y="3933056"/>
            <a:ext cx="4661262" cy="2736304"/>
          </a:xfrm>
          <a:prstGeom prst="rect">
            <a:avLst/>
          </a:prstGeom>
          <a:noFill/>
        </p:spPr>
      </p:pic>
      <p:pic>
        <p:nvPicPr>
          <p:cNvPr id="4110" name="Picture 14" descr="http://t0.gstatic.com/images?q=tbn:ANd9GcQ1a1-vVvXOMA8C_2Ync3PHP_YLUPXOzzQrWXISq3XDGaeOyF_W:www.hospitalityinfocentre.co.uk/Meat/Offal/Kidney.JPG"/>
          <p:cNvPicPr>
            <a:picLocks noChangeAspect="1" noChangeArrowheads="1"/>
          </p:cNvPicPr>
          <p:nvPr/>
        </p:nvPicPr>
        <p:blipFill>
          <a:blip r:embed="rId7" cstate="print"/>
          <a:srcRect/>
          <a:stretch>
            <a:fillRect/>
          </a:stretch>
        </p:blipFill>
        <p:spPr bwMode="auto">
          <a:xfrm>
            <a:off x="6552994" y="620688"/>
            <a:ext cx="2591006" cy="3068960"/>
          </a:xfrm>
          <a:prstGeom prst="rect">
            <a:avLst/>
          </a:prstGeom>
          <a:noFill/>
        </p:spPr>
      </p:pic>
      <p:pic>
        <p:nvPicPr>
          <p:cNvPr id="4112" name="Picture 16" descr="http://t0.gstatic.com/images?q=tbn:ANd9GcQ6ffA2LRD_2Y84KAe0jFnLdZrMwCxp16SRRZo0j86A-8nP1N8d5w:www.sciencephoto.com/image/310681/350wm/P5500238-Kidney-SPL.jpg"/>
          <p:cNvPicPr>
            <a:picLocks noChangeAspect="1" noChangeArrowheads="1"/>
          </p:cNvPicPr>
          <p:nvPr/>
        </p:nvPicPr>
        <p:blipFill>
          <a:blip r:embed="rId8" cstate="print"/>
          <a:srcRect/>
          <a:stretch>
            <a:fillRect/>
          </a:stretch>
        </p:blipFill>
        <p:spPr bwMode="auto">
          <a:xfrm>
            <a:off x="0" y="4005064"/>
            <a:ext cx="4119210" cy="285293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title" orient="vert"/>
          </p:nvPr>
        </p:nvSpPr>
        <p:spPr>
          <a:xfrm rot="16200000">
            <a:off x="2022146" y="-1554601"/>
            <a:ext cx="1777470" cy="4886673"/>
          </a:xfrm>
        </p:spPr>
        <p:txBody>
          <a:bodyPr/>
          <a:lstStyle/>
          <a:p>
            <a:pPr eaLnBrk="1" hangingPunct="1"/>
            <a:r>
              <a:rPr lang="en-GB" dirty="0" smtClean="0"/>
              <a:t>Urinary System</a:t>
            </a:r>
          </a:p>
        </p:txBody>
      </p:sp>
      <p:pic>
        <p:nvPicPr>
          <p:cNvPr id="10243" name="Picture 5"/>
          <p:cNvPicPr>
            <a:picLocks noChangeAspect="1" noChangeArrowheads="1"/>
          </p:cNvPicPr>
          <p:nvPr/>
        </p:nvPicPr>
        <p:blipFill>
          <a:blip r:embed="rId2" cstate="print"/>
          <a:srcRect/>
          <a:stretch>
            <a:fillRect/>
          </a:stretch>
        </p:blipFill>
        <p:spPr bwMode="auto">
          <a:xfrm>
            <a:off x="2339752" y="1143000"/>
            <a:ext cx="5248275"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1989138"/>
            <a:ext cx="8229600" cy="4137025"/>
          </a:xfrm>
        </p:spPr>
        <p:txBody>
          <a:bodyPr/>
          <a:lstStyle/>
          <a:p>
            <a:pPr eaLnBrk="1" hangingPunct="1"/>
            <a:r>
              <a:rPr lang="en-GB" smtClean="0"/>
              <a:t>Excrete urea (made by the liver), water and salt</a:t>
            </a:r>
          </a:p>
          <a:p>
            <a:pPr eaLnBrk="1" hangingPunct="1"/>
            <a:r>
              <a:rPr lang="en-GB" smtClean="0"/>
              <a:t>Filter blood at high pressure</a:t>
            </a:r>
          </a:p>
          <a:p>
            <a:pPr eaLnBrk="1" hangingPunct="1"/>
            <a:r>
              <a:rPr lang="en-GB" smtClean="0"/>
              <a:t>Re-absorb water and useful substances</a:t>
            </a:r>
          </a:p>
        </p:txBody>
      </p:sp>
      <p:sp>
        <p:nvSpPr>
          <p:cNvPr id="14338" name="Rectangle 2"/>
          <p:cNvSpPr>
            <a:spLocks noGrp="1" noChangeArrowheads="1"/>
          </p:cNvSpPr>
          <p:nvPr>
            <p:ph type="title"/>
          </p:nvPr>
        </p:nvSpPr>
        <p:spPr>
          <a:xfrm>
            <a:off x="468313" y="836613"/>
            <a:ext cx="8229600" cy="1143000"/>
          </a:xfrm>
        </p:spPr>
        <p:txBody>
          <a:bodyPr/>
          <a:lstStyle/>
          <a:p>
            <a:pPr eaLnBrk="1" hangingPunct="1"/>
            <a:r>
              <a:rPr lang="en-GB" smtClean="0"/>
              <a:t>Function of the Kidneys</a:t>
            </a:r>
          </a:p>
        </p:txBody>
      </p:sp>
      <p:pic>
        <p:nvPicPr>
          <p:cNvPr id="14340" name="Picture 4"/>
          <p:cNvPicPr>
            <a:picLocks noChangeAspect="1" noChangeArrowheads="1"/>
          </p:cNvPicPr>
          <p:nvPr/>
        </p:nvPicPr>
        <p:blipFill>
          <a:blip r:embed="rId2" cstate="print"/>
          <a:srcRect/>
          <a:stretch>
            <a:fillRect/>
          </a:stretch>
        </p:blipFill>
        <p:spPr bwMode="auto">
          <a:xfrm>
            <a:off x="6084888" y="4437063"/>
            <a:ext cx="2728912" cy="218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orient="vert"/>
          </p:nvPr>
        </p:nvSpPr>
        <p:spPr>
          <a:xfrm rot="16200000">
            <a:off x="3543300" y="-3543300"/>
            <a:ext cx="2057400" cy="9144000"/>
          </a:xfrm>
        </p:spPr>
        <p:txBody>
          <a:bodyPr/>
          <a:lstStyle/>
          <a:p>
            <a:pPr eaLnBrk="1" hangingPunct="1"/>
            <a:r>
              <a:rPr lang="en-GB" dirty="0" smtClean="0"/>
              <a:t>Structure of the Kidney</a:t>
            </a:r>
          </a:p>
        </p:txBody>
      </p:sp>
      <p:sp>
        <p:nvSpPr>
          <p:cNvPr id="11267" name="Rectangle 5"/>
          <p:cNvSpPr>
            <a:spLocks noGrp="1" noChangeArrowheads="1"/>
          </p:cNvSpPr>
          <p:nvPr>
            <p:ph type="body" orient="vert" idx="1"/>
          </p:nvPr>
        </p:nvSpPr>
        <p:spPr/>
        <p:txBody>
          <a:bodyPr/>
          <a:lstStyle/>
          <a:p>
            <a:pPr eaLnBrk="1" hangingPunct="1"/>
            <a:endParaRPr lang="en-US" dirty="0" smtClean="0"/>
          </a:p>
        </p:txBody>
      </p:sp>
      <p:pic>
        <p:nvPicPr>
          <p:cNvPr id="11268" name="Picture 4"/>
          <p:cNvPicPr>
            <a:picLocks noChangeAspect="1" noChangeArrowheads="1"/>
          </p:cNvPicPr>
          <p:nvPr/>
        </p:nvPicPr>
        <p:blipFill>
          <a:blip r:embed="rId2" cstate="print"/>
          <a:srcRect/>
          <a:stretch>
            <a:fillRect/>
          </a:stretch>
        </p:blipFill>
        <p:spPr bwMode="auto">
          <a:xfrm>
            <a:off x="3762375" y="1340768"/>
            <a:ext cx="5381625" cy="5341937"/>
          </a:xfrm>
          <a:prstGeom prst="rect">
            <a:avLst/>
          </a:prstGeom>
          <a:noFill/>
          <a:ln w="9525">
            <a:noFill/>
            <a:miter lim="800000"/>
            <a:headEnd/>
            <a:tailEnd/>
          </a:ln>
        </p:spPr>
      </p:pic>
      <p:sp>
        <p:nvSpPr>
          <p:cNvPr id="11269" name="Rectangle 6"/>
          <p:cNvSpPr>
            <a:spLocks noChangeArrowheads="1"/>
          </p:cNvSpPr>
          <p:nvPr/>
        </p:nvSpPr>
        <p:spPr bwMode="auto">
          <a:xfrm>
            <a:off x="1258888" y="2349500"/>
            <a:ext cx="1295400" cy="503238"/>
          </a:xfrm>
          <a:prstGeom prst="rect">
            <a:avLst/>
          </a:prstGeom>
          <a:solidFill>
            <a:schemeClr val="bg1"/>
          </a:solidFill>
          <a:ln w="9525">
            <a:noFill/>
            <a:miter lim="800000"/>
            <a:headEnd/>
            <a:tailEnd/>
          </a:ln>
        </p:spPr>
        <p:txBody>
          <a:bodyPr wrap="none" anchor="ctr"/>
          <a:lstStyle/>
          <a:p>
            <a:endParaRPr lang="en-US"/>
          </a:p>
        </p:txBody>
      </p:sp>
      <p:pic>
        <p:nvPicPr>
          <p:cNvPr id="8" name="Picture 3"/>
          <p:cNvPicPr>
            <a:picLocks noChangeAspect="1" noChangeArrowheads="1"/>
          </p:cNvPicPr>
          <p:nvPr/>
        </p:nvPicPr>
        <p:blipFill>
          <a:blip r:embed="rId3" cstate="print"/>
          <a:srcRect/>
          <a:stretch>
            <a:fillRect/>
          </a:stretch>
        </p:blipFill>
        <p:spPr bwMode="auto">
          <a:xfrm>
            <a:off x="467544" y="1844824"/>
            <a:ext cx="2876213"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483</TotalTime>
  <Words>538</Words>
  <Application>Microsoft Office PowerPoint</Application>
  <PresentationFormat>On-screen Show (4:3)</PresentationFormat>
  <Paragraphs>70</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Lucida Sans Unicode</vt:lpstr>
      <vt:lpstr>Verdana</vt:lpstr>
      <vt:lpstr>Wingdings 2</vt:lpstr>
      <vt:lpstr>Wingdings 3</vt:lpstr>
      <vt:lpstr>Concourse</vt:lpstr>
      <vt:lpstr>Kidney</vt:lpstr>
      <vt:lpstr>Spec</vt:lpstr>
      <vt:lpstr>Learning Objective        Success Criteria</vt:lpstr>
      <vt:lpstr>Set your own Success Criteria</vt:lpstr>
      <vt:lpstr>Gross Structure of Kidney</vt:lpstr>
      <vt:lpstr>PowerPoint Presentation</vt:lpstr>
      <vt:lpstr>Urinary System</vt:lpstr>
      <vt:lpstr>Function of the Kidneys</vt:lpstr>
      <vt:lpstr>Structure of the Kidney</vt:lpstr>
      <vt:lpstr>PAG 2</vt:lpstr>
      <vt:lpstr>Drawing Microscope Slides</vt:lpstr>
      <vt:lpstr>Low Power Drawing Mark Scheme [10]</vt:lpstr>
      <vt:lpstr>Specialist Groups</vt:lpstr>
      <vt:lpstr>Peer Assess Low Power Drawing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Kidney</dc:title>
  <dc:creator>bromley</dc:creator>
  <cp:lastModifiedBy>Louise Wilson</cp:lastModifiedBy>
  <cp:revision>72</cp:revision>
  <dcterms:created xsi:type="dcterms:W3CDTF">2008-10-26T14:49:10Z</dcterms:created>
  <dcterms:modified xsi:type="dcterms:W3CDTF">2017-09-22T13:19:10Z</dcterms:modified>
</cp:coreProperties>
</file>