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16068-B718-C84C-A516-6FFE2EAF3930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7554A-1005-4B4F-814D-655C0A6F5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76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D184-B8EB-FE49-AAF8-B7A93C3BE631}" type="datetimeFigureOut">
              <a:rPr lang="en-GB" smtClean="0"/>
              <a:t>05/04/2017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5E572-3609-8548-9918-9BC965B68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9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63" y="2527265"/>
            <a:ext cx="6673131" cy="3621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113" y="526933"/>
            <a:ext cx="10067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latin typeface="Bookman Old Style" charset="0"/>
                <a:ea typeface="Bookman Old Style" charset="0"/>
                <a:cs typeface="Bookman Old Style" charset="0"/>
              </a:rPr>
              <a:t>In </a:t>
            </a:r>
            <a:r>
              <a:rPr lang="en-GB" sz="7200" b="1" smtClean="0">
                <a:latin typeface="Bookman Old Style" charset="0"/>
                <a:ea typeface="Bookman Old Style" charset="0"/>
                <a:cs typeface="Bookman Old Style" charset="0"/>
              </a:rPr>
              <a:t>situ conservation</a:t>
            </a:r>
            <a:endParaRPr lang="en-GB" sz="7200" b="1"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67" y="1779687"/>
            <a:ext cx="119217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Conservation in Situ</a:t>
            </a:r>
            <a:endParaRPr lang="en-GB" dirty="0"/>
          </a:p>
          <a:p>
            <a:r>
              <a:rPr lang="en-GB" dirty="0"/>
              <a:t>Conservation in situ means conserving species in a natural habitat by attempting to </a:t>
            </a:r>
            <a:r>
              <a:rPr lang="en-GB" dirty="0" smtClean="0"/>
              <a:t>minimise human </a:t>
            </a:r>
            <a:r>
              <a:rPr lang="en-GB" dirty="0"/>
              <a:t>impact in order to maintain biodiversity.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Legislation </a:t>
            </a:r>
            <a:endParaRPr lang="en-GB" dirty="0"/>
          </a:p>
          <a:p>
            <a:r>
              <a:rPr lang="en-GB" dirty="0"/>
              <a:t>•Used to stop hunting, logging and clearing land for agriculture</a:t>
            </a:r>
          </a:p>
          <a:p>
            <a:r>
              <a:rPr lang="en-GB" dirty="0"/>
              <a:t>•The legislation is only specific to a particular country (where its needed)</a:t>
            </a:r>
          </a:p>
          <a:p>
            <a:r>
              <a:rPr lang="en-GB" dirty="0"/>
              <a:t>•It can be difficult to enforce legislation when a Government doesn't agree to it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Wildlife Reserves</a:t>
            </a:r>
            <a:endParaRPr lang="en-GB" dirty="0"/>
          </a:p>
          <a:p>
            <a:r>
              <a:rPr lang="en-GB" dirty="0"/>
              <a:t>These are designated areas set aside for the conservation of species or habitats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principles of choosing Wildlife reserves:</a:t>
            </a:r>
          </a:p>
          <a:p>
            <a:r>
              <a:rPr lang="en-GB" dirty="0"/>
              <a:t>•</a:t>
            </a:r>
            <a:r>
              <a:rPr lang="en-GB" b="1" dirty="0"/>
              <a:t>Comprehensiveness: </a:t>
            </a:r>
            <a:r>
              <a:rPr lang="en-GB" dirty="0"/>
              <a:t>how many species are represented in the area and what are the prevailing environmental conditions </a:t>
            </a:r>
          </a:p>
          <a:p>
            <a:r>
              <a:rPr lang="en-GB" dirty="0"/>
              <a:t>•</a:t>
            </a:r>
            <a:r>
              <a:rPr lang="en-GB" b="1" dirty="0"/>
              <a:t>Adequacy: </a:t>
            </a:r>
            <a:r>
              <a:rPr lang="en-GB" dirty="0"/>
              <a:t>is the area large enough to provide for the long term survival of all the species, populations and communities</a:t>
            </a:r>
          </a:p>
          <a:p>
            <a:r>
              <a:rPr lang="en-GB" dirty="0"/>
              <a:t>•</a:t>
            </a:r>
            <a:r>
              <a:rPr lang="en-GB" b="1" dirty="0"/>
              <a:t>Representativeness: </a:t>
            </a:r>
            <a:r>
              <a:rPr lang="en-GB" dirty="0"/>
              <a:t>is there a full range of diversity within each species and each set of environmental conditions 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526472" y="430220"/>
            <a:ext cx="59498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u="sng" dirty="0" smtClean="0">
                <a:latin typeface="+mj-lt"/>
              </a:rPr>
              <a:t>In situ conservation</a:t>
            </a:r>
            <a:endParaRPr lang="en-GB" sz="46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09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180" y="238181"/>
            <a:ext cx="624990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00" dirty="0" smtClean="0">
                <a:latin typeface="+mj-lt"/>
              </a:rPr>
              <a:t>Wildlife reserves</a:t>
            </a:r>
            <a:endParaRPr lang="en-GB" sz="51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38180" y="1781090"/>
            <a:ext cx="9697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</a:t>
            </a:r>
            <a:r>
              <a:rPr lang="en-GB" sz="2400" dirty="0" smtClean="0"/>
              <a:t>n </a:t>
            </a:r>
            <a:r>
              <a:rPr lang="en-GB" sz="2400" dirty="0"/>
              <a:t>the past reserves have been set up without consideration of the local people, and this has led to conflict. The reasons for this can be</a:t>
            </a:r>
            <a:r>
              <a:rPr lang="en-GB" sz="2400" dirty="0" smtClean="0"/>
              <a:t>:</a:t>
            </a:r>
          </a:p>
          <a:p>
            <a:endParaRPr lang="en-GB" sz="2400" dirty="0"/>
          </a:p>
          <a:p>
            <a:r>
              <a:rPr lang="en-GB" sz="2400" dirty="0"/>
              <a:t>•Tourist leaving litter or feeding protected animals</a:t>
            </a:r>
          </a:p>
          <a:p>
            <a:r>
              <a:rPr lang="en-GB" sz="2400" dirty="0"/>
              <a:t>•People continuing to hunt protected animals</a:t>
            </a:r>
          </a:p>
          <a:p>
            <a:r>
              <a:rPr lang="en-GB" sz="2400" dirty="0"/>
              <a:t>•Illegal harvesting of timber and other plant </a:t>
            </a: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047" y="3119918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3" y="4187479"/>
            <a:ext cx="3969489" cy="23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46" y="331431"/>
            <a:ext cx="7939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smtClean="0">
                <a:latin typeface="+mj-lt"/>
              </a:rPr>
              <a:t>Wildlife reserves in the U.K.</a:t>
            </a:r>
            <a:endParaRPr lang="en-GB" sz="500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46" y="1687354"/>
            <a:ext cx="80785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There are numerous wildlife reserves in the U.K, these include:</a:t>
            </a:r>
          </a:p>
          <a:p>
            <a:endParaRPr lang="en-GB" sz="2200" dirty="0"/>
          </a:p>
          <a:p>
            <a:pPr marL="342900" indent="-342900">
              <a:buFont typeface="Arial" charset="0"/>
              <a:buChar char="•"/>
            </a:pPr>
            <a:r>
              <a:rPr lang="en-GB" sz="2200" b="1" dirty="0" smtClean="0"/>
              <a:t>National parks</a:t>
            </a:r>
            <a:r>
              <a:rPr lang="en-GB" sz="2200" dirty="0" smtClean="0"/>
              <a:t>: there are a total of 15 in the U.K, these are areas of protected countryside. Anyone can visit, live or work here.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 b="1" dirty="0" smtClean="0"/>
              <a:t>National Nature Reserves (NNR)</a:t>
            </a:r>
            <a:r>
              <a:rPr lang="en-GB" sz="2200" dirty="0" smtClean="0"/>
              <a:t>: these are set up to protected sensitive features of the environment, and also enable scientific research and education. There are almost 400 in the UK that protect vegetation.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 b="1" dirty="0" smtClean="0"/>
              <a:t>Sites of special scientific interest (SSSIs)</a:t>
            </a:r>
            <a:r>
              <a:rPr lang="en-GB" sz="2200" dirty="0" smtClean="0"/>
              <a:t>: there are over 6000 in the U.K, these are wildlife and geological sites. They include large wetlands, winding chalk rivers, flower-rich meadows, shingle beaches etc.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200" b="1" dirty="0" smtClean="0"/>
              <a:t>Marine conservation zones</a:t>
            </a:r>
            <a:r>
              <a:rPr lang="en-GB" sz="2200" dirty="0" smtClean="0"/>
              <a:t>: there are 27 of these sites in the U.K coast, that were made conservation zones in 2013. These support biodiversity of threatened habitats and species.</a:t>
            </a:r>
            <a:endParaRPr lang="en-GB" sz="2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010" y="0"/>
            <a:ext cx="4613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6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07735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latin typeface="+mj-lt"/>
              </a:rPr>
              <a:t>Advantages of in situ conservation</a:t>
            </a:r>
          </a:p>
          <a:p>
            <a:endParaRPr lang="en-GB" sz="3400" dirty="0" smtClean="0">
              <a:latin typeface="+mj-lt"/>
            </a:endParaRPr>
          </a:p>
          <a:p>
            <a:endParaRPr lang="en-GB" sz="2400" dirty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Plants and animals are conserved in their natural habitat.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Biodiversity and natural/cultural heritage is protected.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Ecological integrity is maintained and managed.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It facilitates scientific research.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Can restore damage caused by poaching.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Larger populations can be protected.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It is less disruptive than removing organisms from their habitat.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Recovery is more likely to occur than in ex situ conservation.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000" dirty="0" smtClean="0"/>
              <a:t>It is cheaper and more convenient.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853" y="3894568"/>
            <a:ext cx="4927287" cy="2660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777" y="803347"/>
            <a:ext cx="4700363" cy="26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8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633" y="340770"/>
            <a:ext cx="66212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 smtClean="0">
                <a:latin typeface="+mj-lt"/>
              </a:rPr>
              <a:t>Disadvantages of in situ conservation</a:t>
            </a:r>
          </a:p>
          <a:p>
            <a:endParaRPr lang="en-GB" sz="3400" dirty="0">
              <a:latin typeface="+mj-lt"/>
            </a:endParaRPr>
          </a:p>
          <a:p>
            <a:endParaRPr lang="en-GB" sz="3400" dirty="0" smtClean="0">
              <a:latin typeface="+mj-lt"/>
            </a:endParaRPr>
          </a:p>
          <a:p>
            <a:pPr marL="457200" indent="-457200">
              <a:buFont typeface="Arial" charset="0"/>
              <a:buChar char="•"/>
            </a:pPr>
            <a:r>
              <a:rPr lang="en-GB" sz="2000" dirty="0" smtClean="0"/>
              <a:t>Endangered habitats may be damaged so areas may  not be large enough to allow survival of the species.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000" dirty="0" smtClean="0"/>
              <a:t>Genetic diversity may have already been lost within the species.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000" dirty="0" smtClean="0"/>
              <a:t>Outside factors that affected populations before may still be present, i.e.: diseases, interspecific competition.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000" dirty="0" smtClean="0"/>
              <a:t>Poachers and ecotourists may see the thriving area as an opportunity for further hunting, so damage still continues.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93492" y="5349804"/>
            <a:ext cx="5587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Overall, the advantages outweigh the disadvantages, as it is a better and safer way to keep </a:t>
            </a:r>
            <a:r>
              <a:rPr lang="en-GB" sz="2200" smtClean="0"/>
              <a:t>natural populations and habitats.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94" y="1794381"/>
            <a:ext cx="4773247" cy="297837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8633" y="5349804"/>
            <a:ext cx="1766295" cy="86195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2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60</TotalTime>
  <Words>388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emilybrown310@gmail.com</dc:creator>
  <cp:lastModifiedBy>Emily Brown</cp:lastModifiedBy>
  <cp:revision>49</cp:revision>
  <dcterms:created xsi:type="dcterms:W3CDTF">2017-04-04T21:56:19Z</dcterms:created>
  <dcterms:modified xsi:type="dcterms:W3CDTF">2017-04-05T09:48:02Z</dcterms:modified>
</cp:coreProperties>
</file>