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79" r:id="rId2"/>
    <p:sldId id="271" r:id="rId3"/>
    <p:sldId id="285" r:id="rId4"/>
    <p:sldId id="280" r:id="rId5"/>
    <p:sldId id="282" r:id="rId6"/>
    <p:sldId id="281" r:id="rId7"/>
    <p:sldId id="283" r:id="rId8"/>
    <p:sldId id="284" r:id="rId9"/>
    <p:sldId id="260" r:id="rId10"/>
    <p:sldId id="261" r:id="rId11"/>
    <p:sldId id="256" r:id="rId12"/>
    <p:sldId id="262" r:id="rId13"/>
    <p:sldId id="286" r:id="rId14"/>
    <p:sldId id="257" r:id="rId15"/>
    <p:sldId id="268" r:id="rId16"/>
    <p:sldId id="272" r:id="rId17"/>
    <p:sldId id="265" r:id="rId18"/>
    <p:sldId id="276" r:id="rId19"/>
    <p:sldId id="287" r:id="rId20"/>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2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57AFC555-8E44-4643-AF4C-6B3A5A3C20FB}" type="datetimeFigureOut">
              <a:rPr lang="en-US" smtClean="0"/>
              <a:pPr/>
              <a:t>8/27/2017</a:t>
            </a:fld>
            <a:endParaRPr lang="en-GB"/>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F0DCF24C-E57A-4236-AAD2-5A28DC624D64}" type="slidenum">
              <a:rPr lang="en-GB" smtClean="0"/>
              <a:pPr/>
              <a:t>‹#›</a:t>
            </a:fld>
            <a:endParaRPr lang="en-GB"/>
          </a:p>
        </p:txBody>
      </p:sp>
    </p:spTree>
    <p:extLst>
      <p:ext uri="{BB962C8B-B14F-4D97-AF65-F5344CB8AC3E}">
        <p14:creationId xmlns:p14="http://schemas.microsoft.com/office/powerpoint/2010/main" val="2907314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Get students to look through the handbook as you work through the next few slides. More info on PAG’s in next intro</a:t>
            </a:r>
            <a:r>
              <a:rPr lang="en-GB" baseline="0" dirty="0" smtClean="0"/>
              <a:t> lesson</a:t>
            </a:r>
            <a:r>
              <a:rPr lang="en-GB" baseline="0" dirty="0" smtClean="0"/>
              <a:t>.</a:t>
            </a:r>
          </a:p>
          <a:p>
            <a:r>
              <a:rPr lang="en-GB" baseline="0" dirty="0" smtClean="0"/>
              <a:t>Planned absences – make sure you collect the work from your teacher prior to these. Any unplanned see the teacher if possible before the next lesson, so you can catch up and not fall behind.</a:t>
            </a:r>
            <a:endParaRPr lang="en-GB" dirty="0"/>
          </a:p>
        </p:txBody>
      </p:sp>
      <p:sp>
        <p:nvSpPr>
          <p:cNvPr id="4" name="Slide Number Placeholder 3"/>
          <p:cNvSpPr>
            <a:spLocks noGrp="1"/>
          </p:cNvSpPr>
          <p:nvPr>
            <p:ph type="sldNum" sz="quarter" idx="10"/>
          </p:nvPr>
        </p:nvSpPr>
        <p:spPr/>
        <p:txBody>
          <a:bodyPr/>
          <a:lstStyle/>
          <a:p>
            <a:fld id="{F0DCF24C-E57A-4236-AAD2-5A28DC624D64}" type="slidenum">
              <a:rPr lang="en-GB" smtClean="0"/>
              <a:pPr/>
              <a:t>3</a:t>
            </a:fld>
            <a:endParaRPr lang="en-GB"/>
          </a:p>
        </p:txBody>
      </p:sp>
    </p:spTree>
    <p:extLst>
      <p:ext uri="{BB962C8B-B14F-4D97-AF65-F5344CB8AC3E}">
        <p14:creationId xmlns:p14="http://schemas.microsoft.com/office/powerpoint/2010/main" val="790126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Within each block there will be a key homework</a:t>
            </a:r>
            <a:r>
              <a:rPr lang="en-GB" baseline="0" dirty="0" smtClean="0"/>
              <a:t> – MAT and an end of block test. These marks will be recorded on your assessment tracking sheet (in handbook) and used to monitor your progress.</a:t>
            </a:r>
          </a:p>
          <a:p>
            <a:r>
              <a:rPr lang="en-GB" baseline="0" dirty="0" smtClean="0"/>
              <a:t>There will also be a mock in January covering Module 2. Then one at the end of year 12 (breadth) and the beginning of year 13 (depth) , that will include all of the above units. </a:t>
            </a:r>
            <a:endParaRPr lang="en-GB" dirty="0"/>
          </a:p>
        </p:txBody>
      </p:sp>
      <p:sp>
        <p:nvSpPr>
          <p:cNvPr id="4" name="Slide Number Placeholder 3"/>
          <p:cNvSpPr>
            <a:spLocks noGrp="1"/>
          </p:cNvSpPr>
          <p:nvPr>
            <p:ph type="sldNum" sz="quarter" idx="10"/>
          </p:nvPr>
        </p:nvSpPr>
        <p:spPr/>
        <p:txBody>
          <a:bodyPr/>
          <a:lstStyle/>
          <a:p>
            <a:fld id="{F0DCF24C-E57A-4236-AAD2-5A28DC624D64}" type="slidenum">
              <a:rPr lang="en-GB" smtClean="0"/>
              <a:pPr/>
              <a:t>5</a:t>
            </a:fld>
            <a:endParaRPr lang="en-GB"/>
          </a:p>
        </p:txBody>
      </p:sp>
    </p:spTree>
    <p:extLst>
      <p:ext uri="{BB962C8B-B14F-4D97-AF65-F5344CB8AC3E}">
        <p14:creationId xmlns:p14="http://schemas.microsoft.com/office/powerpoint/2010/main" val="480450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Purple book can be ordered from the prep room - £13 and the above workbooks are recommended as</a:t>
            </a:r>
            <a:r>
              <a:rPr lang="en-GB" baseline="0" dirty="0" smtClean="0"/>
              <a:t> they cover individual sections with exam questions</a:t>
            </a:r>
            <a:endParaRPr lang="en-GB" dirty="0"/>
          </a:p>
        </p:txBody>
      </p:sp>
      <p:sp>
        <p:nvSpPr>
          <p:cNvPr id="4" name="Slide Number Placeholder 3"/>
          <p:cNvSpPr>
            <a:spLocks noGrp="1"/>
          </p:cNvSpPr>
          <p:nvPr>
            <p:ph type="sldNum" sz="quarter" idx="10"/>
          </p:nvPr>
        </p:nvSpPr>
        <p:spPr/>
        <p:txBody>
          <a:bodyPr/>
          <a:lstStyle/>
          <a:p>
            <a:fld id="{F0DCF24C-E57A-4236-AAD2-5A28DC624D64}" type="slidenum">
              <a:rPr lang="en-GB" smtClean="0"/>
              <a:pPr/>
              <a:t>6</a:t>
            </a:fld>
            <a:endParaRPr lang="en-GB"/>
          </a:p>
        </p:txBody>
      </p:sp>
    </p:spTree>
    <p:extLst>
      <p:ext uri="{BB962C8B-B14F-4D97-AF65-F5344CB8AC3E}">
        <p14:creationId xmlns:p14="http://schemas.microsoft.com/office/powerpoint/2010/main" val="3247686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Advise this is a 2 year course! If for some reason students choose not</a:t>
            </a:r>
            <a:r>
              <a:rPr lang="en-GB" baseline="0" dirty="0" smtClean="0"/>
              <a:t> to continue, there will be 2 exams at the end of year 12</a:t>
            </a:r>
            <a:endParaRPr lang="en-GB" dirty="0"/>
          </a:p>
        </p:txBody>
      </p:sp>
      <p:sp>
        <p:nvSpPr>
          <p:cNvPr id="4" name="Slide Number Placeholder 3"/>
          <p:cNvSpPr>
            <a:spLocks noGrp="1"/>
          </p:cNvSpPr>
          <p:nvPr>
            <p:ph type="sldNum" sz="quarter" idx="10"/>
          </p:nvPr>
        </p:nvSpPr>
        <p:spPr/>
        <p:txBody>
          <a:bodyPr/>
          <a:lstStyle/>
          <a:p>
            <a:fld id="{F0DCF24C-E57A-4236-AAD2-5A28DC624D64}" type="slidenum">
              <a:rPr lang="en-GB" smtClean="0"/>
              <a:pPr/>
              <a:t>7</a:t>
            </a:fld>
            <a:endParaRPr lang="en-GB"/>
          </a:p>
        </p:txBody>
      </p:sp>
    </p:spTree>
    <p:extLst>
      <p:ext uri="{BB962C8B-B14F-4D97-AF65-F5344CB8AC3E}">
        <p14:creationId xmlns:p14="http://schemas.microsoft.com/office/powerpoint/2010/main" val="719090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Paper 1 and 2 – multiple choice (15 marks) and section B (85 marks)  Paper</a:t>
            </a:r>
            <a:r>
              <a:rPr lang="en-GB" baseline="0" dirty="0" smtClean="0"/>
              <a:t> 3 – 70 marks</a:t>
            </a:r>
            <a:endParaRPr lang="en-GB" dirty="0"/>
          </a:p>
        </p:txBody>
      </p:sp>
      <p:sp>
        <p:nvSpPr>
          <p:cNvPr id="4" name="Slide Number Placeholder 3"/>
          <p:cNvSpPr>
            <a:spLocks noGrp="1"/>
          </p:cNvSpPr>
          <p:nvPr>
            <p:ph type="sldNum" sz="quarter" idx="10"/>
          </p:nvPr>
        </p:nvSpPr>
        <p:spPr/>
        <p:txBody>
          <a:bodyPr/>
          <a:lstStyle/>
          <a:p>
            <a:fld id="{F0DCF24C-E57A-4236-AAD2-5A28DC624D64}" type="slidenum">
              <a:rPr lang="en-GB" smtClean="0"/>
              <a:pPr/>
              <a:t>8</a:t>
            </a:fld>
            <a:endParaRPr lang="en-GB"/>
          </a:p>
        </p:txBody>
      </p:sp>
    </p:spTree>
    <p:extLst>
      <p:ext uri="{BB962C8B-B14F-4D97-AF65-F5344CB8AC3E}">
        <p14:creationId xmlns:p14="http://schemas.microsoft.com/office/powerpoint/2010/main" val="3540427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040D999-24D6-4D3D-9417-8FE65B0693DC}" type="datetimeFigureOut">
              <a:rPr lang="en-US" smtClean="0"/>
              <a:pPr/>
              <a:t>8/27/2017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5368DE-6879-4150-ACAE-AB42FBB0EF7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40D999-24D6-4D3D-9417-8FE65B0693DC}" type="datetimeFigureOut">
              <a:rPr lang="en-US" smtClean="0"/>
              <a:pPr/>
              <a:t>8/27/2017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5368DE-6879-4150-ACAE-AB42FBB0EF7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40D999-24D6-4D3D-9417-8FE65B0693DC}" type="datetimeFigureOut">
              <a:rPr lang="en-US" smtClean="0"/>
              <a:pPr/>
              <a:t>8/27/2017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5368DE-6879-4150-ACAE-AB42FBB0EF7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40D999-24D6-4D3D-9417-8FE65B0693DC}" type="datetimeFigureOut">
              <a:rPr lang="en-US" smtClean="0"/>
              <a:pPr/>
              <a:t>8/27/2017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5368DE-6879-4150-ACAE-AB42FBB0EF7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40D999-24D6-4D3D-9417-8FE65B0693DC}" type="datetimeFigureOut">
              <a:rPr lang="en-US" smtClean="0"/>
              <a:pPr/>
              <a:t>8/27/2017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5368DE-6879-4150-ACAE-AB42FBB0EF7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040D999-24D6-4D3D-9417-8FE65B0693DC}" type="datetimeFigureOut">
              <a:rPr lang="en-US" smtClean="0"/>
              <a:pPr/>
              <a:t>8/27/2017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5368DE-6879-4150-ACAE-AB42FBB0EF7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040D999-24D6-4D3D-9417-8FE65B0693DC}" type="datetimeFigureOut">
              <a:rPr lang="en-US" smtClean="0"/>
              <a:pPr/>
              <a:t>8/27/2017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5368DE-6879-4150-ACAE-AB42FBB0EF7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040D999-24D6-4D3D-9417-8FE65B0693DC}" type="datetimeFigureOut">
              <a:rPr lang="en-US" smtClean="0"/>
              <a:pPr/>
              <a:t>8/27/2017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5368DE-6879-4150-ACAE-AB42FBB0EF7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0D999-24D6-4D3D-9417-8FE65B0693DC}" type="datetimeFigureOut">
              <a:rPr lang="en-US" smtClean="0"/>
              <a:pPr/>
              <a:t>8/27/2017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5368DE-6879-4150-ACAE-AB42FBB0EF7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40D999-24D6-4D3D-9417-8FE65B0693DC}" type="datetimeFigureOut">
              <a:rPr lang="en-US" smtClean="0"/>
              <a:pPr/>
              <a:t>8/27/2017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5368DE-6879-4150-ACAE-AB42FBB0EF7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40D999-24D6-4D3D-9417-8FE65B0693DC}" type="datetimeFigureOut">
              <a:rPr lang="en-US" smtClean="0"/>
              <a:pPr/>
              <a:t>8/27/2017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5368DE-6879-4150-ACAE-AB42FBB0EF7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40D999-24D6-4D3D-9417-8FE65B0693DC}" type="datetimeFigureOut">
              <a:rPr lang="en-US" smtClean="0"/>
              <a:pPr/>
              <a:t>8/27/2017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5368DE-6879-4150-ACAE-AB42FBB0EF7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grobybioweebly.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896" y="1340769"/>
            <a:ext cx="8644846" cy="3024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47057" y="4581128"/>
            <a:ext cx="6842194" cy="1938992"/>
          </a:xfrm>
          <a:prstGeom prst="rect">
            <a:avLst/>
          </a:prstGeom>
          <a:noFill/>
        </p:spPr>
        <p:txBody>
          <a:bodyPr wrap="none" rtlCol="0">
            <a:spAutoFit/>
          </a:bodyPr>
          <a:lstStyle/>
          <a:p>
            <a:r>
              <a:rPr lang="en-GB" sz="2400" dirty="0" smtClean="0"/>
              <a:t>How many winning lines included the middle square?</a:t>
            </a:r>
          </a:p>
          <a:p>
            <a:r>
              <a:rPr lang="en-GB" sz="2400" dirty="0" smtClean="0"/>
              <a:t>Which section of the grid was always empty?</a:t>
            </a:r>
          </a:p>
          <a:p>
            <a:r>
              <a:rPr lang="en-GB" sz="2400" dirty="0" smtClean="0"/>
              <a:t>Did X or O win the game with the black background?</a:t>
            </a:r>
          </a:p>
          <a:p>
            <a:r>
              <a:rPr lang="en-GB" sz="2400" dirty="0" smtClean="0"/>
              <a:t>How many bottom right corners featured an X?</a:t>
            </a:r>
          </a:p>
          <a:p>
            <a:r>
              <a:rPr lang="en-GB" sz="2400" dirty="0" smtClean="0"/>
              <a:t>How many O’s were there altogether?</a:t>
            </a:r>
            <a:endParaRPr lang="en-GB" sz="2400" dirty="0"/>
          </a:p>
        </p:txBody>
      </p:sp>
      <p:sp>
        <p:nvSpPr>
          <p:cNvPr id="5" name="Title 4"/>
          <p:cNvSpPr>
            <a:spLocks noGrp="1"/>
          </p:cNvSpPr>
          <p:nvPr>
            <p:ph type="title"/>
          </p:nvPr>
        </p:nvSpPr>
        <p:spPr>
          <a:xfrm>
            <a:off x="457200" y="116632"/>
            <a:ext cx="8229600" cy="1143000"/>
          </a:xfrm>
        </p:spPr>
        <p:txBody>
          <a:bodyPr>
            <a:normAutofit/>
          </a:bodyPr>
          <a:lstStyle/>
          <a:p>
            <a:r>
              <a:rPr lang="en-GB" sz="2800" dirty="0" smtClean="0"/>
              <a:t>Study the picture below for 1 minute, then answer the questions that follow.</a:t>
            </a:r>
            <a:endParaRPr lang="en-GB" sz="2800" dirty="0"/>
          </a:p>
        </p:txBody>
      </p:sp>
      <p:sp>
        <p:nvSpPr>
          <p:cNvPr id="6" name="TextBox 5"/>
          <p:cNvSpPr txBox="1"/>
          <p:nvPr/>
        </p:nvSpPr>
        <p:spPr>
          <a:xfrm>
            <a:off x="7452320" y="4594953"/>
            <a:ext cx="340158" cy="461665"/>
          </a:xfrm>
          <a:prstGeom prst="rect">
            <a:avLst/>
          </a:prstGeom>
          <a:noFill/>
        </p:spPr>
        <p:txBody>
          <a:bodyPr wrap="none" rtlCol="0">
            <a:spAutoFit/>
          </a:bodyPr>
          <a:lstStyle/>
          <a:p>
            <a:r>
              <a:rPr lang="en-GB" sz="2400" dirty="0" smtClean="0">
                <a:solidFill>
                  <a:srgbClr val="FF0000"/>
                </a:solidFill>
              </a:rPr>
              <a:t>3</a:t>
            </a:r>
            <a:endParaRPr lang="en-GB" sz="2400" dirty="0">
              <a:solidFill>
                <a:srgbClr val="FF0000"/>
              </a:solidFill>
            </a:endParaRPr>
          </a:p>
        </p:txBody>
      </p:sp>
      <p:sp>
        <p:nvSpPr>
          <p:cNvPr id="7" name="TextBox 6"/>
          <p:cNvSpPr txBox="1"/>
          <p:nvPr/>
        </p:nvSpPr>
        <p:spPr>
          <a:xfrm>
            <a:off x="6724841" y="4990420"/>
            <a:ext cx="1119602" cy="461665"/>
          </a:xfrm>
          <a:prstGeom prst="rect">
            <a:avLst/>
          </a:prstGeom>
          <a:noFill/>
        </p:spPr>
        <p:txBody>
          <a:bodyPr wrap="none" rtlCol="0">
            <a:spAutoFit/>
          </a:bodyPr>
          <a:lstStyle/>
          <a:p>
            <a:r>
              <a:rPr lang="en-GB" sz="2400" dirty="0" smtClean="0">
                <a:solidFill>
                  <a:srgbClr val="FF0000"/>
                </a:solidFill>
              </a:rPr>
              <a:t>Top left</a:t>
            </a:r>
            <a:endParaRPr lang="en-GB" sz="2400" dirty="0">
              <a:solidFill>
                <a:srgbClr val="FF0000"/>
              </a:solidFill>
            </a:endParaRPr>
          </a:p>
        </p:txBody>
      </p:sp>
      <p:sp>
        <p:nvSpPr>
          <p:cNvPr id="8" name="TextBox 7"/>
          <p:cNvSpPr txBox="1"/>
          <p:nvPr/>
        </p:nvSpPr>
        <p:spPr>
          <a:xfrm>
            <a:off x="7259714" y="5359752"/>
            <a:ext cx="317716" cy="461665"/>
          </a:xfrm>
          <a:prstGeom prst="rect">
            <a:avLst/>
          </a:prstGeom>
          <a:noFill/>
        </p:spPr>
        <p:txBody>
          <a:bodyPr wrap="none" rtlCol="0">
            <a:spAutoFit/>
          </a:bodyPr>
          <a:lstStyle/>
          <a:p>
            <a:r>
              <a:rPr lang="en-GB" sz="2400" dirty="0">
                <a:solidFill>
                  <a:srgbClr val="FF0000"/>
                </a:solidFill>
              </a:rPr>
              <a:t>x</a:t>
            </a:r>
          </a:p>
        </p:txBody>
      </p:sp>
      <p:sp>
        <p:nvSpPr>
          <p:cNvPr id="9" name="TextBox 8"/>
          <p:cNvSpPr txBox="1"/>
          <p:nvPr/>
        </p:nvSpPr>
        <p:spPr>
          <a:xfrm>
            <a:off x="7168167" y="5836622"/>
            <a:ext cx="340158" cy="461665"/>
          </a:xfrm>
          <a:prstGeom prst="rect">
            <a:avLst/>
          </a:prstGeom>
          <a:noFill/>
        </p:spPr>
        <p:txBody>
          <a:bodyPr wrap="none" rtlCol="0">
            <a:spAutoFit/>
          </a:bodyPr>
          <a:lstStyle/>
          <a:p>
            <a:r>
              <a:rPr lang="en-GB" sz="2400" dirty="0" smtClean="0">
                <a:solidFill>
                  <a:srgbClr val="FF0000"/>
                </a:solidFill>
              </a:rPr>
              <a:t>4</a:t>
            </a:r>
            <a:endParaRPr lang="en-GB" sz="2400" dirty="0">
              <a:solidFill>
                <a:srgbClr val="FF0000"/>
              </a:solidFill>
            </a:endParaRPr>
          </a:p>
        </p:txBody>
      </p:sp>
      <p:sp>
        <p:nvSpPr>
          <p:cNvPr id="10" name="TextBox 9"/>
          <p:cNvSpPr txBox="1"/>
          <p:nvPr/>
        </p:nvSpPr>
        <p:spPr>
          <a:xfrm>
            <a:off x="7109658" y="6209364"/>
            <a:ext cx="495649" cy="461665"/>
          </a:xfrm>
          <a:prstGeom prst="rect">
            <a:avLst/>
          </a:prstGeom>
          <a:noFill/>
        </p:spPr>
        <p:txBody>
          <a:bodyPr wrap="none" rtlCol="0">
            <a:spAutoFit/>
          </a:bodyPr>
          <a:lstStyle/>
          <a:p>
            <a:r>
              <a:rPr lang="en-GB" sz="2400" dirty="0" smtClean="0">
                <a:solidFill>
                  <a:srgbClr val="FF0000"/>
                </a:solidFill>
              </a:rPr>
              <a:t>13</a:t>
            </a:r>
            <a:endParaRPr lang="en-GB" sz="2400" dirty="0">
              <a:solidFill>
                <a:srgbClr val="FF0000"/>
              </a:solidFill>
            </a:endParaRPr>
          </a:p>
        </p:txBody>
      </p:sp>
    </p:spTree>
    <p:extLst>
      <p:ext uri="{BB962C8B-B14F-4D97-AF65-F5344CB8AC3E}">
        <p14:creationId xmlns:p14="http://schemas.microsoft.com/office/powerpoint/2010/main" val="86716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028"/>
                                        </p:tgtEl>
                                      </p:cBhvr>
                                    </p:animEffect>
                                    <p:set>
                                      <p:cBhvr>
                                        <p:cTn id="7" dur="1" fill="hold">
                                          <p:stCondLst>
                                            <p:cond delay="499"/>
                                          </p:stCondLst>
                                        </p:cTn>
                                        <p:tgtEl>
                                          <p:spTgt spid="102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600" u="sng" dirty="0" smtClean="0"/>
              <a:t>Cornell</a:t>
            </a:r>
            <a:endParaRPr lang="en-GB" sz="3600" u="sng" dirty="0"/>
          </a:p>
        </p:txBody>
      </p:sp>
      <p:cxnSp>
        <p:nvCxnSpPr>
          <p:cNvPr id="5" name="Straight Connector 4"/>
          <p:cNvCxnSpPr/>
          <p:nvPr/>
        </p:nvCxnSpPr>
        <p:spPr>
          <a:xfrm rot="5400000">
            <a:off x="714348" y="4071942"/>
            <a:ext cx="37147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000100" y="2928934"/>
            <a:ext cx="757242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285852" y="1095213"/>
            <a:ext cx="6378797" cy="707886"/>
          </a:xfrm>
          <a:prstGeom prst="rect">
            <a:avLst/>
          </a:prstGeom>
          <a:noFill/>
        </p:spPr>
        <p:txBody>
          <a:bodyPr wrap="none" rtlCol="0">
            <a:spAutoFit/>
          </a:bodyPr>
          <a:lstStyle/>
          <a:p>
            <a:r>
              <a:rPr lang="en-GB" sz="4000" u="sng" dirty="0" smtClean="0"/>
              <a:t>Being successful at AS Biology</a:t>
            </a:r>
            <a:endParaRPr lang="en-GB" sz="4000" u="sng" dirty="0"/>
          </a:p>
        </p:txBody>
      </p:sp>
      <p:sp>
        <p:nvSpPr>
          <p:cNvPr id="18" name="TextBox 17"/>
          <p:cNvSpPr txBox="1"/>
          <p:nvPr/>
        </p:nvSpPr>
        <p:spPr>
          <a:xfrm>
            <a:off x="3857620" y="2143116"/>
            <a:ext cx="2835905" cy="461665"/>
          </a:xfrm>
          <a:prstGeom prst="rect">
            <a:avLst/>
          </a:prstGeom>
          <a:noFill/>
        </p:spPr>
        <p:txBody>
          <a:bodyPr wrap="none" rtlCol="0">
            <a:spAutoFit/>
          </a:bodyPr>
          <a:lstStyle/>
          <a:p>
            <a:r>
              <a:rPr lang="en-GB" sz="2400" u="sng" dirty="0" smtClean="0"/>
              <a:t>Making notes in class</a:t>
            </a:r>
            <a:endParaRPr lang="en-GB" sz="2400" u="sng" dirty="0"/>
          </a:p>
        </p:txBody>
      </p:sp>
      <p:sp>
        <p:nvSpPr>
          <p:cNvPr id="19" name="TextBox 18"/>
          <p:cNvSpPr txBox="1"/>
          <p:nvPr/>
        </p:nvSpPr>
        <p:spPr>
          <a:xfrm>
            <a:off x="2950622" y="3143248"/>
            <a:ext cx="5794984" cy="1938992"/>
          </a:xfrm>
          <a:prstGeom prst="rect">
            <a:avLst/>
          </a:prstGeom>
          <a:noFill/>
        </p:spPr>
        <p:txBody>
          <a:bodyPr wrap="none" rtlCol="0">
            <a:spAutoFit/>
          </a:bodyPr>
          <a:lstStyle/>
          <a:p>
            <a:r>
              <a:rPr lang="en-GB" sz="2400" dirty="0" smtClean="0"/>
              <a:t>Write clearly and neatly</a:t>
            </a:r>
          </a:p>
          <a:p>
            <a:endParaRPr lang="en-GB" sz="2400" dirty="0" smtClean="0"/>
          </a:p>
          <a:p>
            <a:r>
              <a:rPr lang="en-GB" sz="2400" dirty="0" smtClean="0"/>
              <a:t>Record main ideas, facts, details, examples</a:t>
            </a:r>
          </a:p>
          <a:p>
            <a:endParaRPr lang="en-GB" sz="2400" dirty="0" smtClean="0"/>
          </a:p>
          <a:p>
            <a:r>
              <a:rPr lang="en-GB" sz="2400" dirty="0" smtClean="0">
                <a:solidFill>
                  <a:schemeClr val="accent6">
                    <a:lumMod val="75000"/>
                  </a:schemeClr>
                </a:solidFill>
              </a:rPr>
              <a:t>Use colour</a:t>
            </a:r>
            <a:r>
              <a:rPr lang="en-GB" sz="2400" dirty="0" smtClean="0"/>
              <a:t>, </a:t>
            </a:r>
            <a:r>
              <a:rPr lang="en-GB" sz="2400" b="1" u="sng" dirty="0" smtClean="0"/>
              <a:t>underline headings</a:t>
            </a:r>
            <a:r>
              <a:rPr lang="en-GB" sz="2400" dirty="0" smtClean="0"/>
              <a:t>, </a:t>
            </a:r>
            <a:r>
              <a:rPr lang="en-GB" sz="2400" u="sng" dirty="0" smtClean="0"/>
              <a:t>subheadings</a:t>
            </a:r>
            <a:endParaRPr lang="en-GB" sz="2400" u="sng" dirty="0"/>
          </a:p>
        </p:txBody>
      </p:sp>
      <p:sp>
        <p:nvSpPr>
          <p:cNvPr id="20" name="TextBox 19"/>
          <p:cNvSpPr txBox="1"/>
          <p:nvPr/>
        </p:nvSpPr>
        <p:spPr>
          <a:xfrm>
            <a:off x="11034" y="3131550"/>
            <a:ext cx="3044488" cy="1569660"/>
          </a:xfrm>
          <a:prstGeom prst="rect">
            <a:avLst/>
          </a:prstGeom>
          <a:noFill/>
        </p:spPr>
        <p:txBody>
          <a:bodyPr wrap="none" rtlCol="0">
            <a:spAutoFit/>
          </a:bodyPr>
          <a:lstStyle/>
          <a:p>
            <a:r>
              <a:rPr lang="en-GB" sz="2400" b="1" u="sng" dirty="0" smtClean="0">
                <a:solidFill>
                  <a:srgbClr val="FF0000"/>
                </a:solidFill>
              </a:rPr>
              <a:t>Headings for key ideas</a:t>
            </a:r>
          </a:p>
          <a:p>
            <a:r>
              <a:rPr lang="en-GB" sz="2400" b="1" u="sng" dirty="0" smtClean="0">
                <a:solidFill>
                  <a:srgbClr val="FF0000"/>
                </a:solidFill>
              </a:rPr>
              <a:t>Prompts</a:t>
            </a:r>
          </a:p>
          <a:p>
            <a:r>
              <a:rPr lang="en-GB" sz="2400" b="1" u="sng" dirty="0" smtClean="0">
                <a:solidFill>
                  <a:srgbClr val="FF0000"/>
                </a:solidFill>
              </a:rPr>
              <a:t>Questions</a:t>
            </a:r>
          </a:p>
          <a:p>
            <a:r>
              <a:rPr lang="en-GB" sz="2400" b="1" u="sng" dirty="0" smtClean="0">
                <a:solidFill>
                  <a:srgbClr val="FF0000"/>
                </a:solidFill>
              </a:rPr>
              <a:t>Diagrams</a:t>
            </a:r>
            <a:endParaRPr lang="en-GB" sz="2400" b="1" u="sng" dirty="0">
              <a:solidFill>
                <a:srgbClr val="FF0000"/>
              </a:solidFill>
            </a:endParaRPr>
          </a:p>
        </p:txBody>
      </p:sp>
      <p:sp>
        <p:nvSpPr>
          <p:cNvPr id="22" name="TextBox 21"/>
          <p:cNvSpPr txBox="1"/>
          <p:nvPr/>
        </p:nvSpPr>
        <p:spPr>
          <a:xfrm>
            <a:off x="142860" y="4644434"/>
            <a:ext cx="2285984" cy="2308324"/>
          </a:xfrm>
          <a:prstGeom prst="rect">
            <a:avLst/>
          </a:prstGeom>
          <a:noFill/>
          <a:ln>
            <a:solidFill>
              <a:schemeClr val="accent2">
                <a:lumMod val="75000"/>
              </a:schemeClr>
            </a:solidFill>
          </a:ln>
        </p:spPr>
        <p:txBody>
          <a:bodyPr wrap="square" rtlCol="0">
            <a:spAutoFit/>
          </a:bodyPr>
          <a:lstStyle/>
          <a:p>
            <a:r>
              <a:rPr lang="en-GB" sz="2400" dirty="0" smtClean="0"/>
              <a:t>Put keywords at the bottom of this column when you </a:t>
            </a:r>
            <a:r>
              <a:rPr lang="en-GB" sz="2400" b="1" u="sng" dirty="0" smtClean="0">
                <a:solidFill>
                  <a:srgbClr val="FF0000"/>
                </a:solidFill>
              </a:rPr>
              <a:t>review your notes</a:t>
            </a:r>
            <a:endParaRPr lang="en-GB" sz="2400" b="1" u="sng" dirty="0">
              <a:solidFill>
                <a:srgbClr val="FF0000"/>
              </a:solidFill>
            </a:endParaRPr>
          </a:p>
        </p:txBody>
      </p:sp>
      <p:cxnSp>
        <p:nvCxnSpPr>
          <p:cNvPr id="24" name="Straight Connector 23"/>
          <p:cNvCxnSpPr/>
          <p:nvPr/>
        </p:nvCxnSpPr>
        <p:spPr>
          <a:xfrm>
            <a:off x="2571736" y="5429264"/>
            <a:ext cx="6143668"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570942" y="5515392"/>
            <a:ext cx="6392182" cy="1200329"/>
          </a:xfrm>
          <a:prstGeom prst="rect">
            <a:avLst/>
          </a:prstGeom>
          <a:noFill/>
        </p:spPr>
        <p:txBody>
          <a:bodyPr wrap="square" rtlCol="0">
            <a:spAutoFit/>
          </a:bodyPr>
          <a:lstStyle/>
          <a:p>
            <a:r>
              <a:rPr lang="en-GB" sz="2400" b="1" u="sng" dirty="0" smtClean="0">
                <a:solidFill>
                  <a:srgbClr val="FF0000"/>
                </a:solidFill>
              </a:rPr>
              <a:t>Summary – </a:t>
            </a:r>
          </a:p>
          <a:p>
            <a:r>
              <a:rPr lang="en-GB" sz="2400" b="1" u="sng" dirty="0" smtClean="0">
                <a:solidFill>
                  <a:srgbClr val="FF0000"/>
                </a:solidFill>
              </a:rPr>
              <a:t>Clear, neat sentences of main ideas with colour and underlining    FOR QUICK REFERENCE</a:t>
            </a:r>
            <a:endParaRPr lang="en-GB" sz="2400" b="1" u="sng" dirty="0">
              <a:solidFill>
                <a:srgbClr val="FF0000"/>
              </a:solidFill>
            </a:endParaRPr>
          </a:p>
        </p:txBody>
      </p:sp>
      <p:sp>
        <p:nvSpPr>
          <p:cNvPr id="13" name="TextBox 12"/>
          <p:cNvSpPr txBox="1"/>
          <p:nvPr/>
        </p:nvSpPr>
        <p:spPr>
          <a:xfrm>
            <a:off x="1701197" y="7034"/>
            <a:ext cx="7491282" cy="830997"/>
          </a:xfrm>
          <a:prstGeom prst="rect">
            <a:avLst/>
          </a:prstGeom>
          <a:noFill/>
        </p:spPr>
        <p:txBody>
          <a:bodyPr wrap="none" rtlCol="0">
            <a:spAutoFit/>
          </a:bodyPr>
          <a:lstStyle/>
          <a:p>
            <a:r>
              <a:rPr lang="en-GB" sz="2400" b="1" dirty="0" smtClean="0">
                <a:solidFill>
                  <a:srgbClr val="FF0000"/>
                </a:solidFill>
              </a:rPr>
              <a:t>Red text indicates parts you should fill in after the lesson,</a:t>
            </a:r>
          </a:p>
          <a:p>
            <a:r>
              <a:rPr lang="en-GB" sz="2400" b="1" dirty="0" smtClean="0">
                <a:solidFill>
                  <a:srgbClr val="FF0000"/>
                </a:solidFill>
              </a:rPr>
              <a:t> as part of your review</a:t>
            </a:r>
            <a:endParaRPr lang="en-GB"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0-#ppt_w/2"/>
                                          </p:val>
                                        </p:tav>
                                        <p:tav tm="100000">
                                          <p:val>
                                            <p:strVal val="#ppt_x"/>
                                          </p:val>
                                        </p:tav>
                                      </p:tavLst>
                                    </p:anim>
                                    <p:anim calcmode="lin" valueType="num">
                                      <p:cBhvr additive="base">
                                        <p:cTn id="2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fill="hold"/>
                                        <p:tgtEl>
                                          <p:spTgt spid="22"/>
                                        </p:tgtEl>
                                        <p:attrNameLst>
                                          <p:attrName>ppt_x</p:attrName>
                                        </p:attrNameLst>
                                      </p:cBhvr>
                                      <p:tavLst>
                                        <p:tav tm="0">
                                          <p:val>
                                            <p:strVal val="#ppt_x"/>
                                          </p:val>
                                        </p:tav>
                                        <p:tav tm="100000">
                                          <p:val>
                                            <p:strVal val="#ppt_x"/>
                                          </p:val>
                                        </p:tav>
                                      </p:tavLst>
                                    </p:anim>
                                    <p:anim calcmode="lin" valueType="num">
                                      <p:cBhvr additive="base">
                                        <p:cTn id="2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additive="base">
                                        <p:cTn id="33" dur="500" fill="hold"/>
                                        <p:tgtEl>
                                          <p:spTgt spid="25"/>
                                        </p:tgtEl>
                                        <p:attrNameLst>
                                          <p:attrName>ppt_x</p:attrName>
                                        </p:attrNameLst>
                                      </p:cBhvr>
                                      <p:tavLst>
                                        <p:tav tm="0">
                                          <p:val>
                                            <p:strVal val="#ppt_x"/>
                                          </p:val>
                                        </p:tav>
                                        <p:tav tm="100000">
                                          <p:val>
                                            <p:strVal val="#ppt_x"/>
                                          </p:val>
                                        </p:tav>
                                      </p:tavLst>
                                    </p:anim>
                                    <p:anim calcmode="lin" valueType="num">
                                      <p:cBhvr additive="base">
                                        <p:cTn id="3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2" grpId="0" animBg="1"/>
      <p:bldP spid="25"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pic>
        <p:nvPicPr>
          <p:cNvPr id="1026" name="Picture 2" descr="http://www.humanities.manchester.ac.uk/studyskills/notetaking/howto/thefile,19169,en.gif"/>
          <p:cNvPicPr>
            <a:picLocks noChangeAspect="1" noChangeArrowheads="1"/>
          </p:cNvPicPr>
          <p:nvPr/>
        </p:nvPicPr>
        <p:blipFill>
          <a:blip r:embed="rId2" cstate="print"/>
          <a:srcRect/>
          <a:stretch>
            <a:fillRect/>
          </a:stretch>
        </p:blipFill>
        <p:spPr bwMode="auto">
          <a:xfrm>
            <a:off x="-159533" y="1500174"/>
            <a:ext cx="9318569" cy="452111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Skeleton</a:t>
            </a:r>
            <a:endParaRPr lang="en-GB" dirty="0"/>
          </a:p>
        </p:txBody>
      </p:sp>
      <p:sp>
        <p:nvSpPr>
          <p:cNvPr id="3" name="Content Placeholder 2"/>
          <p:cNvSpPr>
            <a:spLocks noGrp="1"/>
          </p:cNvSpPr>
          <p:nvPr>
            <p:ph idx="1"/>
          </p:nvPr>
        </p:nvSpPr>
        <p:spPr>
          <a:xfrm>
            <a:off x="457200" y="1196752"/>
            <a:ext cx="8229600" cy="5544616"/>
          </a:xfrm>
        </p:spPr>
        <p:txBody>
          <a:bodyPr>
            <a:normAutofit lnSpcReduction="10000"/>
          </a:bodyPr>
          <a:lstStyle/>
          <a:p>
            <a:r>
              <a:rPr lang="en-GB" sz="2800" dirty="0" smtClean="0"/>
              <a:t>Making notes in class – Write clearly, neatly</a:t>
            </a:r>
          </a:p>
          <a:p>
            <a:endParaRPr lang="en-GB" sz="2800" dirty="0" smtClean="0"/>
          </a:p>
          <a:p>
            <a:pPr marL="0" indent="0">
              <a:buNone/>
            </a:pPr>
            <a:r>
              <a:rPr lang="en-GB" sz="2800" u="sng" dirty="0" smtClean="0"/>
              <a:t>What to write</a:t>
            </a:r>
          </a:p>
          <a:p>
            <a:pPr marL="0" indent="0">
              <a:buNone/>
            </a:pPr>
            <a:r>
              <a:rPr lang="en-GB" sz="2800" dirty="0" smtClean="0"/>
              <a:t>1. Main ideas</a:t>
            </a:r>
          </a:p>
          <a:p>
            <a:pPr marL="0" indent="0">
              <a:buNone/>
            </a:pPr>
            <a:r>
              <a:rPr lang="en-GB" sz="2800" dirty="0" smtClean="0"/>
              <a:t>2. Facts</a:t>
            </a:r>
          </a:p>
          <a:p>
            <a:pPr marL="0" indent="0">
              <a:buNone/>
            </a:pPr>
            <a:r>
              <a:rPr lang="en-GB" sz="2800" dirty="0" smtClean="0"/>
              <a:t>3. details</a:t>
            </a:r>
          </a:p>
          <a:p>
            <a:pPr marL="0" indent="0">
              <a:buNone/>
            </a:pPr>
            <a:r>
              <a:rPr lang="en-GB" sz="2800" dirty="0" smtClean="0"/>
              <a:t>4. examples</a:t>
            </a:r>
          </a:p>
          <a:p>
            <a:endParaRPr lang="en-GB" sz="2800" dirty="0" smtClean="0"/>
          </a:p>
          <a:p>
            <a:pPr marL="0" indent="0">
              <a:buNone/>
            </a:pPr>
            <a:r>
              <a:rPr lang="en-GB" sz="2800" u="sng" dirty="0" smtClean="0"/>
              <a:t>Presentation</a:t>
            </a:r>
          </a:p>
          <a:p>
            <a:r>
              <a:rPr lang="en-GB" sz="2800" dirty="0" smtClean="0"/>
              <a:t>Colour</a:t>
            </a:r>
          </a:p>
          <a:p>
            <a:r>
              <a:rPr lang="en-GB" sz="2800" dirty="0" smtClean="0"/>
              <a:t>Underlining</a:t>
            </a:r>
          </a:p>
          <a:p>
            <a:endParaRPr lang="en-GB" sz="2400" dirty="0" smtClean="0"/>
          </a:p>
          <a:p>
            <a:pPr>
              <a:buNone/>
            </a:pPr>
            <a:endParaRPr lang="en-GB" sz="2400" dirty="0" smtClean="0"/>
          </a:p>
          <a:p>
            <a:endParaRPr lang="en-GB"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u="sng" dirty="0" smtClean="0"/>
              <a:t>Review</a:t>
            </a:r>
            <a:endParaRPr lang="en-GB" u="sng" dirty="0"/>
          </a:p>
        </p:txBody>
      </p:sp>
      <p:sp>
        <p:nvSpPr>
          <p:cNvPr id="3" name="Content Placeholder 2"/>
          <p:cNvSpPr>
            <a:spLocks noGrp="1"/>
          </p:cNvSpPr>
          <p:nvPr>
            <p:ph idx="1"/>
          </p:nvPr>
        </p:nvSpPr>
        <p:spPr>
          <a:xfrm>
            <a:off x="470723" y="1052736"/>
            <a:ext cx="8229600" cy="5472608"/>
          </a:xfrm>
        </p:spPr>
        <p:txBody>
          <a:bodyPr>
            <a:normAutofit fontScale="92500" lnSpcReduction="10000"/>
          </a:bodyPr>
          <a:lstStyle/>
          <a:p>
            <a:r>
              <a:rPr lang="en-GB" sz="2800" dirty="0" smtClean="0"/>
              <a:t>Use the check lists provided in your handbook, when teachers refer to the spec tick it off when covered</a:t>
            </a:r>
          </a:p>
          <a:p>
            <a:endParaRPr lang="en-GB" sz="2800" dirty="0"/>
          </a:p>
          <a:p>
            <a:r>
              <a:rPr lang="en-GB" sz="2800" dirty="0" smtClean="0"/>
              <a:t>Reviewing your notes - </a:t>
            </a:r>
            <a:r>
              <a:rPr lang="en-GB" sz="2800" dirty="0"/>
              <a:t>Get into the habit of checking through notes the day they are made or by comparing notes with those of others from your group. </a:t>
            </a:r>
            <a:endParaRPr lang="en-GB" sz="2800" dirty="0" smtClean="0"/>
          </a:p>
          <a:p>
            <a:endParaRPr lang="en-GB" sz="2800" dirty="0"/>
          </a:p>
          <a:p>
            <a:r>
              <a:rPr lang="en-GB" sz="2800" dirty="0" smtClean="0"/>
              <a:t>Use the resources on </a:t>
            </a:r>
            <a:r>
              <a:rPr lang="en-GB" sz="2800" dirty="0" err="1" smtClean="0"/>
              <a:t>weebly</a:t>
            </a:r>
            <a:r>
              <a:rPr lang="en-GB" sz="2800" dirty="0" smtClean="0"/>
              <a:t> – power points will be added by teachers after the lesson, use these to add detail to notes and review understanding</a:t>
            </a:r>
          </a:p>
          <a:p>
            <a:pPr marL="0" indent="0">
              <a:buNone/>
            </a:pPr>
            <a:r>
              <a:rPr lang="en-GB" sz="2800" dirty="0"/>
              <a:t> </a:t>
            </a:r>
            <a:r>
              <a:rPr lang="en-GB" sz="2800" dirty="0" smtClean="0"/>
              <a:t>    </a:t>
            </a:r>
            <a:r>
              <a:rPr lang="en-GB" sz="2800" dirty="0" smtClean="0">
                <a:hlinkClick r:id="rId2"/>
              </a:rPr>
              <a:t>www.grobybioweebly.com</a:t>
            </a:r>
            <a:endParaRPr lang="en-GB" sz="2800" dirty="0" smtClean="0"/>
          </a:p>
          <a:p>
            <a:pPr marL="0" indent="0">
              <a:buNone/>
            </a:pPr>
            <a:endParaRPr lang="en-GB" sz="2800" dirty="0"/>
          </a:p>
          <a:p>
            <a:r>
              <a:rPr lang="en-GB" sz="2800" b="1" dirty="0" smtClean="0"/>
              <a:t>If you are unsure please do not leave it, ask for help!!!!</a:t>
            </a:r>
          </a:p>
          <a:p>
            <a:endParaRPr lang="en-GB" sz="2800" dirty="0"/>
          </a:p>
          <a:p>
            <a:endParaRPr lang="en-GB" sz="2800" dirty="0"/>
          </a:p>
        </p:txBody>
      </p:sp>
    </p:spTree>
    <p:extLst>
      <p:ext uri="{BB962C8B-B14F-4D97-AF65-F5344CB8AC3E}">
        <p14:creationId xmlns:p14="http://schemas.microsoft.com/office/powerpoint/2010/main" val="41271529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338"/>
            <a:ext cx="8229600" cy="1143000"/>
          </a:xfrm>
        </p:spPr>
        <p:txBody>
          <a:bodyPr/>
          <a:lstStyle/>
          <a:p>
            <a:r>
              <a:rPr lang="en-GB" u="sng" dirty="0" smtClean="0">
                <a:solidFill>
                  <a:srgbClr val="7030A0"/>
                </a:solidFill>
              </a:rPr>
              <a:t>Reviewing Notes</a:t>
            </a:r>
            <a:endParaRPr lang="en-GB" u="sng" dirty="0">
              <a:solidFill>
                <a:srgbClr val="7030A0"/>
              </a:solidFill>
            </a:endParaRPr>
          </a:p>
        </p:txBody>
      </p:sp>
      <p:sp>
        <p:nvSpPr>
          <p:cNvPr id="3" name="Content Placeholder 2"/>
          <p:cNvSpPr>
            <a:spLocks noGrp="1"/>
          </p:cNvSpPr>
          <p:nvPr>
            <p:ph idx="1"/>
          </p:nvPr>
        </p:nvSpPr>
        <p:spPr>
          <a:xfrm>
            <a:off x="251520" y="357162"/>
            <a:ext cx="8784976" cy="5286412"/>
          </a:xfrm>
        </p:spPr>
        <p:txBody>
          <a:bodyPr>
            <a:noAutofit/>
          </a:bodyPr>
          <a:lstStyle/>
          <a:p>
            <a:pPr>
              <a:buNone/>
            </a:pPr>
            <a:r>
              <a:rPr lang="en-GB" sz="2000" b="1" dirty="0" smtClean="0"/>
              <a:t>	</a:t>
            </a:r>
            <a:endParaRPr lang="en-GB" sz="2000" dirty="0" smtClean="0"/>
          </a:p>
          <a:p>
            <a:r>
              <a:rPr lang="en-GB" sz="2400" dirty="0" smtClean="0"/>
              <a:t>If you do not review work, you forget up to </a:t>
            </a:r>
            <a:r>
              <a:rPr lang="en-GB" sz="2400" dirty="0" smtClean="0">
                <a:solidFill>
                  <a:srgbClr val="FF0000"/>
                </a:solidFill>
              </a:rPr>
              <a:t>75%</a:t>
            </a:r>
            <a:r>
              <a:rPr lang="en-GB" sz="2400" dirty="0" smtClean="0"/>
              <a:t> in a week and up to </a:t>
            </a:r>
            <a:r>
              <a:rPr lang="en-GB" sz="2400" dirty="0" smtClean="0">
                <a:solidFill>
                  <a:srgbClr val="FF0000"/>
                </a:solidFill>
              </a:rPr>
              <a:t>98%</a:t>
            </a:r>
            <a:r>
              <a:rPr lang="en-GB" sz="2400" dirty="0" smtClean="0"/>
              <a:t> in under 3 weeks. So at revision time you start from </a:t>
            </a:r>
            <a:r>
              <a:rPr lang="en-GB" sz="2400" u="sng" dirty="0" smtClean="0"/>
              <a:t>scratch</a:t>
            </a:r>
            <a:r>
              <a:rPr lang="en-GB" sz="2400" dirty="0" smtClean="0"/>
              <a:t>. </a:t>
            </a:r>
          </a:p>
          <a:p>
            <a:r>
              <a:rPr lang="en-GB" sz="2400" dirty="0" smtClean="0"/>
              <a:t>Regular review stimulates understanding of a subject area. Your knowledge grows and becomes joined with other knowledge.</a:t>
            </a:r>
          </a:p>
          <a:p>
            <a:r>
              <a:rPr lang="en-GB" sz="2400" dirty="0" smtClean="0"/>
              <a:t>Record key words or concepts, images or sequences. Use your own words, unless you need quotations </a:t>
            </a:r>
          </a:p>
          <a:p>
            <a:r>
              <a:rPr lang="en-GB" sz="2400" dirty="0" smtClean="0"/>
              <a:t>Indicate main ideas as headings, subordinate ideas as sub-headings. Use a numbering system. Leave plenty of white space (don't use every line and do leave margins). </a:t>
            </a:r>
          </a:p>
          <a:p>
            <a:r>
              <a:rPr lang="en-GB" sz="2400" dirty="0" smtClean="0"/>
              <a:t>identify connections between points rather than just isolated facts and ideas. </a:t>
            </a:r>
          </a:p>
          <a:p>
            <a:r>
              <a:rPr lang="en-GB" sz="2400" dirty="0" smtClean="0"/>
              <a:t>include doodles, diagrams, charts etc.. Create these from the information or ideas you have just absorbed. </a:t>
            </a:r>
          </a:p>
          <a:p>
            <a:r>
              <a:rPr lang="en-GB" sz="2400" dirty="0" smtClean="0">
                <a:solidFill>
                  <a:srgbClr val="7030A0"/>
                </a:solidFill>
              </a:rPr>
              <a:t>Use colour!</a:t>
            </a:r>
          </a:p>
          <a:p>
            <a:pPr>
              <a:buNone/>
            </a:pPr>
            <a:endParaRPr lang="en-GB"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71414"/>
            <a:ext cx="8686800" cy="1143000"/>
          </a:xfrm>
        </p:spPr>
        <p:txBody>
          <a:bodyPr>
            <a:noAutofit/>
          </a:bodyPr>
          <a:lstStyle/>
          <a:p>
            <a:r>
              <a:rPr lang="en-GB" sz="3600" dirty="0" smtClean="0"/>
              <a:t>Paraphrasing – Don’t write everything down!</a:t>
            </a:r>
            <a:endParaRPr lang="en-GB" sz="3600" dirty="0"/>
          </a:p>
        </p:txBody>
      </p:sp>
      <p:sp>
        <p:nvSpPr>
          <p:cNvPr id="3" name="Content Placeholder 2"/>
          <p:cNvSpPr>
            <a:spLocks noGrp="1"/>
          </p:cNvSpPr>
          <p:nvPr>
            <p:ph idx="1"/>
          </p:nvPr>
        </p:nvSpPr>
        <p:spPr>
          <a:xfrm>
            <a:off x="293182" y="928670"/>
            <a:ext cx="8607900" cy="5929330"/>
          </a:xfrm>
        </p:spPr>
        <p:txBody>
          <a:bodyPr>
            <a:normAutofit fontScale="47500" lnSpcReduction="20000"/>
          </a:bodyPr>
          <a:lstStyle/>
          <a:p>
            <a:endParaRPr lang="en-GB" b="1" dirty="0" smtClean="0"/>
          </a:p>
          <a:p>
            <a:r>
              <a:rPr lang="en-GB" sz="6000" b="1" dirty="0" smtClean="0"/>
              <a:t>Activity </a:t>
            </a:r>
            <a:r>
              <a:rPr lang="en-GB" sz="6000" b="1" dirty="0"/>
              <a:t>1: What makes a good paraphrase</a:t>
            </a:r>
            <a:r>
              <a:rPr lang="en-GB" sz="6000" b="1" dirty="0" smtClean="0"/>
              <a:t>?</a:t>
            </a:r>
            <a:endParaRPr lang="en-GB" sz="6000" dirty="0"/>
          </a:p>
          <a:p>
            <a:r>
              <a:rPr lang="en-GB" sz="6000" dirty="0"/>
              <a:t>Two undergraduate students, Jo and Sandra, are writing essays on 'The Role of Stakeholders in Companies' for their business studies course. </a:t>
            </a:r>
            <a:endParaRPr lang="en-GB" sz="6000" dirty="0" smtClean="0"/>
          </a:p>
          <a:p>
            <a:endParaRPr lang="en-GB" sz="4200" dirty="0"/>
          </a:p>
          <a:p>
            <a:r>
              <a:rPr lang="en-GB" sz="5900" dirty="0"/>
              <a:t>They both want to refer to some of the key points made by the writer of the text below, which focuses on the interest that governments have in business enterprises</a:t>
            </a:r>
            <a:r>
              <a:rPr lang="en-GB" sz="5900" dirty="0" smtClean="0"/>
              <a:t>.</a:t>
            </a:r>
          </a:p>
          <a:p>
            <a:endParaRPr lang="en-GB" sz="5900" dirty="0"/>
          </a:p>
          <a:p>
            <a:r>
              <a:rPr lang="en-GB" sz="5900" b="1" dirty="0"/>
              <a:t>Read the text and </a:t>
            </a:r>
            <a:r>
              <a:rPr lang="en-GB" sz="5900" b="1" dirty="0" smtClean="0"/>
              <a:t>paraphrase it.</a:t>
            </a:r>
          </a:p>
          <a:p>
            <a:r>
              <a:rPr lang="en-GB" sz="5900" b="1" dirty="0" smtClean="0"/>
              <a:t>Then, compare </a:t>
            </a:r>
            <a:r>
              <a:rPr lang="en-GB" sz="5900" b="1" dirty="0"/>
              <a:t>it with the two paragraphs written by Jo and Sandra, paraphrasing the writer's main points. </a:t>
            </a:r>
            <a:endParaRPr lang="en-GB" sz="5900" b="1" dirty="0" smtClean="0"/>
          </a:p>
          <a:p>
            <a:r>
              <a:rPr lang="en-GB" sz="5900" b="1" dirty="0" smtClean="0"/>
              <a:t>Which </a:t>
            </a:r>
            <a:r>
              <a:rPr lang="en-GB" sz="5900" b="1" dirty="0"/>
              <a:t>student has produced a better paraphrase?</a:t>
            </a:r>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Wartick</a:t>
            </a:r>
            <a:r>
              <a:rPr lang="en-GB" dirty="0" smtClean="0"/>
              <a:t> and Wood</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Governments have interests in companies for a variety of reasons. Firms provide the economic basis of the society and are both nourished and regulated by government with the intent of keeping the economy healthy enough to sustain the society and, of course, the government. </a:t>
            </a:r>
          </a:p>
          <a:p>
            <a:r>
              <a:rPr lang="en-GB" dirty="0" smtClean="0"/>
              <a:t>Government may attempt to control the harms of business activity to other members of society. In some societies, government runs the economy via central planning mechanisms and state ownership of enterprise. </a:t>
            </a:r>
          </a:p>
          <a:p>
            <a:r>
              <a:rPr lang="en-GB" dirty="0" smtClean="0"/>
              <a:t>The role of government is so important, in fact, that we have already devoted chapter 3 to it.</a:t>
            </a:r>
          </a:p>
          <a:p>
            <a:r>
              <a:rPr lang="en-GB" dirty="0" smtClean="0">
                <a:hlinkClick r:id=""/>
              </a:rPr>
              <a:t>(</a:t>
            </a:r>
            <a:r>
              <a:rPr lang="en-GB" dirty="0" err="1" smtClean="0">
                <a:hlinkClick r:id=""/>
              </a:rPr>
              <a:t>Wartick</a:t>
            </a:r>
            <a:r>
              <a:rPr lang="en-GB" dirty="0" smtClean="0">
                <a:hlinkClick r:id=""/>
              </a:rPr>
              <a:t> and Wood, 1998</a:t>
            </a:r>
            <a:r>
              <a:rPr lang="en-GB" dirty="0" smtClean="0"/>
              <a:t>)</a:t>
            </a:r>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428604"/>
            <a:ext cx="7929618" cy="2308324"/>
          </a:xfrm>
          <a:prstGeom prst="rect">
            <a:avLst/>
          </a:prstGeom>
        </p:spPr>
        <p:txBody>
          <a:bodyPr wrap="square">
            <a:spAutoFit/>
          </a:bodyPr>
          <a:lstStyle/>
          <a:p>
            <a:r>
              <a:rPr lang="en-GB" sz="2400" dirty="0" smtClean="0"/>
              <a:t>Jo's paraphrase:</a:t>
            </a:r>
          </a:p>
          <a:p>
            <a:endParaRPr lang="en-GB" sz="2400" dirty="0" smtClean="0"/>
          </a:p>
          <a:p>
            <a:r>
              <a:rPr lang="en-GB" sz="2400" dirty="0" err="1" smtClean="0"/>
              <a:t>Wartick</a:t>
            </a:r>
            <a:r>
              <a:rPr lang="en-GB" sz="2400" dirty="0" smtClean="0"/>
              <a:t> and Wood (1998:103) point out that governments can have a wide range of interests in companies, from supporting them in order to help the economy, to regulating them in order to stop them harming the rest of society.</a:t>
            </a:r>
            <a:endParaRPr lang="en-GB" sz="2400" dirty="0"/>
          </a:p>
        </p:txBody>
      </p:sp>
      <p:sp>
        <p:nvSpPr>
          <p:cNvPr id="3" name="Rectangle 2"/>
          <p:cNvSpPr/>
          <p:nvPr/>
        </p:nvSpPr>
        <p:spPr>
          <a:xfrm>
            <a:off x="428596" y="3143248"/>
            <a:ext cx="8072494" cy="3416320"/>
          </a:xfrm>
          <a:prstGeom prst="rect">
            <a:avLst/>
          </a:prstGeom>
        </p:spPr>
        <p:txBody>
          <a:bodyPr wrap="square">
            <a:spAutoFit/>
          </a:bodyPr>
          <a:lstStyle/>
          <a:p>
            <a:r>
              <a:rPr lang="en-GB" sz="2400" dirty="0" smtClean="0"/>
              <a:t>Sandra's paraphrase:</a:t>
            </a:r>
          </a:p>
          <a:p>
            <a:endParaRPr lang="en-GB" sz="2400" dirty="0" smtClean="0"/>
          </a:p>
          <a:p>
            <a:r>
              <a:rPr lang="en-GB" sz="2400" dirty="0" smtClean="0"/>
              <a:t>According to </a:t>
            </a:r>
            <a:r>
              <a:rPr lang="en-GB" sz="2400" dirty="0" err="1" smtClean="0"/>
              <a:t>Wartick</a:t>
            </a:r>
            <a:r>
              <a:rPr lang="en-GB" sz="2400" dirty="0" smtClean="0"/>
              <a:t> and Wood (1998), governments have interests for a variety of reasons. They are both nourished and regulated by government, in order to keep the economy healthy enough to sustain the society. On the other hand, the government may also attempt to control the harms of business activity to others in society. In some countries there is a centralised economy, which the government runs.</a:t>
            </a:r>
            <a:endParaRPr lang="en-GB"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Paraphrasing</a:t>
            </a:r>
            <a:endParaRPr lang="en-GB" dirty="0"/>
          </a:p>
        </p:txBody>
      </p:sp>
      <p:sp>
        <p:nvSpPr>
          <p:cNvPr id="3" name="Content Placeholder 2"/>
          <p:cNvSpPr>
            <a:spLocks noGrp="1"/>
          </p:cNvSpPr>
          <p:nvPr>
            <p:ph idx="1"/>
          </p:nvPr>
        </p:nvSpPr>
        <p:spPr/>
        <p:txBody>
          <a:bodyPr/>
          <a:lstStyle/>
          <a:p>
            <a:r>
              <a:rPr lang="en-GB" sz="4400" b="1" u="sng" dirty="0" smtClean="0"/>
              <a:t>Which is better?</a:t>
            </a:r>
          </a:p>
          <a:p>
            <a:endParaRPr lang="en-GB" b="1" dirty="0" smtClean="0"/>
          </a:p>
          <a:p>
            <a:r>
              <a:rPr lang="en-GB" b="1" dirty="0" smtClean="0"/>
              <a:t>Jo</a:t>
            </a:r>
            <a:r>
              <a:rPr lang="en-GB" dirty="0" smtClean="0"/>
              <a:t> has produced a better paraphrase.</a:t>
            </a:r>
          </a:p>
          <a:p>
            <a:r>
              <a:rPr lang="en-GB" dirty="0" smtClean="0"/>
              <a:t>Can you identify what aspects of Jo's paraphrase made it better than Sandra's?</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Maths bit!!!</a:t>
            </a:r>
            <a:endParaRPr lang="en-GB" dirty="0"/>
          </a:p>
        </p:txBody>
      </p:sp>
      <p:sp>
        <p:nvSpPr>
          <p:cNvPr id="3" name="Content Placeholder 2"/>
          <p:cNvSpPr>
            <a:spLocks noGrp="1"/>
          </p:cNvSpPr>
          <p:nvPr>
            <p:ph idx="1"/>
          </p:nvPr>
        </p:nvSpPr>
        <p:spPr/>
        <p:txBody>
          <a:bodyPr/>
          <a:lstStyle/>
          <a:p>
            <a:r>
              <a:rPr lang="en-GB" dirty="0" smtClean="0"/>
              <a:t>Within A level Biology 10 % of the marks available within written exams will be for assessment of mathematics (in the context of Biology).</a:t>
            </a:r>
          </a:p>
          <a:p>
            <a:r>
              <a:rPr lang="en-GB" dirty="0" smtClean="0"/>
              <a:t>Use the Maths checklist at the end of your handbook. There is also a section at the end of formulae you need to know.</a:t>
            </a:r>
            <a:endParaRPr lang="en-GB" dirty="0"/>
          </a:p>
        </p:txBody>
      </p:sp>
    </p:spTree>
    <p:extLst>
      <p:ext uri="{BB962C8B-B14F-4D97-AF65-F5344CB8AC3E}">
        <p14:creationId xmlns:p14="http://schemas.microsoft.com/office/powerpoint/2010/main" val="2709125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AS Biology</a:t>
            </a:r>
            <a:endParaRPr lang="en-GB" dirty="0"/>
          </a:p>
        </p:txBody>
      </p:sp>
      <p:sp>
        <p:nvSpPr>
          <p:cNvPr id="3" name="Subtitle 2"/>
          <p:cNvSpPr>
            <a:spLocks noGrp="1"/>
          </p:cNvSpPr>
          <p:nvPr>
            <p:ph type="subTitle" idx="1"/>
          </p:nvPr>
        </p:nvSpPr>
        <p:spPr/>
        <p:txBody>
          <a:bodyPr/>
          <a:lstStyle/>
          <a:p>
            <a:r>
              <a:rPr lang="en-GB" dirty="0" smtClean="0"/>
              <a:t>Note taking and Study Skills</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Important bits!!!</a:t>
            </a:r>
            <a:endParaRPr lang="en-GB" dirty="0"/>
          </a:p>
        </p:txBody>
      </p:sp>
      <p:sp>
        <p:nvSpPr>
          <p:cNvPr id="3" name="Content Placeholder 2"/>
          <p:cNvSpPr>
            <a:spLocks noGrp="1"/>
          </p:cNvSpPr>
          <p:nvPr>
            <p:ph idx="1"/>
          </p:nvPr>
        </p:nvSpPr>
        <p:spPr/>
        <p:txBody>
          <a:bodyPr>
            <a:normAutofit fontScale="92500"/>
          </a:bodyPr>
          <a:lstStyle/>
          <a:p>
            <a:r>
              <a:rPr lang="en-GB" dirty="0" smtClean="0"/>
              <a:t>Use the handbook supplied on sign up day, this should be placed in the front of your folders</a:t>
            </a:r>
          </a:p>
          <a:p>
            <a:r>
              <a:rPr lang="en-GB" dirty="0"/>
              <a:t>You </a:t>
            </a:r>
            <a:r>
              <a:rPr lang="en-GB" dirty="0" smtClean="0"/>
              <a:t>will need an </a:t>
            </a:r>
            <a:r>
              <a:rPr lang="en-GB" dirty="0"/>
              <a:t>A4 ring binder for Biology, along with A4 lined paper which you will use to take notes in lessons. You will have 2 teachers so it is advised to separate out your work using dividers</a:t>
            </a:r>
            <a:r>
              <a:rPr lang="en-GB" dirty="0" smtClean="0"/>
              <a:t>.</a:t>
            </a:r>
          </a:p>
          <a:p>
            <a:r>
              <a:rPr lang="en-GB" dirty="0" smtClean="0"/>
              <a:t> </a:t>
            </a:r>
            <a:r>
              <a:rPr lang="en-GB" dirty="0"/>
              <a:t>You will also </a:t>
            </a:r>
            <a:r>
              <a:rPr lang="en-GB" dirty="0" smtClean="0"/>
              <a:t>need to purchase lab </a:t>
            </a:r>
            <a:r>
              <a:rPr lang="en-GB" dirty="0"/>
              <a:t>book where you will record your PAGs, as evidence for module 1</a:t>
            </a:r>
            <a:r>
              <a:rPr lang="en-GB" dirty="0" smtClean="0"/>
              <a:t>. This can be from the prep room.</a:t>
            </a:r>
            <a:endParaRPr lang="en-GB" dirty="0"/>
          </a:p>
          <a:p>
            <a:endParaRPr lang="en-GB" dirty="0" smtClean="0"/>
          </a:p>
          <a:p>
            <a:endParaRPr lang="en-GB" dirty="0"/>
          </a:p>
        </p:txBody>
      </p:sp>
    </p:spTree>
    <p:extLst>
      <p:ext uri="{BB962C8B-B14F-4D97-AF65-F5344CB8AC3E}">
        <p14:creationId xmlns:p14="http://schemas.microsoft.com/office/powerpoint/2010/main" val="2533907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79512" y="44624"/>
          <a:ext cx="8712968" cy="6758612"/>
        </p:xfrm>
        <a:graphic>
          <a:graphicData uri="http://schemas.openxmlformats.org/drawingml/2006/table">
            <a:tbl>
              <a:tblPr/>
              <a:tblGrid>
                <a:gridCol w="630229"/>
                <a:gridCol w="1863263"/>
                <a:gridCol w="6219476"/>
              </a:tblGrid>
              <a:tr h="748706">
                <a:tc>
                  <a:txBody>
                    <a:bodyPr/>
                    <a:lstStyle/>
                    <a:p>
                      <a:pPr marR="0" indent="0" algn="ctr" rtl="0">
                        <a:spcBef>
                          <a:spcPts val="0"/>
                        </a:spcBef>
                        <a:spcAft>
                          <a:spcPts val="0"/>
                        </a:spcAft>
                      </a:pPr>
                      <a:r>
                        <a:rPr lang="en-GB" sz="1600" kern="1400" dirty="0">
                          <a:solidFill>
                            <a:srgbClr val="000000"/>
                          </a:solidFill>
                          <a:latin typeface="Comic Sans MS"/>
                        </a:rPr>
                        <a:t>Level</a:t>
                      </a:r>
                      <a:endParaRPr lang="en-GB" sz="1600" kern="1400" dirty="0">
                        <a:solidFill>
                          <a:srgbClr val="000000"/>
                        </a:solidFill>
                        <a:latin typeface="Times New Roman"/>
                      </a:endParaRPr>
                    </a:p>
                  </a:txBody>
                  <a:tcPr marL="46638" marR="46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GB" sz="1600" kern="1400">
                          <a:solidFill>
                            <a:srgbClr val="000000"/>
                          </a:solidFill>
                          <a:latin typeface="Comic Sans MS"/>
                        </a:rPr>
                        <a:t>Module title</a:t>
                      </a:r>
                      <a:endParaRPr lang="en-GB" sz="1600" kern="1400">
                        <a:solidFill>
                          <a:srgbClr val="000000"/>
                        </a:solidFill>
                        <a:latin typeface="Times New Roman"/>
                      </a:endParaRPr>
                    </a:p>
                  </a:txBody>
                  <a:tcPr marL="46638" marR="46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GB" sz="1600" kern="1400">
                          <a:solidFill>
                            <a:srgbClr val="000000"/>
                          </a:solidFill>
                          <a:latin typeface="Comic Sans MS"/>
                        </a:rPr>
                        <a:t>Subject Content</a:t>
                      </a:r>
                      <a:endParaRPr lang="en-GB" sz="1600" kern="1400">
                        <a:solidFill>
                          <a:srgbClr val="000000"/>
                        </a:solidFill>
                        <a:latin typeface="Times New Roman"/>
                      </a:endParaRPr>
                    </a:p>
                  </a:txBody>
                  <a:tcPr marL="46638" marR="46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1949">
                <a:tc>
                  <a:txBody>
                    <a:bodyPr/>
                    <a:lstStyle/>
                    <a:p>
                      <a:pPr marR="0" indent="0" algn="ctr" rtl="0">
                        <a:spcBef>
                          <a:spcPts val="0"/>
                        </a:spcBef>
                        <a:spcAft>
                          <a:spcPts val="0"/>
                        </a:spcAft>
                      </a:pPr>
                      <a:r>
                        <a:rPr lang="en-GB" sz="1600" kern="1400">
                          <a:solidFill>
                            <a:srgbClr val="000000"/>
                          </a:solidFill>
                          <a:latin typeface="Comic Sans MS"/>
                        </a:rPr>
                        <a:t>AS/A2</a:t>
                      </a:r>
                      <a:endParaRPr lang="en-GB" sz="1600" kern="1400">
                        <a:solidFill>
                          <a:srgbClr val="000000"/>
                        </a:solidFill>
                        <a:latin typeface="Times New Roman"/>
                      </a:endParaRPr>
                    </a:p>
                  </a:txBody>
                  <a:tcPr marL="46638" marR="46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GB" sz="1600" kern="1400" dirty="0">
                          <a:solidFill>
                            <a:srgbClr val="000000"/>
                          </a:solidFill>
                          <a:latin typeface="Comic Sans MS"/>
                        </a:rPr>
                        <a:t>Module 1—Development of practical skills in Biology</a:t>
                      </a:r>
                      <a:endParaRPr lang="en-GB" sz="1600" kern="1400" dirty="0">
                        <a:solidFill>
                          <a:srgbClr val="000000"/>
                        </a:solidFill>
                        <a:latin typeface="Times New Roman"/>
                      </a:endParaRPr>
                    </a:p>
                  </a:txBody>
                  <a:tcPr marL="46638" marR="46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lnSpc>
                          <a:spcPct val="114000"/>
                        </a:lnSpc>
                        <a:spcBef>
                          <a:spcPts val="0"/>
                        </a:spcBef>
                        <a:spcAft>
                          <a:spcPts val="1000"/>
                        </a:spcAft>
                      </a:pPr>
                      <a:r>
                        <a:rPr lang="en-GB" sz="1600" kern="1400">
                          <a:solidFill>
                            <a:srgbClr val="000000"/>
                          </a:solidFill>
                          <a:latin typeface="Comic Sans MS"/>
                        </a:rPr>
                        <a:t>Skills of planning, implementing and evaluation. This covers the practical skills that students develop throughout the course. Assessed via written examinations, this module underpins the entire specification.</a:t>
                      </a:r>
                      <a:endParaRPr lang="en-GB" sz="1600" kern="1400">
                        <a:solidFill>
                          <a:srgbClr val="000000"/>
                        </a:solidFill>
                        <a:latin typeface="Times New Roman"/>
                      </a:endParaRPr>
                    </a:p>
                  </a:txBody>
                  <a:tcPr marL="46638" marR="46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4556">
                <a:tc>
                  <a:txBody>
                    <a:bodyPr/>
                    <a:lstStyle/>
                    <a:p>
                      <a:pPr marR="0" indent="0" algn="ctr" rtl="0">
                        <a:spcBef>
                          <a:spcPts val="0"/>
                        </a:spcBef>
                        <a:spcAft>
                          <a:spcPts val="0"/>
                        </a:spcAft>
                      </a:pPr>
                      <a:r>
                        <a:rPr lang="en-GB" sz="1600" kern="1400">
                          <a:solidFill>
                            <a:srgbClr val="000000"/>
                          </a:solidFill>
                          <a:latin typeface="Comic Sans MS"/>
                        </a:rPr>
                        <a:t>AS/A2</a:t>
                      </a:r>
                      <a:endParaRPr lang="en-GB" sz="1600" kern="1400">
                        <a:solidFill>
                          <a:srgbClr val="000000"/>
                        </a:solidFill>
                        <a:latin typeface="Times New Roman"/>
                      </a:endParaRPr>
                    </a:p>
                  </a:txBody>
                  <a:tcPr marL="46638" marR="46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GB" sz="1600" kern="1400">
                          <a:solidFill>
                            <a:srgbClr val="000000"/>
                          </a:solidFill>
                          <a:latin typeface="Comic Sans MS"/>
                        </a:rPr>
                        <a:t>Module 2—Foundations in Biology </a:t>
                      </a:r>
                      <a:endParaRPr lang="en-GB" sz="1600" kern="1400">
                        <a:solidFill>
                          <a:srgbClr val="000000"/>
                        </a:solidFill>
                        <a:latin typeface="Times New Roman"/>
                      </a:endParaRPr>
                    </a:p>
                  </a:txBody>
                  <a:tcPr marL="46638" marR="46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1600" kern="1400" dirty="0">
                          <a:solidFill>
                            <a:srgbClr val="000000"/>
                          </a:solidFill>
                          <a:latin typeface="Comic Sans MS"/>
                        </a:rPr>
                        <a:t>Covers concepts required throughout the remaining modules. Includes Cell Structure, Biological molecules, nucleotides and nucleic acids, Enzymes, Biological membranes, Cell diversity and cellular organisation.</a:t>
                      </a:r>
                      <a:endParaRPr lang="en-GB" sz="1600" kern="1400" dirty="0">
                        <a:solidFill>
                          <a:srgbClr val="000000"/>
                        </a:solidFill>
                        <a:latin typeface="Times New Roman"/>
                      </a:endParaRPr>
                    </a:p>
                    <a:p>
                      <a:pPr marR="0" indent="0" algn="l" rtl="0">
                        <a:spcBef>
                          <a:spcPts val="0"/>
                        </a:spcBef>
                        <a:spcAft>
                          <a:spcPts val="0"/>
                        </a:spcAft>
                      </a:pPr>
                      <a:r>
                        <a:rPr lang="en-GB" sz="1600" kern="1400" dirty="0">
                          <a:solidFill>
                            <a:srgbClr val="000000"/>
                          </a:solidFill>
                          <a:latin typeface="Times New Roman"/>
                        </a:rPr>
                        <a:t> </a:t>
                      </a:r>
                    </a:p>
                  </a:txBody>
                  <a:tcPr marL="46638" marR="46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2614">
                <a:tc>
                  <a:txBody>
                    <a:bodyPr/>
                    <a:lstStyle/>
                    <a:p>
                      <a:pPr marR="0" indent="0" algn="ctr" rtl="0">
                        <a:spcBef>
                          <a:spcPts val="0"/>
                        </a:spcBef>
                        <a:spcAft>
                          <a:spcPts val="0"/>
                        </a:spcAft>
                      </a:pPr>
                      <a:r>
                        <a:rPr lang="en-GB" sz="1600" kern="1400">
                          <a:solidFill>
                            <a:srgbClr val="000000"/>
                          </a:solidFill>
                          <a:latin typeface="Comic Sans MS"/>
                        </a:rPr>
                        <a:t>AS/A2</a:t>
                      </a:r>
                      <a:endParaRPr lang="en-GB" sz="1600" kern="1400">
                        <a:solidFill>
                          <a:srgbClr val="000000"/>
                        </a:solidFill>
                        <a:latin typeface="Times New Roman"/>
                      </a:endParaRPr>
                    </a:p>
                  </a:txBody>
                  <a:tcPr marL="46638" marR="46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GB" sz="1600" kern="1400">
                          <a:solidFill>
                            <a:srgbClr val="000000"/>
                          </a:solidFill>
                          <a:latin typeface="Comic Sans MS"/>
                        </a:rPr>
                        <a:t>Module 3—Exchange and Transport</a:t>
                      </a:r>
                      <a:endParaRPr lang="en-GB" sz="1600" kern="1400">
                        <a:solidFill>
                          <a:srgbClr val="000000"/>
                        </a:solidFill>
                        <a:latin typeface="Times New Roman"/>
                      </a:endParaRPr>
                    </a:p>
                  </a:txBody>
                  <a:tcPr marL="46638" marR="46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1600" kern="1400">
                          <a:solidFill>
                            <a:srgbClr val="000000"/>
                          </a:solidFill>
                          <a:latin typeface="Comic Sans MS"/>
                        </a:rPr>
                        <a:t>Exchange surfaces, Transport in animals, Transport in plants.</a:t>
                      </a:r>
                      <a:endParaRPr lang="en-GB" sz="1600" kern="1400">
                        <a:solidFill>
                          <a:srgbClr val="000000"/>
                        </a:solidFill>
                        <a:latin typeface="Times New Roman"/>
                      </a:endParaRPr>
                    </a:p>
                  </a:txBody>
                  <a:tcPr marL="46638" marR="46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4500">
                <a:tc>
                  <a:txBody>
                    <a:bodyPr/>
                    <a:lstStyle/>
                    <a:p>
                      <a:pPr marR="0" indent="0" algn="ctr" rtl="0">
                        <a:spcBef>
                          <a:spcPts val="0"/>
                        </a:spcBef>
                        <a:spcAft>
                          <a:spcPts val="0"/>
                        </a:spcAft>
                      </a:pPr>
                      <a:r>
                        <a:rPr lang="en-GB" sz="1600" kern="1400">
                          <a:solidFill>
                            <a:srgbClr val="000000"/>
                          </a:solidFill>
                          <a:latin typeface="Comic Sans MS"/>
                        </a:rPr>
                        <a:t>AS/A2</a:t>
                      </a:r>
                      <a:endParaRPr lang="en-GB" sz="1600" kern="1400">
                        <a:solidFill>
                          <a:srgbClr val="000000"/>
                        </a:solidFill>
                        <a:latin typeface="Times New Roman"/>
                      </a:endParaRPr>
                    </a:p>
                  </a:txBody>
                  <a:tcPr marL="46638" marR="46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GB" sz="1600" kern="1400">
                          <a:solidFill>
                            <a:srgbClr val="000000"/>
                          </a:solidFill>
                          <a:latin typeface="Comic Sans MS"/>
                        </a:rPr>
                        <a:t>Module 4—Biodiversity, Evolution and Disease</a:t>
                      </a:r>
                      <a:endParaRPr lang="en-GB" sz="1600" kern="1400">
                        <a:solidFill>
                          <a:srgbClr val="000000"/>
                        </a:solidFill>
                        <a:latin typeface="Times New Roman"/>
                      </a:endParaRPr>
                    </a:p>
                  </a:txBody>
                  <a:tcPr marL="46638" marR="46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1600" kern="1400">
                          <a:solidFill>
                            <a:srgbClr val="000000"/>
                          </a:solidFill>
                          <a:latin typeface="Comic Sans MS"/>
                        </a:rPr>
                        <a:t>Includes: Communicable diseases, disease prevention and the immune system. Biodiversity, classification and evolution.</a:t>
                      </a:r>
                      <a:endParaRPr lang="en-GB" sz="1600" kern="1400">
                        <a:solidFill>
                          <a:srgbClr val="000000"/>
                        </a:solidFill>
                        <a:latin typeface="Times New Roman"/>
                      </a:endParaRPr>
                    </a:p>
                  </a:txBody>
                  <a:tcPr marL="46638" marR="46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1031">
                <a:tc>
                  <a:txBody>
                    <a:bodyPr/>
                    <a:lstStyle/>
                    <a:p>
                      <a:pPr marR="0" indent="0" algn="ctr" rtl="0">
                        <a:spcBef>
                          <a:spcPts val="0"/>
                        </a:spcBef>
                        <a:spcAft>
                          <a:spcPts val="0"/>
                        </a:spcAft>
                      </a:pPr>
                      <a:r>
                        <a:rPr lang="en-GB" sz="1600" kern="1400">
                          <a:solidFill>
                            <a:srgbClr val="000000"/>
                          </a:solidFill>
                          <a:latin typeface="Comic Sans MS"/>
                        </a:rPr>
                        <a:t>A2</a:t>
                      </a:r>
                      <a:endParaRPr lang="en-GB" sz="1600" kern="1400">
                        <a:solidFill>
                          <a:srgbClr val="000000"/>
                        </a:solidFill>
                        <a:latin typeface="Times New Roman"/>
                      </a:endParaRPr>
                    </a:p>
                  </a:txBody>
                  <a:tcPr marL="46638" marR="46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GB" sz="1600" kern="1400">
                          <a:solidFill>
                            <a:srgbClr val="000000"/>
                          </a:solidFill>
                          <a:latin typeface="Comic Sans MS"/>
                        </a:rPr>
                        <a:t>Module 5—Communication, Homeostasis and Energy.</a:t>
                      </a:r>
                      <a:endParaRPr lang="en-GB" sz="1600" kern="1400">
                        <a:solidFill>
                          <a:srgbClr val="000000"/>
                        </a:solidFill>
                        <a:latin typeface="Times New Roman"/>
                      </a:endParaRPr>
                    </a:p>
                  </a:txBody>
                  <a:tcPr marL="46638" marR="46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1600" kern="1400">
                          <a:solidFill>
                            <a:srgbClr val="000000"/>
                          </a:solidFill>
                          <a:latin typeface="Comic Sans MS"/>
                        </a:rPr>
                        <a:t>Homeostasis, neuronal and hormonal communication, plant and animal responses. Photosynthesis, Respiration, Excretion.</a:t>
                      </a:r>
                      <a:endParaRPr lang="en-GB" sz="1600" kern="1400">
                        <a:solidFill>
                          <a:srgbClr val="000000"/>
                        </a:solidFill>
                        <a:latin typeface="Times New Roman"/>
                      </a:endParaRPr>
                    </a:p>
                  </a:txBody>
                  <a:tcPr marL="46638" marR="46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9332">
                <a:tc>
                  <a:txBody>
                    <a:bodyPr/>
                    <a:lstStyle/>
                    <a:p>
                      <a:pPr marR="0" indent="0" algn="ctr" rtl="0">
                        <a:spcBef>
                          <a:spcPts val="0"/>
                        </a:spcBef>
                        <a:spcAft>
                          <a:spcPts val="0"/>
                        </a:spcAft>
                      </a:pPr>
                      <a:r>
                        <a:rPr lang="en-GB" sz="1600" kern="1400">
                          <a:solidFill>
                            <a:srgbClr val="000000"/>
                          </a:solidFill>
                          <a:latin typeface="Comic Sans MS"/>
                        </a:rPr>
                        <a:t>A2</a:t>
                      </a:r>
                      <a:endParaRPr lang="en-GB" sz="1600" kern="1400">
                        <a:solidFill>
                          <a:srgbClr val="000000"/>
                        </a:solidFill>
                        <a:latin typeface="Times New Roman"/>
                      </a:endParaRPr>
                    </a:p>
                  </a:txBody>
                  <a:tcPr marL="46638" marR="46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en-GB" sz="1600" kern="1400">
                          <a:solidFill>
                            <a:srgbClr val="000000"/>
                          </a:solidFill>
                          <a:latin typeface="Comic Sans MS"/>
                        </a:rPr>
                        <a:t>Module 6—Genetics, Evolution and Ecosystems.</a:t>
                      </a:r>
                      <a:endParaRPr lang="en-GB" sz="1600" kern="1400">
                        <a:solidFill>
                          <a:srgbClr val="000000"/>
                        </a:solidFill>
                        <a:latin typeface="Times New Roman"/>
                      </a:endParaRPr>
                    </a:p>
                  </a:txBody>
                  <a:tcPr marL="46638" marR="46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l" rtl="0">
                        <a:spcBef>
                          <a:spcPts val="0"/>
                        </a:spcBef>
                        <a:spcAft>
                          <a:spcPts val="0"/>
                        </a:spcAft>
                      </a:pPr>
                      <a:r>
                        <a:rPr lang="en-GB" sz="1600" kern="1400" dirty="0">
                          <a:solidFill>
                            <a:srgbClr val="000000"/>
                          </a:solidFill>
                          <a:latin typeface="Comic Sans MS"/>
                        </a:rPr>
                        <a:t>Cellular control and inheritance, manipulating genomes, biotechnology, cloning and populations.</a:t>
                      </a:r>
                      <a:endParaRPr lang="en-GB" sz="1600" kern="1400" dirty="0">
                        <a:solidFill>
                          <a:srgbClr val="000000"/>
                        </a:solidFill>
                        <a:latin typeface="Times New Roman"/>
                      </a:endParaRPr>
                    </a:p>
                  </a:txBody>
                  <a:tcPr marL="46638" marR="466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49519101"/>
              </p:ext>
            </p:extLst>
          </p:nvPr>
        </p:nvGraphicFramePr>
        <p:xfrm>
          <a:off x="827584" y="116632"/>
          <a:ext cx="7920880" cy="6599397"/>
        </p:xfrm>
        <a:graphic>
          <a:graphicData uri="http://schemas.openxmlformats.org/drawingml/2006/table">
            <a:tbl>
              <a:tblPr firstRow="1" firstCol="1" bandRow="1">
                <a:tableStyleId>{5C22544A-7EE6-4342-B048-85BDC9FD1C3A}</a:tableStyleId>
              </a:tblPr>
              <a:tblGrid>
                <a:gridCol w="3960440"/>
                <a:gridCol w="3960440"/>
              </a:tblGrid>
              <a:tr h="257523">
                <a:tc>
                  <a:txBody>
                    <a:bodyPr/>
                    <a:lstStyle/>
                    <a:p>
                      <a:pPr>
                        <a:spcAft>
                          <a:spcPts val="0"/>
                        </a:spcAft>
                      </a:pPr>
                      <a:r>
                        <a:rPr lang="en-GB" sz="1800" kern="1200" dirty="0">
                          <a:effectLst/>
                        </a:rPr>
                        <a:t>Teacher 1 </a:t>
                      </a:r>
                      <a:r>
                        <a:rPr lang="en-GB" sz="1800" kern="1200" dirty="0" smtClean="0">
                          <a:effectLst/>
                        </a:rPr>
                        <a:t>– Sarah/</a:t>
                      </a:r>
                      <a:r>
                        <a:rPr lang="en-GB" sz="1800" kern="1200" dirty="0" err="1" smtClean="0">
                          <a:effectLst/>
                        </a:rPr>
                        <a:t>Nisreen</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kern="1200" dirty="0">
                          <a:effectLst/>
                        </a:rPr>
                        <a:t>Teacher 2 </a:t>
                      </a:r>
                      <a:r>
                        <a:rPr lang="en-GB" sz="1800" kern="1200" dirty="0" smtClean="0">
                          <a:effectLst/>
                        </a:rPr>
                        <a:t>– Harriet/V</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57523">
                <a:tc gridSpan="2">
                  <a:txBody>
                    <a:bodyPr/>
                    <a:lstStyle/>
                    <a:p>
                      <a:pPr algn="ctr">
                        <a:spcAft>
                          <a:spcPts val="0"/>
                        </a:spcAft>
                      </a:pPr>
                      <a:r>
                        <a:rPr lang="en-GB" sz="1800" kern="1200">
                          <a:effectLst/>
                        </a:rPr>
                        <a:t>Module 2 – Foundations in biology</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GB"/>
                    </a:p>
                  </a:txBody>
                  <a:tcPr/>
                </a:tc>
              </a:tr>
              <a:tr h="1706085">
                <a:tc>
                  <a:txBody>
                    <a:bodyPr/>
                    <a:lstStyle/>
                    <a:p>
                      <a:pPr>
                        <a:spcAft>
                          <a:spcPts val="0"/>
                        </a:spcAft>
                      </a:pPr>
                      <a:r>
                        <a:rPr lang="en-GB" sz="1800" u="heavy" kern="1200">
                          <a:effectLst/>
                        </a:rPr>
                        <a:t>Block 1A</a:t>
                      </a:r>
                      <a:endParaRPr lang="en-GB" sz="1800">
                        <a:effectLst/>
                      </a:endParaRPr>
                    </a:p>
                    <a:p>
                      <a:pPr>
                        <a:spcAft>
                          <a:spcPts val="0"/>
                        </a:spcAft>
                      </a:pPr>
                      <a:r>
                        <a:rPr lang="en-GB" sz="1800" kern="1200">
                          <a:effectLst/>
                        </a:rPr>
                        <a:t>2. 1 Cell structure     (5)  </a:t>
                      </a:r>
                      <a:endParaRPr lang="en-GB" sz="1800">
                        <a:effectLst/>
                      </a:endParaRPr>
                    </a:p>
                    <a:p>
                      <a:pPr>
                        <a:spcAft>
                          <a:spcPts val="0"/>
                        </a:spcAft>
                      </a:pPr>
                      <a:r>
                        <a:rPr lang="en-GB" sz="1800" kern="1200">
                          <a:effectLst/>
                        </a:rPr>
                        <a:t>2.5 Biological membranes  (6)</a:t>
                      </a:r>
                      <a:endParaRPr lang="en-GB" sz="1800">
                        <a:effectLst/>
                      </a:endParaRPr>
                    </a:p>
                    <a:p>
                      <a:pPr>
                        <a:spcAft>
                          <a:spcPts val="0"/>
                        </a:spcAft>
                      </a:pPr>
                      <a:r>
                        <a:rPr lang="en-GB" sz="1800" kern="1200">
                          <a:effectLst/>
                        </a:rPr>
                        <a:t> PAG 5.1    Colorimeter</a:t>
                      </a:r>
                      <a:endParaRPr lang="en-GB" sz="1800">
                        <a:effectLst/>
                      </a:endParaRPr>
                    </a:p>
                    <a:p>
                      <a:pPr>
                        <a:spcAft>
                          <a:spcPts val="0"/>
                        </a:spcAft>
                      </a:pPr>
                      <a:r>
                        <a:rPr lang="en-GB" sz="1800" kern="1200">
                          <a:effectLst/>
                        </a:rPr>
                        <a:t> PAG 8.1 Transport in and out of cells</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u="heavy" kern="1200">
                          <a:effectLst/>
                        </a:rPr>
                        <a:t>Block 1C</a:t>
                      </a:r>
                      <a:endParaRPr lang="en-GB" sz="1800">
                        <a:effectLst/>
                      </a:endParaRPr>
                    </a:p>
                    <a:p>
                      <a:pPr>
                        <a:spcAft>
                          <a:spcPts val="0"/>
                        </a:spcAft>
                      </a:pPr>
                      <a:r>
                        <a:rPr lang="en-GB" sz="1800" kern="1200">
                          <a:effectLst/>
                        </a:rPr>
                        <a:t>2.2 Biological Molecules (11) </a:t>
                      </a:r>
                      <a:endParaRPr lang="en-GB" sz="1800">
                        <a:effectLst/>
                      </a:endParaRPr>
                    </a:p>
                    <a:p>
                      <a:pPr>
                        <a:spcAft>
                          <a:spcPts val="0"/>
                        </a:spcAft>
                      </a:pPr>
                      <a:r>
                        <a:rPr lang="en-GB" sz="1800" kern="1200">
                          <a:effectLst/>
                        </a:rPr>
                        <a:t>PAG 6.1 Chromatography</a:t>
                      </a:r>
                      <a:endParaRPr lang="en-GB" sz="1800">
                        <a:effectLst/>
                      </a:endParaRPr>
                    </a:p>
                    <a:p>
                      <a:pPr>
                        <a:spcAft>
                          <a:spcPts val="0"/>
                        </a:spcAft>
                      </a:pPr>
                      <a:r>
                        <a:rPr lang="en-GB" sz="1800" kern="1200">
                          <a:effectLst/>
                        </a:rPr>
                        <a:t>PAG 9 .1 Qualitative testing </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1641704">
                <a:tc>
                  <a:txBody>
                    <a:bodyPr/>
                    <a:lstStyle/>
                    <a:p>
                      <a:pPr>
                        <a:spcAft>
                          <a:spcPts val="0"/>
                        </a:spcAft>
                      </a:pPr>
                      <a:r>
                        <a:rPr lang="en-GB" sz="1800" u="heavy" kern="1200">
                          <a:effectLst/>
                        </a:rPr>
                        <a:t>Block 1B</a:t>
                      </a:r>
                      <a:endParaRPr lang="en-GB" sz="1800">
                        <a:effectLst/>
                      </a:endParaRPr>
                    </a:p>
                    <a:p>
                      <a:pPr>
                        <a:spcAft>
                          <a:spcPts val="0"/>
                        </a:spcAft>
                      </a:pPr>
                      <a:r>
                        <a:rPr lang="en-GB" sz="1800" kern="1200">
                          <a:effectLst/>
                        </a:rPr>
                        <a:t>2.6 Cell division, diversity and organisation (6)   </a:t>
                      </a:r>
                      <a:endParaRPr lang="en-GB" sz="1800">
                        <a:effectLst/>
                      </a:endParaRPr>
                    </a:p>
                    <a:p>
                      <a:pPr>
                        <a:spcAft>
                          <a:spcPts val="0"/>
                        </a:spcAft>
                      </a:pPr>
                      <a:r>
                        <a:rPr lang="en-GB" sz="1800" kern="1200">
                          <a:effectLst/>
                        </a:rPr>
                        <a:t>PAG 1.1 Microscopy</a:t>
                      </a:r>
                      <a:endParaRPr lang="en-GB" sz="1800">
                        <a:effectLst/>
                      </a:endParaRPr>
                    </a:p>
                    <a:p>
                      <a:pPr>
                        <a:spcAft>
                          <a:spcPts val="0"/>
                        </a:spcAft>
                      </a:pPr>
                      <a:r>
                        <a:rPr lang="en-GB" sz="1800" kern="1200">
                          <a:effectLst/>
                        </a:rPr>
                        <a:t>2.3 Nucleotides (5) </a:t>
                      </a:r>
                      <a:endParaRPr lang="en-GB" sz="1800">
                        <a:effectLst/>
                      </a:endParaRPr>
                    </a:p>
                    <a:p>
                      <a:pPr>
                        <a:spcAft>
                          <a:spcPts val="0"/>
                        </a:spcAft>
                      </a:pPr>
                      <a:r>
                        <a:rPr lang="en-GB" sz="1800" kern="1200">
                          <a:effectLst/>
                        </a:rPr>
                        <a:t>PAG 10.1 Data logger DNA  (to be done by teacher 2)</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u="heavy" kern="1200">
                          <a:effectLst/>
                        </a:rPr>
                        <a:t>Block 1D</a:t>
                      </a:r>
                      <a:endParaRPr lang="en-GB" sz="1800">
                        <a:effectLst/>
                      </a:endParaRPr>
                    </a:p>
                    <a:p>
                      <a:pPr>
                        <a:spcAft>
                          <a:spcPts val="0"/>
                        </a:spcAft>
                      </a:pPr>
                      <a:r>
                        <a:rPr lang="en-GB" sz="1800" kern="1200">
                          <a:effectLst/>
                        </a:rPr>
                        <a:t>2.4 Enzymes (8) </a:t>
                      </a:r>
                      <a:endParaRPr lang="en-GB" sz="1800">
                        <a:effectLst/>
                      </a:endParaRPr>
                    </a:p>
                    <a:p>
                      <a:pPr>
                        <a:spcAft>
                          <a:spcPts val="0"/>
                        </a:spcAft>
                      </a:pPr>
                      <a:r>
                        <a:rPr lang="en-GB" sz="1800" kern="1200">
                          <a:effectLst/>
                        </a:rPr>
                        <a:t>PAG 4.1 Rate of enzyme controlled reaction</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263375">
                <a:tc>
                  <a:txBody>
                    <a:bodyPr/>
                    <a:lstStyle/>
                    <a:p>
                      <a:pPr algn="ctr">
                        <a:lnSpc>
                          <a:spcPct val="107000"/>
                        </a:lnSpc>
                        <a:spcAft>
                          <a:spcPts val="0"/>
                        </a:spcAft>
                      </a:pPr>
                      <a:r>
                        <a:rPr lang="en-GB" sz="1800">
                          <a:effectLst/>
                        </a:rPr>
                        <a:t>Module 3 – Exchange &amp; transport</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a:effectLst/>
                        </a:rPr>
                        <a:t>Module 4 – Biodiversity, evolution &amp; disease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186164">
                <a:tc>
                  <a:txBody>
                    <a:bodyPr/>
                    <a:lstStyle/>
                    <a:p>
                      <a:pPr>
                        <a:spcAft>
                          <a:spcPts val="0"/>
                        </a:spcAft>
                      </a:pPr>
                      <a:r>
                        <a:rPr lang="en-GB" sz="1800" u="heavy" kern="1200">
                          <a:effectLst/>
                        </a:rPr>
                        <a:t>Block 1E</a:t>
                      </a:r>
                      <a:endParaRPr lang="en-GB" sz="1800">
                        <a:effectLst/>
                      </a:endParaRPr>
                    </a:p>
                    <a:p>
                      <a:pPr>
                        <a:spcAft>
                          <a:spcPts val="0"/>
                        </a:spcAft>
                      </a:pPr>
                      <a:r>
                        <a:rPr lang="en-GB" sz="1800" kern="1200">
                          <a:effectLst/>
                        </a:rPr>
                        <a:t>3.1 /3.2 Exchange surfaces &amp; Transport in animals   (13)</a:t>
                      </a:r>
                      <a:endParaRPr lang="en-GB" sz="1800">
                        <a:effectLst/>
                      </a:endParaRPr>
                    </a:p>
                    <a:p>
                      <a:pPr>
                        <a:spcAft>
                          <a:spcPts val="0"/>
                        </a:spcAft>
                      </a:pPr>
                      <a:r>
                        <a:rPr lang="en-GB" sz="1800" kern="1200">
                          <a:effectLst/>
                        </a:rPr>
                        <a:t>PAG 2.1 Heart dissection</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u="heavy" kern="1200">
                          <a:effectLst/>
                        </a:rPr>
                        <a:t>Block 1G</a:t>
                      </a:r>
                      <a:endParaRPr lang="en-GB" sz="1800">
                        <a:effectLst/>
                      </a:endParaRPr>
                    </a:p>
                    <a:p>
                      <a:pPr>
                        <a:spcAft>
                          <a:spcPts val="0"/>
                        </a:spcAft>
                      </a:pPr>
                      <a:r>
                        <a:rPr lang="en-GB" sz="1800" kern="1200">
                          <a:effectLst/>
                        </a:rPr>
                        <a:t>4.2 Biodiversity  (7) </a:t>
                      </a:r>
                      <a:endParaRPr lang="en-GB" sz="1800">
                        <a:effectLst/>
                      </a:endParaRPr>
                    </a:p>
                    <a:p>
                      <a:pPr>
                        <a:spcAft>
                          <a:spcPts val="0"/>
                        </a:spcAft>
                      </a:pPr>
                      <a:r>
                        <a:rPr lang="en-GB" sz="1800" kern="1200">
                          <a:effectLst/>
                        </a:rPr>
                        <a:t>PAG 3.2 Sampling techniques</a:t>
                      </a:r>
                      <a:endParaRPr lang="en-GB" sz="1800">
                        <a:effectLst/>
                      </a:endParaRPr>
                    </a:p>
                    <a:p>
                      <a:pPr>
                        <a:spcAft>
                          <a:spcPts val="0"/>
                        </a:spcAft>
                      </a:pPr>
                      <a:r>
                        <a:rPr lang="en-GB" sz="1800" kern="1200">
                          <a:effectLst/>
                        </a:rPr>
                        <a:t>4.3 Classification &amp; Evolution (8) </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r h="664291">
                <a:tc>
                  <a:txBody>
                    <a:bodyPr/>
                    <a:lstStyle/>
                    <a:p>
                      <a:pPr>
                        <a:spcAft>
                          <a:spcPts val="0"/>
                        </a:spcAft>
                      </a:pPr>
                      <a:r>
                        <a:rPr lang="en-GB" sz="1800" u="heavy" kern="1200">
                          <a:effectLst/>
                        </a:rPr>
                        <a:t>Block 1F</a:t>
                      </a:r>
                      <a:endParaRPr lang="en-GB" sz="1800">
                        <a:effectLst/>
                      </a:endParaRPr>
                    </a:p>
                    <a:p>
                      <a:pPr>
                        <a:spcAft>
                          <a:spcPts val="0"/>
                        </a:spcAft>
                      </a:pPr>
                      <a:r>
                        <a:rPr lang="en-GB" sz="1800" kern="1200">
                          <a:effectLst/>
                        </a:rPr>
                        <a:t>3..3 Transport in plants (8)</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800" u="heavy" kern="1200" dirty="0">
                          <a:effectLst/>
                        </a:rPr>
                        <a:t>Block 1H</a:t>
                      </a:r>
                      <a:endParaRPr lang="en-GB" sz="1800" dirty="0">
                        <a:effectLst/>
                      </a:endParaRPr>
                    </a:p>
                    <a:p>
                      <a:pPr>
                        <a:spcAft>
                          <a:spcPts val="0"/>
                        </a:spcAft>
                      </a:pPr>
                      <a:r>
                        <a:rPr lang="en-GB" sz="1800" kern="1200" dirty="0">
                          <a:effectLst/>
                        </a:rPr>
                        <a:t>4.1 Communicable diseases (8) </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122276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p:cNvPicPr>
            <a:picLocks noChangeAspect="1" noChangeArrowheads="1"/>
          </p:cNvPicPr>
          <p:nvPr/>
        </p:nvPicPr>
        <p:blipFill>
          <a:blip r:embed="rId3" cstate="print"/>
          <a:srcRect/>
          <a:stretch>
            <a:fillRect/>
          </a:stretch>
        </p:blipFill>
        <p:spPr bwMode="auto">
          <a:xfrm>
            <a:off x="4177622" y="2924944"/>
            <a:ext cx="5273592" cy="3341365"/>
          </a:xfrm>
          <a:prstGeom prst="rect">
            <a:avLst/>
          </a:prstGeom>
          <a:noFill/>
          <a:ln w="9525">
            <a:noFill/>
            <a:miter lim="800000"/>
            <a:headEnd/>
            <a:tailEnd/>
          </a:ln>
        </p:spPr>
      </p:pic>
      <p:pic>
        <p:nvPicPr>
          <p:cNvPr id="18436" name="Picture 4"/>
          <p:cNvPicPr>
            <a:picLocks noChangeAspect="1" noChangeArrowheads="1"/>
          </p:cNvPicPr>
          <p:nvPr/>
        </p:nvPicPr>
        <p:blipFill>
          <a:blip r:embed="rId4" cstate="print"/>
          <a:srcRect/>
          <a:stretch>
            <a:fillRect/>
          </a:stretch>
        </p:blipFill>
        <p:spPr bwMode="auto">
          <a:xfrm>
            <a:off x="4355976" y="-171400"/>
            <a:ext cx="5002482" cy="3212976"/>
          </a:xfrm>
          <a:prstGeom prst="rect">
            <a:avLst/>
          </a:prstGeom>
          <a:noFill/>
          <a:ln w="9525">
            <a:noFill/>
            <a:miter lim="800000"/>
            <a:headEnd/>
            <a:tailEnd/>
          </a:ln>
        </p:spPr>
      </p:pic>
      <p:pic>
        <p:nvPicPr>
          <p:cNvPr id="18437" name="Picture 5"/>
          <p:cNvPicPr>
            <a:picLocks noChangeAspect="1" noChangeArrowheads="1"/>
          </p:cNvPicPr>
          <p:nvPr/>
        </p:nvPicPr>
        <p:blipFill>
          <a:blip r:embed="rId5" cstate="print"/>
          <a:srcRect/>
          <a:stretch>
            <a:fillRect/>
          </a:stretch>
        </p:blipFill>
        <p:spPr bwMode="auto">
          <a:xfrm>
            <a:off x="-180528" y="-54049"/>
            <a:ext cx="4867275" cy="3095625"/>
          </a:xfrm>
          <a:prstGeom prst="rect">
            <a:avLst/>
          </a:prstGeom>
          <a:noFill/>
          <a:ln w="9525">
            <a:noFill/>
            <a:miter lim="800000"/>
            <a:headEnd/>
            <a:tailEnd/>
          </a:ln>
        </p:spPr>
      </p:pic>
      <p:sp>
        <p:nvSpPr>
          <p:cNvPr id="3" name="TextBox 2"/>
          <p:cNvSpPr txBox="1"/>
          <p:nvPr/>
        </p:nvSpPr>
        <p:spPr>
          <a:xfrm>
            <a:off x="23794" y="3041576"/>
            <a:ext cx="4239425" cy="3970318"/>
          </a:xfrm>
          <a:prstGeom prst="rect">
            <a:avLst/>
          </a:prstGeom>
          <a:noFill/>
        </p:spPr>
        <p:txBody>
          <a:bodyPr wrap="square" rtlCol="0">
            <a:spAutoFit/>
          </a:bodyPr>
          <a:lstStyle/>
          <a:p>
            <a:r>
              <a:rPr lang="en-GB" u="sng" dirty="0" smtClean="0"/>
              <a:t>Revision Workbooks</a:t>
            </a:r>
          </a:p>
          <a:p>
            <a:pPr marL="285750" indent="-285750">
              <a:buFont typeface="Arial" panose="020B0604020202020204" pitchFamily="34" charset="0"/>
              <a:buChar char="•"/>
            </a:pPr>
            <a:r>
              <a:rPr lang="en-GB" b="1" dirty="0" smtClean="0"/>
              <a:t>OCR AS/A LEVEL YEAR 1 – Biology A workbook – Foundations in Biology (</a:t>
            </a:r>
            <a:r>
              <a:rPr lang="en-GB" b="1" dirty="0" err="1" smtClean="0"/>
              <a:t>hodder</a:t>
            </a:r>
            <a:r>
              <a:rPr lang="en-GB" b="1" dirty="0" smtClean="0"/>
              <a:t>) ISBN 978-1-4718-4728-5</a:t>
            </a:r>
          </a:p>
          <a:p>
            <a:pPr marL="285750" indent="-285750">
              <a:buFont typeface="Arial" panose="020B0604020202020204" pitchFamily="34" charset="0"/>
              <a:buChar char="•"/>
            </a:pPr>
            <a:endParaRPr lang="en-GB" b="1" dirty="0" smtClean="0"/>
          </a:p>
          <a:p>
            <a:pPr marL="285750" indent="-285750">
              <a:buFont typeface="Arial" panose="020B0604020202020204" pitchFamily="34" charset="0"/>
              <a:buChar char="•"/>
            </a:pPr>
            <a:r>
              <a:rPr lang="en-GB" b="1" dirty="0"/>
              <a:t>OCR AS/A LEVEL YEAR 1 – Biology A workbook – </a:t>
            </a:r>
            <a:r>
              <a:rPr lang="en-GB" b="1" dirty="0" smtClean="0"/>
              <a:t>Exchange &amp; transport. Biodiversity, evolution &amp; disease (</a:t>
            </a:r>
            <a:r>
              <a:rPr lang="en-GB" b="1" dirty="0" err="1" smtClean="0"/>
              <a:t>hodder</a:t>
            </a:r>
            <a:r>
              <a:rPr lang="en-GB" b="1" dirty="0"/>
              <a:t>) </a:t>
            </a:r>
            <a:r>
              <a:rPr lang="en-GB" b="1" dirty="0" smtClean="0"/>
              <a:t>ISBN 978-1-4718-4730-1</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smtClean="0"/>
              <a:t>Revise OCR AS/A LEVEL Biology A Revision workbook (</a:t>
            </a:r>
            <a:r>
              <a:rPr lang="en-GB" dirty="0" err="1" smtClean="0"/>
              <a:t>pearson</a:t>
            </a:r>
            <a:r>
              <a:rPr lang="en-GB" dirty="0" smtClean="0"/>
              <a:t>) </a:t>
            </a:r>
          </a:p>
          <a:p>
            <a:r>
              <a:rPr lang="en-GB" dirty="0" smtClean="0"/>
              <a:t>      ISBN 978 1 447 98429 0  (covers AS/A2)</a:t>
            </a:r>
          </a:p>
          <a:p>
            <a:pPr marL="285750" indent="-285750">
              <a:buFont typeface="Arial" panose="020B0604020202020204" pitchFamily="34" charset="0"/>
              <a:buChar char="•"/>
            </a:pP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71132284"/>
              </p:ext>
            </p:extLst>
          </p:nvPr>
        </p:nvGraphicFramePr>
        <p:xfrm>
          <a:off x="107504" y="1628800"/>
          <a:ext cx="8928994" cy="2210514"/>
        </p:xfrm>
        <a:graphic>
          <a:graphicData uri="http://schemas.openxmlformats.org/drawingml/2006/table">
            <a:tbl>
              <a:tblPr firstRow="1" firstCol="1" bandRow="1"/>
              <a:tblGrid>
                <a:gridCol w="1780214"/>
                <a:gridCol w="3904252"/>
                <a:gridCol w="1508819"/>
                <a:gridCol w="1735709"/>
              </a:tblGrid>
              <a:tr h="694861">
                <a:tc>
                  <a:txBody>
                    <a:bodyPr/>
                    <a:lstStyle/>
                    <a:p>
                      <a:pPr algn="ctr">
                        <a:lnSpc>
                          <a:spcPct val="115000"/>
                        </a:lnSpc>
                        <a:spcAft>
                          <a:spcPts val="1000"/>
                        </a:spcAft>
                      </a:pPr>
                      <a:r>
                        <a:rPr lang="en-GB" sz="1800" b="1" dirty="0">
                          <a:effectLst/>
                          <a:latin typeface="Candara" panose="020E0502030303020204" pitchFamily="34" charset="0"/>
                          <a:ea typeface="Calibri" panose="020F0502020204030204" pitchFamily="34" charset="0"/>
                          <a:cs typeface="Times New Roman" panose="02020603050405020304" pitchFamily="18" charset="0"/>
                        </a:rPr>
                        <a:t>Assessment Type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800" b="1">
                          <a:effectLst/>
                          <a:latin typeface="Candara" panose="020E0502030303020204" pitchFamily="34" charset="0"/>
                          <a:ea typeface="Calibri" panose="020F0502020204030204" pitchFamily="34" charset="0"/>
                          <a:cs typeface="Times New Roman" panose="02020603050405020304" pitchFamily="18" charset="0"/>
                        </a:rPr>
                        <a:t>Title</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800" b="1">
                          <a:effectLst/>
                          <a:latin typeface="Candara" panose="020E0502030303020204" pitchFamily="34" charset="0"/>
                          <a:ea typeface="Calibri" panose="020F0502020204030204" pitchFamily="34" charset="0"/>
                          <a:cs typeface="Times New Roman" panose="02020603050405020304" pitchFamily="18" charset="0"/>
                        </a:rPr>
                        <a:t>Duration</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800" b="1">
                          <a:effectLst/>
                          <a:latin typeface="Candara" panose="020E0502030303020204" pitchFamily="34" charset="0"/>
                          <a:ea typeface="Calibri" panose="020F0502020204030204" pitchFamily="34" charset="0"/>
                          <a:cs typeface="Times New Roman" panose="02020603050405020304" pitchFamily="18" charset="0"/>
                        </a:rPr>
                        <a:t>Percentage of total AS mark</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1080">
                <a:tc>
                  <a:txBody>
                    <a:bodyPr/>
                    <a:lstStyle/>
                    <a:p>
                      <a:pPr algn="ctr">
                        <a:lnSpc>
                          <a:spcPct val="115000"/>
                        </a:lnSpc>
                        <a:spcAft>
                          <a:spcPts val="1000"/>
                        </a:spcAft>
                      </a:pPr>
                      <a:r>
                        <a:rPr lang="en-GB" sz="1800">
                          <a:effectLst/>
                          <a:latin typeface="Candara" panose="020E0502030303020204" pitchFamily="34" charset="0"/>
                          <a:ea typeface="Calibri" panose="020F0502020204030204" pitchFamily="34" charset="0"/>
                          <a:cs typeface="Times New Roman" panose="02020603050405020304" pitchFamily="18" charset="0"/>
                        </a:rPr>
                        <a:t>Written Exam Paper</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800">
                          <a:effectLst/>
                          <a:latin typeface="Candara" panose="020E0502030303020204" pitchFamily="34" charset="0"/>
                          <a:ea typeface="Calibri" panose="020F0502020204030204" pitchFamily="34" charset="0"/>
                          <a:cs typeface="Times New Roman" panose="02020603050405020304" pitchFamily="18" charset="0"/>
                        </a:rPr>
                        <a:t>Paper 1—Breadth in Biology</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800">
                          <a:effectLst/>
                          <a:latin typeface="Candara" panose="020E0502030303020204" pitchFamily="34" charset="0"/>
                          <a:ea typeface="Calibri" panose="020F0502020204030204" pitchFamily="34" charset="0"/>
                          <a:cs typeface="Times New Roman" panose="02020603050405020304" pitchFamily="18" charset="0"/>
                        </a:rPr>
                        <a:t>1 h 30</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800">
                          <a:effectLst/>
                          <a:latin typeface="Candara" panose="020E0502030303020204" pitchFamily="34" charset="0"/>
                          <a:ea typeface="Calibri" panose="020F0502020204030204" pitchFamily="34" charset="0"/>
                          <a:cs typeface="Times New Roman" panose="02020603050405020304" pitchFamily="18" charset="0"/>
                        </a:rPr>
                        <a:t>50</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4573">
                <a:tc>
                  <a:txBody>
                    <a:bodyPr/>
                    <a:lstStyle/>
                    <a:p>
                      <a:pPr algn="ctr">
                        <a:lnSpc>
                          <a:spcPct val="115000"/>
                        </a:lnSpc>
                        <a:spcAft>
                          <a:spcPts val="1000"/>
                        </a:spcAft>
                      </a:pPr>
                      <a:r>
                        <a:rPr lang="en-GB" sz="1800" dirty="0">
                          <a:effectLst/>
                          <a:latin typeface="Candara" panose="020E0502030303020204" pitchFamily="34" charset="0"/>
                          <a:ea typeface="Calibri" panose="020F0502020204030204" pitchFamily="34" charset="0"/>
                          <a:cs typeface="Times New Roman" panose="02020603050405020304" pitchFamily="18" charset="0"/>
                        </a:rPr>
                        <a:t>Written Exam Paper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800" dirty="0">
                          <a:effectLst/>
                          <a:latin typeface="Candara" panose="020E0502030303020204" pitchFamily="34" charset="0"/>
                          <a:ea typeface="Calibri" panose="020F0502020204030204" pitchFamily="34" charset="0"/>
                          <a:cs typeface="Times New Roman" panose="02020603050405020304" pitchFamily="18" charset="0"/>
                        </a:rPr>
                        <a:t>Paper 2—Depth  in Biology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800">
                          <a:effectLst/>
                          <a:latin typeface="Candara" panose="020E0502030303020204" pitchFamily="34" charset="0"/>
                          <a:ea typeface="Calibri" panose="020F0502020204030204" pitchFamily="34" charset="0"/>
                          <a:cs typeface="Times New Roman" panose="02020603050405020304" pitchFamily="18" charset="0"/>
                        </a:rPr>
                        <a:t>1h 30</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1800" dirty="0">
                          <a:effectLst/>
                          <a:latin typeface="Candara" panose="020E0502030303020204" pitchFamily="34" charset="0"/>
                          <a:ea typeface="Calibri" panose="020F0502020204030204" pitchFamily="34" charset="0"/>
                          <a:cs typeface="Times New Roman" panose="02020603050405020304" pitchFamily="18" charset="0"/>
                        </a:rPr>
                        <a:t>50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itle 3"/>
          <p:cNvSpPr>
            <a:spLocks noGrp="1"/>
          </p:cNvSpPr>
          <p:nvPr>
            <p:ph type="title"/>
          </p:nvPr>
        </p:nvSpPr>
        <p:spPr/>
        <p:txBody>
          <a:bodyPr/>
          <a:lstStyle/>
          <a:p>
            <a:r>
              <a:rPr lang="en-GB" dirty="0" smtClean="0"/>
              <a:t>AS Year 1</a:t>
            </a:r>
            <a:endParaRPr lang="en-GB" dirty="0"/>
          </a:p>
        </p:txBody>
      </p:sp>
      <p:sp>
        <p:nvSpPr>
          <p:cNvPr id="5" name="Content Placeholder 4"/>
          <p:cNvSpPr>
            <a:spLocks noGrp="1"/>
          </p:cNvSpPr>
          <p:nvPr>
            <p:ph idx="1"/>
          </p:nvPr>
        </p:nvSpPr>
        <p:spPr>
          <a:xfrm>
            <a:off x="457200" y="4725144"/>
            <a:ext cx="8229600" cy="1401019"/>
          </a:xfrm>
        </p:spPr>
        <p:txBody>
          <a:bodyPr/>
          <a:lstStyle/>
          <a:p>
            <a:endParaRPr lang="en-GB" dirty="0"/>
          </a:p>
        </p:txBody>
      </p:sp>
    </p:spTree>
    <p:extLst>
      <p:ext uri="{BB962C8B-B14F-4D97-AF65-F5344CB8AC3E}">
        <p14:creationId xmlns:p14="http://schemas.microsoft.com/office/powerpoint/2010/main" val="2527194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73111873"/>
              </p:ext>
            </p:extLst>
          </p:nvPr>
        </p:nvGraphicFramePr>
        <p:xfrm>
          <a:off x="179512" y="764704"/>
          <a:ext cx="8784976" cy="4323842"/>
        </p:xfrm>
        <a:graphic>
          <a:graphicData uri="http://schemas.openxmlformats.org/drawingml/2006/table">
            <a:tbl>
              <a:tblPr firstRow="1" firstCol="1" bandRow="1">
                <a:tableStyleId>{5C22544A-7EE6-4342-B048-85BDC9FD1C3A}</a:tableStyleId>
              </a:tblPr>
              <a:tblGrid>
                <a:gridCol w="1845894"/>
                <a:gridCol w="3782922"/>
                <a:gridCol w="1466742"/>
                <a:gridCol w="1689418"/>
              </a:tblGrid>
              <a:tr h="445114">
                <a:tc>
                  <a:txBody>
                    <a:bodyPr/>
                    <a:lstStyle/>
                    <a:p>
                      <a:pPr algn="ctr">
                        <a:lnSpc>
                          <a:spcPct val="115000"/>
                        </a:lnSpc>
                        <a:spcAft>
                          <a:spcPts val="1000"/>
                        </a:spcAft>
                      </a:pPr>
                      <a:r>
                        <a:rPr lang="en-GB" sz="1800" dirty="0">
                          <a:effectLst/>
                        </a:rPr>
                        <a:t>Assessment Type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1800" dirty="0">
                          <a:effectLst/>
                        </a:rPr>
                        <a:t>Title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1800">
                          <a:effectLst/>
                        </a:rPr>
                        <a:t>Duration</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1800">
                          <a:effectLst/>
                        </a:rPr>
                        <a:t>Percentage of total A2 mark</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41989">
                <a:tc>
                  <a:txBody>
                    <a:bodyPr/>
                    <a:lstStyle/>
                    <a:p>
                      <a:pPr algn="ctr">
                        <a:lnSpc>
                          <a:spcPct val="115000"/>
                        </a:lnSpc>
                        <a:spcAft>
                          <a:spcPts val="1000"/>
                        </a:spcAft>
                      </a:pPr>
                      <a:r>
                        <a:rPr lang="en-GB" sz="1800">
                          <a:effectLst/>
                        </a:rPr>
                        <a:t>Written Exam Paper</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800" dirty="0">
                          <a:effectLst/>
                        </a:rPr>
                        <a:t>Paper 1  - Biological Processes</a:t>
                      </a:r>
                    </a:p>
                    <a:p>
                      <a:pPr algn="ctr">
                        <a:lnSpc>
                          <a:spcPct val="115000"/>
                        </a:lnSpc>
                        <a:spcAft>
                          <a:spcPts val="0"/>
                        </a:spcAft>
                      </a:pPr>
                      <a:r>
                        <a:rPr lang="en-GB" sz="1800" dirty="0">
                          <a:effectLst/>
                        </a:rPr>
                        <a:t>assesses content from modules </a:t>
                      </a:r>
                    </a:p>
                    <a:p>
                      <a:pPr algn="ctr">
                        <a:lnSpc>
                          <a:spcPct val="115000"/>
                        </a:lnSpc>
                        <a:spcAft>
                          <a:spcPts val="0"/>
                        </a:spcAft>
                      </a:pPr>
                      <a:r>
                        <a:rPr lang="en-GB" sz="1800" dirty="0">
                          <a:effectLst/>
                        </a:rPr>
                        <a:t>1, 2, 3 and 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1800" dirty="0">
                          <a:effectLst/>
                        </a:rPr>
                        <a:t>2h 15 minutes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1800" dirty="0">
                          <a:effectLst/>
                        </a:rPr>
                        <a:t>37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41989">
                <a:tc>
                  <a:txBody>
                    <a:bodyPr/>
                    <a:lstStyle/>
                    <a:p>
                      <a:pPr algn="ctr">
                        <a:lnSpc>
                          <a:spcPct val="115000"/>
                        </a:lnSpc>
                        <a:spcAft>
                          <a:spcPts val="1000"/>
                        </a:spcAft>
                      </a:pPr>
                      <a:r>
                        <a:rPr lang="en-GB" sz="1800">
                          <a:effectLst/>
                        </a:rPr>
                        <a:t>Written Exam Paper</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800">
                          <a:effectLst/>
                        </a:rPr>
                        <a:t>Paper 2—Biological Diversity</a:t>
                      </a:r>
                    </a:p>
                    <a:p>
                      <a:pPr algn="ctr">
                        <a:lnSpc>
                          <a:spcPct val="115000"/>
                        </a:lnSpc>
                        <a:spcAft>
                          <a:spcPts val="0"/>
                        </a:spcAft>
                      </a:pPr>
                      <a:r>
                        <a:rPr lang="en-GB" sz="1800">
                          <a:effectLst/>
                        </a:rPr>
                        <a:t>assesses content from modules </a:t>
                      </a:r>
                    </a:p>
                    <a:p>
                      <a:pPr algn="ctr">
                        <a:lnSpc>
                          <a:spcPct val="115000"/>
                        </a:lnSpc>
                        <a:spcAft>
                          <a:spcPts val="0"/>
                        </a:spcAft>
                      </a:pPr>
                      <a:r>
                        <a:rPr lang="en-GB" sz="1800">
                          <a:effectLst/>
                        </a:rPr>
                        <a:t>1,2,4 and 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1800">
                          <a:effectLst/>
                        </a:rPr>
                        <a:t>2h 15 minutes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1800" dirty="0">
                          <a:effectLst/>
                        </a:rPr>
                        <a:t>37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41989">
                <a:tc>
                  <a:txBody>
                    <a:bodyPr/>
                    <a:lstStyle/>
                    <a:p>
                      <a:pPr algn="ctr">
                        <a:lnSpc>
                          <a:spcPct val="115000"/>
                        </a:lnSpc>
                        <a:spcAft>
                          <a:spcPts val="1000"/>
                        </a:spcAft>
                      </a:pPr>
                      <a:r>
                        <a:rPr lang="en-GB" sz="1800">
                          <a:effectLst/>
                        </a:rPr>
                        <a:t>Written Exam Paper</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1800">
                          <a:effectLst/>
                        </a:rPr>
                        <a:t>Paper 3—Unified Biology</a:t>
                      </a:r>
                    </a:p>
                    <a:p>
                      <a:pPr algn="ctr">
                        <a:lnSpc>
                          <a:spcPct val="115000"/>
                        </a:lnSpc>
                        <a:spcAft>
                          <a:spcPts val="0"/>
                        </a:spcAft>
                      </a:pPr>
                      <a:r>
                        <a:rPr lang="en-GB" sz="1800">
                          <a:effectLst/>
                        </a:rPr>
                        <a:t>assesses content from all modules</a:t>
                      </a:r>
                    </a:p>
                    <a:p>
                      <a:pPr algn="ctr">
                        <a:lnSpc>
                          <a:spcPct val="115000"/>
                        </a:lnSpc>
                        <a:spcAft>
                          <a:spcPts val="0"/>
                        </a:spcAft>
                      </a:pPr>
                      <a:r>
                        <a:rPr lang="en-GB" sz="1800">
                          <a:effectLst/>
                        </a:rPr>
                        <a:t> 1-6</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1800">
                          <a:effectLst/>
                        </a:rPr>
                        <a:t>1h 30 minutes</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1800" dirty="0">
                          <a:effectLst/>
                        </a:rPr>
                        <a:t>26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25871">
                <a:tc>
                  <a:txBody>
                    <a:bodyPr/>
                    <a:lstStyle/>
                    <a:p>
                      <a:pPr algn="ctr">
                        <a:lnSpc>
                          <a:spcPct val="115000"/>
                        </a:lnSpc>
                        <a:spcAft>
                          <a:spcPts val="1000"/>
                        </a:spcAft>
                      </a:pPr>
                      <a:r>
                        <a:rPr lang="en-GB" sz="1800">
                          <a:effectLst/>
                        </a:rPr>
                        <a:t>Teacher Assessed</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1800" dirty="0">
                          <a:effectLst/>
                        </a:rPr>
                        <a:t>Practical Endorsement for </a:t>
                      </a:r>
                      <a:r>
                        <a:rPr lang="en-GB" sz="1800" dirty="0" smtClean="0">
                          <a:effectLst/>
                        </a:rPr>
                        <a:t>Biology</a:t>
                      </a:r>
                    </a:p>
                    <a:p>
                      <a:pPr algn="ctr">
                        <a:lnSpc>
                          <a:spcPct val="115000"/>
                        </a:lnSpc>
                        <a:spcAft>
                          <a:spcPts val="1000"/>
                        </a:spcAft>
                      </a:pPr>
                      <a:r>
                        <a:rPr lang="en-GB" sz="1800" dirty="0" smtClean="0">
                          <a:effectLst/>
                          <a:latin typeface="Calibri" panose="020F0502020204030204" pitchFamily="34" charset="0"/>
                          <a:ea typeface="Calibri" panose="020F0502020204030204" pitchFamily="34" charset="0"/>
                          <a:cs typeface="Times New Roman" panose="02020603050405020304" pitchFamily="18" charset="0"/>
                        </a:rPr>
                        <a:t>(PAG)</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1800">
                          <a:effectLst/>
                        </a:rPr>
                        <a:t>Non-Exam</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n-GB" sz="1800" dirty="0">
                          <a:effectLst/>
                        </a:rPr>
                        <a:t>Pass/Fail. Reported  separately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3" name="Title 2"/>
          <p:cNvSpPr>
            <a:spLocks noGrp="1"/>
          </p:cNvSpPr>
          <p:nvPr>
            <p:ph type="title"/>
          </p:nvPr>
        </p:nvSpPr>
        <p:spPr>
          <a:xfrm>
            <a:off x="457200" y="116632"/>
            <a:ext cx="8229600" cy="648072"/>
          </a:xfrm>
        </p:spPr>
        <p:txBody>
          <a:bodyPr>
            <a:normAutofit fontScale="90000"/>
          </a:bodyPr>
          <a:lstStyle/>
          <a:p>
            <a:r>
              <a:rPr lang="en-GB" dirty="0" smtClean="0"/>
              <a:t>A2 – 2 Year course</a:t>
            </a:r>
            <a:endParaRPr lang="en-GB" dirty="0"/>
          </a:p>
        </p:txBody>
      </p:sp>
      <p:sp>
        <p:nvSpPr>
          <p:cNvPr id="4" name="Content Placeholder 3"/>
          <p:cNvSpPr>
            <a:spLocks noGrp="1"/>
          </p:cNvSpPr>
          <p:nvPr>
            <p:ph idx="1"/>
          </p:nvPr>
        </p:nvSpPr>
        <p:spPr>
          <a:xfrm>
            <a:off x="179512" y="5229200"/>
            <a:ext cx="8784976" cy="1512168"/>
          </a:xfrm>
        </p:spPr>
        <p:txBody>
          <a:bodyPr>
            <a:noAutofit/>
          </a:bodyPr>
          <a:lstStyle/>
          <a:p>
            <a:r>
              <a:rPr lang="en-GB" sz="1800" dirty="0" smtClean="0"/>
              <a:t>All papers at the end of year 13. </a:t>
            </a:r>
            <a:r>
              <a:rPr lang="en-GB" sz="1800" dirty="0"/>
              <a:t>P</a:t>
            </a:r>
            <a:r>
              <a:rPr lang="en-GB" sz="1800" dirty="0" smtClean="0"/>
              <a:t>aper 1 and 2 both have multiple choice questions in section A. Section B includes short answer questions (structured questions, problem solving, calculations and practical) &amp; extended response.</a:t>
            </a:r>
          </a:p>
          <a:p>
            <a:r>
              <a:rPr lang="en-GB" sz="1800" dirty="0" smtClean="0"/>
              <a:t>Unified – synoptic-content from all modules - </a:t>
            </a:r>
            <a:r>
              <a:rPr lang="en-GB" sz="1800" dirty="0"/>
              <a:t> includes short answer questions (structured questions, problem solving, calculations and practical) &amp; extended response</a:t>
            </a:r>
          </a:p>
        </p:txBody>
      </p:sp>
    </p:spTree>
    <p:extLst>
      <p:ext uri="{BB962C8B-B14F-4D97-AF65-F5344CB8AC3E}">
        <p14:creationId xmlns:p14="http://schemas.microsoft.com/office/powerpoint/2010/main" val="10122690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lstStyle/>
          <a:p>
            <a:r>
              <a:rPr lang="en-GB" dirty="0" smtClean="0"/>
              <a:t>Ways to take notes:</a:t>
            </a:r>
            <a:endParaRPr lang="en-GB" dirty="0"/>
          </a:p>
        </p:txBody>
      </p:sp>
      <p:sp>
        <p:nvSpPr>
          <p:cNvPr id="3" name="Content Placeholder 2"/>
          <p:cNvSpPr>
            <a:spLocks noGrp="1"/>
          </p:cNvSpPr>
          <p:nvPr>
            <p:ph idx="1"/>
          </p:nvPr>
        </p:nvSpPr>
        <p:spPr>
          <a:xfrm>
            <a:off x="428596" y="857232"/>
            <a:ext cx="8229600" cy="5786454"/>
          </a:xfrm>
        </p:spPr>
        <p:txBody>
          <a:bodyPr>
            <a:normAutofit fontScale="85000" lnSpcReduction="20000"/>
          </a:bodyPr>
          <a:lstStyle/>
          <a:p>
            <a:r>
              <a:rPr lang="en-GB" dirty="0" smtClean="0"/>
              <a:t>Why take notes?</a:t>
            </a:r>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p>
            <a:pPr marL="0" indent="0">
              <a:buNone/>
            </a:pPr>
            <a:r>
              <a:rPr lang="en-GB" dirty="0" smtClean="0"/>
              <a:t>PARAPHRASE – don’t copy everything out</a:t>
            </a:r>
          </a:p>
          <a:p>
            <a:r>
              <a:rPr lang="en-GB" dirty="0" smtClean="0"/>
              <a:t>Cornell style</a:t>
            </a:r>
          </a:p>
          <a:p>
            <a:r>
              <a:rPr lang="en-GB" dirty="0" smtClean="0"/>
              <a:t>Mind – maps</a:t>
            </a:r>
          </a:p>
          <a:p>
            <a:r>
              <a:rPr lang="en-GB" dirty="0" smtClean="0"/>
              <a:t>Skeleton notes</a:t>
            </a:r>
            <a:endParaRPr lang="en-GB" dirty="0"/>
          </a:p>
        </p:txBody>
      </p:sp>
      <p:sp>
        <p:nvSpPr>
          <p:cNvPr id="4" name="Rectangle 3"/>
          <p:cNvSpPr/>
          <p:nvPr/>
        </p:nvSpPr>
        <p:spPr>
          <a:xfrm>
            <a:off x="1000100" y="1285860"/>
            <a:ext cx="7786742" cy="4893647"/>
          </a:xfrm>
          <a:prstGeom prst="rect">
            <a:avLst/>
          </a:prstGeom>
        </p:spPr>
        <p:txBody>
          <a:bodyPr wrap="square">
            <a:spAutoFit/>
          </a:bodyPr>
          <a:lstStyle/>
          <a:p>
            <a:r>
              <a:rPr lang="en-GB" sz="2400" dirty="0" smtClean="0">
                <a:sym typeface="Wingdings"/>
              </a:rPr>
              <a:t></a:t>
            </a:r>
            <a:r>
              <a:rPr lang="en-GB" sz="2400" dirty="0" smtClean="0">
                <a:solidFill>
                  <a:schemeClr val="accent5">
                    <a:lumMod val="75000"/>
                  </a:schemeClr>
                </a:solidFill>
              </a:rPr>
              <a:t>Makes you concentrate on what you are learning</a:t>
            </a:r>
          </a:p>
          <a:p>
            <a:r>
              <a:rPr lang="en-GB" sz="2400" dirty="0" smtClean="0">
                <a:solidFill>
                  <a:schemeClr val="accent2">
                    <a:lumMod val="75000"/>
                  </a:schemeClr>
                </a:solidFill>
                <a:sym typeface="Wingdings"/>
              </a:rPr>
              <a:t> Helps you </a:t>
            </a:r>
            <a:r>
              <a:rPr lang="en-GB" sz="2400" b="1" dirty="0" smtClean="0">
                <a:solidFill>
                  <a:schemeClr val="accent2">
                    <a:lumMod val="75000"/>
                  </a:schemeClr>
                </a:solidFill>
                <a:sym typeface="Wingdings"/>
              </a:rPr>
              <a:t>understand</a:t>
            </a:r>
            <a:r>
              <a:rPr lang="en-GB" sz="2400" dirty="0" smtClean="0">
                <a:solidFill>
                  <a:schemeClr val="accent2">
                    <a:lumMod val="75000"/>
                  </a:schemeClr>
                </a:solidFill>
                <a:sym typeface="Wingdings"/>
              </a:rPr>
              <a:t> as you write in your own words/diagrams</a:t>
            </a:r>
            <a:endParaRPr lang="en-GB" sz="2400" dirty="0" smtClean="0">
              <a:solidFill>
                <a:schemeClr val="accent5">
                  <a:lumMod val="75000"/>
                </a:schemeClr>
              </a:solidFill>
            </a:endParaRPr>
          </a:p>
          <a:p>
            <a:r>
              <a:rPr lang="en-GB" sz="2400" dirty="0" smtClean="0">
                <a:solidFill>
                  <a:schemeClr val="accent2">
                    <a:lumMod val="75000"/>
                  </a:schemeClr>
                </a:solidFill>
                <a:sym typeface="Wingdings"/>
              </a:rPr>
              <a:t> </a:t>
            </a:r>
            <a:r>
              <a:rPr lang="en-GB" sz="2400" dirty="0" smtClean="0">
                <a:solidFill>
                  <a:schemeClr val="accent1">
                    <a:lumMod val="75000"/>
                  </a:schemeClr>
                </a:solidFill>
                <a:sym typeface="Wingdings"/>
              </a:rPr>
              <a:t>Help you link new knowledge to previous knowledge</a:t>
            </a:r>
            <a:endParaRPr lang="en-GB" sz="2400" dirty="0" smtClean="0">
              <a:solidFill>
                <a:schemeClr val="accent1">
                  <a:lumMod val="75000"/>
                </a:schemeClr>
              </a:solidFill>
            </a:endParaRPr>
          </a:p>
          <a:p>
            <a:pPr>
              <a:buFont typeface="Wingdings"/>
              <a:buChar char="?"/>
            </a:pPr>
            <a:r>
              <a:rPr lang="en-GB" sz="2400" dirty="0" smtClean="0">
                <a:solidFill>
                  <a:schemeClr val="accent2">
                    <a:lumMod val="75000"/>
                  </a:schemeClr>
                </a:solidFill>
                <a:sym typeface="Wingdings"/>
              </a:rPr>
              <a:t>Allows you to </a:t>
            </a:r>
            <a:r>
              <a:rPr lang="en-GB" sz="2400" dirty="0" smtClean="0">
                <a:solidFill>
                  <a:schemeClr val="accent2">
                    <a:lumMod val="75000"/>
                  </a:schemeClr>
                </a:solidFill>
              </a:rPr>
              <a:t>summarise arguments, information/ideas</a:t>
            </a:r>
          </a:p>
          <a:p>
            <a:pPr>
              <a:buFont typeface="Wingdings"/>
              <a:buChar char="?"/>
            </a:pPr>
            <a:r>
              <a:rPr lang="en-GB" sz="2400" dirty="0" smtClean="0">
                <a:solidFill>
                  <a:schemeClr val="accent1">
                    <a:lumMod val="75000"/>
                  </a:schemeClr>
                </a:solidFill>
              </a:rPr>
              <a:t>Notes are excellent for revision! </a:t>
            </a:r>
          </a:p>
          <a:p>
            <a:pPr>
              <a:buFont typeface="Wingdings"/>
              <a:buChar char="?"/>
            </a:pPr>
            <a:r>
              <a:rPr lang="en-GB" sz="2400" dirty="0" smtClean="0">
                <a:solidFill>
                  <a:schemeClr val="accent2">
                    <a:lumMod val="75000"/>
                  </a:schemeClr>
                </a:solidFill>
              </a:rPr>
              <a:t> You remember things better if you have noted them down.</a:t>
            </a:r>
          </a:p>
          <a:p>
            <a:pPr>
              <a:buFont typeface="Wingdings"/>
              <a:buChar char="?"/>
            </a:pPr>
            <a:r>
              <a:rPr lang="en-GB" sz="2400" dirty="0" smtClean="0">
                <a:solidFill>
                  <a:schemeClr val="accent1">
                    <a:lumMod val="75000"/>
                  </a:schemeClr>
                </a:solidFill>
                <a:sym typeface="Wingdings"/>
              </a:rPr>
              <a:t>N</a:t>
            </a:r>
            <a:r>
              <a:rPr lang="en-GB" sz="2400" dirty="0" smtClean="0">
                <a:solidFill>
                  <a:schemeClr val="accent1">
                    <a:lumMod val="75000"/>
                  </a:schemeClr>
                </a:solidFill>
              </a:rPr>
              <a:t>otes at the end of a class show that you did not fall asleep! </a:t>
            </a:r>
          </a:p>
          <a:p>
            <a:pPr>
              <a:buFont typeface="Wingdings"/>
              <a:buChar char="?"/>
            </a:pPr>
            <a:endParaRPr lang="en-GB" sz="2400" dirty="0" smtClean="0">
              <a:solidFill>
                <a:schemeClr val="accent1">
                  <a:lumMod val="75000"/>
                </a:schemeClr>
              </a:solidFill>
            </a:endParaRPr>
          </a:p>
          <a:p>
            <a:pPr>
              <a:buFont typeface="Wingdings"/>
              <a:buChar char="?"/>
            </a:pPr>
            <a:endParaRPr lang="en-GB" sz="2400" dirty="0" smtClean="0">
              <a:solidFill>
                <a:schemeClr val="accent1">
                  <a:lumMod val="75000"/>
                </a:schemeClr>
              </a:solidFill>
            </a:endParaRPr>
          </a:p>
          <a:p>
            <a:pPr>
              <a:buFont typeface="Wingdings"/>
              <a:buChar char="?"/>
            </a:pPr>
            <a:endParaRPr lang="en-GB" sz="2400" dirty="0">
              <a:solidFill>
                <a:schemeClr val="accent2">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659</TotalTime>
  <Words>1720</Words>
  <Application>Microsoft Office PowerPoint</Application>
  <PresentationFormat>On-screen Show (4:3)</PresentationFormat>
  <Paragraphs>234</Paragraphs>
  <Slides>19</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Candara</vt:lpstr>
      <vt:lpstr>Comic Sans MS</vt:lpstr>
      <vt:lpstr>Times New Roman</vt:lpstr>
      <vt:lpstr>Wingdings</vt:lpstr>
      <vt:lpstr>Office Theme</vt:lpstr>
      <vt:lpstr>Study the picture below for 1 minute, then answer the questions that follow.</vt:lpstr>
      <vt:lpstr>AS Biology</vt:lpstr>
      <vt:lpstr>Important bits!!!</vt:lpstr>
      <vt:lpstr>PowerPoint Presentation</vt:lpstr>
      <vt:lpstr>PowerPoint Presentation</vt:lpstr>
      <vt:lpstr>PowerPoint Presentation</vt:lpstr>
      <vt:lpstr>AS Year 1</vt:lpstr>
      <vt:lpstr>A2 – 2 Year course</vt:lpstr>
      <vt:lpstr>Ways to take notes:</vt:lpstr>
      <vt:lpstr>Cornell</vt:lpstr>
      <vt:lpstr>PowerPoint Presentation</vt:lpstr>
      <vt:lpstr>Skeleton</vt:lpstr>
      <vt:lpstr>Review</vt:lpstr>
      <vt:lpstr>Reviewing Notes</vt:lpstr>
      <vt:lpstr>Paraphrasing – Don’t write everything down!</vt:lpstr>
      <vt:lpstr>Wartick and Wood</vt:lpstr>
      <vt:lpstr>PowerPoint Presentation</vt:lpstr>
      <vt:lpstr>Paraphrasing</vt:lpstr>
      <vt:lpstr>The Maths bit!!!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Seran</dc:creator>
  <cp:lastModifiedBy>Sarah Gibson</cp:lastModifiedBy>
  <cp:revision>49</cp:revision>
  <dcterms:created xsi:type="dcterms:W3CDTF">2009-09-07T18:46:50Z</dcterms:created>
  <dcterms:modified xsi:type="dcterms:W3CDTF">2017-08-27T22:30:38Z</dcterms:modified>
</cp:coreProperties>
</file>