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57" r:id="rId3"/>
    <p:sldId id="258" r:id="rId4"/>
    <p:sldId id="280" r:id="rId5"/>
    <p:sldId id="259" r:id="rId6"/>
    <p:sldId id="260" r:id="rId7"/>
    <p:sldId id="261" r:id="rId8"/>
    <p:sldId id="284" r:id="rId9"/>
    <p:sldId id="262" r:id="rId10"/>
    <p:sldId id="275" r:id="rId11"/>
    <p:sldId id="263" r:id="rId12"/>
    <p:sldId id="276" r:id="rId13"/>
    <p:sldId id="277" r:id="rId14"/>
    <p:sldId id="282"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3462" autoAdjust="0"/>
  </p:normalViewPr>
  <p:slideViewPr>
    <p:cSldViewPr snapToGrid="0" snapToObjects="1">
      <p:cViewPr varScale="1">
        <p:scale>
          <a:sx n="70" d="100"/>
          <a:sy n="70" d="100"/>
        </p:scale>
        <p:origin x="121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80C09-776B-474E-B521-EC567E894708}" type="datetimeFigureOut">
              <a:rPr lang="en-GB" smtClean="0"/>
              <a:t>24/11/2017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E2485-65F3-450A-AA76-06BF76C2B5D9}" type="slidenum">
              <a:rPr lang="en-GB" smtClean="0"/>
              <a:t>‹#›</a:t>
            </a:fld>
            <a:endParaRPr lang="en-GB"/>
          </a:p>
        </p:txBody>
      </p:sp>
    </p:spTree>
    <p:extLst>
      <p:ext uri="{BB962C8B-B14F-4D97-AF65-F5344CB8AC3E}">
        <p14:creationId xmlns:p14="http://schemas.microsoft.com/office/powerpoint/2010/main" val="5597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The</a:t>
            </a:r>
            <a:r>
              <a:rPr lang="en-GB" baseline="0" dirty="0" smtClean="0"/>
              <a:t> oxygen produced during photosynthesis can be used for respiration. The carbon dioxide produced in respiration can be used for photosynthesis. Water released during transpiration can be absorbed again via the roots. </a:t>
            </a:r>
            <a:endParaRPr lang="en-GB" dirty="0"/>
          </a:p>
        </p:txBody>
      </p:sp>
      <p:sp>
        <p:nvSpPr>
          <p:cNvPr id="4" name="Slide Number Placeholder 3"/>
          <p:cNvSpPr>
            <a:spLocks noGrp="1"/>
          </p:cNvSpPr>
          <p:nvPr>
            <p:ph type="sldNum" sz="quarter" idx="10"/>
          </p:nvPr>
        </p:nvSpPr>
        <p:spPr/>
        <p:txBody>
          <a:bodyPr/>
          <a:lstStyle/>
          <a:p>
            <a:fld id="{212E2485-65F3-450A-AA76-06BF76C2B5D9}" type="slidenum">
              <a:rPr lang="en-GB" smtClean="0"/>
              <a:t>12</a:t>
            </a:fld>
            <a:endParaRPr lang="en-GB"/>
          </a:p>
        </p:txBody>
      </p:sp>
    </p:spTree>
    <p:extLst>
      <p:ext uri="{BB962C8B-B14F-4D97-AF65-F5344CB8AC3E}">
        <p14:creationId xmlns:p14="http://schemas.microsoft.com/office/powerpoint/2010/main" val="149747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2E2485-65F3-450A-AA76-06BF76C2B5D9}" type="slidenum">
              <a:rPr lang="en-GB" smtClean="0"/>
              <a:t>13</a:t>
            </a:fld>
            <a:endParaRPr lang="en-GB"/>
          </a:p>
        </p:txBody>
      </p:sp>
    </p:spTree>
    <p:extLst>
      <p:ext uri="{BB962C8B-B14F-4D97-AF65-F5344CB8AC3E}">
        <p14:creationId xmlns:p14="http://schemas.microsoft.com/office/powerpoint/2010/main" val="133227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GB"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November 24, 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November 24,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GB"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November 24,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November 24,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November 24,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November 24,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November 24,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November 24, 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November 24,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November 24, 2017</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GB"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GB"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November 24, 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November 24, 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push dir="u"/>
  </p:transition>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xEhvsXG8c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1126924"/>
          </a:xfrm>
        </p:spPr>
        <p:txBody>
          <a:bodyPr>
            <a:normAutofit fontScale="90000"/>
          </a:bodyPr>
          <a:lstStyle/>
          <a:p>
            <a:r>
              <a:rPr lang="en-US" sz="3500" dirty="0" smtClean="0"/>
              <a:t>Photosynthesis</a:t>
            </a:r>
            <a:br>
              <a:rPr lang="en-US" sz="3500" dirty="0" smtClean="0"/>
            </a:br>
            <a:r>
              <a:rPr lang="en-US" sz="3500" dirty="0" smtClean="0"/>
              <a:t>Lesson 1</a:t>
            </a:r>
            <a:endParaRPr lang="en-US" sz="3500" dirty="0"/>
          </a:p>
        </p:txBody>
      </p:sp>
      <p:sp>
        <p:nvSpPr>
          <p:cNvPr id="3" name="TextBox 2"/>
          <p:cNvSpPr txBox="1"/>
          <p:nvPr/>
        </p:nvSpPr>
        <p:spPr>
          <a:xfrm>
            <a:off x="4737100" y="4140200"/>
            <a:ext cx="3327400" cy="1015663"/>
          </a:xfrm>
          <a:prstGeom prst="rect">
            <a:avLst/>
          </a:prstGeom>
          <a:noFill/>
        </p:spPr>
        <p:txBody>
          <a:bodyPr wrap="square" rtlCol="0">
            <a:spAutoFit/>
          </a:bodyPr>
          <a:lstStyle/>
          <a:p>
            <a:r>
              <a:rPr lang="en-GB" sz="2000" dirty="0" smtClean="0"/>
              <a:t>The interrelationship between photosynthesis and respiration</a:t>
            </a:r>
            <a:endParaRPr lang="en-GB" sz="2000" dirty="0"/>
          </a:p>
        </p:txBody>
      </p:sp>
    </p:spTree>
    <p:extLst>
      <p:ext uri="{BB962C8B-B14F-4D97-AF65-F5344CB8AC3E}">
        <p14:creationId xmlns:p14="http://schemas.microsoft.com/office/powerpoint/2010/main" val="147512477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6" y="404947"/>
            <a:ext cx="7917633" cy="1018902"/>
          </a:xfrm>
        </p:spPr>
        <p:txBody>
          <a:bodyPr>
            <a:normAutofit/>
          </a:bodyPr>
          <a:lstStyle/>
          <a:p>
            <a:r>
              <a:rPr lang="en-GB" dirty="0" smtClean="0"/>
              <a:t>Carbon Fixation</a:t>
            </a:r>
            <a:endParaRPr lang="en-GB" dirty="0"/>
          </a:p>
        </p:txBody>
      </p:sp>
      <p:sp>
        <p:nvSpPr>
          <p:cNvPr id="3" name="Content Placeholder 2"/>
          <p:cNvSpPr>
            <a:spLocks noGrp="1"/>
          </p:cNvSpPr>
          <p:nvPr>
            <p:ph idx="1"/>
          </p:nvPr>
        </p:nvSpPr>
        <p:spPr>
          <a:xfrm>
            <a:off x="638537" y="1567544"/>
            <a:ext cx="7917633" cy="4726552"/>
          </a:xfrm>
        </p:spPr>
        <p:txBody>
          <a:bodyPr/>
          <a:lstStyle/>
          <a:p>
            <a:pPr marL="68580" indent="0">
              <a:buNone/>
            </a:pPr>
            <a:r>
              <a:rPr lang="en-GB" sz="2000" dirty="0" smtClean="0"/>
              <a:t>Photosynthesis is an example of </a:t>
            </a:r>
            <a:r>
              <a:rPr lang="en-GB" sz="2000" b="1" dirty="0" smtClean="0"/>
              <a:t>carbon fixation</a:t>
            </a:r>
            <a:r>
              <a:rPr lang="en-GB" sz="2000" dirty="0" smtClean="0"/>
              <a:t>, which is an endothermic process (requires energy).</a:t>
            </a:r>
          </a:p>
          <a:p>
            <a:pPr marL="68580" indent="0">
              <a:buNone/>
            </a:pPr>
            <a:endParaRPr lang="en-GB" sz="2000" dirty="0"/>
          </a:p>
          <a:p>
            <a:pPr marL="68580" indent="0">
              <a:buNone/>
            </a:pPr>
            <a:r>
              <a:rPr lang="en-GB" sz="2000" dirty="0" smtClean="0"/>
              <a:t>Carbon fixation is also a </a:t>
            </a:r>
            <a:r>
              <a:rPr lang="en-GB" sz="2000" i="1" dirty="0" smtClean="0"/>
              <a:t>reduction reaction</a:t>
            </a:r>
            <a:r>
              <a:rPr lang="en-GB" sz="2000" dirty="0" smtClean="0"/>
              <a:t>, which means it required the addition of electrons.</a:t>
            </a:r>
          </a:p>
          <a:p>
            <a:pPr marL="68580" indent="0">
              <a:buNone/>
            </a:pPr>
            <a:endParaRPr lang="en-GB" sz="2000" dirty="0"/>
          </a:p>
          <a:p>
            <a:pPr marL="68580" indent="0">
              <a:buNone/>
            </a:pPr>
            <a:r>
              <a:rPr lang="en-GB" sz="2000" dirty="0" smtClean="0"/>
              <a:t>Carbon fixation helps to regulate the carbon dioxide concentration in the atmosphere and oceans. </a:t>
            </a:r>
          </a:p>
          <a:p>
            <a:pPr marL="68580" indent="0">
              <a:buNone/>
            </a:pPr>
            <a:endParaRPr lang="en-GB" sz="2000" dirty="0" smtClean="0"/>
          </a:p>
        </p:txBody>
      </p:sp>
    </p:spTree>
    <p:extLst>
      <p:ext uri="{BB962C8B-B14F-4D97-AF65-F5344CB8AC3E}">
        <p14:creationId xmlns:p14="http://schemas.microsoft.com/office/powerpoint/2010/main" val="1832500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6" y="404947"/>
            <a:ext cx="7917633" cy="1018902"/>
          </a:xfrm>
        </p:spPr>
        <p:txBody>
          <a:bodyPr>
            <a:normAutofit fontScale="90000"/>
          </a:bodyPr>
          <a:lstStyle/>
          <a:p>
            <a:r>
              <a:rPr lang="en-GB" dirty="0" smtClean="0"/>
              <a:t>The most fundamental process…</a:t>
            </a:r>
            <a:endParaRPr lang="en-GB" dirty="0"/>
          </a:p>
        </p:txBody>
      </p:sp>
      <p:sp>
        <p:nvSpPr>
          <p:cNvPr id="3" name="Content Placeholder 2"/>
          <p:cNvSpPr>
            <a:spLocks noGrp="1"/>
          </p:cNvSpPr>
          <p:nvPr>
            <p:ph idx="1"/>
          </p:nvPr>
        </p:nvSpPr>
        <p:spPr>
          <a:xfrm>
            <a:off x="638537" y="1567544"/>
            <a:ext cx="7917633" cy="4726552"/>
          </a:xfrm>
        </p:spPr>
        <p:txBody>
          <a:bodyPr/>
          <a:lstStyle/>
          <a:p>
            <a:pPr marL="68580" indent="0">
              <a:buNone/>
            </a:pPr>
            <a:r>
              <a:rPr lang="en-GB" sz="2000" dirty="0" smtClean="0"/>
              <a:t>Photosynthesis may be the most important biochemical process on earth, as pretty much </a:t>
            </a:r>
            <a:r>
              <a:rPr lang="en-GB" sz="2000" b="1" dirty="0" smtClean="0"/>
              <a:t>every</a:t>
            </a:r>
            <a:r>
              <a:rPr lang="en-GB" sz="2000" dirty="0" smtClean="0"/>
              <a:t> organism requires the products of photosynthesis to carry out </a:t>
            </a:r>
            <a:r>
              <a:rPr lang="en-GB" sz="2000" b="1" dirty="0" smtClean="0"/>
              <a:t>aerobic respiration</a:t>
            </a:r>
            <a:r>
              <a:rPr lang="en-GB" sz="2000" dirty="0" smtClean="0"/>
              <a:t>.</a:t>
            </a:r>
          </a:p>
          <a:p>
            <a:pPr marL="68580" indent="0">
              <a:buNone/>
            </a:pPr>
            <a:endParaRPr lang="en-GB" sz="2000" dirty="0" smtClean="0"/>
          </a:p>
        </p:txBody>
      </p:sp>
      <p:sp>
        <p:nvSpPr>
          <p:cNvPr id="4" name="TextBox 3"/>
          <p:cNvSpPr txBox="1"/>
          <p:nvPr/>
        </p:nvSpPr>
        <p:spPr>
          <a:xfrm>
            <a:off x="809897" y="2873829"/>
            <a:ext cx="7380514" cy="1200329"/>
          </a:xfrm>
          <a:prstGeom prst="rect">
            <a:avLst/>
          </a:prstGeom>
          <a:noFill/>
        </p:spPr>
        <p:txBody>
          <a:bodyPr wrap="square" rtlCol="0">
            <a:spAutoFit/>
          </a:bodyPr>
          <a:lstStyle/>
          <a:p>
            <a:r>
              <a:rPr lang="en-GB" dirty="0" smtClean="0"/>
              <a:t>Photosynthesis:</a:t>
            </a:r>
          </a:p>
          <a:p>
            <a:pPr algn="ctr"/>
            <a:r>
              <a:rPr lang="en-GB" b="1" dirty="0" smtClean="0">
                <a:solidFill>
                  <a:srgbClr val="00B050"/>
                </a:solidFill>
              </a:rPr>
              <a:t>carbon dioxide + water </a:t>
            </a:r>
            <a:r>
              <a:rPr lang="en-GB" b="1" dirty="0" smtClean="0">
                <a:solidFill>
                  <a:srgbClr val="00B050"/>
                </a:solidFill>
                <a:sym typeface="Wingdings" pitchFamily="2" charset="2"/>
              </a:rPr>
              <a:t> glucose + oxygen</a:t>
            </a:r>
          </a:p>
          <a:p>
            <a:r>
              <a:rPr lang="en-GB" dirty="0" smtClean="0">
                <a:sym typeface="Wingdings" pitchFamily="2" charset="2"/>
              </a:rPr>
              <a:t>Aerobic respiration:</a:t>
            </a:r>
          </a:p>
          <a:p>
            <a:pPr algn="ctr"/>
            <a:r>
              <a:rPr lang="en-GB" b="1" dirty="0" smtClean="0">
                <a:solidFill>
                  <a:srgbClr val="FF0000"/>
                </a:solidFill>
                <a:sym typeface="Wingdings" pitchFamily="2" charset="2"/>
              </a:rPr>
              <a:t>glucose + oxygen  carbon dioxide + water</a:t>
            </a:r>
            <a:endParaRPr lang="en-GB" b="1" dirty="0" smtClean="0">
              <a:solidFill>
                <a:srgbClr val="FF0000"/>
              </a:solidFill>
            </a:endParaRPr>
          </a:p>
        </p:txBody>
      </p:sp>
      <p:sp>
        <p:nvSpPr>
          <p:cNvPr id="8" name="Rectangle 7"/>
          <p:cNvSpPr/>
          <p:nvPr/>
        </p:nvSpPr>
        <p:spPr>
          <a:xfrm>
            <a:off x="4911634" y="3174274"/>
            <a:ext cx="2090057" cy="37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81196" y="3705497"/>
            <a:ext cx="2090057" cy="37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http://ed101.bu.edu/StudentDoc/Archives/ED101fa09/tje50/Images%20WS/simpl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0010" y="4583420"/>
            <a:ext cx="3500843" cy="14232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8536" y="4349932"/>
            <a:ext cx="4273098"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smtClean="0"/>
              <a:t>Plants are usually the starting point of most food chains.</a:t>
            </a:r>
          </a:p>
          <a:p>
            <a:pPr algn="ctr"/>
            <a:endParaRPr lang="en-GB" dirty="0"/>
          </a:p>
          <a:p>
            <a:pPr algn="ctr"/>
            <a:r>
              <a:rPr lang="en-GB" dirty="0" smtClean="0"/>
              <a:t>As autotrophs, they convert simple, inorganic substances into complex, organic molecules like glucose.</a:t>
            </a:r>
            <a:endParaRPr lang="en-GB" dirty="0"/>
          </a:p>
        </p:txBody>
      </p:sp>
    </p:spTree>
    <p:extLst>
      <p:ext uri="{BB962C8B-B14F-4D97-AF65-F5344CB8AC3E}">
        <p14:creationId xmlns:p14="http://schemas.microsoft.com/office/powerpoint/2010/main" val="1082500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5122"/>
                                        </p:tgtEl>
                                        <p:attrNameLst>
                                          <p:attrName>style.visibility</p:attrName>
                                        </p:attrNameLst>
                                      </p:cBhvr>
                                      <p:to>
                                        <p:strVal val="visible"/>
                                      </p:to>
                                    </p:set>
                                    <p:animEffect transition="in" filter="fade">
                                      <p:cBhvr>
                                        <p:cTn id="4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6" y="404947"/>
            <a:ext cx="7917633" cy="1018902"/>
          </a:xfrm>
        </p:spPr>
        <p:txBody>
          <a:bodyPr>
            <a:normAutofit/>
          </a:bodyPr>
          <a:lstStyle/>
          <a:p>
            <a:r>
              <a:rPr lang="en-GB" dirty="0" smtClean="0"/>
              <a:t>Respiration</a:t>
            </a:r>
            <a:endParaRPr lang="en-GB" dirty="0"/>
          </a:p>
        </p:txBody>
      </p:sp>
      <p:sp>
        <p:nvSpPr>
          <p:cNvPr id="3" name="Content Placeholder 2"/>
          <p:cNvSpPr>
            <a:spLocks noGrp="1"/>
          </p:cNvSpPr>
          <p:nvPr>
            <p:ph idx="1"/>
          </p:nvPr>
        </p:nvSpPr>
        <p:spPr>
          <a:xfrm>
            <a:off x="638537" y="1567544"/>
            <a:ext cx="7917633" cy="4726552"/>
          </a:xfrm>
        </p:spPr>
        <p:txBody>
          <a:bodyPr/>
          <a:lstStyle/>
          <a:p>
            <a:pPr marL="68580" indent="0">
              <a:buNone/>
            </a:pPr>
            <a:r>
              <a:rPr lang="en-GB" sz="2000" dirty="0" smtClean="0"/>
              <a:t>All living things respire.</a:t>
            </a:r>
          </a:p>
          <a:p>
            <a:pPr marL="68580" indent="0">
              <a:buNone/>
            </a:pPr>
            <a:endParaRPr lang="en-GB" sz="2000" dirty="0"/>
          </a:p>
          <a:p>
            <a:pPr marL="68580" indent="0">
              <a:buNone/>
            </a:pPr>
            <a:r>
              <a:rPr lang="en-GB" sz="2000" dirty="0" smtClean="0"/>
              <a:t>This includes photosynthetic organisms </a:t>
            </a:r>
            <a:r>
              <a:rPr lang="mr-IN" sz="2000" dirty="0" smtClean="0"/>
              <a:t>–</a:t>
            </a:r>
            <a:r>
              <a:rPr lang="en-GB" sz="2000" dirty="0" smtClean="0"/>
              <a:t> they are unique as they both respire and photosynthesise. </a:t>
            </a:r>
          </a:p>
          <a:p>
            <a:pPr marL="68580" indent="0">
              <a:buNone/>
            </a:pPr>
            <a:endParaRPr lang="en-GB" sz="2000" dirty="0"/>
          </a:p>
          <a:p>
            <a:pPr marL="68580" indent="0">
              <a:buNone/>
            </a:pPr>
            <a:r>
              <a:rPr lang="en-GB" sz="2000" dirty="0" smtClean="0"/>
              <a:t>Unlike photosynthesis, respiration is </a:t>
            </a:r>
            <a:r>
              <a:rPr lang="en-GB" sz="2000" b="1" dirty="0" smtClean="0"/>
              <a:t>exothermic</a:t>
            </a:r>
            <a:r>
              <a:rPr lang="en-GB" sz="2000" dirty="0" smtClean="0"/>
              <a:t>. </a:t>
            </a:r>
          </a:p>
          <a:p>
            <a:pPr marL="68580" indent="0">
              <a:buNone/>
            </a:pPr>
            <a:endParaRPr lang="en-GB" sz="2000" dirty="0"/>
          </a:p>
          <a:p>
            <a:pPr marL="68580" indent="0">
              <a:buNone/>
            </a:pPr>
            <a:r>
              <a:rPr lang="en-GB" sz="2000" dirty="0" smtClean="0"/>
              <a:t>Both photosynthesis and respiration are </a:t>
            </a:r>
            <a:r>
              <a:rPr lang="en-GB" sz="2000" b="1" dirty="0" smtClean="0"/>
              <a:t>interrelated</a:t>
            </a:r>
            <a:r>
              <a:rPr lang="en-GB" sz="2000" dirty="0" smtClean="0"/>
              <a:t> and are important in </a:t>
            </a:r>
            <a:r>
              <a:rPr lang="en-GB" sz="2000" i="1" dirty="0" smtClean="0"/>
              <a:t>cycling</a:t>
            </a:r>
            <a:r>
              <a:rPr lang="en-GB" sz="2000" dirty="0" smtClean="0"/>
              <a:t> carbon dioxide and oxygen in the atmosphere. </a:t>
            </a:r>
          </a:p>
          <a:p>
            <a:pPr marL="68580" indent="0">
              <a:buNone/>
            </a:pPr>
            <a:endParaRPr lang="en-GB" sz="2000" dirty="0"/>
          </a:p>
          <a:p>
            <a:pPr marL="68580" indent="0">
              <a:buNone/>
            </a:pPr>
            <a:r>
              <a:rPr lang="en-GB" sz="2000" b="1" i="1" dirty="0" smtClean="0"/>
              <a:t>Why is it that plants can be kept in sealed containers?</a:t>
            </a:r>
          </a:p>
        </p:txBody>
      </p:sp>
    </p:spTree>
    <p:extLst>
      <p:ext uri="{BB962C8B-B14F-4D97-AF65-F5344CB8AC3E}">
        <p14:creationId xmlns:p14="http://schemas.microsoft.com/office/powerpoint/2010/main" val="1485543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6" y="404947"/>
            <a:ext cx="7917633" cy="1018902"/>
          </a:xfrm>
        </p:spPr>
        <p:txBody>
          <a:bodyPr>
            <a:normAutofit/>
          </a:bodyPr>
          <a:lstStyle/>
          <a:p>
            <a:r>
              <a:rPr lang="en-GB" dirty="0" smtClean="0"/>
              <a:t>Plenary Task</a:t>
            </a:r>
            <a:endParaRPr lang="en-GB" dirty="0"/>
          </a:p>
        </p:txBody>
      </p:sp>
      <p:sp>
        <p:nvSpPr>
          <p:cNvPr id="3" name="Content Placeholder 2"/>
          <p:cNvSpPr>
            <a:spLocks noGrp="1"/>
          </p:cNvSpPr>
          <p:nvPr>
            <p:ph idx="1"/>
          </p:nvPr>
        </p:nvSpPr>
        <p:spPr>
          <a:xfrm>
            <a:off x="638537" y="1567544"/>
            <a:ext cx="7917633" cy="4726552"/>
          </a:xfrm>
        </p:spPr>
        <p:txBody>
          <a:bodyPr/>
          <a:lstStyle/>
          <a:p>
            <a:pPr marL="525780" indent="-457200">
              <a:buAutoNum type="arabicPeriod"/>
            </a:pPr>
            <a:r>
              <a:rPr lang="en-GB" sz="2000" dirty="0" smtClean="0"/>
              <a:t>Explain why most forms of life on Earth rely on directly or indirectly on photosynthesis.</a:t>
            </a:r>
          </a:p>
          <a:p>
            <a:pPr marL="525780" indent="-457200">
              <a:buAutoNum type="arabicPeriod"/>
            </a:pPr>
            <a:endParaRPr lang="en-GB" sz="2000" dirty="0" smtClean="0"/>
          </a:p>
          <a:p>
            <a:pPr marL="525780" indent="-457200">
              <a:buAutoNum type="arabicPeriod"/>
            </a:pPr>
            <a:endParaRPr lang="en-GB" sz="2000" b="1" i="1" dirty="0"/>
          </a:p>
          <a:p>
            <a:pPr marL="525780" indent="-457200">
              <a:buAutoNum type="arabicPeriod"/>
            </a:pPr>
            <a:r>
              <a:rPr lang="en-GB" sz="2000" dirty="0" smtClean="0"/>
              <a:t>Use page 115 to find out what is meant by a plant’s </a:t>
            </a:r>
            <a:r>
              <a:rPr lang="en-GB" sz="2000" b="1" i="1" dirty="0" smtClean="0"/>
              <a:t>compensation point</a:t>
            </a:r>
            <a:r>
              <a:rPr lang="en-GB" sz="2000" dirty="0" smtClean="0"/>
              <a:t>.</a:t>
            </a:r>
          </a:p>
          <a:p>
            <a:pPr marL="525780" indent="-457200">
              <a:buAutoNum type="arabicPeriod"/>
            </a:pPr>
            <a:endParaRPr lang="en-GB" sz="2000" dirty="0"/>
          </a:p>
          <a:p>
            <a:pPr marL="525780" indent="-457200">
              <a:buAutoNum type="arabicPeriod"/>
            </a:pPr>
            <a:endParaRPr lang="en-GB" sz="2000" dirty="0"/>
          </a:p>
          <a:p>
            <a:pPr marL="525780" indent="-457200">
              <a:buAutoNum type="arabicPeriod"/>
            </a:pPr>
            <a:r>
              <a:rPr lang="en-GB" sz="2000" dirty="0" smtClean="0"/>
              <a:t>Suggest which process </a:t>
            </a:r>
            <a:r>
              <a:rPr lang="mr-IN" sz="2000" dirty="0" smtClean="0"/>
              <a:t>–</a:t>
            </a:r>
            <a:r>
              <a:rPr lang="en-GB" sz="2000" dirty="0" smtClean="0"/>
              <a:t> aerobic respiration or photosynthesis </a:t>
            </a:r>
            <a:r>
              <a:rPr lang="mr-IN" sz="2000" dirty="0" smtClean="0"/>
              <a:t>–</a:t>
            </a:r>
            <a:r>
              <a:rPr lang="en-GB" sz="2000" dirty="0" smtClean="0"/>
              <a:t> evolved first on Earth. Give reasons for your answer. </a:t>
            </a:r>
          </a:p>
        </p:txBody>
      </p:sp>
    </p:spTree>
    <p:extLst>
      <p:ext uri="{BB962C8B-B14F-4D97-AF65-F5344CB8AC3E}">
        <p14:creationId xmlns:p14="http://schemas.microsoft.com/office/powerpoint/2010/main" val="472328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Understand that light energy is used during photosynthesis to produce complex organic molecules.</a:t>
            </a:r>
          </a:p>
          <a:p>
            <a:r>
              <a:rPr lang="en-US" dirty="0" smtClean="0"/>
              <a:t>Understand why the products of photosynthesis are essential for respiration.</a:t>
            </a:r>
          </a:p>
        </p:txBody>
      </p:sp>
    </p:spTree>
    <p:extLst>
      <p:ext uri="{BB962C8B-B14F-4D97-AF65-F5344CB8AC3E}">
        <p14:creationId xmlns:p14="http://schemas.microsoft.com/office/powerpoint/2010/main" val="208417761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sp>
        <p:nvSpPr>
          <p:cNvPr id="3" name="Content Placeholder 2"/>
          <p:cNvSpPr>
            <a:spLocks noGrp="1"/>
          </p:cNvSpPr>
          <p:nvPr>
            <p:ph idx="1"/>
          </p:nvPr>
        </p:nvSpPr>
        <p:spPr/>
        <p:txBody>
          <a:bodyPr>
            <a:normAutofit/>
          </a:bodyPr>
          <a:lstStyle/>
          <a:p>
            <a:r>
              <a:rPr lang="en-GB" dirty="0" smtClean="0"/>
              <a:t>State why plants are known as autotrophic and animals, heterotrophic.</a:t>
            </a:r>
          </a:p>
          <a:p>
            <a:r>
              <a:rPr lang="en-GB" dirty="0" smtClean="0"/>
              <a:t>Describe what the process of photosynthesis and respiration involve.</a:t>
            </a:r>
          </a:p>
          <a:p>
            <a:r>
              <a:rPr lang="en-GB" dirty="0" smtClean="0"/>
              <a:t>Explain the interrelationship between photosynthesis and respiration.</a:t>
            </a:r>
          </a:p>
          <a:p>
            <a:endParaRPr lang="en-GB" dirty="0" smtClean="0"/>
          </a:p>
          <a:p>
            <a:endParaRPr lang="en-GB" dirty="0" smtClean="0"/>
          </a:p>
        </p:txBody>
      </p:sp>
    </p:spTree>
    <p:extLst>
      <p:ext uri="{BB962C8B-B14F-4D97-AF65-F5344CB8AC3E}">
        <p14:creationId xmlns:p14="http://schemas.microsoft.com/office/powerpoint/2010/main" val="11673754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Understand that light energy is used during photosynthesis to produce complex organic molecules.</a:t>
            </a:r>
          </a:p>
          <a:p>
            <a:r>
              <a:rPr lang="en-US" dirty="0" smtClean="0"/>
              <a:t>Understand why the products of photosynthesis are essential for respiration.</a:t>
            </a:r>
          </a:p>
        </p:txBody>
      </p:sp>
    </p:spTree>
    <p:extLst>
      <p:ext uri="{BB962C8B-B14F-4D97-AF65-F5344CB8AC3E}">
        <p14:creationId xmlns:p14="http://schemas.microsoft.com/office/powerpoint/2010/main" val="16480194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sp>
        <p:nvSpPr>
          <p:cNvPr id="3" name="Content Placeholder 2"/>
          <p:cNvSpPr>
            <a:spLocks noGrp="1"/>
          </p:cNvSpPr>
          <p:nvPr>
            <p:ph idx="1"/>
          </p:nvPr>
        </p:nvSpPr>
        <p:spPr/>
        <p:txBody>
          <a:bodyPr>
            <a:normAutofit/>
          </a:bodyPr>
          <a:lstStyle/>
          <a:p>
            <a:r>
              <a:rPr lang="en-GB" dirty="0" smtClean="0"/>
              <a:t>State why plants are known as autotrophic and animals, heterotrophic.</a:t>
            </a:r>
          </a:p>
          <a:p>
            <a:r>
              <a:rPr lang="en-GB" dirty="0" smtClean="0"/>
              <a:t>Describe what the process of photosynthesis and respiration involve.</a:t>
            </a:r>
          </a:p>
          <a:p>
            <a:r>
              <a:rPr lang="en-GB" dirty="0" smtClean="0"/>
              <a:t>Explain the interrelationship between photosynthesis and respiration.</a:t>
            </a:r>
          </a:p>
          <a:p>
            <a:endParaRPr lang="en-GB" dirty="0" smtClean="0"/>
          </a:p>
          <a:p>
            <a:endParaRPr lang="en-GB" dirty="0" smtClean="0"/>
          </a:p>
        </p:txBody>
      </p:sp>
    </p:spTree>
    <p:extLst>
      <p:ext uri="{BB962C8B-B14F-4D97-AF65-F5344CB8AC3E}">
        <p14:creationId xmlns:p14="http://schemas.microsoft.com/office/powerpoint/2010/main" val="22332255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lstStyle/>
          <a:p>
            <a:r>
              <a:rPr lang="en-GB" dirty="0" smtClean="0"/>
              <a:t>Watch this GCSE Bitesize classic to help you remember the key fundamentals of plants and photosynthesis!</a:t>
            </a:r>
          </a:p>
          <a:p>
            <a:endParaRPr lang="en-GB" dirty="0" smtClean="0"/>
          </a:p>
          <a:p>
            <a:r>
              <a:rPr lang="en-GB" dirty="0">
                <a:hlinkClick r:id="rId2"/>
              </a:rPr>
              <a:t>https://</a:t>
            </a:r>
            <a:r>
              <a:rPr lang="en-GB" dirty="0" smtClean="0">
                <a:hlinkClick r:id="rId2"/>
              </a:rPr>
              <a:t>www.youtube.com/watch?v=xEhvsXG8cNs</a:t>
            </a:r>
            <a:r>
              <a:rPr lang="en-GB" dirty="0" smtClean="0"/>
              <a:t> </a:t>
            </a:r>
            <a:endParaRPr lang="en-GB" dirty="0"/>
          </a:p>
        </p:txBody>
      </p:sp>
    </p:spTree>
    <p:extLst>
      <p:ext uri="{BB962C8B-B14F-4D97-AF65-F5344CB8AC3E}">
        <p14:creationId xmlns:p14="http://schemas.microsoft.com/office/powerpoint/2010/main" val="122463913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7" y="653144"/>
            <a:ext cx="7024744" cy="378823"/>
          </a:xfrm>
        </p:spPr>
        <p:txBody>
          <a:bodyPr>
            <a:normAutofit fontScale="90000"/>
          </a:bodyPr>
          <a:lstStyle/>
          <a:p>
            <a:r>
              <a:rPr lang="en-GB" dirty="0" smtClean="0"/>
              <a:t>Nutrition!</a:t>
            </a:r>
            <a:endParaRPr lang="en-GB" dirty="0"/>
          </a:p>
        </p:txBody>
      </p:sp>
      <p:sp>
        <p:nvSpPr>
          <p:cNvPr id="3" name="Content Placeholder 2"/>
          <p:cNvSpPr>
            <a:spLocks noGrp="1"/>
          </p:cNvSpPr>
          <p:nvPr>
            <p:ph idx="1"/>
          </p:nvPr>
        </p:nvSpPr>
        <p:spPr>
          <a:xfrm>
            <a:off x="638537" y="1031968"/>
            <a:ext cx="7917633" cy="5264330"/>
          </a:xfrm>
        </p:spPr>
        <p:txBody>
          <a:bodyPr/>
          <a:lstStyle/>
          <a:p>
            <a:pPr marL="68580" indent="0">
              <a:buNone/>
            </a:pPr>
            <a:r>
              <a:rPr lang="en-GB" dirty="0" smtClean="0"/>
              <a:t>Using the definitions for the words below, construct your own definition for the words:</a:t>
            </a:r>
          </a:p>
          <a:p>
            <a:pPr marL="68580" indent="0">
              <a:buNone/>
            </a:pPr>
            <a:endParaRPr lang="en-GB" dirty="0" smtClean="0"/>
          </a:p>
          <a:p>
            <a:r>
              <a:rPr lang="en-GB" b="1" i="1" dirty="0" smtClean="0"/>
              <a:t>photoautotroph</a:t>
            </a:r>
          </a:p>
          <a:p>
            <a:r>
              <a:rPr lang="en-GB" b="1" i="1" dirty="0" smtClean="0"/>
              <a:t>chemoheterotroph</a:t>
            </a:r>
          </a:p>
          <a:p>
            <a:endParaRPr lang="en-GB" b="1" i="1" dirty="0"/>
          </a:p>
          <a:p>
            <a:pPr marL="68580" indent="0">
              <a:buNone/>
            </a:pPr>
            <a:r>
              <a:rPr lang="en-GB" sz="2000" b="1" u="sng" dirty="0" err="1" smtClean="0"/>
              <a:t>Troph</a:t>
            </a:r>
            <a:r>
              <a:rPr lang="en-GB" sz="2000" b="1" i="1" dirty="0" smtClean="0"/>
              <a:t> </a:t>
            </a:r>
            <a:r>
              <a:rPr lang="en-GB" sz="2000" i="1" dirty="0" smtClean="0"/>
              <a:t>– </a:t>
            </a:r>
            <a:r>
              <a:rPr lang="en-GB" sz="2000" dirty="0" smtClean="0"/>
              <a:t>nourished by organic molecules in the manner indicated by the prefix word.</a:t>
            </a:r>
          </a:p>
          <a:p>
            <a:pPr marL="68580" indent="0">
              <a:buNone/>
            </a:pPr>
            <a:r>
              <a:rPr lang="en-GB" sz="2000" b="1" u="sng" dirty="0" smtClean="0"/>
              <a:t>Auto</a:t>
            </a:r>
            <a:r>
              <a:rPr lang="en-GB" sz="2000" dirty="0" smtClean="0"/>
              <a:t> – by itself.</a:t>
            </a:r>
          </a:p>
          <a:p>
            <a:pPr marL="68580" indent="0">
              <a:buNone/>
            </a:pPr>
            <a:r>
              <a:rPr lang="en-GB" sz="2000" b="1" u="sng" dirty="0" smtClean="0"/>
              <a:t>Hetero</a:t>
            </a:r>
            <a:r>
              <a:rPr lang="en-GB" sz="2000" dirty="0" smtClean="0"/>
              <a:t> – by another.</a:t>
            </a:r>
            <a:endParaRPr lang="en-GB" i="1" u="sng" dirty="0" smtClean="0"/>
          </a:p>
          <a:p>
            <a:pPr marL="68580" indent="0">
              <a:buNone/>
            </a:pPr>
            <a:r>
              <a:rPr lang="en-GB" sz="2000" b="1" u="sng" dirty="0" smtClean="0"/>
              <a:t>Photo</a:t>
            </a:r>
            <a:r>
              <a:rPr lang="en-GB" sz="2000" dirty="0" smtClean="0"/>
              <a:t> – due to, or from light.</a:t>
            </a:r>
          </a:p>
          <a:p>
            <a:pPr marL="68580" indent="0">
              <a:buNone/>
            </a:pPr>
            <a:r>
              <a:rPr lang="en-GB" sz="2000" b="1" u="sng" dirty="0" smtClean="0"/>
              <a:t>Chemo</a:t>
            </a:r>
            <a:r>
              <a:rPr lang="en-GB" sz="2000" dirty="0" smtClean="0"/>
              <a:t> – due to, or from chemicals.</a:t>
            </a:r>
            <a:endParaRPr lang="en-GB" sz="2000" b="1" u="sng" dirty="0" smtClean="0"/>
          </a:p>
        </p:txBody>
      </p:sp>
    </p:spTree>
    <p:extLst>
      <p:ext uri="{BB962C8B-B14F-4D97-AF65-F5344CB8AC3E}">
        <p14:creationId xmlns:p14="http://schemas.microsoft.com/office/powerpoint/2010/main" val="111122892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7" y="653144"/>
            <a:ext cx="7024744" cy="378823"/>
          </a:xfrm>
        </p:spPr>
        <p:txBody>
          <a:bodyPr>
            <a:normAutofit fontScale="90000"/>
          </a:bodyPr>
          <a:lstStyle/>
          <a:p>
            <a:r>
              <a:rPr lang="en-GB" dirty="0" smtClean="0"/>
              <a:t>Definitions</a:t>
            </a:r>
            <a:endParaRPr lang="en-GB" dirty="0"/>
          </a:p>
        </p:txBody>
      </p:sp>
      <p:sp>
        <p:nvSpPr>
          <p:cNvPr id="3" name="Content Placeholder 2"/>
          <p:cNvSpPr>
            <a:spLocks noGrp="1"/>
          </p:cNvSpPr>
          <p:nvPr>
            <p:ph idx="1"/>
          </p:nvPr>
        </p:nvSpPr>
        <p:spPr>
          <a:xfrm>
            <a:off x="638537" y="1031968"/>
            <a:ext cx="7917633" cy="5264330"/>
          </a:xfrm>
        </p:spPr>
        <p:txBody>
          <a:bodyPr/>
          <a:lstStyle/>
          <a:p>
            <a:pPr marL="68580" indent="0">
              <a:buNone/>
            </a:pPr>
            <a:r>
              <a:rPr lang="en-GB" sz="2000" dirty="0" smtClean="0"/>
              <a:t>An </a:t>
            </a:r>
            <a:r>
              <a:rPr lang="en-GB" sz="2000" b="1" u="sng" dirty="0" smtClean="0"/>
              <a:t>autotroph</a:t>
            </a:r>
            <a:r>
              <a:rPr lang="en-GB" sz="2000" dirty="0" smtClean="0"/>
              <a:t> is an organism that is able to gain nutrition by forming its own organic molecules from inorganic molecules.</a:t>
            </a:r>
          </a:p>
          <a:p>
            <a:pPr marL="68580" indent="0">
              <a:buNone/>
            </a:pPr>
            <a:endParaRPr lang="en-GB" sz="2000" dirty="0"/>
          </a:p>
          <a:p>
            <a:pPr marL="68580" indent="0">
              <a:buNone/>
            </a:pPr>
            <a:r>
              <a:rPr lang="en-GB" sz="2000" dirty="0" smtClean="0"/>
              <a:t>Therefore, a </a:t>
            </a:r>
            <a:r>
              <a:rPr lang="en-GB" sz="2000" b="1" u="sng" dirty="0" smtClean="0"/>
              <a:t>photoautotroph</a:t>
            </a:r>
            <a:r>
              <a:rPr lang="en-GB" sz="2000" dirty="0" smtClean="0"/>
              <a:t> is one which constructs its own organic molecules for nourishment, by using light.</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9118" t="11677" r="34908" b="18269"/>
          <a:stretch/>
        </p:blipFill>
        <p:spPr bwMode="auto">
          <a:xfrm>
            <a:off x="6862751" y="2677843"/>
            <a:ext cx="1601060" cy="270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 y="3722922"/>
            <a:ext cx="6100354" cy="2246769"/>
          </a:xfrm>
          <a:prstGeom prst="rect">
            <a:avLst/>
          </a:prstGeom>
          <a:noFill/>
        </p:spPr>
        <p:txBody>
          <a:bodyPr wrap="square" rtlCol="0">
            <a:spAutoFit/>
          </a:bodyPr>
          <a:lstStyle/>
          <a:p>
            <a:r>
              <a:rPr lang="en-GB" sz="2000" dirty="0" smtClean="0">
                <a:solidFill>
                  <a:schemeClr val="tx1">
                    <a:lumMod val="75000"/>
                    <a:lumOff val="25000"/>
                  </a:schemeClr>
                </a:solidFill>
              </a:rPr>
              <a:t>A </a:t>
            </a:r>
            <a:r>
              <a:rPr lang="en-GB" sz="2000" b="1" u="sng" dirty="0" smtClean="0">
                <a:solidFill>
                  <a:schemeClr val="tx1">
                    <a:lumMod val="75000"/>
                    <a:lumOff val="25000"/>
                  </a:schemeClr>
                </a:solidFill>
              </a:rPr>
              <a:t>heterotroph</a:t>
            </a:r>
            <a:r>
              <a:rPr lang="en-GB" sz="2000" dirty="0" smtClean="0">
                <a:solidFill>
                  <a:schemeClr val="tx1">
                    <a:lumMod val="75000"/>
                    <a:lumOff val="25000"/>
                  </a:schemeClr>
                </a:solidFill>
              </a:rPr>
              <a:t> is an organism which must gain nutrition directly from organic molecules, as it cannot make its own.</a:t>
            </a:r>
          </a:p>
          <a:p>
            <a:endParaRPr lang="en-GB" sz="2000" dirty="0">
              <a:solidFill>
                <a:schemeClr val="tx1">
                  <a:lumMod val="75000"/>
                  <a:lumOff val="25000"/>
                </a:schemeClr>
              </a:solidFill>
            </a:endParaRPr>
          </a:p>
          <a:p>
            <a:r>
              <a:rPr lang="en-GB" sz="2000" dirty="0" smtClean="0">
                <a:solidFill>
                  <a:schemeClr val="tx1">
                    <a:lumMod val="75000"/>
                    <a:lumOff val="25000"/>
                  </a:schemeClr>
                </a:solidFill>
              </a:rPr>
              <a:t>A </a:t>
            </a:r>
            <a:r>
              <a:rPr lang="en-GB" sz="2000" b="1" u="sng" dirty="0" smtClean="0">
                <a:solidFill>
                  <a:schemeClr val="tx1">
                    <a:lumMod val="75000"/>
                    <a:lumOff val="25000"/>
                  </a:schemeClr>
                </a:solidFill>
              </a:rPr>
              <a:t>chemoheterotroph</a:t>
            </a:r>
            <a:r>
              <a:rPr lang="en-GB" sz="2000" dirty="0" smtClean="0">
                <a:solidFill>
                  <a:schemeClr val="tx1">
                    <a:lumMod val="75000"/>
                    <a:lumOff val="25000"/>
                  </a:schemeClr>
                </a:solidFill>
              </a:rPr>
              <a:t> is one which gains nutrition from organic chemicals synthesised by other organisms.</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1665863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537" y="1031968"/>
            <a:ext cx="7917633" cy="5264330"/>
          </a:xfrm>
        </p:spPr>
        <p:txBody>
          <a:bodyPr/>
          <a:lstStyle/>
          <a:p>
            <a:pPr marL="68580" indent="0">
              <a:buNone/>
            </a:pPr>
            <a:r>
              <a:rPr lang="en-GB" sz="2000" dirty="0" smtClean="0"/>
              <a:t>Can you think of an organism that could be described as both a photoautotroph </a:t>
            </a:r>
            <a:r>
              <a:rPr lang="en-GB" sz="2000" b="1" i="1" dirty="0" smtClean="0"/>
              <a:t>and </a:t>
            </a:r>
            <a:r>
              <a:rPr lang="en-GB" sz="2000" dirty="0" smtClean="0"/>
              <a:t>a chemoheterotroph?</a:t>
            </a:r>
          </a:p>
        </p:txBody>
      </p:sp>
      <p:pic>
        <p:nvPicPr>
          <p:cNvPr id="2050" name="Picture 2" descr="amazing animated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23701" y="2390503"/>
            <a:ext cx="6203084" cy="34933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08070" y="2067337"/>
            <a:ext cx="5097094" cy="369332"/>
          </a:xfrm>
          <a:prstGeom prst="rect">
            <a:avLst/>
          </a:prstGeom>
          <a:noFill/>
        </p:spPr>
        <p:txBody>
          <a:bodyPr wrap="square" rtlCol="0">
            <a:spAutoFit/>
          </a:bodyPr>
          <a:lstStyle/>
          <a:p>
            <a:pPr algn="r"/>
            <a:r>
              <a:rPr lang="en-GB" dirty="0" smtClean="0"/>
              <a:t>Venus Flytrap - </a:t>
            </a:r>
            <a:r>
              <a:rPr lang="en-GB" b="1" i="1" dirty="0" err="1"/>
              <a:t>Dionaea</a:t>
            </a:r>
            <a:r>
              <a:rPr lang="en-GB" b="1" i="1" dirty="0"/>
              <a:t> </a:t>
            </a:r>
            <a:r>
              <a:rPr lang="en-GB" b="1" i="1" dirty="0" err="1"/>
              <a:t>muscipula</a:t>
            </a:r>
            <a:endParaRPr lang="en-GB" dirty="0"/>
          </a:p>
        </p:txBody>
      </p:sp>
    </p:spTree>
    <p:extLst>
      <p:ext uri="{BB962C8B-B14F-4D97-AF65-F5344CB8AC3E}">
        <p14:creationId xmlns:p14="http://schemas.microsoft.com/office/powerpoint/2010/main" val="135135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 whiteboard Questions</a:t>
            </a:r>
            <a:endParaRPr lang="en-GB" dirty="0"/>
          </a:p>
        </p:txBody>
      </p:sp>
      <p:sp>
        <p:nvSpPr>
          <p:cNvPr id="3" name="Content Placeholder 2"/>
          <p:cNvSpPr>
            <a:spLocks noGrp="1"/>
          </p:cNvSpPr>
          <p:nvPr>
            <p:ph idx="1"/>
          </p:nvPr>
        </p:nvSpPr>
        <p:spPr/>
        <p:txBody>
          <a:bodyPr/>
          <a:lstStyle/>
          <a:p>
            <a:pPr marL="525780" indent="-457200">
              <a:buFont typeface="+mj-lt"/>
              <a:buAutoNum type="arabicPeriod"/>
            </a:pPr>
            <a:r>
              <a:rPr lang="en-GB" dirty="0" smtClean="0"/>
              <a:t>Balanced symbol equation for photosynthesis</a:t>
            </a:r>
          </a:p>
          <a:p>
            <a:pPr marL="525780" indent="-457200">
              <a:buFont typeface="+mj-lt"/>
              <a:buAutoNum type="arabicPeriod"/>
            </a:pPr>
            <a:r>
              <a:rPr lang="en-GB" dirty="0" smtClean="0"/>
              <a:t>Balanced symbol equation for respiration</a:t>
            </a:r>
          </a:p>
          <a:p>
            <a:pPr marL="525780" indent="-457200">
              <a:buFont typeface="+mj-lt"/>
              <a:buAutoNum type="arabicPeriod"/>
            </a:pPr>
            <a:r>
              <a:rPr lang="en-GB" dirty="0" smtClean="0"/>
              <a:t>Where do the reactants for photosynthesis come from?</a:t>
            </a:r>
          </a:p>
          <a:p>
            <a:pPr marL="525780" indent="-457200">
              <a:buFont typeface="+mj-lt"/>
              <a:buAutoNum type="arabicPeriod"/>
            </a:pPr>
            <a:r>
              <a:rPr lang="en-GB" dirty="0" smtClean="0"/>
              <a:t>Where do the reactants for respiration come from?</a:t>
            </a:r>
            <a:endParaRPr lang="en-GB" dirty="0"/>
          </a:p>
        </p:txBody>
      </p:sp>
    </p:spTree>
    <p:extLst>
      <p:ext uri="{BB962C8B-B14F-4D97-AF65-F5344CB8AC3E}">
        <p14:creationId xmlns:p14="http://schemas.microsoft.com/office/powerpoint/2010/main" val="160888238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37" y="653144"/>
            <a:ext cx="5495564" cy="578756"/>
          </a:xfrm>
        </p:spPr>
        <p:txBody>
          <a:bodyPr>
            <a:normAutofit fontScale="90000"/>
          </a:bodyPr>
          <a:lstStyle/>
          <a:p>
            <a:r>
              <a:rPr lang="en-GB" smtClean="0"/>
              <a:t>What is Photosynthesis</a:t>
            </a:r>
            <a:r>
              <a:rPr lang="en-GB" dirty="0" smtClean="0"/>
              <a:t>?</a:t>
            </a:r>
            <a:endParaRPr lang="en-GB" dirty="0"/>
          </a:p>
        </p:txBody>
      </p:sp>
      <p:sp>
        <p:nvSpPr>
          <p:cNvPr id="3" name="Content Placeholder 2"/>
          <p:cNvSpPr>
            <a:spLocks noGrp="1"/>
          </p:cNvSpPr>
          <p:nvPr>
            <p:ph idx="1"/>
          </p:nvPr>
        </p:nvSpPr>
        <p:spPr>
          <a:xfrm>
            <a:off x="638537" y="1231900"/>
            <a:ext cx="7917633" cy="5064398"/>
          </a:xfrm>
        </p:spPr>
        <p:txBody>
          <a:bodyPr/>
          <a:lstStyle/>
          <a:p>
            <a:pPr marL="68580" indent="0">
              <a:buNone/>
            </a:pPr>
            <a:r>
              <a:rPr lang="en-GB" sz="2000" dirty="0" smtClean="0"/>
              <a:t>Photosynthesis is the process whereby </a:t>
            </a:r>
            <a:r>
              <a:rPr lang="en-GB" sz="2000" b="1" dirty="0" smtClean="0"/>
              <a:t>light energy </a:t>
            </a:r>
            <a:r>
              <a:rPr lang="en-GB" sz="2000" dirty="0" smtClean="0"/>
              <a:t>from the Sun is transformed into </a:t>
            </a:r>
            <a:r>
              <a:rPr lang="en-GB" sz="2000" b="1" dirty="0" smtClean="0"/>
              <a:t>chemical energy</a:t>
            </a:r>
            <a:r>
              <a:rPr lang="en-GB" sz="2000" dirty="0" smtClean="0"/>
              <a:t> in the form of large organic molecules such as glucose.</a:t>
            </a:r>
          </a:p>
          <a:p>
            <a:pPr marL="68580" indent="0">
              <a:buNone/>
            </a:pPr>
            <a:r>
              <a:rPr lang="en-GB" sz="2000" dirty="0" smtClean="0"/>
              <a:t>The light energy comes from </a:t>
            </a:r>
            <a:r>
              <a:rPr lang="en-GB" sz="2000" b="1" dirty="0" smtClean="0"/>
              <a:t>photons</a:t>
            </a:r>
            <a:r>
              <a:rPr lang="en-GB" sz="2000" dirty="0" smtClean="0"/>
              <a:t>, which are ‘particles’ of light.</a:t>
            </a:r>
          </a:p>
          <a:p>
            <a:pPr marL="68580" indent="0">
              <a:buNone/>
            </a:pPr>
            <a:endParaRPr lang="en-GB" sz="2000" dirty="0" smtClean="0"/>
          </a:p>
        </p:txBody>
      </p:sp>
      <p:pic>
        <p:nvPicPr>
          <p:cNvPr id="4098" name="Picture 2" descr="http://www.middleschoolchemistry.com/img/content/multimedia/chapter_6/lesson_10/co2_reacting_with_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00" t="29144" r="43055" b="37486"/>
          <a:stretch/>
        </p:blipFill>
        <p:spPr bwMode="auto">
          <a:xfrm rot="1722418">
            <a:off x="2364375" y="3269041"/>
            <a:ext cx="1685572" cy="16197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middleschoolchemistry.com/img/content/multimedia/chapter_6/lesson_10/co2_reacting_with_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4526" t="29144" r="77106" b="37486"/>
          <a:stretch/>
        </p:blipFill>
        <p:spPr bwMode="auto">
          <a:xfrm rot="19202558">
            <a:off x="1084218" y="4153989"/>
            <a:ext cx="1188720" cy="161979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335377" y="4297680"/>
            <a:ext cx="889766" cy="574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http://upload.wikimedia.org/wikipedia/commons/7/72/Beta-D-glucose-3D-vdW.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49471" y="3272503"/>
            <a:ext cx="2055406" cy="23023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4282" y="5647765"/>
            <a:ext cx="1719681" cy="646331"/>
          </a:xfrm>
          <a:prstGeom prst="rect">
            <a:avLst/>
          </a:prstGeom>
          <a:noFill/>
        </p:spPr>
        <p:txBody>
          <a:bodyPr wrap="square" rtlCol="0">
            <a:spAutoFit/>
          </a:bodyPr>
          <a:lstStyle/>
          <a:p>
            <a:pPr algn="ctr"/>
            <a:r>
              <a:rPr lang="en-GB" b="1" dirty="0" smtClean="0"/>
              <a:t>Glucose</a:t>
            </a:r>
          </a:p>
          <a:p>
            <a:pPr algn="ctr"/>
            <a:r>
              <a:rPr lang="en-GB" b="1" dirty="0" smtClean="0"/>
              <a:t>(C</a:t>
            </a:r>
            <a:r>
              <a:rPr lang="en-GB" b="1" baseline="-25000" dirty="0" smtClean="0"/>
              <a:t>6</a:t>
            </a:r>
            <a:r>
              <a:rPr lang="en-GB" b="1" dirty="0" smtClean="0"/>
              <a:t>H</a:t>
            </a:r>
            <a:r>
              <a:rPr lang="en-GB" b="1" baseline="-25000" dirty="0" smtClean="0"/>
              <a:t>12</a:t>
            </a:r>
            <a:r>
              <a:rPr lang="en-GB" b="1" dirty="0" smtClean="0"/>
              <a:t>O</a:t>
            </a:r>
            <a:r>
              <a:rPr lang="en-GB" b="1" baseline="-25000" dirty="0" smtClean="0"/>
              <a:t>6</a:t>
            </a:r>
            <a:r>
              <a:rPr lang="en-GB" b="1" dirty="0" smtClean="0"/>
              <a:t>)</a:t>
            </a:r>
            <a:endParaRPr lang="en-GB" b="1" dirty="0"/>
          </a:p>
        </p:txBody>
      </p:sp>
    </p:spTree>
    <p:extLst>
      <p:ext uri="{BB962C8B-B14F-4D97-AF65-F5344CB8AC3E}">
        <p14:creationId xmlns:p14="http://schemas.microsoft.com/office/powerpoint/2010/main" val="1090975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220</TotalTime>
  <Words>672</Words>
  <Application>Microsoft Office PowerPoint</Application>
  <PresentationFormat>On-screen Show (4:3)</PresentationFormat>
  <Paragraphs>86</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Mangal</vt:lpstr>
      <vt:lpstr>Wingdings</vt:lpstr>
      <vt:lpstr>Wingdings 2</vt:lpstr>
      <vt:lpstr>Austin</vt:lpstr>
      <vt:lpstr>Photosynthesis Lesson 1</vt:lpstr>
      <vt:lpstr>Learning Objectives</vt:lpstr>
      <vt:lpstr>Success Criteria</vt:lpstr>
      <vt:lpstr>Starter</vt:lpstr>
      <vt:lpstr>Nutrition!</vt:lpstr>
      <vt:lpstr>Definitions</vt:lpstr>
      <vt:lpstr>PowerPoint Presentation</vt:lpstr>
      <vt:lpstr>Mini whiteboard Questions</vt:lpstr>
      <vt:lpstr>What is Photosynthesis?</vt:lpstr>
      <vt:lpstr>Carbon Fixation</vt:lpstr>
      <vt:lpstr>The most fundamental process…</vt:lpstr>
      <vt:lpstr>Respiration</vt:lpstr>
      <vt:lpstr>Plenary Task</vt:lpstr>
      <vt:lpstr>Learning Objectives</vt:lpstr>
      <vt:lpstr>Success Criteria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Lesson 1</dc:title>
  <dc:creator>Varinder Singh</dc:creator>
  <cp:lastModifiedBy>Louise Wilson</cp:lastModifiedBy>
  <cp:revision>31</cp:revision>
  <dcterms:created xsi:type="dcterms:W3CDTF">2014-10-12T14:26:29Z</dcterms:created>
  <dcterms:modified xsi:type="dcterms:W3CDTF">2017-11-24T15:16:10Z</dcterms:modified>
</cp:coreProperties>
</file>