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9" r:id="rId3"/>
    <p:sldId id="260" r:id="rId4"/>
    <p:sldId id="261" r:id="rId5"/>
    <p:sldId id="263" r:id="rId6"/>
    <p:sldId id="262" r:id="rId7"/>
    <p:sldId id="258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C60086-5EA4-4792-85B8-2B7A63166046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30240-3C49-4E32-8D0F-7439C898FB2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934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9B3-99C6-4D4A-AB99-21BABA07FD83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5315-63C0-45F4-A6E5-1DA03E1512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9B3-99C6-4D4A-AB99-21BABA07FD83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5315-63C0-45F4-A6E5-1DA03E1512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9B3-99C6-4D4A-AB99-21BABA07FD83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5315-63C0-45F4-A6E5-1DA03E1512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9B3-99C6-4D4A-AB99-21BABA07FD83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5315-63C0-45F4-A6E5-1DA03E1512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9B3-99C6-4D4A-AB99-21BABA07FD83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5315-63C0-45F4-A6E5-1DA03E1512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9B3-99C6-4D4A-AB99-21BABA07FD83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5315-63C0-45F4-A6E5-1DA03E1512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9B3-99C6-4D4A-AB99-21BABA07FD83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5315-63C0-45F4-A6E5-1DA03E1512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9B3-99C6-4D4A-AB99-21BABA07FD83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5315-63C0-45F4-A6E5-1DA03E1512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9B3-99C6-4D4A-AB99-21BABA07FD83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5315-63C0-45F4-A6E5-1DA03E1512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9B3-99C6-4D4A-AB99-21BABA07FD83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85315-63C0-45F4-A6E5-1DA03E1512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4F9B3-99C6-4D4A-AB99-21BABA07FD83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B85315-63C0-45F4-A6E5-1DA03E15125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B4F9B3-99C6-4D4A-AB99-21BABA07FD83}" type="datetimeFigureOut">
              <a:rPr lang="en-GB" smtClean="0"/>
              <a:pPr/>
              <a:t>12/08/2016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B85315-63C0-45F4-A6E5-1DA03E151253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Ecosystems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402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/>
              <a:t>Abiotic factor lethal at both extremes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7194" t="14823" r="16241" b="50725"/>
          <a:stretch/>
        </p:blipFill>
        <p:spPr>
          <a:xfrm>
            <a:off x="1547664" y="1484784"/>
            <a:ext cx="6264696" cy="456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1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en-GB" sz="4400" dirty="0"/>
              <a:t>Abiotic factor lethal at </a:t>
            </a:r>
            <a:r>
              <a:rPr lang="en-GB" sz="4400" dirty="0" smtClean="0"/>
              <a:t>one extreme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6449" t="32543" r="17540" b="33064"/>
          <a:stretch/>
        </p:blipFill>
        <p:spPr>
          <a:xfrm>
            <a:off x="1619672" y="1721114"/>
            <a:ext cx="6480720" cy="481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35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836" y="116632"/>
            <a:ext cx="8229600" cy="1143000"/>
          </a:xfrm>
        </p:spPr>
        <p:txBody>
          <a:bodyPr/>
          <a:lstStyle/>
          <a:p>
            <a:r>
              <a:rPr lang="en-GB" dirty="0" smtClean="0"/>
              <a:t>Ecosystems are dynamic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3 types of change affect population size: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FF0000"/>
                </a:solidFill>
              </a:rPr>
              <a:t>Cyclic changes </a:t>
            </a:r>
            <a:r>
              <a:rPr lang="en-GB" dirty="0" smtClean="0"/>
              <a:t>– e.g. tides, day length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FF0000"/>
                </a:solidFill>
              </a:rPr>
              <a:t>Directional changes </a:t>
            </a:r>
            <a:r>
              <a:rPr lang="en-GB" dirty="0" smtClean="0"/>
              <a:t>– noncyclic, they go in one direction only e.g. deposition of silt in an estuary, or erosion of coastline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FF0000"/>
                </a:solidFill>
              </a:rPr>
              <a:t>Unpredictable/erratic changes </a:t>
            </a:r>
            <a:r>
              <a:rPr lang="en-GB" dirty="0" smtClean="0"/>
              <a:t>– no rhythm or constant direction e.g. effect of hurricanes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68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Dynamic ecosystems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r>
              <a:rPr lang="en-GB" b="1" dirty="0" smtClean="0"/>
              <a:t>Matter</a:t>
            </a:r>
            <a:r>
              <a:rPr lang="en-GB" dirty="0" smtClean="0"/>
              <a:t> is constantly recycled within an ecosystem </a:t>
            </a:r>
            <a:r>
              <a:rPr lang="en-GB" dirty="0" err="1" smtClean="0"/>
              <a:t>eg</a:t>
            </a:r>
            <a:r>
              <a:rPr lang="en-GB" dirty="0" smtClean="0"/>
              <a:t> carbon and nitrogen cycles</a:t>
            </a:r>
          </a:p>
          <a:p>
            <a:r>
              <a:rPr lang="en-GB" b="1" dirty="0" smtClean="0"/>
              <a:t>Energy</a:t>
            </a:r>
            <a:r>
              <a:rPr lang="en-GB" dirty="0" smtClean="0"/>
              <a:t> is not recycled it flows through ecosystems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95536" y="3789040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Light energy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876256" y="3789040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Heat energy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635896" y="3789040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Biotic component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779912" y="5373216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Abiotic component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483768" y="4077072"/>
            <a:ext cx="1080120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652120" y="4077072"/>
            <a:ext cx="1080120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220072" y="4509120"/>
            <a:ext cx="0" cy="86409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923928" y="4437112"/>
            <a:ext cx="0" cy="86409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79712" y="335699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Photosynthesis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5508104" y="335699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Respiration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3707904" y="472514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Nutrients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57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313"/>
            <a:ext cx="8229600" cy="857250"/>
          </a:xfrm>
        </p:spPr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Simple Food Chain</a:t>
            </a:r>
          </a:p>
        </p:txBody>
      </p:sp>
      <p:pic>
        <p:nvPicPr>
          <p:cNvPr id="8195" name="Picture 3" descr="Fo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295400"/>
            <a:ext cx="261778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Cabb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371600"/>
            <a:ext cx="1554163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Rabbi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1447800"/>
            <a:ext cx="142875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Line 7"/>
          <p:cNvSpPr>
            <a:spLocks noChangeShapeType="1"/>
          </p:cNvSpPr>
          <p:nvPr/>
        </p:nvSpPr>
        <p:spPr bwMode="auto">
          <a:xfrm>
            <a:off x="2438400" y="1981200"/>
            <a:ext cx="914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8199" name="Line 8"/>
          <p:cNvSpPr>
            <a:spLocks noChangeShapeType="1"/>
          </p:cNvSpPr>
          <p:nvPr/>
        </p:nvSpPr>
        <p:spPr bwMode="auto">
          <a:xfrm>
            <a:off x="5105400" y="1981200"/>
            <a:ext cx="914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990600" y="2717800"/>
            <a:ext cx="1035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>
                <a:latin typeface="Constantia" pitchFamily="18" charset="0"/>
              </a:rPr>
              <a:t>Producer</a:t>
            </a:r>
          </a:p>
        </p:txBody>
      </p:sp>
      <p:sp>
        <p:nvSpPr>
          <p:cNvPr id="8201" name="Text Box 11"/>
          <p:cNvSpPr txBox="1">
            <a:spLocks noChangeArrowheads="1"/>
          </p:cNvSpPr>
          <p:nvPr/>
        </p:nvSpPr>
        <p:spPr bwMode="auto">
          <a:xfrm>
            <a:off x="3581400" y="2641600"/>
            <a:ext cx="155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>
                <a:latin typeface="Constantia" pitchFamily="18" charset="0"/>
              </a:rPr>
              <a:t>First </a:t>
            </a:r>
            <a:r>
              <a:rPr lang="en-GB" sz="1600">
                <a:latin typeface="Constantia" pitchFamily="18" charset="0"/>
              </a:rPr>
              <a:t>Consumer</a:t>
            </a:r>
          </a:p>
        </p:txBody>
      </p:sp>
      <p:sp>
        <p:nvSpPr>
          <p:cNvPr id="8202" name="Text Box 12"/>
          <p:cNvSpPr txBox="1">
            <a:spLocks noChangeArrowheads="1"/>
          </p:cNvSpPr>
          <p:nvPr/>
        </p:nvSpPr>
        <p:spPr bwMode="auto">
          <a:xfrm>
            <a:off x="6516688" y="2682875"/>
            <a:ext cx="18399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>
                <a:latin typeface="Constantia" pitchFamily="18" charset="0"/>
              </a:rPr>
              <a:t>Second Consumer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684213" y="3141663"/>
            <a:ext cx="80010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FontTx/>
              <a:buChar char="•"/>
            </a:pPr>
            <a:r>
              <a:rPr lang="en-GB" sz="2000">
                <a:latin typeface="Constantia" pitchFamily="18" charset="0"/>
              </a:rPr>
              <a:t>The arrows in a food chain show the transfer of food energy from organism to organism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GB" sz="2000">
                <a:latin typeface="Constantia" pitchFamily="18" charset="0"/>
              </a:rPr>
              <a:t>Food chains always begin with a </a:t>
            </a:r>
            <a:r>
              <a:rPr lang="en-GB" sz="2000">
                <a:solidFill>
                  <a:srgbClr val="FF0000"/>
                </a:solidFill>
                <a:latin typeface="Constantia" pitchFamily="18" charset="0"/>
              </a:rPr>
              <a:t>PRODUCER</a:t>
            </a:r>
            <a:r>
              <a:rPr lang="en-GB" sz="2000">
                <a:latin typeface="Constantia" pitchFamily="18" charset="0"/>
              </a:rPr>
              <a:t>.   This is a green plant which is able to make food using the energy of sunlight in photosynthesis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GB" sz="2000">
                <a:latin typeface="Constantia" pitchFamily="18" charset="0"/>
              </a:rPr>
              <a:t>Each stem in the food chain is known as a </a:t>
            </a:r>
            <a:r>
              <a:rPr lang="en-GB" sz="2000">
                <a:solidFill>
                  <a:srgbClr val="FF0000"/>
                </a:solidFill>
                <a:latin typeface="Constantia" pitchFamily="18" charset="0"/>
              </a:rPr>
              <a:t>TROPHIC LEVEL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GB" sz="2000">
                <a:latin typeface="Constantia" pitchFamily="18" charset="0"/>
              </a:rPr>
              <a:t>In this case the </a:t>
            </a:r>
            <a:r>
              <a:rPr lang="en-GB" sz="2000">
                <a:solidFill>
                  <a:srgbClr val="FF0000"/>
                </a:solidFill>
                <a:latin typeface="Constantia" pitchFamily="18" charset="0"/>
              </a:rPr>
              <a:t>TOP CARNIVORE </a:t>
            </a:r>
            <a:r>
              <a:rPr lang="en-GB" sz="2000">
                <a:latin typeface="Constantia" pitchFamily="18" charset="0"/>
              </a:rPr>
              <a:t>is the fox.  Top Carnivores are not eaten by anything else except decomposers (bacteria and fungi) after they die.</a:t>
            </a:r>
          </a:p>
        </p:txBody>
      </p:sp>
    </p:spTree>
    <p:extLst>
      <p:ext uri="{BB962C8B-B14F-4D97-AF65-F5344CB8AC3E}">
        <p14:creationId xmlns:p14="http://schemas.microsoft.com/office/powerpoint/2010/main" val="143796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latin typeface="Comic Sans MS" pitchFamily="66" charset="0"/>
              </a:rPr>
              <a:t>Food Web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09600" y="914400"/>
            <a:ext cx="79248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>
                <a:latin typeface="Constantia" pitchFamily="18" charset="0"/>
              </a:rPr>
              <a:t>Simple food chains are not very realistic. In practice very few animals eat just one thing. Most of them can eat several other animals or plants. A more realistic picture is given by a FOOD WEB which is made up of interconnected food chains.</a:t>
            </a:r>
          </a:p>
        </p:txBody>
      </p:sp>
      <p:pic>
        <p:nvPicPr>
          <p:cNvPr id="9220" name="Picture 4" descr="Fodd We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752600"/>
            <a:ext cx="6527800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Cabb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5181600"/>
            <a:ext cx="1554163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1524000" y="3276600"/>
            <a:ext cx="6318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latin typeface="Constantia" pitchFamily="18" charset="0"/>
              </a:rPr>
              <a:t>Falcon</a:t>
            </a: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4038600" y="2667000"/>
            <a:ext cx="4460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latin typeface="Constantia" pitchFamily="18" charset="0"/>
              </a:rPr>
              <a:t>Fox</a:t>
            </a: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7070725" y="2171700"/>
            <a:ext cx="825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latin typeface="Constantia" pitchFamily="18" charset="0"/>
              </a:rPr>
              <a:t>Barn Owl</a:t>
            </a: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1127125" y="4000500"/>
            <a:ext cx="6889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latin typeface="Constantia" pitchFamily="18" charset="0"/>
              </a:rPr>
              <a:t>Thrush</a:t>
            </a:r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4114800" y="4495800"/>
            <a:ext cx="6524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latin typeface="Constantia" pitchFamily="18" charset="0"/>
              </a:rPr>
              <a:t>Rabbit</a:t>
            </a: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5791200" y="4724400"/>
            <a:ext cx="630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latin typeface="Constantia" pitchFamily="18" charset="0"/>
              </a:rPr>
              <a:t>Pigeon</a:t>
            </a:r>
          </a:p>
        </p:txBody>
      </p:sp>
      <p:sp>
        <p:nvSpPr>
          <p:cNvPr id="9228" name="Text Box 13"/>
          <p:cNvSpPr txBox="1">
            <a:spLocks noChangeArrowheads="1"/>
          </p:cNvSpPr>
          <p:nvPr/>
        </p:nvSpPr>
        <p:spPr bwMode="auto">
          <a:xfrm>
            <a:off x="7315200" y="4495800"/>
            <a:ext cx="8826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latin typeface="Constantia" pitchFamily="18" charset="0"/>
              </a:rPr>
              <a:t>Dormouse</a:t>
            </a:r>
          </a:p>
        </p:txBody>
      </p:sp>
      <p:sp>
        <p:nvSpPr>
          <p:cNvPr id="9229" name="Text Box 14"/>
          <p:cNvSpPr txBox="1">
            <a:spLocks noChangeArrowheads="1"/>
          </p:cNvSpPr>
          <p:nvPr/>
        </p:nvSpPr>
        <p:spPr bwMode="auto">
          <a:xfrm>
            <a:off x="1812925" y="5600700"/>
            <a:ext cx="7778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latin typeface="Constantia" pitchFamily="18" charset="0"/>
              </a:rPr>
              <a:t>Cabbage</a:t>
            </a:r>
          </a:p>
        </p:txBody>
      </p:sp>
      <p:sp>
        <p:nvSpPr>
          <p:cNvPr id="9230" name="Text Box 15"/>
          <p:cNvSpPr txBox="1">
            <a:spLocks noChangeArrowheads="1"/>
          </p:cNvSpPr>
          <p:nvPr/>
        </p:nvSpPr>
        <p:spPr bwMode="auto">
          <a:xfrm>
            <a:off x="5470525" y="5981700"/>
            <a:ext cx="5603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latin typeface="Constantia" pitchFamily="18" charset="0"/>
              </a:rPr>
              <a:t>Grain</a:t>
            </a:r>
          </a:p>
        </p:txBody>
      </p:sp>
      <p:sp>
        <p:nvSpPr>
          <p:cNvPr id="9231" name="Line 16"/>
          <p:cNvSpPr>
            <a:spLocks noChangeShapeType="1"/>
          </p:cNvSpPr>
          <p:nvPr/>
        </p:nvSpPr>
        <p:spPr bwMode="auto">
          <a:xfrm flipV="1">
            <a:off x="5715000" y="4953000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232" name="Line 17"/>
          <p:cNvSpPr>
            <a:spLocks noChangeShapeType="1"/>
          </p:cNvSpPr>
          <p:nvPr/>
        </p:nvSpPr>
        <p:spPr bwMode="auto">
          <a:xfrm flipV="1">
            <a:off x="5562600" y="50292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233" name="Line 18"/>
          <p:cNvSpPr>
            <a:spLocks noChangeShapeType="1"/>
          </p:cNvSpPr>
          <p:nvPr/>
        </p:nvSpPr>
        <p:spPr bwMode="auto">
          <a:xfrm flipH="1" flipV="1">
            <a:off x="7162800" y="33528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234" name="Line 19"/>
          <p:cNvSpPr>
            <a:spLocks noChangeShapeType="1"/>
          </p:cNvSpPr>
          <p:nvPr/>
        </p:nvSpPr>
        <p:spPr bwMode="auto">
          <a:xfrm flipV="1">
            <a:off x="4038600" y="4724400"/>
            <a:ext cx="304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pic>
        <p:nvPicPr>
          <p:cNvPr id="9235" name="Picture 20" descr="Snai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4648200"/>
            <a:ext cx="696913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6" name="Line 22"/>
          <p:cNvSpPr>
            <a:spLocks noChangeShapeType="1"/>
          </p:cNvSpPr>
          <p:nvPr/>
        </p:nvSpPr>
        <p:spPr bwMode="auto">
          <a:xfrm flipH="1" flipV="1">
            <a:off x="1828800" y="51054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237" name="Text Box 23"/>
          <p:cNvSpPr txBox="1">
            <a:spLocks noChangeArrowheads="1"/>
          </p:cNvSpPr>
          <p:nvPr/>
        </p:nvSpPr>
        <p:spPr bwMode="auto">
          <a:xfrm>
            <a:off x="1143000" y="5257800"/>
            <a:ext cx="5318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200">
                <a:latin typeface="Constantia" pitchFamily="18" charset="0"/>
              </a:rPr>
              <a:t>Snail</a:t>
            </a:r>
          </a:p>
        </p:txBody>
      </p:sp>
      <p:sp>
        <p:nvSpPr>
          <p:cNvPr id="9238" name="Line 24"/>
          <p:cNvSpPr>
            <a:spLocks noChangeShapeType="1"/>
          </p:cNvSpPr>
          <p:nvPr/>
        </p:nvSpPr>
        <p:spPr bwMode="auto">
          <a:xfrm flipV="1">
            <a:off x="1676400" y="4495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239" name="Line 25"/>
          <p:cNvSpPr>
            <a:spLocks noChangeShapeType="1"/>
          </p:cNvSpPr>
          <p:nvPr/>
        </p:nvSpPr>
        <p:spPr bwMode="auto">
          <a:xfrm flipH="1" flipV="1">
            <a:off x="2133600" y="3276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240" name="Line 26"/>
          <p:cNvSpPr>
            <a:spLocks noChangeShapeType="1"/>
          </p:cNvSpPr>
          <p:nvPr/>
        </p:nvSpPr>
        <p:spPr bwMode="auto">
          <a:xfrm flipH="1" flipV="1">
            <a:off x="2209800" y="3048000"/>
            <a:ext cx="1600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241" name="Line 27"/>
          <p:cNvSpPr>
            <a:spLocks noChangeShapeType="1"/>
          </p:cNvSpPr>
          <p:nvPr/>
        </p:nvSpPr>
        <p:spPr bwMode="auto">
          <a:xfrm flipH="1" flipV="1">
            <a:off x="2209800" y="2819400"/>
            <a:ext cx="3962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242" name="Line 28"/>
          <p:cNvSpPr>
            <a:spLocks noChangeShapeType="1"/>
          </p:cNvSpPr>
          <p:nvPr/>
        </p:nvSpPr>
        <p:spPr bwMode="auto">
          <a:xfrm flipV="1">
            <a:off x="4572000" y="27432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9243" name="Line 29"/>
          <p:cNvSpPr>
            <a:spLocks noChangeShapeType="1"/>
          </p:cNvSpPr>
          <p:nvPr/>
        </p:nvSpPr>
        <p:spPr bwMode="auto">
          <a:xfrm flipH="1" flipV="1">
            <a:off x="5105400" y="2590800"/>
            <a:ext cx="2133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39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the exam 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44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Starter: </a:t>
            </a:r>
            <a:r>
              <a:rPr lang="en-GB" dirty="0" smtClean="0"/>
              <a:t>Key definitions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Decomposer</a:t>
            </a:r>
            <a:endParaRPr lang="en-GB" dirty="0"/>
          </a:p>
          <a:p>
            <a:r>
              <a:rPr lang="en-GB" dirty="0" smtClean="0"/>
              <a:t>Autotrophs</a:t>
            </a:r>
          </a:p>
          <a:p>
            <a:r>
              <a:rPr lang="en-GB" dirty="0" smtClean="0"/>
              <a:t>Abiotic factor</a:t>
            </a:r>
            <a:endParaRPr lang="en-GB" dirty="0"/>
          </a:p>
          <a:p>
            <a:r>
              <a:rPr lang="en-GB" dirty="0" smtClean="0"/>
              <a:t>Heterotrophs</a:t>
            </a:r>
          </a:p>
          <a:p>
            <a:r>
              <a:rPr lang="en-GB" dirty="0" smtClean="0"/>
              <a:t>Population</a:t>
            </a:r>
            <a:endParaRPr lang="en-GB" dirty="0"/>
          </a:p>
          <a:p>
            <a:r>
              <a:rPr lang="en-GB" dirty="0"/>
              <a:t>Biotic </a:t>
            </a:r>
            <a:r>
              <a:rPr lang="en-GB" dirty="0" smtClean="0"/>
              <a:t>factor</a:t>
            </a:r>
          </a:p>
          <a:p>
            <a:r>
              <a:rPr lang="en-GB" dirty="0" smtClean="0"/>
              <a:t>Microhabitat</a:t>
            </a:r>
            <a:endParaRPr lang="en-GB" dirty="0"/>
          </a:p>
          <a:p>
            <a:r>
              <a:rPr lang="en-GB" dirty="0"/>
              <a:t>Ecosystem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Producers</a:t>
            </a:r>
          </a:p>
          <a:p>
            <a:r>
              <a:rPr lang="en-GB" dirty="0" smtClean="0"/>
              <a:t>Habitat</a:t>
            </a:r>
            <a:endParaRPr lang="en-GB" dirty="0"/>
          </a:p>
          <a:p>
            <a:r>
              <a:rPr lang="en-GB" dirty="0" smtClean="0"/>
              <a:t>Niche</a:t>
            </a:r>
            <a:endParaRPr lang="en-GB" dirty="0"/>
          </a:p>
          <a:p>
            <a:r>
              <a:rPr lang="en-GB" dirty="0"/>
              <a:t>Environment</a:t>
            </a:r>
          </a:p>
          <a:p>
            <a:r>
              <a:rPr lang="en-GB" dirty="0" smtClean="0"/>
              <a:t>Consumers</a:t>
            </a:r>
          </a:p>
          <a:p>
            <a:r>
              <a:rPr lang="en-GB" dirty="0" smtClean="0"/>
              <a:t>Community</a:t>
            </a:r>
          </a:p>
          <a:p>
            <a:r>
              <a:rPr lang="en-GB" dirty="0" smtClean="0"/>
              <a:t>Trophic level</a:t>
            </a:r>
          </a:p>
          <a:p>
            <a:r>
              <a:rPr lang="en-GB" dirty="0" err="1" smtClean="0"/>
              <a:t>Detritivore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537492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800" b="1" dirty="0" smtClean="0">
                <a:latin typeface="Calibri" pitchFamily="34" charset="0"/>
              </a:rPr>
              <a:t>Ecosystem</a:t>
            </a:r>
            <a:r>
              <a:rPr lang="en-GB" sz="2800" dirty="0" smtClean="0">
                <a:latin typeface="Calibri" pitchFamily="34" charset="0"/>
              </a:rPr>
              <a:t> –All the living organisms and non living components in a specific habitat, and their interactions</a:t>
            </a:r>
            <a:endParaRPr lang="en-GB" sz="2800" b="1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GB" sz="2800" b="1" dirty="0" smtClean="0">
                <a:latin typeface="Calibri" pitchFamily="34" charset="0"/>
              </a:rPr>
              <a:t>Habitat</a:t>
            </a:r>
            <a:r>
              <a:rPr lang="en-GB" sz="2800" dirty="0" smtClean="0">
                <a:latin typeface="Calibri" pitchFamily="34" charset="0"/>
              </a:rPr>
              <a:t> – the place where an organism or population of organisms lives </a:t>
            </a:r>
            <a:r>
              <a:rPr lang="en-GB" sz="2800" dirty="0" err="1" smtClean="0">
                <a:latin typeface="Calibri" pitchFamily="34" charset="0"/>
              </a:rPr>
              <a:t>eg</a:t>
            </a:r>
            <a:r>
              <a:rPr lang="en-GB" sz="2800" dirty="0" smtClean="0">
                <a:latin typeface="Calibri" pitchFamily="34" charset="0"/>
              </a:rPr>
              <a:t> a woodland, rocky shore.</a:t>
            </a:r>
          </a:p>
          <a:p>
            <a:pPr>
              <a:buFont typeface="Wingdings" pitchFamily="2" charset="2"/>
              <a:buChar char="Ø"/>
            </a:pPr>
            <a:r>
              <a:rPr lang="en-GB" sz="2800" b="1" dirty="0" smtClean="0">
                <a:latin typeface="Calibri" pitchFamily="34" charset="0"/>
              </a:rPr>
              <a:t>Microhabitat </a:t>
            </a:r>
            <a:r>
              <a:rPr lang="en-GB" sz="2800" dirty="0" smtClean="0">
                <a:latin typeface="Calibri" pitchFamily="34" charset="0"/>
              </a:rPr>
              <a:t>– an area within a habitat with specific conditions </a:t>
            </a:r>
            <a:r>
              <a:rPr lang="en-GB" sz="2800" dirty="0" err="1" smtClean="0">
                <a:latin typeface="Calibri" pitchFamily="34" charset="0"/>
              </a:rPr>
              <a:t>eg</a:t>
            </a:r>
            <a:r>
              <a:rPr lang="en-GB" sz="2800" dirty="0" smtClean="0">
                <a:latin typeface="Calibri" pitchFamily="34" charset="0"/>
              </a:rPr>
              <a:t> a rotting log.</a:t>
            </a:r>
          </a:p>
          <a:p>
            <a:pPr>
              <a:buFont typeface="Wingdings" pitchFamily="2" charset="2"/>
              <a:buChar char="Ø"/>
            </a:pPr>
            <a:r>
              <a:rPr lang="en-GB" sz="2800" b="1" dirty="0" smtClean="0">
                <a:latin typeface="Calibri" pitchFamily="34" charset="0"/>
              </a:rPr>
              <a:t>Niche</a:t>
            </a:r>
            <a:r>
              <a:rPr lang="en-GB" sz="2800" dirty="0" smtClean="0">
                <a:latin typeface="Calibri" pitchFamily="34" charset="0"/>
              </a:rPr>
              <a:t> – The ‘role’ an organisms has in it’s environment – where it lives, what it eats, where and when it feeds, when it is active. Every species has its own unique niche.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Key definitions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GB" sz="2800" b="1" dirty="0" smtClean="0">
                <a:latin typeface="Calibri" pitchFamily="34" charset="0"/>
              </a:rPr>
              <a:t>Community</a:t>
            </a:r>
            <a:r>
              <a:rPr lang="en-GB" sz="2800" dirty="0" smtClean="0">
                <a:latin typeface="Calibri" pitchFamily="34" charset="0"/>
              </a:rPr>
              <a:t> – All the populations of different species that live in the same place at the same time, and who can interact with each other.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GB" sz="2800" b="1" dirty="0" smtClean="0">
                <a:latin typeface="Calibri" pitchFamily="34" charset="0"/>
              </a:rPr>
              <a:t>Population </a:t>
            </a:r>
            <a:r>
              <a:rPr lang="en-GB" sz="2800" dirty="0" smtClean="0">
                <a:latin typeface="Calibri" pitchFamily="34" charset="0"/>
              </a:rPr>
              <a:t>- all of the organisms of one species, who live in the same place at the same time, and can breed together</a:t>
            </a:r>
            <a:endParaRPr lang="en-GB" sz="2800" b="1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GB" sz="2800" b="1" dirty="0" smtClean="0">
                <a:latin typeface="Calibri" pitchFamily="34" charset="0"/>
              </a:rPr>
              <a:t>Environment</a:t>
            </a:r>
            <a:r>
              <a:rPr lang="en-GB" sz="2800" dirty="0" smtClean="0">
                <a:latin typeface="Calibri" pitchFamily="34" charset="0"/>
              </a:rPr>
              <a:t> – The conditions surrounding an organism, including both abiotic factors and biotic factors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Key definitions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GB" dirty="0" smtClean="0"/>
              <a:t>Key definitions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sz="2800" b="1" dirty="0" smtClean="0">
                <a:latin typeface="Calibri" pitchFamily="34" charset="0"/>
              </a:rPr>
              <a:t>Abiotic factor </a:t>
            </a:r>
            <a:r>
              <a:rPr lang="en-GB" sz="2800" dirty="0" smtClean="0">
                <a:latin typeface="Calibri" pitchFamily="34" charset="0"/>
              </a:rPr>
              <a:t>– the effects of the non-living components of an ecosystem </a:t>
            </a:r>
            <a:r>
              <a:rPr lang="en-GB" sz="2800" dirty="0" err="1" smtClean="0">
                <a:latin typeface="Calibri" pitchFamily="34" charset="0"/>
              </a:rPr>
              <a:t>eg</a:t>
            </a:r>
            <a:r>
              <a:rPr lang="en-GB" sz="2800" dirty="0" smtClean="0">
                <a:latin typeface="Calibri" pitchFamily="34" charset="0"/>
              </a:rPr>
              <a:t> temperature</a:t>
            </a:r>
          </a:p>
          <a:p>
            <a:pPr>
              <a:buFont typeface="Wingdings" pitchFamily="2" charset="2"/>
              <a:buChar char="Ø"/>
            </a:pPr>
            <a:r>
              <a:rPr lang="en-GB" sz="2800" b="1" dirty="0" smtClean="0">
                <a:latin typeface="Calibri" pitchFamily="34" charset="0"/>
              </a:rPr>
              <a:t>Biotic factor </a:t>
            </a:r>
            <a:r>
              <a:rPr lang="en-GB" sz="2800" dirty="0" smtClean="0">
                <a:latin typeface="Calibri" pitchFamily="34" charset="0"/>
              </a:rPr>
              <a:t>– the effects of the living parts of the ecosystem </a:t>
            </a:r>
            <a:r>
              <a:rPr lang="en-GB" sz="2800" dirty="0" err="1" smtClean="0">
                <a:latin typeface="Calibri" pitchFamily="34" charset="0"/>
              </a:rPr>
              <a:t>eg</a:t>
            </a:r>
            <a:r>
              <a:rPr lang="en-GB" sz="2800" dirty="0" smtClean="0">
                <a:latin typeface="Calibri" pitchFamily="34" charset="0"/>
              </a:rPr>
              <a:t> competition, predation</a:t>
            </a:r>
          </a:p>
          <a:p>
            <a:pPr>
              <a:buFont typeface="Wingdings" pitchFamily="2" charset="2"/>
              <a:buChar char="Ø"/>
            </a:pPr>
            <a:r>
              <a:rPr lang="en-GB" sz="2800" b="1" dirty="0" smtClean="0">
                <a:latin typeface="Calibri" pitchFamily="34" charset="0"/>
              </a:rPr>
              <a:t>Autotrophs</a:t>
            </a:r>
            <a:r>
              <a:rPr lang="en-GB" sz="2800" dirty="0" smtClean="0">
                <a:latin typeface="Calibri" pitchFamily="34" charset="0"/>
              </a:rPr>
              <a:t> – organisms that can make their own food.</a:t>
            </a:r>
          </a:p>
          <a:p>
            <a:pPr>
              <a:buFont typeface="Wingdings" pitchFamily="2" charset="2"/>
              <a:buChar char="Ø"/>
            </a:pPr>
            <a:r>
              <a:rPr lang="en-GB" sz="2800" b="1" dirty="0" smtClean="0">
                <a:latin typeface="Calibri" pitchFamily="34" charset="0"/>
              </a:rPr>
              <a:t>Heterotrophs</a:t>
            </a:r>
            <a:r>
              <a:rPr lang="en-GB" sz="2800" dirty="0" smtClean="0">
                <a:latin typeface="Calibri" pitchFamily="34" charset="0"/>
              </a:rPr>
              <a:t> - organisms that can’t make their own food.</a:t>
            </a:r>
          </a:p>
          <a:p>
            <a:pPr>
              <a:buFont typeface="Wingdings" pitchFamily="2" charset="2"/>
              <a:buChar char="Ø"/>
            </a:pPr>
            <a:r>
              <a:rPr lang="en-GB" sz="2800" b="1" dirty="0" err="1" smtClean="0">
                <a:latin typeface="Calibri" pitchFamily="34" charset="0"/>
              </a:rPr>
              <a:t>Trophic</a:t>
            </a:r>
            <a:r>
              <a:rPr lang="en-GB" sz="2800" b="1" dirty="0" smtClean="0">
                <a:latin typeface="Calibri" pitchFamily="34" charset="0"/>
              </a:rPr>
              <a:t> level </a:t>
            </a:r>
            <a:r>
              <a:rPr lang="en-GB" sz="2800" dirty="0" smtClean="0">
                <a:latin typeface="Calibri" pitchFamily="34" charset="0"/>
              </a:rPr>
              <a:t>– the level at which an organisms feeds in a food chain</a:t>
            </a:r>
          </a:p>
          <a:p>
            <a:pPr>
              <a:buFont typeface="Wingdings" pitchFamily="2" charset="2"/>
              <a:buChar char="Ø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sz="2800" b="1" dirty="0" smtClean="0">
                <a:latin typeface="Calibri" pitchFamily="34" charset="0"/>
              </a:rPr>
              <a:t>Producers </a:t>
            </a:r>
            <a:r>
              <a:rPr lang="en-GB" sz="2800" dirty="0" smtClean="0">
                <a:latin typeface="Calibri" pitchFamily="34" charset="0"/>
              </a:rPr>
              <a:t> - autotrophic organisms that convert light energy to chemical energy, which they then supply to consumers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sz="2800" b="1" dirty="0" smtClean="0">
                <a:latin typeface="Calibri" pitchFamily="34" charset="0"/>
              </a:rPr>
              <a:t>Consumers </a:t>
            </a:r>
            <a:r>
              <a:rPr lang="en-GB" sz="2800" dirty="0" smtClean="0">
                <a:latin typeface="Calibri" pitchFamily="34" charset="0"/>
              </a:rPr>
              <a:t>– living organisms that feed on other living organisms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sz="2800" b="1" dirty="0" smtClean="0">
                <a:latin typeface="Calibri" pitchFamily="34" charset="0"/>
              </a:rPr>
              <a:t>Decomposer</a:t>
            </a:r>
            <a:r>
              <a:rPr lang="en-GB" sz="2800" dirty="0" smtClean="0">
                <a:latin typeface="Calibri" pitchFamily="34" charset="0"/>
              </a:rPr>
              <a:t> – An organism that breaks down complex organic molecules into simple inorganic molecules that can be recycled. Also know as a saprophyte.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GB" sz="2800" b="1" dirty="0" err="1" smtClean="0">
                <a:latin typeface="Calibri" pitchFamily="34" charset="0"/>
              </a:rPr>
              <a:t>Detritivore</a:t>
            </a:r>
            <a:r>
              <a:rPr lang="en-GB" sz="2800" dirty="0" smtClean="0">
                <a:latin typeface="Calibri" pitchFamily="34" charset="0"/>
              </a:rPr>
              <a:t> – An organism that feed on dead organic matter.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Key definitions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</a:t>
            </a:r>
            <a:r>
              <a:rPr lang="en-GB" dirty="0" smtClean="0"/>
              <a:t>outcomes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(a</a:t>
            </a:r>
            <a:r>
              <a:rPr lang="en-GB" b="1" dirty="0" smtClean="0"/>
              <a:t>) </a:t>
            </a:r>
            <a:r>
              <a:rPr lang="en-GB" dirty="0" smtClean="0"/>
              <a:t>ecosystems</a:t>
            </a:r>
            <a:r>
              <a:rPr lang="en-GB" dirty="0"/>
              <a:t>, which range in size, are dynamic and are influenced by both biotic and abiotic factors	</a:t>
            </a:r>
            <a:endParaRPr lang="en-GB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To </a:t>
            </a:r>
            <a:r>
              <a:rPr lang="en-GB" dirty="0"/>
              <a:t>include reference to a variety of ecosystems of different sizes (e.g. a rock pool, a playing field, a large tree) and named examples of biotic and abiotic factors.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Biotic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Depending on their niche, the living organisms of an ecosystem can effect each other:</a:t>
            </a:r>
          </a:p>
          <a:p>
            <a:r>
              <a:rPr lang="en-GB" dirty="0" smtClean="0"/>
              <a:t>Producers</a:t>
            </a:r>
          </a:p>
          <a:p>
            <a:r>
              <a:rPr lang="en-GB" dirty="0" smtClean="0"/>
              <a:t>Consumers </a:t>
            </a:r>
          </a:p>
          <a:p>
            <a:r>
              <a:rPr lang="en-GB" dirty="0" smtClean="0"/>
              <a:t>Decomposers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0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704088"/>
            <a:ext cx="7571184" cy="1143000"/>
          </a:xfrm>
        </p:spPr>
        <p:txBody>
          <a:bodyPr/>
          <a:lstStyle/>
          <a:p>
            <a:r>
              <a:rPr lang="en-GB" dirty="0" smtClean="0"/>
              <a:t>Abiotic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935480"/>
            <a:ext cx="7571184" cy="438912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 non-living components of the ecosystem e.g. pH, relative humidity, temperature, concentration of pollutants.</a:t>
            </a:r>
          </a:p>
          <a:p>
            <a:pPr marL="0" indent="0">
              <a:buNone/>
            </a:pPr>
            <a:r>
              <a:rPr lang="en-GB" dirty="0" smtClean="0"/>
              <a:t>Abiotic factors can also be influenced by the biotic component e.g. rainforest canopy can influence temperature and humidity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136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</TotalTime>
  <Words>662</Words>
  <Application>Microsoft Office PowerPoint</Application>
  <PresentationFormat>On-screen Show (4:3)</PresentationFormat>
  <Paragraphs>93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Comic Sans MS</vt:lpstr>
      <vt:lpstr>Constantia</vt:lpstr>
      <vt:lpstr>Wingdings</vt:lpstr>
      <vt:lpstr>Wingdings 2</vt:lpstr>
      <vt:lpstr>Flow</vt:lpstr>
      <vt:lpstr>Ecosystems</vt:lpstr>
      <vt:lpstr>Starter: Key definitions</vt:lpstr>
      <vt:lpstr>Key definitions</vt:lpstr>
      <vt:lpstr>Key definitions</vt:lpstr>
      <vt:lpstr>Key definitions</vt:lpstr>
      <vt:lpstr>Key definitions</vt:lpstr>
      <vt:lpstr>Learning outcomes</vt:lpstr>
      <vt:lpstr>Biotic factors</vt:lpstr>
      <vt:lpstr>Abiotic factors</vt:lpstr>
      <vt:lpstr>Abiotic factor lethal at both extremes</vt:lpstr>
      <vt:lpstr>Abiotic factor lethal at one extreme</vt:lpstr>
      <vt:lpstr>Ecosystems are dynamic</vt:lpstr>
      <vt:lpstr>Dynamic ecosystems</vt:lpstr>
      <vt:lpstr>Simple Food Chain</vt:lpstr>
      <vt:lpstr>Food Web</vt:lpstr>
      <vt:lpstr>Task 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Ecosystems</dc:title>
  <dc:creator>helenh</dc:creator>
  <cp:lastModifiedBy>Helen Hawke</cp:lastModifiedBy>
  <cp:revision>23</cp:revision>
  <dcterms:created xsi:type="dcterms:W3CDTF">2014-12-26T10:51:19Z</dcterms:created>
  <dcterms:modified xsi:type="dcterms:W3CDTF">2016-08-12T10:39:08Z</dcterms:modified>
</cp:coreProperties>
</file>