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Genetic variation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Environmental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218" y="1307204"/>
            <a:ext cx="10142959" cy="5003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Some phenotypic variation is caused only by the environment and not passed on in genes: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Speaking with a regional dialect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Loss of limbs or scars</a:t>
            </a:r>
          </a:p>
          <a:p>
            <a:pPr marL="0" indent="-45720">
              <a:buNone/>
            </a:pPr>
            <a:r>
              <a:rPr lang="en-GB" sz="3200" dirty="0" smtClean="0"/>
              <a:t>Some </a:t>
            </a:r>
            <a:r>
              <a:rPr lang="en-GB" sz="3200" dirty="0"/>
              <a:t>phenotypic variation is caused </a:t>
            </a:r>
            <a:r>
              <a:rPr lang="en-GB" sz="3200" dirty="0" smtClean="0"/>
              <a:t>by </a:t>
            </a:r>
            <a:r>
              <a:rPr lang="en-GB" sz="3200" dirty="0"/>
              <a:t>the </a:t>
            </a:r>
            <a:r>
              <a:rPr lang="en-GB" sz="3200" dirty="0" smtClean="0"/>
              <a:t>environment interacting with genes:</a:t>
            </a:r>
          </a:p>
          <a:p>
            <a:pPr lvl="1"/>
            <a:r>
              <a:rPr lang="en-GB" sz="2800" dirty="0" smtClean="0"/>
              <a:t>Diet in humans</a:t>
            </a:r>
          </a:p>
          <a:p>
            <a:pPr lvl="1"/>
            <a:r>
              <a:rPr lang="en-GB" sz="2800" dirty="0" err="1" smtClean="0"/>
              <a:t>Chlorosis</a:t>
            </a:r>
            <a:r>
              <a:rPr lang="en-GB" sz="2800" dirty="0" smtClean="0"/>
              <a:t> in plants (plants grown in dim light with a lack of magnesium are yellow and cannot photosynthesis). They have the genotype for making chlorophyll but environmental factors prevent them expressing the gene.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18122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Write definitions for the following words we will be using over the next few lessons</a:t>
            </a:r>
          </a:p>
          <a:p>
            <a:r>
              <a:rPr lang="en-GB" sz="2800" dirty="0" smtClean="0"/>
              <a:t>Allele, 	heterozygous, 	homozygous, 	monogenic, </a:t>
            </a:r>
          </a:p>
          <a:p>
            <a:r>
              <a:rPr lang="en-GB" sz="2800" dirty="0" smtClean="0"/>
              <a:t>dihybrid, 	</a:t>
            </a:r>
            <a:r>
              <a:rPr lang="en-GB" sz="2800" smtClean="0"/>
              <a:t>codominance</a:t>
            </a:r>
            <a:r>
              <a:rPr lang="en-GB" sz="2800" dirty="0" smtClean="0"/>
              <a:t>, 	multiple allele, 	sex-linked, </a:t>
            </a:r>
          </a:p>
          <a:p>
            <a:r>
              <a:rPr lang="en-GB" sz="2800" dirty="0" smtClean="0"/>
              <a:t>autosomal linkage, 		epistasis</a:t>
            </a:r>
          </a:p>
        </p:txBody>
      </p:sp>
    </p:spTree>
    <p:extLst>
      <p:ext uri="{BB962C8B-B14F-4D97-AF65-F5344CB8AC3E}">
        <p14:creationId xmlns:p14="http://schemas.microsoft.com/office/powerpoint/2010/main" val="29279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Allele</a:t>
            </a:r>
            <a:r>
              <a:rPr lang="en-GB" sz="2800" dirty="0" smtClean="0"/>
              <a:t> – a version of a gene</a:t>
            </a:r>
          </a:p>
          <a:p>
            <a:r>
              <a:rPr lang="en-GB" sz="2800" b="1" dirty="0" smtClean="0"/>
              <a:t>Heterozygous</a:t>
            </a:r>
            <a:r>
              <a:rPr lang="en-GB" sz="2800" dirty="0" smtClean="0"/>
              <a:t> – not true breeding; having different alleles at a particular gene locus on a pair of homologous chromosomes</a:t>
            </a:r>
          </a:p>
          <a:p>
            <a:r>
              <a:rPr lang="en-GB" sz="2800" b="1" dirty="0" smtClean="0"/>
              <a:t>Homozygous</a:t>
            </a:r>
            <a:r>
              <a:rPr lang="en-GB" sz="2800" dirty="0" smtClean="0"/>
              <a:t> - true </a:t>
            </a:r>
            <a:r>
              <a:rPr lang="en-GB" sz="2800" dirty="0"/>
              <a:t>breeding; having </a:t>
            </a:r>
            <a:r>
              <a:rPr lang="en-GB" sz="2800" dirty="0" smtClean="0"/>
              <a:t>identical </a:t>
            </a:r>
            <a:r>
              <a:rPr lang="en-GB" sz="2800" dirty="0"/>
              <a:t>alleles at a particular gene locus on a pair of homologous chromosomes</a:t>
            </a:r>
          </a:p>
          <a:p>
            <a:r>
              <a:rPr lang="en-GB" sz="2800" b="1" dirty="0" smtClean="0"/>
              <a:t>Monogenic</a:t>
            </a:r>
            <a:r>
              <a:rPr lang="en-GB" sz="2800" dirty="0" smtClean="0"/>
              <a:t> – determined by a single gene</a:t>
            </a:r>
          </a:p>
          <a:p>
            <a:r>
              <a:rPr lang="en-GB" sz="2800" b="1" dirty="0" smtClean="0"/>
              <a:t>Dihybrid</a:t>
            </a:r>
            <a:r>
              <a:rPr lang="en-GB" sz="2800" dirty="0" smtClean="0"/>
              <a:t> – involving 2 gene loci</a:t>
            </a:r>
          </a:p>
        </p:txBody>
      </p:sp>
    </p:spTree>
    <p:extLst>
      <p:ext uri="{BB962C8B-B14F-4D97-AF65-F5344CB8AC3E}">
        <p14:creationId xmlns:p14="http://schemas.microsoft.com/office/powerpoint/2010/main" val="205399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smtClean="0"/>
              <a:t>Codominance</a:t>
            </a:r>
            <a:r>
              <a:rPr lang="en-GB" sz="2800" smtClean="0"/>
              <a:t> </a:t>
            </a:r>
            <a:r>
              <a:rPr lang="en-GB" sz="2800" dirty="0" smtClean="0"/>
              <a:t>– where both alleles present in the genotype of a heterozygous individual contribute to the individuals phenotype</a:t>
            </a:r>
          </a:p>
          <a:p>
            <a:r>
              <a:rPr lang="en-GB" sz="2800" b="1" dirty="0" smtClean="0"/>
              <a:t>Multiple alleles </a:t>
            </a:r>
            <a:r>
              <a:rPr lang="en-GB" sz="2800" dirty="0" smtClean="0"/>
              <a:t>– characteristic for which there are 3 or more alleles in the populations gene pool</a:t>
            </a:r>
          </a:p>
          <a:p>
            <a:r>
              <a:rPr lang="en-GB" sz="2800" b="1" dirty="0" smtClean="0"/>
              <a:t>Sex-linked</a:t>
            </a:r>
            <a:r>
              <a:rPr lang="en-GB" sz="2800" dirty="0" smtClean="0"/>
              <a:t> – genes present on one of the sex chromosomes</a:t>
            </a:r>
          </a:p>
          <a:p>
            <a:r>
              <a:rPr lang="en-GB" sz="2800" b="1" dirty="0"/>
              <a:t>A</a:t>
            </a:r>
            <a:r>
              <a:rPr lang="en-GB" sz="2800" b="1" dirty="0" smtClean="0"/>
              <a:t>utosomal linkage </a:t>
            </a:r>
            <a:r>
              <a:rPr lang="en-GB" sz="2800" dirty="0" smtClean="0"/>
              <a:t>– gene loci present on the same autosome (non sex chromosome) that are often inherited together</a:t>
            </a:r>
          </a:p>
          <a:p>
            <a:r>
              <a:rPr lang="en-GB" sz="2800" b="1" dirty="0" smtClean="0"/>
              <a:t>Epistasis</a:t>
            </a:r>
            <a:r>
              <a:rPr lang="en-GB" sz="2800" dirty="0" smtClean="0"/>
              <a:t> – interaction of non-linked gene loci where one masks the expression of the other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362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the contribution of both environmental and genetic factors to phenotypic </a:t>
            </a:r>
            <a:r>
              <a:rPr lang="en-GB" sz="2800" dirty="0" smtClean="0"/>
              <a:t>variation</a:t>
            </a:r>
          </a:p>
          <a:p>
            <a:pPr lvl="1"/>
            <a:r>
              <a:rPr lang="en-GB" sz="2400" dirty="0"/>
              <a:t>To include examples of both genetic and environmental contributions – environmental examples could include diet in animals and </a:t>
            </a:r>
            <a:r>
              <a:rPr lang="en-GB" sz="2400" dirty="0" err="1"/>
              <a:t>etiolation</a:t>
            </a:r>
            <a:r>
              <a:rPr lang="en-GB" sz="2400" dirty="0"/>
              <a:t> or </a:t>
            </a:r>
            <a:r>
              <a:rPr lang="en-GB" sz="2400" dirty="0" err="1"/>
              <a:t>chlorosis</a:t>
            </a:r>
            <a:r>
              <a:rPr lang="en-GB" sz="2400" dirty="0"/>
              <a:t> in plants.</a:t>
            </a:r>
          </a:p>
          <a:p>
            <a:r>
              <a:rPr lang="en-GB" sz="2800" b="1" dirty="0"/>
              <a:t>(ii) </a:t>
            </a:r>
            <a:r>
              <a:rPr lang="en-GB" sz="2800" dirty="0"/>
              <a:t>how sexual reproduction can lead to genetic variation within a species	</a:t>
            </a:r>
          </a:p>
          <a:p>
            <a:pPr lvl="1"/>
            <a:r>
              <a:rPr lang="en-GB" sz="2400" dirty="0"/>
              <a:t>Meiosis and the random fusion of gametes at fertilisation.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22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(</a:t>
            </a:r>
            <a:r>
              <a:rPr lang="en-GB" sz="2800" b="1" dirty="0" err="1"/>
              <a:t>i</a:t>
            </a:r>
            <a:r>
              <a:rPr lang="en-GB" sz="2800" b="1" dirty="0"/>
              <a:t>) </a:t>
            </a:r>
            <a:r>
              <a:rPr lang="en-GB" sz="2800" dirty="0"/>
              <a:t>the contribution of both environmental and genetic factors to phenotypic </a:t>
            </a:r>
            <a:r>
              <a:rPr lang="en-GB" sz="2800" dirty="0" smtClean="0"/>
              <a:t>variation</a:t>
            </a:r>
          </a:p>
          <a:p>
            <a:pPr lvl="1"/>
            <a:r>
              <a:rPr lang="en-GB" sz="2400" dirty="0"/>
              <a:t>To include examples of both genetic and environmental contributions – environmental examples could include diet in animals and </a:t>
            </a:r>
            <a:r>
              <a:rPr lang="en-GB" sz="2400" dirty="0" err="1"/>
              <a:t>etiolation</a:t>
            </a:r>
            <a:r>
              <a:rPr lang="en-GB" sz="2400" dirty="0"/>
              <a:t> or </a:t>
            </a:r>
            <a:r>
              <a:rPr lang="en-GB" sz="2400" dirty="0" err="1"/>
              <a:t>chlorosis</a:t>
            </a:r>
            <a:r>
              <a:rPr lang="en-GB" sz="2400" dirty="0"/>
              <a:t> in plants.</a:t>
            </a:r>
          </a:p>
          <a:p>
            <a:r>
              <a:rPr lang="en-GB" sz="2800" b="1" dirty="0"/>
              <a:t>(ii) </a:t>
            </a:r>
            <a:r>
              <a:rPr lang="en-GB" sz="2800" dirty="0"/>
              <a:t>how sexual reproduction can lead to genetic variation within a species	</a:t>
            </a:r>
          </a:p>
          <a:p>
            <a:pPr lvl="1"/>
            <a:r>
              <a:rPr lang="en-GB" sz="2400" dirty="0"/>
              <a:t>Meiosis and the random fusion of gametes at fertilisation.	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825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the terms genotype and phenotype</a:t>
            </a:r>
          </a:p>
          <a:p>
            <a:r>
              <a:rPr lang="en-GB" sz="2800" b="1" dirty="0" smtClean="0"/>
              <a:t>Genotype</a:t>
            </a:r>
            <a:r>
              <a:rPr lang="en-GB" sz="2800" dirty="0" smtClean="0"/>
              <a:t> – the genetic make up of an organism</a:t>
            </a:r>
          </a:p>
          <a:p>
            <a:r>
              <a:rPr lang="en-GB" sz="2800" b="1" dirty="0" smtClean="0"/>
              <a:t>Phenotype</a:t>
            </a:r>
            <a:r>
              <a:rPr lang="en-GB" sz="2800" dirty="0" smtClean="0"/>
              <a:t> – the visible characteristics of an organism</a:t>
            </a:r>
          </a:p>
          <a:p>
            <a:endParaRPr lang="en-GB" sz="2800" dirty="0" smtClean="0"/>
          </a:p>
          <a:p>
            <a:r>
              <a:rPr lang="en-GB" sz="2800" dirty="0" smtClean="0"/>
              <a:t>From GCSE, what influences the phenotype?</a:t>
            </a:r>
          </a:p>
          <a:p>
            <a:r>
              <a:rPr lang="en-GB" sz="2800" dirty="0" smtClean="0"/>
              <a:t>Both genotype (genetic factors) and the environment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4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3 things influence the genetic factors:</a:t>
            </a:r>
          </a:p>
          <a:p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Gene mutations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Chromosome mutations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Sexual reproduction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30698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GB" dirty="0" smtClean="0"/>
              <a:t>Gene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03797"/>
            <a:ext cx="9720073" cy="49055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Mutagens can influence the rate of mutation. These can include:</a:t>
            </a:r>
          </a:p>
          <a:p>
            <a:r>
              <a:rPr lang="en-GB" sz="2800" b="1" dirty="0" smtClean="0"/>
              <a:t>Physical agents </a:t>
            </a:r>
            <a:r>
              <a:rPr lang="en-GB" sz="2800" dirty="0" smtClean="0"/>
              <a:t>– X-rays, gamma rays and UV light</a:t>
            </a:r>
          </a:p>
          <a:p>
            <a:r>
              <a:rPr lang="en-GB" sz="2800" b="1" dirty="0" smtClean="0"/>
              <a:t>Chemical agents </a:t>
            </a:r>
            <a:r>
              <a:rPr lang="en-GB" sz="2800" dirty="0" smtClean="0"/>
              <a:t>– </a:t>
            </a:r>
            <a:r>
              <a:rPr lang="en-GB" sz="2800" dirty="0" err="1" smtClean="0"/>
              <a:t>benzopyrene</a:t>
            </a:r>
            <a:r>
              <a:rPr lang="en-GB" sz="2800" dirty="0" smtClean="0"/>
              <a:t> (in tobacco smoke), mustard gas, free radicals</a:t>
            </a:r>
          </a:p>
          <a:p>
            <a:r>
              <a:rPr lang="en-GB" sz="2800" b="1" dirty="0" smtClean="0"/>
              <a:t>Biological agents </a:t>
            </a:r>
            <a:r>
              <a:rPr lang="en-GB" sz="2800" dirty="0" smtClean="0"/>
              <a:t>– some viruses, transposons (jumping genes), food contaminants (</a:t>
            </a:r>
            <a:r>
              <a:rPr lang="en-GB" sz="2800" dirty="0" err="1" smtClean="0"/>
              <a:t>mycotoxins</a:t>
            </a:r>
            <a:r>
              <a:rPr lang="en-GB" sz="2800" dirty="0" smtClean="0"/>
              <a:t> from fungi)</a:t>
            </a:r>
          </a:p>
          <a:p>
            <a:r>
              <a:rPr lang="en-GB" sz="2800" dirty="0" smtClean="0"/>
              <a:t>Mutations can be harmful, advantageous or neutral. </a:t>
            </a:r>
          </a:p>
          <a:p>
            <a:r>
              <a:rPr lang="en-GB" sz="2800" dirty="0" smtClean="0"/>
              <a:t>Mutations that occur during gamete formation are </a:t>
            </a:r>
            <a:r>
              <a:rPr lang="en-GB" sz="2800" b="1" dirty="0" smtClean="0"/>
              <a:t>persistent</a:t>
            </a:r>
            <a:r>
              <a:rPr lang="en-GB" sz="2800" dirty="0" smtClean="0"/>
              <a:t> (transmitted through many generations) and </a:t>
            </a:r>
            <a:r>
              <a:rPr lang="en-GB" sz="2800" b="1" dirty="0" smtClean="0"/>
              <a:t>random</a:t>
            </a:r>
            <a:r>
              <a:rPr lang="en-GB" sz="2800" dirty="0" smtClean="0"/>
              <a:t> (not directed by need)</a:t>
            </a:r>
          </a:p>
          <a:p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42341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These occur during meiosis.</a:t>
            </a:r>
          </a:p>
          <a:p>
            <a:r>
              <a:rPr lang="en-GB" sz="2800" dirty="0" smtClean="0"/>
              <a:t>Create a list of the different types of chromosome mutations, how they occur and the influence they may have.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18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5819"/>
            <a:ext cx="9720072" cy="1499616"/>
          </a:xfrm>
        </p:spPr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81070"/>
            <a:ext cx="10000923" cy="482829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Deletion</a:t>
            </a:r>
            <a:r>
              <a:rPr lang="en-GB" sz="2800" dirty="0" smtClean="0"/>
              <a:t> – part of the chromosome, containing genes and regulatory sequences, is lost</a:t>
            </a:r>
          </a:p>
          <a:p>
            <a:r>
              <a:rPr lang="en-GB" sz="2800" b="1" dirty="0" smtClean="0"/>
              <a:t>Inversion</a:t>
            </a:r>
            <a:r>
              <a:rPr lang="en-GB" sz="2800" dirty="0" smtClean="0"/>
              <a:t> – sections of chromosome mat break off, turn through 180</a:t>
            </a:r>
            <a:r>
              <a:rPr lang="en-GB" sz="2800" baseline="30000" dirty="0" smtClean="0"/>
              <a:t>o</a:t>
            </a:r>
            <a:r>
              <a:rPr lang="en-GB" sz="2800" dirty="0" smtClean="0"/>
              <a:t> and join again. All the genes are still present but may be too far away from their regulatory nucleotide sequence to be expressed.</a:t>
            </a:r>
          </a:p>
          <a:p>
            <a:r>
              <a:rPr lang="en-GB" sz="2800" b="1" dirty="0" smtClean="0"/>
              <a:t>Translocation</a:t>
            </a:r>
            <a:r>
              <a:rPr lang="en-GB" sz="2800" dirty="0" smtClean="0"/>
              <a:t> – a piece of chromosome breaks off and becomes attached to another chromosome. This may affect both chromosomes.</a:t>
            </a:r>
          </a:p>
          <a:p>
            <a:r>
              <a:rPr lang="en-GB" sz="2800" b="1" dirty="0" smtClean="0"/>
              <a:t>Duplication</a:t>
            </a:r>
            <a:r>
              <a:rPr lang="en-GB" sz="2800" dirty="0" smtClean="0"/>
              <a:t> – a piece of chromosome may be duplicated. Overexpression can be harmful because too many of certain proteins may disrupt metabolism.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41017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9750"/>
            <a:ext cx="9720072" cy="1499616"/>
          </a:xfrm>
        </p:spPr>
        <p:txBody>
          <a:bodyPr/>
          <a:lstStyle/>
          <a:p>
            <a:r>
              <a:rPr lang="en-GB" dirty="0" smtClean="0"/>
              <a:t>Chromosome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5109"/>
            <a:ext cx="9720073" cy="4624251"/>
          </a:xfrm>
        </p:spPr>
        <p:txBody>
          <a:bodyPr>
            <a:normAutofit/>
          </a:bodyPr>
          <a:lstStyle/>
          <a:p>
            <a:r>
              <a:rPr lang="en-GB" sz="2800" b="1" dirty="0"/>
              <a:t>Non-disjunction</a:t>
            </a:r>
            <a:r>
              <a:rPr lang="en-GB" sz="2800" dirty="0"/>
              <a:t> – one pair of chromosomes or chromatids fails to separate leaving one gamete with an extra chromosome. </a:t>
            </a:r>
            <a:r>
              <a:rPr lang="en-GB" sz="2800" dirty="0" err="1"/>
              <a:t>Eg</a:t>
            </a:r>
            <a:r>
              <a:rPr lang="en-GB" sz="2800" dirty="0"/>
              <a:t> Downs syndrome (trisomy 21) and </a:t>
            </a:r>
            <a:r>
              <a:rPr lang="en-GB" sz="2800" dirty="0" err="1"/>
              <a:t>klinefelter</a:t>
            </a:r>
            <a:r>
              <a:rPr lang="en-GB" sz="2800" dirty="0"/>
              <a:t> syndrome (an extra X chromosome XXY</a:t>
            </a:r>
            <a:r>
              <a:rPr lang="en-GB" sz="2800" dirty="0" smtClean="0"/>
              <a:t>)</a:t>
            </a:r>
          </a:p>
          <a:p>
            <a:endParaRPr lang="en-GB" sz="900" dirty="0"/>
          </a:p>
          <a:p>
            <a:pPr lvl="1"/>
            <a:r>
              <a:rPr lang="en-GB" sz="2400" b="1" dirty="0" smtClean="0"/>
              <a:t>Aneuploidy</a:t>
            </a:r>
            <a:r>
              <a:rPr lang="en-GB" sz="2400" dirty="0" smtClean="0"/>
              <a:t> – the chromosome number is not an exact multiple of the haploid number e.g. trisomy</a:t>
            </a:r>
          </a:p>
          <a:p>
            <a:pPr lvl="1"/>
            <a:endParaRPr lang="en-GB" sz="2800" dirty="0" smtClean="0"/>
          </a:p>
          <a:p>
            <a:pPr lvl="1"/>
            <a:r>
              <a:rPr lang="en-GB" sz="2400" b="1" dirty="0" smtClean="0"/>
              <a:t>Polyploidy</a:t>
            </a:r>
            <a:r>
              <a:rPr lang="en-GB" sz="2400" dirty="0" smtClean="0"/>
              <a:t> – if a diploid gamete is fertilized by a haploid gamete, the resulting zygote will be triploid. The fusion of 2 diploid gametes leads to a tetraploid zygote. Many cultivated plants are polyploidy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(i) the contribution of both environmental and genetic factors to phenotypic variation</a:t>
            </a:r>
          </a:p>
        </p:txBody>
      </p:sp>
    </p:spTree>
    <p:extLst>
      <p:ext uri="{BB962C8B-B14F-4D97-AF65-F5344CB8AC3E}">
        <p14:creationId xmlns:p14="http://schemas.microsoft.com/office/powerpoint/2010/main" val="5057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Sexual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996" y="1950965"/>
            <a:ext cx="10627941" cy="40233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How can sexual reproduction lead to genetic variation?</a:t>
            </a:r>
          </a:p>
          <a:p>
            <a:r>
              <a:rPr lang="en-GB" sz="2800" dirty="0" smtClean="0"/>
              <a:t>During meiosis:</a:t>
            </a:r>
          </a:p>
          <a:p>
            <a:r>
              <a:rPr lang="en-GB" sz="2800" b="1" dirty="0" smtClean="0"/>
              <a:t>Allele shuffling </a:t>
            </a:r>
            <a:r>
              <a:rPr lang="en-GB" sz="2800" dirty="0" smtClean="0"/>
              <a:t>– swapping of alleles between sister chromatids during crossing over in prophase 1.</a:t>
            </a:r>
          </a:p>
          <a:p>
            <a:r>
              <a:rPr lang="en-GB" sz="2800" b="1" dirty="0" smtClean="0"/>
              <a:t>Independent assortment </a:t>
            </a:r>
            <a:r>
              <a:rPr lang="en-GB" sz="2800" dirty="0" smtClean="0"/>
              <a:t>– of chromosome during metaphase/anaphase 1 and 2</a:t>
            </a:r>
          </a:p>
          <a:p>
            <a:r>
              <a:rPr lang="en-GB" sz="2800" b="1" dirty="0" smtClean="0"/>
              <a:t>Random fertilisation </a:t>
            </a:r>
            <a:r>
              <a:rPr lang="en-GB" sz="2800" dirty="0" smtClean="0"/>
              <a:t>– any male gamete can combine with any female gamete.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692721" y="0"/>
            <a:ext cx="5499279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(ii) </a:t>
            </a:r>
            <a:r>
              <a:rPr lang="en-GB" dirty="0"/>
              <a:t>how sexual reproduction can lead to genetic variation within a species</a:t>
            </a:r>
          </a:p>
        </p:txBody>
      </p:sp>
    </p:spTree>
    <p:extLst>
      <p:ext uri="{BB962C8B-B14F-4D97-AF65-F5344CB8AC3E}">
        <p14:creationId xmlns:p14="http://schemas.microsoft.com/office/powerpoint/2010/main" val="33557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</TotalTime>
  <Words>854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Tw Cen MT</vt:lpstr>
      <vt:lpstr>Tw Cen MT Condensed</vt:lpstr>
      <vt:lpstr>Wingdings</vt:lpstr>
      <vt:lpstr>Wingdings 3</vt:lpstr>
      <vt:lpstr>Integral</vt:lpstr>
      <vt:lpstr>Genetic variation</vt:lpstr>
      <vt:lpstr>Learning outcomes</vt:lpstr>
      <vt:lpstr>Key definitions</vt:lpstr>
      <vt:lpstr>Genetic factors</vt:lpstr>
      <vt:lpstr>Gene mutations</vt:lpstr>
      <vt:lpstr>Chromosome mutations</vt:lpstr>
      <vt:lpstr>Chromosome mutations</vt:lpstr>
      <vt:lpstr>Chromosome mutations</vt:lpstr>
      <vt:lpstr>Sexual reproduction</vt:lpstr>
      <vt:lpstr>Environmental factors</vt:lpstr>
      <vt:lpstr>Key definitions</vt:lpstr>
      <vt:lpstr>Key definitions</vt:lpstr>
      <vt:lpstr>Key definitions</vt:lpstr>
      <vt:lpstr>Learning outcomes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variation</dc:title>
  <dc:creator>Helen Hawke</dc:creator>
  <cp:lastModifiedBy>Louise Wilson</cp:lastModifiedBy>
  <cp:revision>19</cp:revision>
  <dcterms:created xsi:type="dcterms:W3CDTF">2016-07-25T05:14:49Z</dcterms:created>
  <dcterms:modified xsi:type="dcterms:W3CDTF">2017-01-06T08:03:41Z</dcterms:modified>
</cp:coreProperties>
</file>