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activeX/activeX2.xml" ContentType="application/vnd.ms-office.activeX+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5" r:id="rId3"/>
    <p:sldId id="274" r:id="rId4"/>
    <p:sldId id="279" r:id="rId5"/>
    <p:sldId id="258" r:id="rId6"/>
    <p:sldId id="259" r:id="rId7"/>
    <p:sldId id="276" r:id="rId8"/>
    <p:sldId id="260" r:id="rId9"/>
    <p:sldId id="261" r:id="rId10"/>
    <p:sldId id="280" r:id="rId11"/>
    <p:sldId id="281" r:id="rId12"/>
    <p:sldId id="282" r:id="rId13"/>
    <p:sldId id="270" r:id="rId14"/>
    <p:sldId id="271" r:id="rId15"/>
    <p:sldId id="272" r:id="rId16"/>
    <p:sldId id="273" r:id="rId17"/>
    <p:sldId id="262" r:id="rId18"/>
    <p:sldId id="278" r:id="rId19"/>
    <p:sldId id="283" r:id="rId20"/>
    <p:sldId id="263" r:id="rId21"/>
    <p:sldId id="264" r:id="rId22"/>
    <p:sldId id="265" r:id="rId23"/>
    <p:sldId id="277" r:id="rId24"/>
    <p:sldId id="28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0BC6FB-4BC2-4E42-BC9D-955950F836A7}" type="datetimeFigureOut">
              <a:rPr lang="en-GB" smtClean="0"/>
              <a:pPr/>
              <a:t>25/03/2017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2CBAFF-5A50-4086-BCC3-BFA190533DB1}" type="slidenum">
              <a:rPr lang="en-GB" smtClean="0"/>
              <a:pPr/>
              <a:t>‹#›</a:t>
            </a:fld>
            <a:endParaRPr lang="en-GB"/>
          </a:p>
        </p:txBody>
      </p:sp>
    </p:spTree>
    <p:extLst>
      <p:ext uri="{BB962C8B-B14F-4D97-AF65-F5344CB8AC3E}">
        <p14:creationId xmlns:p14="http://schemas.microsoft.com/office/powerpoint/2010/main" val="26261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2AF10A-06F7-42E1-ABE5-CFD6A142FDCE}" type="slidenum">
              <a:rPr lang="en-US" smtClean="0"/>
              <a:pPr fontAlgn="base">
                <a:spcBef>
                  <a:spcPct val="0"/>
                </a:spcBef>
                <a:spcAft>
                  <a:spcPct val="0"/>
                </a:spcAft>
                <a:defRPr/>
              </a:pPr>
              <a:t>13</a:t>
            </a:fld>
            <a:endParaRPr lang="en-US" smtClean="0"/>
          </a:p>
        </p:txBody>
      </p:sp>
      <p:sp>
        <p:nvSpPr>
          <p:cNvPr id="30723" name="Rectangle 8"/>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t>Boardworks GCSE Science: Biology </a:t>
            </a:r>
          </a:p>
          <a:p>
            <a:pPr fontAlgn="base">
              <a:spcBef>
                <a:spcPct val="0"/>
              </a:spcBef>
              <a:spcAft>
                <a:spcPct val="0"/>
              </a:spcAft>
              <a:defRPr/>
            </a:pPr>
            <a:r>
              <a:rPr lang="en-GB" smtClean="0"/>
              <a:t>Competition</a:t>
            </a:r>
          </a:p>
        </p:txBody>
      </p:sp>
      <p:sp>
        <p:nvSpPr>
          <p:cNvPr id="3379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smtClean="0"/>
              <a:t>Photo credit (left and right): </a:t>
            </a:r>
            <a:r>
              <a:rPr lang="en-US" smtClean="0"/>
              <a:t>© 2006 Jupiterimages Corporation</a:t>
            </a:r>
          </a:p>
          <a:p>
            <a:pPr eaLnBrk="1" hangingPunct="1">
              <a:spcBef>
                <a:spcPct val="0"/>
              </a:spcBef>
            </a:pPr>
            <a:endParaRPr lang="en-GB" b="1" smtClean="0"/>
          </a:p>
          <a:p>
            <a:pPr eaLnBrk="1" hangingPunct="1">
              <a:spcBef>
                <a:spcPct val="0"/>
              </a:spcBef>
            </a:pPr>
            <a:r>
              <a:rPr lang="en-GB" b="1" smtClean="0"/>
              <a:t>Teacher notes</a:t>
            </a:r>
          </a:p>
          <a:p>
            <a:pPr eaLnBrk="1" hangingPunct="1">
              <a:spcBef>
                <a:spcPct val="0"/>
              </a:spcBef>
            </a:pPr>
            <a:r>
              <a:rPr lang="en-GB" smtClean="0"/>
              <a:t>See the ‘</a:t>
            </a:r>
            <a:r>
              <a:rPr lang="en-GB" b="1" smtClean="0"/>
              <a:t>Adaptation</a:t>
            </a:r>
            <a:r>
              <a:rPr lang="en-GB" smtClean="0"/>
              <a:t>’ presentation for more information on general adaptations of predators and preys, including the lynx and snowshoe hare.</a:t>
            </a:r>
          </a:p>
        </p:txBody>
      </p:sp>
    </p:spTree>
    <p:extLst>
      <p:ext uri="{BB962C8B-B14F-4D97-AF65-F5344CB8AC3E}">
        <p14:creationId xmlns:p14="http://schemas.microsoft.com/office/powerpoint/2010/main" val="3658824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935707-9E05-4101-AD38-A0CF3A0AF55C}" type="slidenum">
              <a:rPr lang="en-US" smtClean="0"/>
              <a:pPr fontAlgn="base">
                <a:spcBef>
                  <a:spcPct val="0"/>
                </a:spcBef>
                <a:spcAft>
                  <a:spcPct val="0"/>
                </a:spcAft>
                <a:defRPr/>
              </a:pPr>
              <a:t>14</a:t>
            </a:fld>
            <a:endParaRPr lang="en-US" smtClean="0"/>
          </a:p>
        </p:txBody>
      </p:sp>
      <p:sp>
        <p:nvSpPr>
          <p:cNvPr id="31747" name="Rectangle 8"/>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t>Boardworks GCSE Science: Biology </a:t>
            </a:r>
          </a:p>
          <a:p>
            <a:pPr fontAlgn="base">
              <a:spcBef>
                <a:spcPct val="0"/>
              </a:spcBef>
              <a:spcAft>
                <a:spcPct val="0"/>
              </a:spcAft>
              <a:defRPr/>
            </a:pPr>
            <a:r>
              <a:rPr lang="en-GB" smtClean="0"/>
              <a:t>Competition</a:t>
            </a:r>
          </a:p>
        </p:txBody>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smtClean="0"/>
              <a:t>Teacher notes</a:t>
            </a:r>
          </a:p>
          <a:p>
            <a:pPr eaLnBrk="1" hangingPunct="1">
              <a:spcBef>
                <a:spcPct val="0"/>
              </a:spcBef>
            </a:pPr>
            <a:r>
              <a:rPr lang="en-GB" smtClean="0"/>
              <a:t>The data on population sizes of the snowshoe hare and its chief predator, the lynx, were estimated from the number of furs for sale at trading posts in Hudson Bay, Canada.</a:t>
            </a:r>
          </a:p>
        </p:txBody>
      </p:sp>
      <p:sp>
        <p:nvSpPr>
          <p:cNvPr id="34821" name="Rectangle 4"/>
          <p:cNvSpPr>
            <a:spLocks noGrp="1" noRot="1" noChangeAspect="1" noChangeArrowheads="1" noTextEdit="1"/>
          </p:cNvSpPr>
          <p:nvPr>
            <p:ph type="sldImg"/>
          </p:nvPr>
        </p:nvSpPr>
        <p:spPr bwMode="auto">
          <a:noFill/>
          <a:ln>
            <a:solidFill>
              <a:srgbClr val="000000"/>
            </a:solidFill>
            <a:miter lim="800000"/>
            <a:headEnd/>
            <a:tailEnd/>
          </a:ln>
        </p:spPr>
      </p:sp>
    </p:spTree>
    <p:extLst>
      <p:ext uri="{BB962C8B-B14F-4D97-AF65-F5344CB8AC3E}">
        <p14:creationId xmlns:p14="http://schemas.microsoft.com/office/powerpoint/2010/main" val="3083748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867834C8-17C3-4A9B-831B-C0C20D6A7B60}" type="slidenum">
              <a:rPr lang="en-US"/>
              <a:pPr>
                <a:defRPr/>
              </a:pPr>
              <a:t>15</a:t>
            </a:fld>
            <a:endParaRPr lang="en-US"/>
          </a:p>
        </p:txBody>
      </p:sp>
      <p:sp>
        <p:nvSpPr>
          <p:cNvPr id="6" name="Rectangle 8"/>
          <p:cNvSpPr>
            <a:spLocks noGrp="1" noChangeArrowheads="1"/>
          </p:cNvSpPr>
          <p:nvPr>
            <p:ph type="hdr" sz="quarter"/>
          </p:nvPr>
        </p:nvSpPr>
        <p:spPr/>
        <p:txBody>
          <a:bodyPr/>
          <a:lstStyle/>
          <a:p>
            <a:pPr>
              <a:defRPr/>
            </a:pPr>
            <a:r>
              <a:rPr lang="en-GB"/>
              <a:t>Boardworks GCSE Science: Biology </a:t>
            </a:r>
          </a:p>
          <a:p>
            <a:pPr>
              <a:defRPr/>
            </a:pPr>
            <a:r>
              <a:rPr lang="en-GB"/>
              <a:t>Competition</a:t>
            </a:r>
          </a:p>
        </p:txBody>
      </p:sp>
      <p:sp>
        <p:nvSpPr>
          <p:cNvPr id="3584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extLst>
      <p:ext uri="{BB962C8B-B14F-4D97-AF65-F5344CB8AC3E}">
        <p14:creationId xmlns:p14="http://schemas.microsoft.com/office/powerpoint/2010/main" val="3286038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E3BAA2-7C27-4837-93BA-E42C55EDEBC6}" type="slidenum">
              <a:rPr lang="en-US" smtClean="0"/>
              <a:pPr fontAlgn="base">
                <a:spcBef>
                  <a:spcPct val="0"/>
                </a:spcBef>
                <a:spcAft>
                  <a:spcPct val="0"/>
                </a:spcAft>
                <a:defRPr/>
              </a:pPr>
              <a:t>17</a:t>
            </a:fld>
            <a:endParaRPr lang="en-US" smtClean="0"/>
          </a:p>
        </p:txBody>
      </p:sp>
      <p:sp>
        <p:nvSpPr>
          <p:cNvPr id="24579" name="Rectangle 8"/>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t>Boardworks GCSE Science: Biology </a:t>
            </a:r>
          </a:p>
          <a:p>
            <a:pPr fontAlgn="base">
              <a:spcBef>
                <a:spcPct val="0"/>
              </a:spcBef>
              <a:spcAft>
                <a:spcPct val="0"/>
              </a:spcAft>
              <a:defRPr/>
            </a:pPr>
            <a:r>
              <a:rPr lang="en-GB" smtClean="0"/>
              <a:t>Competition</a:t>
            </a:r>
          </a:p>
        </p:txBody>
      </p:sp>
      <p:sp>
        <p:nvSpPr>
          <p:cNvPr id="2765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1313720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ED9FA0-EF3E-4CCD-898A-68CDBC6A0DF5}" type="slidenum">
              <a:rPr lang="en-US" smtClean="0"/>
              <a:pPr fontAlgn="base">
                <a:spcBef>
                  <a:spcPct val="0"/>
                </a:spcBef>
                <a:spcAft>
                  <a:spcPct val="0"/>
                </a:spcAft>
                <a:defRPr/>
              </a:pPr>
              <a:t>21</a:t>
            </a:fld>
            <a:endParaRPr lang="en-US" smtClean="0"/>
          </a:p>
        </p:txBody>
      </p:sp>
      <p:sp>
        <p:nvSpPr>
          <p:cNvPr id="25603" name="Rectangle 8"/>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t>Boardworks GCSE Science: Biology </a:t>
            </a:r>
          </a:p>
          <a:p>
            <a:pPr fontAlgn="base">
              <a:spcBef>
                <a:spcPct val="0"/>
              </a:spcBef>
              <a:spcAft>
                <a:spcPct val="0"/>
              </a:spcAft>
              <a:defRPr/>
            </a:pPr>
            <a:r>
              <a:rPr lang="en-GB" smtClean="0"/>
              <a:t>Competition</a:t>
            </a:r>
          </a:p>
        </p:txBody>
      </p:sp>
      <p:sp>
        <p:nvSpPr>
          <p:cNvPr id="2867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smtClean="0"/>
              <a:t>Photo credit:</a:t>
            </a:r>
            <a:r>
              <a:rPr lang="en-GB" smtClean="0"/>
              <a:t> Ivo Iliev</a:t>
            </a:r>
          </a:p>
        </p:txBody>
      </p:sp>
    </p:spTree>
    <p:extLst>
      <p:ext uri="{BB962C8B-B14F-4D97-AF65-F5344CB8AC3E}">
        <p14:creationId xmlns:p14="http://schemas.microsoft.com/office/powerpoint/2010/main" val="1096418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62DF33-8C40-4919-A776-2F9732DFA446}" type="slidenum">
              <a:rPr lang="en-US" smtClean="0"/>
              <a:pPr fontAlgn="base">
                <a:spcBef>
                  <a:spcPct val="0"/>
                </a:spcBef>
                <a:spcAft>
                  <a:spcPct val="0"/>
                </a:spcAft>
                <a:defRPr/>
              </a:pPr>
              <a:t>22</a:t>
            </a:fld>
            <a:endParaRPr lang="en-US" smtClean="0"/>
          </a:p>
        </p:txBody>
      </p:sp>
      <p:sp>
        <p:nvSpPr>
          <p:cNvPr id="26627" name="Rectangle 8"/>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t>Boardworks GCSE Science: Biology </a:t>
            </a:r>
          </a:p>
          <a:p>
            <a:pPr fontAlgn="base">
              <a:spcBef>
                <a:spcPct val="0"/>
              </a:spcBef>
              <a:spcAft>
                <a:spcPct val="0"/>
              </a:spcAft>
              <a:defRPr/>
            </a:pPr>
            <a:r>
              <a:rPr lang="en-GB" smtClean="0"/>
              <a:t>Competition</a:t>
            </a:r>
          </a:p>
        </p:txBody>
      </p:sp>
      <p:sp>
        <p:nvSpPr>
          <p:cNvPr id="2970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smtClean="0"/>
              <a:t>Photo credit: </a:t>
            </a:r>
            <a:r>
              <a:rPr lang="en-GB" smtClean="0"/>
              <a:t>Stephen Rainer</a:t>
            </a:r>
          </a:p>
        </p:txBody>
      </p:sp>
    </p:spTree>
    <p:extLst>
      <p:ext uri="{BB962C8B-B14F-4D97-AF65-F5344CB8AC3E}">
        <p14:creationId xmlns:p14="http://schemas.microsoft.com/office/powerpoint/2010/main" val="2986993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D5B5715-6D23-448A-8F0A-04471BF41CEE}" type="datetimeFigureOut">
              <a:rPr lang="en-GB" smtClean="0"/>
              <a:pPr/>
              <a:t>25/03/2017</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26E24F5F-CEFB-4DAA-80FB-A3F6156A1C4B}"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5B5715-6D23-448A-8F0A-04471BF41CEE}" type="datetimeFigureOut">
              <a:rPr lang="en-GB" smtClean="0"/>
              <a:pPr/>
              <a:t>25/03/2017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E24F5F-CEFB-4DAA-80FB-A3F6156A1C4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5B5715-6D23-448A-8F0A-04471BF41CEE}" type="datetimeFigureOut">
              <a:rPr lang="en-GB" smtClean="0"/>
              <a:pPr/>
              <a:t>25/03/2017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E24F5F-CEFB-4DAA-80FB-A3F6156A1C4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5B5715-6D23-448A-8F0A-04471BF41CEE}" type="datetimeFigureOut">
              <a:rPr lang="en-GB" smtClean="0"/>
              <a:pPr/>
              <a:t>25/03/2017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E24F5F-CEFB-4DAA-80FB-A3F6156A1C4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D5B5715-6D23-448A-8F0A-04471BF41CEE}" type="datetimeFigureOut">
              <a:rPr lang="en-GB" smtClean="0"/>
              <a:pPr/>
              <a:t>25/03/2017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E24F5F-CEFB-4DAA-80FB-A3F6156A1C4B}"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D5B5715-6D23-448A-8F0A-04471BF41CEE}" type="datetimeFigureOut">
              <a:rPr lang="en-GB" smtClean="0"/>
              <a:pPr/>
              <a:t>25/03/2017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E24F5F-CEFB-4DAA-80FB-A3F6156A1C4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D5B5715-6D23-448A-8F0A-04471BF41CEE}" type="datetimeFigureOut">
              <a:rPr lang="en-GB" smtClean="0"/>
              <a:pPr/>
              <a:t>25/03/2017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E24F5F-CEFB-4DAA-80FB-A3F6156A1C4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D5B5715-6D23-448A-8F0A-04471BF41CEE}" type="datetimeFigureOut">
              <a:rPr lang="en-GB" smtClean="0"/>
              <a:pPr/>
              <a:t>25/03/2017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E24F5F-CEFB-4DAA-80FB-A3F6156A1C4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5B5715-6D23-448A-8F0A-04471BF41CEE}" type="datetimeFigureOut">
              <a:rPr lang="en-GB" smtClean="0"/>
              <a:pPr/>
              <a:t>25/03/2017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E24F5F-CEFB-4DAA-80FB-A3F6156A1C4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D5B5715-6D23-448A-8F0A-04471BF41CEE}" type="datetimeFigureOut">
              <a:rPr lang="en-GB" smtClean="0"/>
              <a:pPr/>
              <a:t>25/03/2017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E24F5F-CEFB-4DAA-80FB-A3F6156A1C4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D5B5715-6D23-448A-8F0A-04471BF41CEE}" type="datetimeFigureOut">
              <a:rPr lang="en-GB" smtClean="0"/>
              <a:pPr/>
              <a:t>25/03/2017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26E24F5F-CEFB-4DAA-80FB-A3F6156A1C4B}"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D5B5715-6D23-448A-8F0A-04471BF41CEE}" type="datetimeFigureOut">
              <a:rPr lang="en-GB" smtClean="0"/>
              <a:pPr/>
              <a:t>25/03/2017</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6E24F5F-CEFB-4DAA-80FB-A3F6156A1C4B}"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Populations</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463" y="65737"/>
            <a:ext cx="8229600" cy="1143000"/>
          </a:xfrm>
        </p:spPr>
        <p:txBody>
          <a:bodyPr/>
          <a:lstStyle/>
          <a:p>
            <a:r>
              <a:rPr lang="en-GB" dirty="0" smtClean="0"/>
              <a:t>K-Strategists</a:t>
            </a:r>
            <a:endParaRPr lang="en-GB" dirty="0"/>
          </a:p>
        </p:txBody>
      </p:sp>
      <p:sp>
        <p:nvSpPr>
          <p:cNvPr id="3" name="Content Placeholder 2"/>
          <p:cNvSpPr>
            <a:spLocks noGrp="1"/>
          </p:cNvSpPr>
          <p:nvPr>
            <p:ph idx="1"/>
          </p:nvPr>
        </p:nvSpPr>
        <p:spPr>
          <a:xfrm>
            <a:off x="444463" y="1208737"/>
            <a:ext cx="8229600" cy="4809183"/>
          </a:xfrm>
        </p:spPr>
        <p:txBody>
          <a:bodyPr/>
          <a:lstStyle/>
          <a:p>
            <a:pPr marL="0" indent="0">
              <a:buNone/>
            </a:pPr>
            <a:r>
              <a:rPr lang="en-GB" dirty="0" smtClean="0"/>
              <a:t>Population size is determined by carrying capacity</a:t>
            </a:r>
          </a:p>
          <a:p>
            <a:pPr marL="0" indent="0">
              <a:buNone/>
            </a:pPr>
            <a:r>
              <a:rPr lang="en-GB" dirty="0" smtClean="0"/>
              <a:t>Limiting factors exert more and more significant effects as the population size approaches the carrying capacity.</a:t>
            </a:r>
          </a:p>
          <a:p>
            <a:pPr marL="0" indent="0">
              <a:buNone/>
            </a:pPr>
            <a:endParaRPr lang="en-GB" dirty="0"/>
          </a:p>
          <a:p>
            <a:pPr marL="0" indent="0">
              <a:buNone/>
            </a:pPr>
            <a:r>
              <a:rPr lang="en-GB" dirty="0" smtClean="0"/>
              <a:t>k-strategists have the following characteristics:</a:t>
            </a:r>
          </a:p>
          <a:p>
            <a:pPr>
              <a:buFont typeface="Arial" panose="020B0604020202020204" pitchFamily="34" charset="0"/>
              <a:buChar char="•"/>
            </a:pPr>
            <a:r>
              <a:rPr lang="en-GB" dirty="0" smtClean="0"/>
              <a:t>Low reproductive rate</a:t>
            </a:r>
          </a:p>
          <a:p>
            <a:pPr>
              <a:buFont typeface="Arial" panose="020B0604020202020204" pitchFamily="34" charset="0"/>
              <a:buChar char="•"/>
            </a:pPr>
            <a:r>
              <a:rPr lang="en-GB" dirty="0" smtClean="0"/>
              <a:t>Slow development</a:t>
            </a:r>
          </a:p>
          <a:p>
            <a:pPr>
              <a:buFont typeface="Arial" panose="020B0604020202020204" pitchFamily="34" charset="0"/>
              <a:buChar char="•"/>
            </a:pPr>
            <a:r>
              <a:rPr lang="en-GB" dirty="0" smtClean="0"/>
              <a:t>Late reproductive age</a:t>
            </a:r>
          </a:p>
          <a:p>
            <a:pPr>
              <a:buFont typeface="Arial" panose="020B0604020202020204" pitchFamily="34" charset="0"/>
              <a:buChar char="•"/>
            </a:pPr>
            <a:r>
              <a:rPr lang="en-GB" dirty="0" smtClean="0"/>
              <a:t>Long lifespan</a:t>
            </a:r>
          </a:p>
          <a:p>
            <a:pPr>
              <a:buFont typeface="Arial" panose="020B0604020202020204" pitchFamily="34" charset="0"/>
              <a:buChar char="•"/>
            </a:pPr>
            <a:r>
              <a:rPr lang="en-GB" dirty="0" smtClean="0"/>
              <a:t>Large body mass</a:t>
            </a:r>
            <a:endParaRPr lang="en-GB" dirty="0"/>
          </a:p>
        </p:txBody>
      </p:sp>
      <p:sp>
        <p:nvSpPr>
          <p:cNvPr id="4" name="TextBox 3"/>
          <p:cNvSpPr txBox="1"/>
          <p:nvPr/>
        </p:nvSpPr>
        <p:spPr>
          <a:xfrm>
            <a:off x="5004048" y="4149958"/>
            <a:ext cx="3096344" cy="1200329"/>
          </a:xfrm>
          <a:prstGeom prst="rect">
            <a:avLst/>
          </a:prstGeom>
          <a:noFill/>
        </p:spPr>
        <p:txBody>
          <a:bodyPr wrap="square" rtlCol="0">
            <a:spAutoFit/>
          </a:bodyPr>
          <a:lstStyle/>
          <a:p>
            <a:r>
              <a:rPr lang="en-GB" sz="2400" dirty="0" smtClean="0"/>
              <a:t>e.g. birds, large mammals and larger </a:t>
            </a:r>
            <a:r>
              <a:rPr lang="en-GB" sz="2400" dirty="0" smtClean="0"/>
              <a:t>plants</a:t>
            </a:r>
            <a:endParaRPr lang="en-GB" sz="2400" dirty="0"/>
          </a:p>
        </p:txBody>
      </p:sp>
    </p:spTree>
    <p:extLst>
      <p:ext uri="{BB962C8B-B14F-4D97-AF65-F5344CB8AC3E}">
        <p14:creationId xmlns:p14="http://schemas.microsoft.com/office/powerpoint/2010/main" val="10920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463" y="65737"/>
            <a:ext cx="8229600" cy="1143000"/>
          </a:xfrm>
        </p:spPr>
        <p:txBody>
          <a:bodyPr/>
          <a:lstStyle/>
          <a:p>
            <a:r>
              <a:rPr lang="en-GB" dirty="0"/>
              <a:t>r</a:t>
            </a:r>
            <a:r>
              <a:rPr lang="en-GB" dirty="0" smtClean="0"/>
              <a:t>-Strategists</a:t>
            </a:r>
            <a:endParaRPr lang="en-GB" dirty="0"/>
          </a:p>
        </p:txBody>
      </p:sp>
      <p:sp>
        <p:nvSpPr>
          <p:cNvPr id="3" name="Content Placeholder 2"/>
          <p:cNvSpPr>
            <a:spLocks noGrp="1"/>
          </p:cNvSpPr>
          <p:nvPr>
            <p:ph idx="1"/>
          </p:nvPr>
        </p:nvSpPr>
        <p:spPr>
          <a:xfrm>
            <a:off x="444462" y="1484784"/>
            <a:ext cx="8448017" cy="5112568"/>
          </a:xfrm>
        </p:spPr>
        <p:txBody>
          <a:bodyPr>
            <a:normAutofit fontScale="92500" lnSpcReduction="10000"/>
          </a:bodyPr>
          <a:lstStyle/>
          <a:p>
            <a:pPr marL="0" indent="0">
              <a:buNone/>
            </a:pPr>
            <a:r>
              <a:rPr lang="en-GB" dirty="0" smtClean="0"/>
              <a:t>Population size increases so rapidly that it can exceed the carrying capacity before the limiting factors start to have an effect. </a:t>
            </a:r>
          </a:p>
          <a:p>
            <a:pPr marL="0" indent="0">
              <a:buNone/>
            </a:pPr>
            <a:r>
              <a:rPr lang="en-GB" dirty="0" smtClean="0"/>
              <a:t>Once the carrying capacity has been exceeded there are not enough resources to allow individuals to reproduce and survive</a:t>
            </a:r>
          </a:p>
          <a:p>
            <a:pPr marL="0" indent="0">
              <a:buNone/>
            </a:pPr>
            <a:r>
              <a:rPr lang="en-GB" dirty="0" smtClean="0"/>
              <a:t>This type of population is known as boom and bust</a:t>
            </a:r>
          </a:p>
          <a:p>
            <a:pPr marL="0" indent="0">
              <a:buNone/>
            </a:pPr>
            <a:endParaRPr lang="en-GB" dirty="0" smtClean="0"/>
          </a:p>
          <a:p>
            <a:pPr marL="0" indent="0">
              <a:buNone/>
            </a:pPr>
            <a:r>
              <a:rPr lang="en-GB" dirty="0" smtClean="0"/>
              <a:t>r-strategists have the following characteristics:</a:t>
            </a:r>
          </a:p>
          <a:p>
            <a:pPr>
              <a:buFont typeface="Arial" panose="020B0604020202020204" pitchFamily="34" charset="0"/>
              <a:buChar char="•"/>
            </a:pPr>
            <a:r>
              <a:rPr lang="en-GB" dirty="0" smtClean="0"/>
              <a:t>high reproductive rate</a:t>
            </a:r>
          </a:p>
          <a:p>
            <a:pPr>
              <a:buFont typeface="Arial" panose="020B0604020202020204" pitchFamily="34" charset="0"/>
              <a:buChar char="•"/>
            </a:pPr>
            <a:r>
              <a:rPr lang="en-GB" dirty="0" smtClean="0"/>
              <a:t>quick development</a:t>
            </a:r>
          </a:p>
          <a:p>
            <a:pPr>
              <a:buFont typeface="Arial" panose="020B0604020202020204" pitchFamily="34" charset="0"/>
              <a:buChar char="•"/>
            </a:pPr>
            <a:r>
              <a:rPr lang="en-GB" dirty="0" smtClean="0"/>
              <a:t>young reproductive age</a:t>
            </a:r>
          </a:p>
          <a:p>
            <a:pPr>
              <a:buFont typeface="Arial" panose="020B0604020202020204" pitchFamily="34" charset="0"/>
              <a:buChar char="•"/>
            </a:pPr>
            <a:r>
              <a:rPr lang="en-GB" dirty="0" smtClean="0"/>
              <a:t>short lifespan</a:t>
            </a:r>
          </a:p>
          <a:p>
            <a:pPr>
              <a:buFont typeface="Arial" panose="020B0604020202020204" pitchFamily="34" charset="0"/>
              <a:buChar char="•"/>
            </a:pPr>
            <a:r>
              <a:rPr lang="en-GB" dirty="0" smtClean="0"/>
              <a:t>small body mass</a:t>
            </a:r>
            <a:endParaRPr lang="en-GB" dirty="0"/>
          </a:p>
        </p:txBody>
      </p:sp>
      <p:sp>
        <p:nvSpPr>
          <p:cNvPr id="4" name="TextBox 3"/>
          <p:cNvSpPr txBox="1"/>
          <p:nvPr/>
        </p:nvSpPr>
        <p:spPr>
          <a:xfrm>
            <a:off x="5148064" y="4869160"/>
            <a:ext cx="3096344" cy="830997"/>
          </a:xfrm>
          <a:prstGeom prst="rect">
            <a:avLst/>
          </a:prstGeom>
          <a:noFill/>
        </p:spPr>
        <p:txBody>
          <a:bodyPr wrap="square" rtlCol="0">
            <a:spAutoFit/>
          </a:bodyPr>
          <a:lstStyle/>
          <a:p>
            <a:r>
              <a:rPr lang="en-GB" sz="2400" dirty="0" smtClean="0"/>
              <a:t>e.g. mice, insects, weeds</a:t>
            </a:r>
            <a:endParaRPr lang="en-GB" sz="2400" dirty="0"/>
          </a:p>
        </p:txBody>
      </p:sp>
      <p:pic>
        <p:nvPicPr>
          <p:cNvPr id="5" name="Picture 4"/>
          <p:cNvPicPr>
            <a:picLocks noChangeAspect="1"/>
          </p:cNvPicPr>
          <p:nvPr/>
        </p:nvPicPr>
        <p:blipFill rotWithShape="1">
          <a:blip r:embed="rId2"/>
          <a:srcRect l="53874" t="44225" r="14580" b="23422"/>
          <a:stretch/>
        </p:blipFill>
        <p:spPr>
          <a:xfrm>
            <a:off x="1043608" y="204519"/>
            <a:ext cx="6653538" cy="3836549"/>
          </a:xfrm>
          <a:prstGeom prst="rect">
            <a:avLst/>
          </a:prstGeom>
        </p:spPr>
      </p:pic>
    </p:spTree>
    <p:extLst>
      <p:ext uri="{BB962C8B-B14F-4D97-AF65-F5344CB8AC3E}">
        <p14:creationId xmlns:p14="http://schemas.microsoft.com/office/powerpoint/2010/main" val="295652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The physical rate of reproduction (r) is the most important influence on population growth.</a:t>
            </a:r>
          </a:p>
          <a:p>
            <a:endParaRPr lang="en-GB" dirty="0" smtClean="0"/>
          </a:p>
          <a:p>
            <a:r>
              <a:rPr lang="en-GB" dirty="0" smtClean="0"/>
              <a:t>r-strategy species (with short generation times) tend to colonise a disturbed habitats before k-strategy species.</a:t>
            </a:r>
            <a:endParaRPr lang="en-GB" dirty="0"/>
          </a:p>
        </p:txBody>
      </p:sp>
    </p:spTree>
    <p:extLst>
      <p:ext uri="{BB962C8B-B14F-4D97-AF65-F5344CB8AC3E}">
        <p14:creationId xmlns:p14="http://schemas.microsoft.com/office/powerpoint/2010/main" val="3184519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457200" y="0"/>
            <a:ext cx="8229600" cy="785813"/>
          </a:xfrm>
        </p:spPr>
        <p:txBody>
          <a:bodyPr>
            <a:normAutofit fontScale="90000"/>
          </a:bodyPr>
          <a:lstStyle/>
          <a:p>
            <a:pPr eaLnBrk="1" fontAlgn="auto" hangingPunct="1">
              <a:spcAft>
                <a:spcPts val="0"/>
              </a:spcAft>
              <a:defRPr/>
            </a:pPr>
            <a:r>
              <a:rPr lang="en-GB" dirty="0"/>
              <a:t>Predators </a:t>
            </a:r>
            <a:r>
              <a:rPr lang="en-GB" dirty="0" smtClean="0"/>
              <a:t>/ prey interactions</a:t>
            </a:r>
            <a:endParaRPr lang="en-GB" dirty="0"/>
          </a:p>
        </p:txBody>
      </p:sp>
      <p:sp>
        <p:nvSpPr>
          <p:cNvPr id="24579" name="Text Box 4"/>
          <p:cNvSpPr txBox="1">
            <a:spLocks noChangeArrowheads="1"/>
          </p:cNvSpPr>
          <p:nvPr/>
        </p:nvSpPr>
        <p:spPr bwMode="auto">
          <a:xfrm>
            <a:off x="563563" y="784225"/>
            <a:ext cx="7999412" cy="830263"/>
          </a:xfrm>
          <a:prstGeom prst="rect">
            <a:avLst/>
          </a:prstGeom>
          <a:noFill/>
          <a:ln w="9525" algn="ctr">
            <a:noFill/>
            <a:miter lim="800000"/>
            <a:headEnd/>
            <a:tailEnd/>
          </a:ln>
        </p:spPr>
        <p:txBody>
          <a:bodyPr>
            <a:spAutoFit/>
          </a:bodyPr>
          <a:lstStyle/>
          <a:p>
            <a:r>
              <a:rPr lang="en-GB" sz="2400">
                <a:latin typeface="Constantia" pitchFamily="18" charset="0"/>
              </a:rPr>
              <a:t>A </a:t>
            </a:r>
            <a:r>
              <a:rPr lang="en-GB" sz="2400" b="1">
                <a:solidFill>
                  <a:srgbClr val="FF0000"/>
                </a:solidFill>
                <a:latin typeface="Constantia" pitchFamily="18" charset="0"/>
              </a:rPr>
              <a:t>predator</a:t>
            </a:r>
            <a:r>
              <a:rPr lang="en-GB" sz="2400">
                <a:latin typeface="Constantia" pitchFamily="18" charset="0"/>
              </a:rPr>
              <a:t> is an animal that hunts and kills other animal</a:t>
            </a:r>
            <a:r>
              <a:rPr lang="en-GB" sz="2400">
                <a:solidFill>
                  <a:srgbClr val="000066"/>
                </a:solidFill>
                <a:latin typeface="Constantia" pitchFamily="18" charset="0"/>
              </a:rPr>
              <a:t> </a:t>
            </a:r>
            <a:r>
              <a:rPr lang="en-GB" sz="2400">
                <a:latin typeface="Constantia" pitchFamily="18" charset="0"/>
              </a:rPr>
              <a:t>for food. The animal that is eaten is the </a:t>
            </a:r>
            <a:r>
              <a:rPr lang="en-GB" sz="2400" b="1">
                <a:solidFill>
                  <a:srgbClr val="FF0000"/>
                </a:solidFill>
                <a:latin typeface="Constantia" pitchFamily="18" charset="0"/>
              </a:rPr>
              <a:t>prey</a:t>
            </a:r>
            <a:r>
              <a:rPr lang="en-GB" sz="2400">
                <a:latin typeface="Constantia" pitchFamily="18" charset="0"/>
              </a:rPr>
              <a:t>.</a:t>
            </a:r>
          </a:p>
        </p:txBody>
      </p:sp>
      <p:sp>
        <p:nvSpPr>
          <p:cNvPr id="251912" name="Text Box 8"/>
          <p:cNvSpPr txBox="1">
            <a:spLocks noChangeArrowheads="1"/>
          </p:cNvSpPr>
          <p:nvPr/>
        </p:nvSpPr>
        <p:spPr bwMode="auto">
          <a:xfrm>
            <a:off x="4748213" y="4678363"/>
            <a:ext cx="3998912" cy="1570037"/>
          </a:xfrm>
          <a:prstGeom prst="rect">
            <a:avLst/>
          </a:prstGeom>
          <a:noFill/>
          <a:ln w="9525" algn="ctr">
            <a:noFill/>
            <a:miter lim="800000"/>
            <a:headEnd/>
            <a:tailEnd/>
          </a:ln>
        </p:spPr>
        <p:txBody>
          <a:bodyPr>
            <a:spAutoFit/>
          </a:bodyPr>
          <a:lstStyle/>
          <a:p>
            <a:r>
              <a:rPr lang="en-GB" sz="2400">
                <a:latin typeface="Constantia" pitchFamily="18" charset="0"/>
              </a:rPr>
              <a:t>The size of the two populations are very closely linked. </a:t>
            </a:r>
          </a:p>
          <a:p>
            <a:r>
              <a:rPr lang="en-GB" sz="2400">
                <a:latin typeface="Constantia" pitchFamily="18" charset="0"/>
              </a:rPr>
              <a:t>Why do you think this is?</a:t>
            </a:r>
          </a:p>
        </p:txBody>
      </p:sp>
      <p:sp>
        <p:nvSpPr>
          <p:cNvPr id="251914" name="Rectangle 10"/>
          <p:cNvSpPr>
            <a:spLocks noChangeArrowheads="1"/>
          </p:cNvSpPr>
          <p:nvPr/>
        </p:nvSpPr>
        <p:spPr bwMode="auto">
          <a:xfrm>
            <a:off x="563563" y="1817688"/>
            <a:ext cx="4632325" cy="1570037"/>
          </a:xfrm>
          <a:prstGeom prst="rect">
            <a:avLst/>
          </a:prstGeom>
          <a:noFill/>
          <a:ln w="9525">
            <a:noFill/>
            <a:miter lim="800000"/>
            <a:headEnd/>
            <a:tailEnd/>
          </a:ln>
        </p:spPr>
        <p:txBody>
          <a:bodyPr>
            <a:spAutoFit/>
          </a:bodyPr>
          <a:lstStyle/>
          <a:p>
            <a:r>
              <a:rPr lang="en-GB" sz="2400">
                <a:latin typeface="Constantia" pitchFamily="18" charset="0"/>
              </a:rPr>
              <a:t>For example, lynxes are a type of wild cat that hunt snowshoe hares in northern parts of North America.</a:t>
            </a:r>
            <a:endParaRPr lang="en-US" sz="2400">
              <a:latin typeface="Constantia" pitchFamily="18" charset="0"/>
            </a:endParaRPr>
          </a:p>
        </p:txBody>
      </p:sp>
      <p:pic>
        <p:nvPicPr>
          <p:cNvPr id="251920" name="Picture 16" descr="hare"/>
          <p:cNvPicPr>
            <a:picLocks noChangeAspect="1" noChangeArrowheads="1"/>
          </p:cNvPicPr>
          <p:nvPr/>
        </p:nvPicPr>
        <p:blipFill>
          <a:blip r:embed="rId3" cstate="print"/>
          <a:srcRect/>
          <a:stretch>
            <a:fillRect/>
          </a:stretch>
        </p:blipFill>
        <p:spPr bwMode="auto">
          <a:xfrm>
            <a:off x="585788" y="3511550"/>
            <a:ext cx="3810000" cy="2543175"/>
          </a:xfrm>
          <a:prstGeom prst="rect">
            <a:avLst/>
          </a:prstGeom>
          <a:noFill/>
          <a:ln w="9525">
            <a:noFill/>
            <a:miter lim="800000"/>
            <a:headEnd/>
            <a:tailEnd/>
          </a:ln>
        </p:spPr>
      </p:pic>
      <p:pic>
        <p:nvPicPr>
          <p:cNvPr id="251921" name="Picture 17" descr="lynx"/>
          <p:cNvPicPr>
            <a:picLocks noChangeAspect="1" noChangeArrowheads="1"/>
          </p:cNvPicPr>
          <p:nvPr/>
        </p:nvPicPr>
        <p:blipFill>
          <a:blip r:embed="rId4" cstate="print"/>
          <a:srcRect/>
          <a:stretch>
            <a:fillRect/>
          </a:stretch>
        </p:blipFill>
        <p:spPr bwMode="auto">
          <a:xfrm>
            <a:off x="5053013" y="1803400"/>
            <a:ext cx="3810000" cy="2543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1914"/>
                                        </p:tgtEl>
                                        <p:attrNameLst>
                                          <p:attrName>style.visibility</p:attrName>
                                        </p:attrNameLst>
                                      </p:cBhvr>
                                      <p:to>
                                        <p:strVal val="visible"/>
                                      </p:to>
                                    </p:set>
                                    <p:animEffect transition="in" filter="dissolve">
                                      <p:cBhvr>
                                        <p:cTn id="7" dur="500"/>
                                        <p:tgtEl>
                                          <p:spTgt spid="25191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51921"/>
                                        </p:tgtEl>
                                        <p:attrNameLst>
                                          <p:attrName>style.visibility</p:attrName>
                                        </p:attrNameLst>
                                      </p:cBhvr>
                                      <p:to>
                                        <p:strVal val="visible"/>
                                      </p:to>
                                    </p:set>
                                    <p:animEffect transition="in" filter="wipe(right)">
                                      <p:cBhvr>
                                        <p:cTn id="11" dur="500"/>
                                        <p:tgtEl>
                                          <p:spTgt spid="25192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51920"/>
                                        </p:tgtEl>
                                        <p:attrNameLst>
                                          <p:attrName>style.visibility</p:attrName>
                                        </p:attrNameLst>
                                      </p:cBhvr>
                                      <p:to>
                                        <p:strVal val="visible"/>
                                      </p:to>
                                    </p:set>
                                    <p:animEffect transition="in" filter="wipe(left)">
                                      <p:cBhvr>
                                        <p:cTn id="15" dur="500"/>
                                        <p:tgtEl>
                                          <p:spTgt spid="25192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51912"/>
                                        </p:tgtEl>
                                        <p:attrNameLst>
                                          <p:attrName>style.visibility</p:attrName>
                                        </p:attrNameLst>
                                      </p:cBhvr>
                                      <p:to>
                                        <p:strVal val="visible"/>
                                      </p:to>
                                    </p:set>
                                    <p:animEffect transition="in" filter="dissolve">
                                      <p:cBhvr>
                                        <p:cTn id="20" dur="500"/>
                                        <p:tgtEl>
                                          <p:spTgt spid="251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2" grpId="0"/>
      <p:bldP spid="2519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1039" name="ShockwaveFlash1" r:id="rId2" imgW="8699400" imgH="5308560"/>
        </mc:Choice>
        <mc:Fallback>
          <p:control name="ShockwaveFlash1" r:id="rId2" imgW="8699400" imgH="5308560">
            <p:pic>
              <p:nvPicPr>
                <p:cNvPr id="2" name="ShockwaveFlash1"/>
                <p:cNvPicPr preferRelativeResize="0">
                  <a:picLocks noChangeArrowheads="1" noChangeShapeType="1"/>
                </p:cNvPicPr>
                <p:nvPr/>
              </p:nvPicPr>
              <p:blipFill>
                <a:blip r:embed="rId5"/>
                <a:srcRect/>
                <a:stretch>
                  <a:fillRect/>
                </a:stretch>
              </p:blipFill>
              <p:spPr bwMode="auto">
                <a:xfrm>
                  <a:off x="212725" y="800100"/>
                  <a:ext cx="8699500" cy="53086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GB" smtClean="0"/>
              <a:t>Predator-prey cycles</a:t>
            </a:r>
          </a:p>
        </p:txBody>
      </p:sp>
    </p:spTree>
    <p:controls>
      <mc:AlternateContent xmlns:mc="http://schemas.openxmlformats.org/markup-compatibility/2006">
        <mc:Choice xmlns:v="urn:schemas-microsoft-com:vml" Requires="v">
          <p:control spid="2063" name="ShockwaveFlash1" r:id="rId2" imgW="8699400" imgH="5308560"/>
        </mc:Choice>
        <mc:Fallback>
          <p:control name="ShockwaveFlash1" r:id="rId2" imgW="8699400" imgH="5308560">
            <p:pic>
              <p:nvPicPr>
                <p:cNvPr id="2" name="ShockwaveFlash1"/>
                <p:cNvPicPr preferRelativeResize="0">
                  <a:picLocks noChangeArrowheads="1" noChangeShapeType="1"/>
                </p:cNvPicPr>
                <p:nvPr/>
              </p:nvPicPr>
              <p:blipFill>
                <a:blip r:embed="rId5"/>
                <a:srcRect/>
                <a:stretch>
                  <a:fillRect/>
                </a:stretch>
              </p:blipFill>
              <p:spPr bwMode="auto">
                <a:xfrm>
                  <a:off x="212725" y="800100"/>
                  <a:ext cx="8699500" cy="53086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smtClean="0"/>
              <a:t>Predator-prey cycles</a:t>
            </a:r>
          </a:p>
        </p:txBody>
      </p:sp>
      <p:sp>
        <p:nvSpPr>
          <p:cNvPr id="3" name="Content Placeholder 2"/>
          <p:cNvSpPr>
            <a:spLocks noGrp="1"/>
          </p:cNvSpPr>
          <p:nvPr>
            <p:ph idx="1"/>
          </p:nvPr>
        </p:nvSpPr>
        <p:spPr/>
        <p:txBody>
          <a:bodyPr>
            <a:normAutofit/>
          </a:bodyPr>
          <a:lstStyle/>
          <a:p>
            <a:r>
              <a:rPr lang="en-GB" smtClean="0"/>
              <a:t>Predators do not usually control prey populations.</a:t>
            </a:r>
          </a:p>
          <a:p>
            <a:endParaRPr lang="en-GB" sz="1000" smtClean="0"/>
          </a:p>
          <a:p>
            <a:r>
              <a:rPr lang="en-GB" smtClean="0"/>
              <a:t>Factors such as food availability and abiotic factors regulate prey populations.</a:t>
            </a:r>
          </a:p>
          <a:p>
            <a:endParaRPr lang="en-GB" sz="1000" smtClean="0"/>
          </a:p>
          <a:p>
            <a:r>
              <a:rPr lang="en-GB" smtClean="0"/>
              <a:t>Most predators have more than one prey species.</a:t>
            </a:r>
          </a:p>
          <a:p>
            <a:endParaRPr lang="en-GB" sz="1000" smtClean="0"/>
          </a:p>
          <a:p>
            <a:r>
              <a:rPr lang="en-GB" smtClean="0"/>
              <a:t>In ecosystems where one species of food is the main food item, the prey population may regulate the predator cycle.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8" descr="interspecies_comp"/>
          <p:cNvPicPr>
            <a:picLocks noChangeAspect="1" noChangeArrowheads="1"/>
          </p:cNvPicPr>
          <p:nvPr/>
        </p:nvPicPr>
        <p:blipFill>
          <a:blip r:embed="rId3" cstate="print"/>
          <a:srcRect/>
          <a:stretch>
            <a:fillRect/>
          </a:stretch>
        </p:blipFill>
        <p:spPr bwMode="auto">
          <a:xfrm>
            <a:off x="3222625" y="1171575"/>
            <a:ext cx="5684838" cy="1871663"/>
          </a:xfrm>
          <a:prstGeom prst="rect">
            <a:avLst/>
          </a:prstGeom>
          <a:noFill/>
          <a:ln w="9525">
            <a:noFill/>
            <a:miter lim="800000"/>
            <a:headEnd/>
            <a:tailEnd/>
          </a:ln>
        </p:spPr>
      </p:pic>
      <p:pic>
        <p:nvPicPr>
          <p:cNvPr id="7208" name="Picture 40" descr="intraspecies_comp"/>
          <p:cNvPicPr>
            <a:picLocks noChangeAspect="1" noChangeArrowheads="1"/>
          </p:cNvPicPr>
          <p:nvPr/>
        </p:nvPicPr>
        <p:blipFill>
          <a:blip r:embed="rId4" cstate="print"/>
          <a:srcRect/>
          <a:stretch>
            <a:fillRect/>
          </a:stretch>
        </p:blipFill>
        <p:spPr bwMode="auto">
          <a:xfrm>
            <a:off x="738188" y="3538538"/>
            <a:ext cx="4502150" cy="2552700"/>
          </a:xfrm>
          <a:prstGeom prst="rect">
            <a:avLst/>
          </a:prstGeom>
          <a:noFill/>
          <a:ln w="9525">
            <a:noFill/>
            <a:miter lim="800000"/>
            <a:headEnd/>
            <a:tailEnd/>
          </a:ln>
        </p:spPr>
      </p:pic>
      <p:sp>
        <p:nvSpPr>
          <p:cNvPr id="16388" name="Text Box 31"/>
          <p:cNvSpPr txBox="1">
            <a:spLocks noChangeArrowheads="1"/>
          </p:cNvSpPr>
          <p:nvPr/>
        </p:nvSpPr>
        <p:spPr bwMode="auto">
          <a:xfrm>
            <a:off x="214313" y="1143000"/>
            <a:ext cx="2994025" cy="2308225"/>
          </a:xfrm>
          <a:prstGeom prst="rect">
            <a:avLst/>
          </a:prstGeom>
          <a:noFill/>
          <a:ln w="9525">
            <a:noFill/>
            <a:miter lim="800000"/>
            <a:headEnd/>
            <a:tailEnd/>
          </a:ln>
        </p:spPr>
        <p:txBody>
          <a:bodyPr>
            <a:spAutoFit/>
          </a:bodyPr>
          <a:lstStyle/>
          <a:p>
            <a:r>
              <a:rPr lang="en-GB" sz="2400" dirty="0">
                <a:latin typeface="Constantia" pitchFamily="18" charset="0"/>
              </a:rPr>
              <a:t>Competition occurs between members of different species. This is called </a:t>
            </a:r>
            <a:r>
              <a:rPr lang="en-GB" sz="2400" b="1" dirty="0">
                <a:solidFill>
                  <a:srgbClr val="FF0000"/>
                </a:solidFill>
                <a:latin typeface="Constantia" pitchFamily="18" charset="0"/>
              </a:rPr>
              <a:t>interspecific competition</a:t>
            </a:r>
            <a:r>
              <a:rPr lang="en-GB" sz="2400" dirty="0">
                <a:solidFill>
                  <a:srgbClr val="FF0000"/>
                </a:solidFill>
                <a:latin typeface="Constantia" pitchFamily="18" charset="0"/>
              </a:rPr>
              <a:t>.</a:t>
            </a:r>
            <a:endParaRPr lang="en-US" sz="2400" dirty="0">
              <a:solidFill>
                <a:srgbClr val="FF0000"/>
              </a:solidFill>
              <a:latin typeface="Constantia" pitchFamily="18" charset="0"/>
            </a:endParaRPr>
          </a:p>
        </p:txBody>
      </p:sp>
      <p:sp>
        <p:nvSpPr>
          <p:cNvPr id="7202" name="Rectangle 34"/>
          <p:cNvSpPr>
            <a:spLocks noGrp="1" noChangeArrowheads="1"/>
          </p:cNvSpPr>
          <p:nvPr>
            <p:ph type="title"/>
          </p:nvPr>
        </p:nvSpPr>
        <p:spPr>
          <a:xfrm>
            <a:off x="457200" y="0"/>
            <a:ext cx="8305800" cy="1000108"/>
          </a:xfrm>
        </p:spPr>
        <p:txBody>
          <a:bodyPr/>
          <a:lstStyle/>
          <a:p>
            <a:pPr eaLnBrk="1" fontAlgn="auto" hangingPunct="1">
              <a:spcAft>
                <a:spcPts val="0"/>
              </a:spcAft>
              <a:defRPr/>
            </a:pPr>
            <a:r>
              <a:rPr lang="en-GB" dirty="0" smtClean="0"/>
              <a:t>Competition </a:t>
            </a:r>
            <a:endParaRPr lang="en-GB" dirty="0"/>
          </a:p>
        </p:txBody>
      </p:sp>
      <p:sp>
        <p:nvSpPr>
          <p:cNvPr id="7204" name="Text Box 36"/>
          <p:cNvSpPr txBox="1">
            <a:spLocks noChangeArrowheads="1"/>
          </p:cNvSpPr>
          <p:nvPr/>
        </p:nvSpPr>
        <p:spPr bwMode="auto">
          <a:xfrm>
            <a:off x="5514975" y="3856038"/>
            <a:ext cx="3478213" cy="1938337"/>
          </a:xfrm>
          <a:prstGeom prst="rect">
            <a:avLst/>
          </a:prstGeom>
          <a:noFill/>
          <a:ln w="9525">
            <a:noFill/>
            <a:miter lim="800000"/>
            <a:headEnd/>
            <a:tailEnd/>
          </a:ln>
        </p:spPr>
        <p:txBody>
          <a:bodyPr>
            <a:spAutoFit/>
          </a:bodyPr>
          <a:lstStyle/>
          <a:p>
            <a:r>
              <a:rPr lang="en-US" sz="2400">
                <a:latin typeface="Constantia" pitchFamily="18" charset="0"/>
              </a:rPr>
              <a:t>Competition also occurs between members of the same species. This is called </a:t>
            </a:r>
            <a:r>
              <a:rPr lang="en-US" sz="2400" b="1">
                <a:solidFill>
                  <a:srgbClr val="FF0000"/>
                </a:solidFill>
                <a:latin typeface="Constantia" pitchFamily="18" charset="0"/>
              </a:rPr>
              <a:t>intraspecific competition</a:t>
            </a:r>
            <a:r>
              <a:rPr lang="en-US" sz="2400">
                <a:solidFill>
                  <a:srgbClr val="FF0000"/>
                </a:solidFill>
                <a:latin typeface="Constantia" pitchFamily="18" charset="0"/>
              </a:rPr>
              <a:t>.</a:t>
            </a:r>
            <a:endParaRPr lang="en-GB" sz="2400">
              <a:solidFill>
                <a:srgbClr val="FF0000"/>
              </a:solidFill>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04"/>
                                        </p:tgtEl>
                                        <p:attrNameLst>
                                          <p:attrName>style.visibility</p:attrName>
                                        </p:attrNameLst>
                                      </p:cBhvr>
                                      <p:to>
                                        <p:strVal val="visible"/>
                                      </p:to>
                                    </p:set>
                                    <p:animEffect transition="in" filter="dissolve">
                                      <p:cBhvr>
                                        <p:cTn id="7" dur="500"/>
                                        <p:tgtEl>
                                          <p:spTgt spid="720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208"/>
                                        </p:tgtEl>
                                        <p:attrNameLst>
                                          <p:attrName>style.visibility</p:attrName>
                                        </p:attrNameLst>
                                      </p:cBhvr>
                                      <p:to>
                                        <p:strVal val="visible"/>
                                      </p:to>
                                    </p:set>
                                    <p:animEffect transition="in" filter="wipe(right)">
                                      <p:cBhvr>
                                        <p:cTn id="11" dur="500"/>
                                        <p:tgtEl>
                                          <p:spTgt spid="7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920880" cy="954344"/>
          </a:xfrm>
        </p:spPr>
        <p:txBody>
          <a:bodyPr>
            <a:noAutofit/>
          </a:bodyPr>
          <a:lstStyle/>
          <a:p>
            <a:r>
              <a:rPr lang="en-GB" sz="4000" dirty="0" smtClean="0"/>
              <a:t>Intraspecific Competition in a population of small herbivores</a:t>
            </a:r>
            <a:endParaRPr lang="en-GB" sz="4000" dirty="0"/>
          </a:p>
        </p:txBody>
      </p:sp>
      <p:cxnSp>
        <p:nvCxnSpPr>
          <p:cNvPr id="5" name="Straight Connector 4"/>
          <p:cNvCxnSpPr/>
          <p:nvPr/>
        </p:nvCxnSpPr>
        <p:spPr>
          <a:xfrm rot="5400000">
            <a:off x="-535817" y="3821909"/>
            <a:ext cx="450059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714480" y="6143644"/>
            <a:ext cx="7643866"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03622" y="6160021"/>
            <a:ext cx="7715304" cy="769441"/>
          </a:xfrm>
          <a:prstGeom prst="rect">
            <a:avLst/>
          </a:prstGeom>
          <a:noFill/>
        </p:spPr>
        <p:txBody>
          <a:bodyPr wrap="square" rtlCol="0">
            <a:spAutoFit/>
          </a:bodyPr>
          <a:lstStyle/>
          <a:p>
            <a:pPr algn="ctr"/>
            <a:r>
              <a:rPr lang="en-GB" sz="2000" dirty="0" smtClean="0"/>
              <a:t>0               2             4             6           8         10          12          14          16  </a:t>
            </a:r>
          </a:p>
          <a:p>
            <a:pPr algn="ctr"/>
            <a:r>
              <a:rPr lang="en-GB" sz="2400" dirty="0" smtClean="0"/>
              <a:t>Time (weeks)</a:t>
            </a:r>
            <a:endParaRPr lang="en-GB" sz="2400" dirty="0"/>
          </a:p>
        </p:txBody>
      </p:sp>
      <p:sp>
        <p:nvSpPr>
          <p:cNvPr id="9" name="TextBox 8"/>
          <p:cNvSpPr txBox="1"/>
          <p:nvPr/>
        </p:nvSpPr>
        <p:spPr>
          <a:xfrm>
            <a:off x="1071570" y="1571612"/>
            <a:ext cx="785786" cy="4770537"/>
          </a:xfrm>
          <a:prstGeom prst="rect">
            <a:avLst/>
          </a:prstGeom>
          <a:noFill/>
        </p:spPr>
        <p:txBody>
          <a:bodyPr wrap="square" rtlCol="0">
            <a:spAutoFit/>
          </a:bodyPr>
          <a:lstStyle/>
          <a:p>
            <a:pPr algn="ctr"/>
            <a:r>
              <a:rPr lang="en-GB" sz="1600" dirty="0" smtClean="0"/>
              <a:t>4.5</a:t>
            </a:r>
          </a:p>
          <a:p>
            <a:pPr algn="ctr"/>
            <a:endParaRPr lang="en-GB" sz="1600" dirty="0" smtClean="0"/>
          </a:p>
          <a:p>
            <a:pPr algn="ctr"/>
            <a:r>
              <a:rPr lang="en-GB" sz="1600" dirty="0" smtClean="0"/>
              <a:t>4.0</a:t>
            </a:r>
          </a:p>
          <a:p>
            <a:pPr algn="ctr"/>
            <a:endParaRPr lang="en-GB" sz="1600" dirty="0" smtClean="0"/>
          </a:p>
          <a:p>
            <a:pPr algn="ctr"/>
            <a:r>
              <a:rPr lang="en-GB" sz="1600" dirty="0" smtClean="0"/>
              <a:t>3.5</a:t>
            </a:r>
          </a:p>
          <a:p>
            <a:pPr algn="ctr"/>
            <a:endParaRPr lang="en-GB" sz="1600" dirty="0" smtClean="0"/>
          </a:p>
          <a:p>
            <a:pPr algn="ctr"/>
            <a:r>
              <a:rPr lang="en-GB" sz="1600" dirty="0" smtClean="0"/>
              <a:t>3.0</a:t>
            </a:r>
          </a:p>
          <a:p>
            <a:pPr algn="ctr"/>
            <a:endParaRPr lang="en-GB" sz="1600" dirty="0" smtClean="0"/>
          </a:p>
          <a:p>
            <a:pPr algn="ctr"/>
            <a:r>
              <a:rPr lang="en-GB" sz="1600" dirty="0" smtClean="0"/>
              <a:t>2.5</a:t>
            </a:r>
          </a:p>
          <a:p>
            <a:pPr algn="ctr"/>
            <a:endParaRPr lang="en-GB" sz="1600" dirty="0" smtClean="0"/>
          </a:p>
          <a:p>
            <a:pPr algn="ctr"/>
            <a:r>
              <a:rPr lang="en-GB" sz="1600" dirty="0" smtClean="0"/>
              <a:t>2.0</a:t>
            </a:r>
          </a:p>
          <a:p>
            <a:pPr algn="ctr"/>
            <a:endParaRPr lang="en-GB" sz="1600" dirty="0" smtClean="0"/>
          </a:p>
          <a:p>
            <a:pPr algn="ctr"/>
            <a:r>
              <a:rPr lang="en-GB" sz="1600" dirty="0" smtClean="0"/>
              <a:t>1.5</a:t>
            </a:r>
          </a:p>
          <a:p>
            <a:pPr algn="ctr"/>
            <a:endParaRPr lang="en-GB" sz="1600" dirty="0"/>
          </a:p>
          <a:p>
            <a:pPr algn="ctr"/>
            <a:r>
              <a:rPr lang="en-GB" sz="1600" dirty="0" smtClean="0"/>
              <a:t>1.0</a:t>
            </a:r>
          </a:p>
          <a:p>
            <a:pPr algn="ctr"/>
            <a:endParaRPr lang="en-GB" sz="1600" dirty="0"/>
          </a:p>
          <a:p>
            <a:pPr algn="ctr"/>
            <a:r>
              <a:rPr lang="en-GB" sz="1600" dirty="0" smtClean="0"/>
              <a:t>0.5</a:t>
            </a:r>
          </a:p>
          <a:p>
            <a:pPr algn="ctr"/>
            <a:endParaRPr lang="en-GB" sz="1600" dirty="0"/>
          </a:p>
          <a:p>
            <a:pPr algn="ctr"/>
            <a:r>
              <a:rPr lang="en-GB" sz="1600" dirty="0" smtClean="0"/>
              <a:t>0</a:t>
            </a:r>
            <a:endParaRPr lang="en-GB" sz="1600" dirty="0"/>
          </a:p>
        </p:txBody>
      </p:sp>
      <p:sp>
        <p:nvSpPr>
          <p:cNvPr id="10" name="TextBox 9"/>
          <p:cNvSpPr txBox="1"/>
          <p:nvPr/>
        </p:nvSpPr>
        <p:spPr>
          <a:xfrm>
            <a:off x="332874" y="1428736"/>
            <a:ext cx="615553" cy="4929222"/>
          </a:xfrm>
          <a:prstGeom prst="rect">
            <a:avLst/>
          </a:prstGeom>
          <a:noFill/>
        </p:spPr>
        <p:txBody>
          <a:bodyPr vert="vert270" wrap="square" rtlCol="0">
            <a:spAutoFit/>
          </a:bodyPr>
          <a:lstStyle/>
          <a:p>
            <a:r>
              <a:rPr lang="en-GB" sz="2800" dirty="0" smtClean="0"/>
              <a:t>Number of herbivores/hectare</a:t>
            </a:r>
            <a:endParaRPr lang="en-GB" sz="2800" baseline="30000" dirty="0"/>
          </a:p>
        </p:txBody>
      </p:sp>
      <p:sp>
        <p:nvSpPr>
          <p:cNvPr id="18" name="TextBox 17"/>
          <p:cNvSpPr txBox="1"/>
          <p:nvPr/>
        </p:nvSpPr>
        <p:spPr>
          <a:xfrm>
            <a:off x="2500298" y="4800439"/>
            <a:ext cx="2143140" cy="1200329"/>
          </a:xfrm>
          <a:prstGeom prst="rect">
            <a:avLst/>
          </a:prstGeom>
          <a:noFill/>
        </p:spPr>
        <p:txBody>
          <a:bodyPr wrap="square" rtlCol="0">
            <a:spAutoFit/>
          </a:bodyPr>
          <a:lstStyle/>
          <a:p>
            <a:pPr algn="ctr"/>
            <a:r>
              <a:rPr lang="en-GB" dirty="0" smtClean="0"/>
              <a:t>Smaller population lowers competition and population grows again</a:t>
            </a:r>
            <a:endParaRPr lang="en-GB" dirty="0"/>
          </a:p>
        </p:txBody>
      </p:sp>
      <p:sp>
        <p:nvSpPr>
          <p:cNvPr id="21" name="TextBox 20"/>
          <p:cNvSpPr txBox="1"/>
          <p:nvPr/>
        </p:nvSpPr>
        <p:spPr>
          <a:xfrm>
            <a:off x="6572264" y="3714752"/>
            <a:ext cx="2143140" cy="369332"/>
          </a:xfrm>
          <a:prstGeom prst="rect">
            <a:avLst/>
          </a:prstGeom>
          <a:noFill/>
        </p:spPr>
        <p:txBody>
          <a:bodyPr wrap="square" rtlCol="0">
            <a:spAutoFit/>
          </a:bodyPr>
          <a:lstStyle/>
          <a:p>
            <a:pPr algn="ctr"/>
            <a:r>
              <a:rPr lang="en-GB" dirty="0" smtClean="0"/>
              <a:t>Carrying capacity</a:t>
            </a:r>
            <a:endParaRPr lang="en-GB" dirty="0"/>
          </a:p>
        </p:txBody>
      </p:sp>
      <p:sp>
        <p:nvSpPr>
          <p:cNvPr id="27" name="TextBox 26"/>
          <p:cNvSpPr txBox="1"/>
          <p:nvPr/>
        </p:nvSpPr>
        <p:spPr>
          <a:xfrm>
            <a:off x="5143504" y="1142984"/>
            <a:ext cx="3214710" cy="923330"/>
          </a:xfrm>
          <a:prstGeom prst="rect">
            <a:avLst/>
          </a:prstGeom>
          <a:noFill/>
        </p:spPr>
        <p:txBody>
          <a:bodyPr wrap="square" rtlCol="0">
            <a:spAutoFit/>
          </a:bodyPr>
          <a:lstStyle/>
          <a:p>
            <a:pPr algn="ctr"/>
            <a:r>
              <a:rPr lang="en-GB" dirty="0" smtClean="0"/>
              <a:t>Competition increases, some factor becomes limiting and growth becomes negative</a:t>
            </a:r>
            <a:endParaRPr lang="en-GB" dirty="0"/>
          </a:p>
        </p:txBody>
      </p:sp>
      <p:sp>
        <p:nvSpPr>
          <p:cNvPr id="16" name="TextBox 15"/>
          <p:cNvSpPr txBox="1"/>
          <p:nvPr/>
        </p:nvSpPr>
        <p:spPr>
          <a:xfrm>
            <a:off x="2000232" y="1357298"/>
            <a:ext cx="2143140" cy="369332"/>
          </a:xfrm>
          <a:prstGeom prst="rect">
            <a:avLst/>
          </a:prstGeom>
          <a:noFill/>
        </p:spPr>
        <p:txBody>
          <a:bodyPr wrap="square" rtlCol="0">
            <a:spAutoFit/>
          </a:bodyPr>
          <a:lstStyle/>
          <a:p>
            <a:pPr algn="ctr"/>
            <a:r>
              <a:rPr lang="en-GB" dirty="0" smtClean="0"/>
              <a:t>No limiting factors</a:t>
            </a:r>
            <a:endParaRPr lang="en-GB" dirty="0"/>
          </a:p>
        </p:txBody>
      </p:sp>
      <p:cxnSp>
        <p:nvCxnSpPr>
          <p:cNvPr id="22" name="Straight Connector 21"/>
          <p:cNvCxnSpPr/>
          <p:nvPr/>
        </p:nvCxnSpPr>
        <p:spPr>
          <a:xfrm>
            <a:off x="1714480" y="3713164"/>
            <a:ext cx="7000924"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1717288" y="2000240"/>
            <a:ext cx="6712364" cy="2865409"/>
          </a:xfrm>
          <a:custGeom>
            <a:avLst/>
            <a:gdLst>
              <a:gd name="connsiteX0" fmla="*/ 0 w 6802244"/>
              <a:gd name="connsiteY0" fmla="*/ 2088995 h 2850995"/>
              <a:gd name="connsiteX1" fmla="*/ 2007219 w 6802244"/>
              <a:gd name="connsiteY1" fmla="*/ 126380 h 2850995"/>
              <a:gd name="connsiteX2" fmla="*/ 4170556 w 6802244"/>
              <a:gd name="connsiteY2" fmla="*/ 2847278 h 2850995"/>
              <a:gd name="connsiteX3" fmla="*/ 6802244 w 6802244"/>
              <a:gd name="connsiteY3" fmla="*/ 148683 h 2850995"/>
              <a:gd name="connsiteX4" fmla="*/ 6802244 w 6802244"/>
              <a:gd name="connsiteY4" fmla="*/ 148683 h 2850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2244" h="2850995">
                <a:moveTo>
                  <a:pt x="0" y="2088995"/>
                </a:moveTo>
                <a:cubicBezTo>
                  <a:pt x="656063" y="1044497"/>
                  <a:pt x="1312126" y="0"/>
                  <a:pt x="2007219" y="126380"/>
                </a:cubicBezTo>
                <a:cubicBezTo>
                  <a:pt x="2702312" y="252761"/>
                  <a:pt x="3371385" y="2843561"/>
                  <a:pt x="4170556" y="2847278"/>
                </a:cubicBezTo>
                <a:cubicBezTo>
                  <a:pt x="4969727" y="2850995"/>
                  <a:pt x="6802244" y="148683"/>
                  <a:pt x="6802244" y="148683"/>
                </a:cubicBezTo>
                <a:lnTo>
                  <a:pt x="6802244" y="148683"/>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2" name="Straight Arrow Connector 31"/>
          <p:cNvCxnSpPr/>
          <p:nvPr/>
        </p:nvCxnSpPr>
        <p:spPr>
          <a:xfrm rot="16200000" flipH="1">
            <a:off x="2285984" y="2000240"/>
            <a:ext cx="714380"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flipV="1">
            <a:off x="4214810" y="1714488"/>
            <a:ext cx="1285884"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4572000" y="4929198"/>
            <a:ext cx="1046423" cy="4244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76" y="83664"/>
            <a:ext cx="8229600" cy="753048"/>
          </a:xfrm>
        </p:spPr>
        <p:txBody>
          <a:bodyPr>
            <a:normAutofit fontScale="90000"/>
          </a:bodyPr>
          <a:lstStyle/>
          <a:p>
            <a:r>
              <a:rPr lang="en-GB" dirty="0" smtClean="0"/>
              <a:t>Interspecific competition</a:t>
            </a:r>
            <a:endParaRPr lang="en-GB" dirty="0"/>
          </a:p>
        </p:txBody>
      </p:sp>
      <p:pic>
        <p:nvPicPr>
          <p:cNvPr id="4" name="Picture 3"/>
          <p:cNvPicPr>
            <a:picLocks noChangeAspect="1"/>
          </p:cNvPicPr>
          <p:nvPr/>
        </p:nvPicPr>
        <p:blipFill rotWithShape="1">
          <a:blip r:embed="rId2"/>
          <a:srcRect l="19561" t="38390" r="48893" b="13579"/>
          <a:stretch/>
        </p:blipFill>
        <p:spPr>
          <a:xfrm>
            <a:off x="476276" y="836712"/>
            <a:ext cx="6624736" cy="5671048"/>
          </a:xfrm>
          <a:prstGeom prst="rect">
            <a:avLst/>
          </a:prstGeom>
        </p:spPr>
      </p:pic>
      <p:sp>
        <p:nvSpPr>
          <p:cNvPr id="5" name="TextBox 4"/>
          <p:cNvSpPr txBox="1"/>
          <p:nvPr/>
        </p:nvSpPr>
        <p:spPr>
          <a:xfrm>
            <a:off x="7128930" y="2132856"/>
            <a:ext cx="1728192" cy="2862322"/>
          </a:xfrm>
          <a:prstGeom prst="rect">
            <a:avLst/>
          </a:prstGeom>
          <a:noFill/>
        </p:spPr>
        <p:txBody>
          <a:bodyPr wrap="square" rtlCol="0">
            <a:spAutoFit/>
          </a:bodyPr>
          <a:lstStyle/>
          <a:p>
            <a:pPr algn="ctr"/>
            <a:r>
              <a:rPr lang="en-GB" sz="2000" dirty="0" smtClean="0"/>
              <a:t>If the two species have exactly the same niche, one species is out competed by the other and becomes extinct</a:t>
            </a:r>
            <a:endParaRPr lang="en-GB" sz="2000" dirty="0"/>
          </a:p>
        </p:txBody>
      </p:sp>
    </p:spTree>
    <p:extLst>
      <p:ext uri="{BB962C8B-B14F-4D97-AF65-F5344CB8AC3E}">
        <p14:creationId xmlns:p14="http://schemas.microsoft.com/office/powerpoint/2010/main" val="3449049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dirty="0" smtClean="0"/>
              <a:t>Learning outcomes</a:t>
            </a:r>
            <a:endParaRPr lang="en-GB" dirty="0"/>
          </a:p>
        </p:txBody>
      </p:sp>
      <p:sp>
        <p:nvSpPr>
          <p:cNvPr id="9219" name="Rectangle 3"/>
          <p:cNvSpPr>
            <a:spLocks noGrp="1" noChangeArrowheads="1"/>
          </p:cNvSpPr>
          <p:nvPr>
            <p:ph type="body" idx="1"/>
          </p:nvPr>
        </p:nvSpPr>
        <p:spPr/>
        <p:txBody>
          <a:bodyPr>
            <a:normAutofit lnSpcReduction="10000"/>
          </a:bodyPr>
          <a:lstStyle/>
          <a:p>
            <a:pPr marL="0" indent="0">
              <a:buNone/>
            </a:pPr>
            <a:r>
              <a:rPr lang="en-GB" b="1" dirty="0" smtClean="0"/>
              <a:t>(a)</a:t>
            </a:r>
            <a:r>
              <a:rPr lang="en-GB" dirty="0" smtClean="0"/>
              <a:t>the </a:t>
            </a:r>
            <a:r>
              <a:rPr lang="en-GB" dirty="0"/>
              <a:t>factors that determine size of a population	</a:t>
            </a:r>
            <a:endParaRPr lang="en-GB" dirty="0" smtClean="0"/>
          </a:p>
          <a:p>
            <a:pPr>
              <a:buFont typeface="Wingdings" panose="05000000000000000000" pitchFamily="2" charset="2"/>
              <a:buChar char="§"/>
            </a:pPr>
            <a:r>
              <a:rPr lang="en-GB" dirty="0" smtClean="0"/>
              <a:t>To </a:t>
            </a:r>
            <a:r>
              <a:rPr lang="en-GB" dirty="0"/>
              <a:t>include the significance of limiting factors in determining the carrying capacity of a given environment and the impact of these factors on final population </a:t>
            </a:r>
            <a:r>
              <a:rPr lang="en-GB"/>
              <a:t>size</a:t>
            </a:r>
            <a:r>
              <a:rPr lang="en-GB" smtClean="0"/>
              <a:t>.</a:t>
            </a:r>
            <a:endParaRPr lang="en-GB" dirty="0"/>
          </a:p>
          <a:p>
            <a:pPr marL="0" indent="0">
              <a:buNone/>
            </a:pPr>
            <a:r>
              <a:rPr lang="en-GB" b="1" dirty="0" smtClean="0"/>
              <a:t>(b)</a:t>
            </a:r>
            <a:r>
              <a:rPr lang="en-GB" dirty="0" smtClean="0"/>
              <a:t>interactions </a:t>
            </a:r>
            <a:r>
              <a:rPr lang="en-GB" dirty="0"/>
              <a:t>between populations	</a:t>
            </a:r>
            <a:endParaRPr lang="en-GB" dirty="0" smtClean="0"/>
          </a:p>
          <a:p>
            <a:pPr>
              <a:buFont typeface="Wingdings" panose="05000000000000000000" pitchFamily="2" charset="2"/>
              <a:buChar char="§"/>
            </a:pPr>
            <a:r>
              <a:rPr lang="en-GB" dirty="0" smtClean="0"/>
              <a:t>To </a:t>
            </a:r>
            <a:r>
              <a:rPr lang="en-GB" dirty="0"/>
              <a:t>include predator–prey relationships considering the effects on both predator and prey </a:t>
            </a:r>
            <a:r>
              <a:rPr lang="en-GB" dirty="0" smtClean="0"/>
              <a:t>populations</a:t>
            </a:r>
          </a:p>
          <a:p>
            <a:pPr marL="0" indent="0">
              <a:buNone/>
            </a:pPr>
            <a:r>
              <a:rPr lang="en-GB" b="1" dirty="0" smtClean="0"/>
              <a:t>AND</a:t>
            </a:r>
          </a:p>
          <a:p>
            <a:pPr>
              <a:buFont typeface="Wingdings" panose="05000000000000000000" pitchFamily="2" charset="2"/>
              <a:buChar char="§"/>
            </a:pPr>
            <a:r>
              <a:rPr lang="en-GB" dirty="0" smtClean="0"/>
              <a:t>interspecific </a:t>
            </a:r>
            <a:r>
              <a:rPr lang="en-GB" dirty="0"/>
              <a:t>and intraspecific competition.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28625" y="428625"/>
            <a:ext cx="8229600" cy="1143000"/>
          </a:xfrm>
        </p:spPr>
        <p:txBody>
          <a:bodyPr>
            <a:normAutofit fontScale="90000"/>
          </a:bodyPr>
          <a:lstStyle/>
          <a:p>
            <a:r>
              <a:rPr lang="en-GB" sz="5400" dirty="0" smtClean="0">
                <a:solidFill>
                  <a:srgbClr val="FF0000"/>
                </a:solidFill>
              </a:rPr>
              <a:t>Competitive exclusion principle</a:t>
            </a:r>
          </a:p>
        </p:txBody>
      </p:sp>
      <p:sp>
        <p:nvSpPr>
          <p:cNvPr id="16387" name="Content Placeholder 2"/>
          <p:cNvSpPr>
            <a:spLocks noGrp="1"/>
          </p:cNvSpPr>
          <p:nvPr>
            <p:ph idx="1"/>
          </p:nvPr>
        </p:nvSpPr>
        <p:spPr>
          <a:xfrm>
            <a:off x="428625" y="1571625"/>
            <a:ext cx="8229600" cy="4389438"/>
          </a:xfrm>
        </p:spPr>
        <p:txBody>
          <a:bodyPr>
            <a:normAutofit/>
          </a:bodyPr>
          <a:lstStyle/>
          <a:p>
            <a:pPr eaLnBrk="1" hangingPunct="1">
              <a:buNone/>
            </a:pPr>
            <a:endParaRPr lang="en-GB" dirty="0" smtClean="0"/>
          </a:p>
          <a:p>
            <a:pPr eaLnBrk="1" hangingPunct="1"/>
            <a:endParaRPr lang="en-GB" dirty="0" smtClean="0"/>
          </a:p>
          <a:p>
            <a:pPr eaLnBrk="1" hangingPunct="1"/>
            <a:r>
              <a:rPr lang="en-GB" dirty="0" smtClean="0"/>
              <a:t>Interspecific competition is most intense when two different species try to occupy the same niche.</a:t>
            </a:r>
          </a:p>
          <a:p>
            <a:pPr eaLnBrk="1" hangingPunct="1"/>
            <a:endParaRPr lang="en-GB" sz="1000" dirty="0" smtClean="0"/>
          </a:p>
          <a:p>
            <a:pPr eaLnBrk="1" hangingPunct="1"/>
            <a:r>
              <a:rPr lang="en-GB" dirty="0" smtClean="0"/>
              <a:t>Lets look at red squirrel populations in the UK: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 calcmode="lin" valueType="num">
                                      <p:cBhvr additive="base">
                                        <p:cTn id="7" dur="1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4" end="4"/>
                                            </p:txEl>
                                          </p:spTgt>
                                        </p:tgtEl>
                                        <p:attrNameLst>
                                          <p:attrName>style.visibility</p:attrName>
                                        </p:attrNameLst>
                                      </p:cBhvr>
                                      <p:to>
                                        <p:strVal val="visible"/>
                                      </p:to>
                                    </p:set>
                                    <p:anim calcmode="lin" valueType="num">
                                      <p:cBhvr additive="base">
                                        <p:cTn id="13" dur="10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357188" y="0"/>
            <a:ext cx="8229600" cy="723900"/>
          </a:xfrm>
        </p:spPr>
        <p:txBody>
          <a:bodyPr>
            <a:normAutofit fontScale="90000"/>
          </a:bodyPr>
          <a:lstStyle/>
          <a:p>
            <a:pPr eaLnBrk="1" fontAlgn="auto" hangingPunct="1">
              <a:spcAft>
                <a:spcPts val="0"/>
              </a:spcAft>
              <a:defRPr/>
            </a:pPr>
            <a:r>
              <a:rPr lang="en-GB" dirty="0"/>
              <a:t>Decline of the red squirrel</a:t>
            </a:r>
          </a:p>
        </p:txBody>
      </p:sp>
      <p:sp>
        <p:nvSpPr>
          <p:cNvPr id="18435" name="Text Box 4"/>
          <p:cNvSpPr txBox="1">
            <a:spLocks noChangeArrowheads="1"/>
          </p:cNvSpPr>
          <p:nvPr/>
        </p:nvSpPr>
        <p:spPr bwMode="auto">
          <a:xfrm>
            <a:off x="563563" y="784225"/>
            <a:ext cx="8372475" cy="830263"/>
          </a:xfrm>
          <a:prstGeom prst="rect">
            <a:avLst/>
          </a:prstGeom>
          <a:noFill/>
          <a:ln w="9525">
            <a:noFill/>
            <a:miter lim="800000"/>
            <a:headEnd/>
            <a:tailEnd/>
          </a:ln>
        </p:spPr>
        <p:txBody>
          <a:bodyPr>
            <a:spAutoFit/>
          </a:bodyPr>
          <a:lstStyle/>
          <a:p>
            <a:r>
              <a:rPr lang="en-GB" sz="2400">
                <a:latin typeface="Constantia" pitchFamily="18" charset="0"/>
              </a:rPr>
              <a:t>The red squirrel is a native species of the British Isles, living in coniferous and broadleaf woodlands.</a:t>
            </a:r>
          </a:p>
        </p:txBody>
      </p:sp>
      <p:sp>
        <p:nvSpPr>
          <p:cNvPr id="231429" name="Text Box 5"/>
          <p:cNvSpPr txBox="1">
            <a:spLocks noChangeArrowheads="1"/>
          </p:cNvSpPr>
          <p:nvPr/>
        </p:nvSpPr>
        <p:spPr bwMode="auto">
          <a:xfrm>
            <a:off x="3673475" y="1693863"/>
            <a:ext cx="5327650" cy="1938337"/>
          </a:xfrm>
          <a:prstGeom prst="rect">
            <a:avLst/>
          </a:prstGeom>
          <a:noFill/>
          <a:ln w="9525">
            <a:noFill/>
            <a:miter lim="800000"/>
            <a:headEnd/>
            <a:tailEnd/>
          </a:ln>
        </p:spPr>
        <p:txBody>
          <a:bodyPr>
            <a:spAutoFit/>
          </a:bodyPr>
          <a:lstStyle/>
          <a:p>
            <a:r>
              <a:rPr lang="en-GB" sz="2400">
                <a:latin typeface="Constantia" pitchFamily="18" charset="0"/>
              </a:rPr>
              <a:t>Red squirrels were once widespread throughout the British Isles but in the last 50-60 years, their numbers have dramatically declined and they are now absent from many areas.</a:t>
            </a:r>
          </a:p>
        </p:txBody>
      </p:sp>
      <p:sp>
        <p:nvSpPr>
          <p:cNvPr id="231430" name="Rectangle 6"/>
          <p:cNvSpPr>
            <a:spLocks noChangeArrowheads="1"/>
          </p:cNvSpPr>
          <p:nvPr/>
        </p:nvSpPr>
        <p:spPr bwMode="auto">
          <a:xfrm>
            <a:off x="3673475" y="3825875"/>
            <a:ext cx="5373688" cy="1570038"/>
          </a:xfrm>
          <a:prstGeom prst="rect">
            <a:avLst/>
          </a:prstGeom>
          <a:noFill/>
          <a:ln w="9525" algn="ctr">
            <a:noFill/>
            <a:miter lim="800000"/>
            <a:headEnd/>
            <a:tailEnd/>
          </a:ln>
        </p:spPr>
        <p:txBody>
          <a:bodyPr>
            <a:spAutoFit/>
          </a:bodyPr>
          <a:lstStyle/>
          <a:p>
            <a:r>
              <a:rPr lang="en-GB" sz="2400">
                <a:latin typeface="Constantia" pitchFamily="18" charset="0"/>
              </a:rPr>
              <a:t>Small, isolated populations exist on the Isle of Wight, Wales and central England. They are still widespread in the North of England and Scotland.</a:t>
            </a:r>
          </a:p>
        </p:txBody>
      </p:sp>
      <p:sp>
        <p:nvSpPr>
          <p:cNvPr id="231431" name="Rectangle 7"/>
          <p:cNvSpPr>
            <a:spLocks noChangeArrowheads="1"/>
          </p:cNvSpPr>
          <p:nvPr/>
        </p:nvSpPr>
        <p:spPr bwMode="auto">
          <a:xfrm>
            <a:off x="563563" y="5686425"/>
            <a:ext cx="8580437" cy="457200"/>
          </a:xfrm>
          <a:prstGeom prst="rect">
            <a:avLst/>
          </a:prstGeom>
          <a:noFill/>
          <a:ln w="9525" algn="ctr">
            <a:noFill/>
            <a:miter lim="800000"/>
            <a:headEnd/>
            <a:tailEnd/>
          </a:ln>
        </p:spPr>
        <p:txBody>
          <a:bodyPr>
            <a:spAutoFit/>
          </a:bodyPr>
          <a:lstStyle/>
          <a:p>
            <a:r>
              <a:rPr lang="en-GB" sz="2400">
                <a:latin typeface="Constantia" pitchFamily="18" charset="0"/>
              </a:rPr>
              <a:t>What has caused the decline of the red squirrel?</a:t>
            </a:r>
          </a:p>
        </p:txBody>
      </p:sp>
      <p:pic>
        <p:nvPicPr>
          <p:cNvPr id="18439" name="Picture 13" descr="red_squirrel"/>
          <p:cNvPicPr>
            <a:picLocks noChangeAspect="1" noChangeArrowheads="1"/>
          </p:cNvPicPr>
          <p:nvPr/>
        </p:nvPicPr>
        <p:blipFill>
          <a:blip r:embed="rId3" cstate="print"/>
          <a:srcRect/>
          <a:stretch>
            <a:fillRect/>
          </a:stretch>
        </p:blipFill>
        <p:spPr bwMode="auto">
          <a:xfrm>
            <a:off x="644525" y="1741488"/>
            <a:ext cx="2857500"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1429"/>
                                        </p:tgtEl>
                                        <p:attrNameLst>
                                          <p:attrName>style.visibility</p:attrName>
                                        </p:attrNameLst>
                                      </p:cBhvr>
                                      <p:to>
                                        <p:strVal val="visible"/>
                                      </p:to>
                                    </p:set>
                                    <p:animEffect transition="in" filter="dissolve">
                                      <p:cBhvr>
                                        <p:cTn id="7" dur="500"/>
                                        <p:tgtEl>
                                          <p:spTgt spid="2314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1430"/>
                                        </p:tgtEl>
                                        <p:attrNameLst>
                                          <p:attrName>style.visibility</p:attrName>
                                        </p:attrNameLst>
                                      </p:cBhvr>
                                      <p:to>
                                        <p:strVal val="visible"/>
                                      </p:to>
                                    </p:set>
                                    <p:animEffect transition="in" filter="dissolve">
                                      <p:cBhvr>
                                        <p:cTn id="12" dur="500"/>
                                        <p:tgtEl>
                                          <p:spTgt spid="23143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1431"/>
                                        </p:tgtEl>
                                        <p:attrNameLst>
                                          <p:attrName>style.visibility</p:attrName>
                                        </p:attrNameLst>
                                      </p:cBhvr>
                                      <p:to>
                                        <p:strVal val="visible"/>
                                      </p:to>
                                    </p:set>
                                    <p:animEffect transition="in" filter="dissolve">
                                      <p:cBhvr>
                                        <p:cTn id="17" dur="500"/>
                                        <p:tgtEl>
                                          <p:spTgt spid="231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9" grpId="0"/>
      <p:bldP spid="231430" grpId="0"/>
      <p:bldP spid="2314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28625" y="0"/>
            <a:ext cx="8229600" cy="642938"/>
          </a:xfrm>
        </p:spPr>
        <p:txBody>
          <a:bodyPr>
            <a:normAutofit fontScale="90000"/>
          </a:bodyPr>
          <a:lstStyle/>
          <a:p>
            <a:pPr eaLnBrk="1" fontAlgn="auto" hangingPunct="1">
              <a:spcAft>
                <a:spcPts val="0"/>
              </a:spcAft>
              <a:defRPr/>
            </a:pPr>
            <a:r>
              <a:rPr lang="en-GB" dirty="0"/>
              <a:t>Why have red squirrels declined?</a:t>
            </a:r>
          </a:p>
        </p:txBody>
      </p:sp>
      <p:sp>
        <p:nvSpPr>
          <p:cNvPr id="19459" name="Text Box 3"/>
          <p:cNvSpPr txBox="1">
            <a:spLocks noChangeArrowheads="1"/>
          </p:cNvSpPr>
          <p:nvPr/>
        </p:nvSpPr>
        <p:spPr bwMode="auto">
          <a:xfrm>
            <a:off x="563563" y="784225"/>
            <a:ext cx="8372475" cy="1200150"/>
          </a:xfrm>
          <a:prstGeom prst="rect">
            <a:avLst/>
          </a:prstGeom>
          <a:noFill/>
          <a:ln w="9525">
            <a:noFill/>
            <a:miter lim="800000"/>
            <a:headEnd/>
            <a:tailEnd/>
          </a:ln>
        </p:spPr>
        <p:txBody>
          <a:bodyPr>
            <a:spAutoFit/>
          </a:bodyPr>
          <a:lstStyle/>
          <a:p>
            <a:r>
              <a:rPr lang="en-GB" sz="2400">
                <a:latin typeface="Constantia" pitchFamily="18" charset="0"/>
              </a:rPr>
              <a:t>The destruction of red squirrels’ natural habitat has contributed to their decline but the major reason is because of competition from the grey squirrel.</a:t>
            </a:r>
          </a:p>
        </p:txBody>
      </p:sp>
      <p:sp>
        <p:nvSpPr>
          <p:cNvPr id="232452" name="Text Box 4"/>
          <p:cNvSpPr txBox="1">
            <a:spLocks noChangeArrowheads="1"/>
          </p:cNvSpPr>
          <p:nvPr/>
        </p:nvSpPr>
        <p:spPr bwMode="auto">
          <a:xfrm>
            <a:off x="563563" y="2159000"/>
            <a:ext cx="4110037" cy="2678113"/>
          </a:xfrm>
          <a:prstGeom prst="rect">
            <a:avLst/>
          </a:prstGeom>
          <a:noFill/>
          <a:ln w="9525">
            <a:noFill/>
            <a:miter lim="800000"/>
            <a:headEnd/>
            <a:tailEnd/>
          </a:ln>
        </p:spPr>
        <p:txBody>
          <a:bodyPr>
            <a:spAutoFit/>
          </a:bodyPr>
          <a:lstStyle/>
          <a:p>
            <a:r>
              <a:rPr lang="en-GB" sz="2400">
                <a:latin typeface="Constantia" pitchFamily="18" charset="0"/>
              </a:rPr>
              <a:t>The grey squirrel is not native to the British Isles but was introduced from North America towards the end of the 20</a:t>
            </a:r>
            <a:r>
              <a:rPr lang="en-GB" sz="2400" baseline="30000">
                <a:latin typeface="Constantia" pitchFamily="18" charset="0"/>
              </a:rPr>
              <a:t>th</a:t>
            </a:r>
            <a:r>
              <a:rPr lang="en-GB" sz="2400">
                <a:latin typeface="Constantia" pitchFamily="18" charset="0"/>
              </a:rPr>
              <a:t> century. It is larger and more aggressive than the red squirrel.</a:t>
            </a:r>
          </a:p>
        </p:txBody>
      </p:sp>
      <p:sp>
        <p:nvSpPr>
          <p:cNvPr id="232453" name="Rectangle 5"/>
          <p:cNvSpPr>
            <a:spLocks noChangeArrowheads="1"/>
          </p:cNvSpPr>
          <p:nvPr/>
        </p:nvSpPr>
        <p:spPr bwMode="auto">
          <a:xfrm>
            <a:off x="563563" y="4995863"/>
            <a:ext cx="8416925" cy="1200150"/>
          </a:xfrm>
          <a:prstGeom prst="rect">
            <a:avLst/>
          </a:prstGeom>
          <a:noFill/>
          <a:ln w="9525" algn="ctr">
            <a:noFill/>
            <a:miter lim="800000"/>
            <a:headEnd/>
            <a:tailEnd/>
          </a:ln>
        </p:spPr>
        <p:txBody>
          <a:bodyPr>
            <a:spAutoFit/>
          </a:bodyPr>
          <a:lstStyle/>
          <a:p>
            <a:r>
              <a:rPr lang="en-GB" sz="2400">
                <a:latin typeface="Constantia" pitchFamily="18" charset="0"/>
              </a:rPr>
              <a:t>It is not clear exactly how grey squirrels have caused the decline of red squirrels but scientists think that greys are more successful in foraging for food than reds.</a:t>
            </a:r>
          </a:p>
        </p:txBody>
      </p:sp>
      <p:pic>
        <p:nvPicPr>
          <p:cNvPr id="19462" name="Picture 9" descr="grey_squirrel"/>
          <p:cNvPicPr>
            <a:picLocks noChangeAspect="1" noChangeArrowheads="1"/>
          </p:cNvPicPr>
          <p:nvPr/>
        </p:nvPicPr>
        <p:blipFill>
          <a:blip r:embed="rId3" cstate="print"/>
          <a:srcRect/>
          <a:stretch>
            <a:fillRect/>
          </a:stretch>
        </p:blipFill>
        <p:spPr bwMode="auto">
          <a:xfrm>
            <a:off x="4860925" y="1997075"/>
            <a:ext cx="3810000" cy="297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2452"/>
                                        </p:tgtEl>
                                        <p:attrNameLst>
                                          <p:attrName>style.visibility</p:attrName>
                                        </p:attrNameLst>
                                      </p:cBhvr>
                                      <p:to>
                                        <p:strVal val="visible"/>
                                      </p:to>
                                    </p:set>
                                    <p:animEffect transition="in" filter="dissolve">
                                      <p:cBhvr>
                                        <p:cTn id="7" dur="500"/>
                                        <p:tgtEl>
                                          <p:spTgt spid="2324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2453"/>
                                        </p:tgtEl>
                                        <p:attrNameLst>
                                          <p:attrName>style.visibility</p:attrName>
                                        </p:attrNameLst>
                                      </p:cBhvr>
                                      <p:to>
                                        <p:strVal val="visible"/>
                                      </p:to>
                                    </p:set>
                                    <p:animEffect transition="in" filter="dissolve">
                                      <p:cBhvr>
                                        <p:cTn id="12" dur="500"/>
                                        <p:tgtEl>
                                          <p:spTgt spid="232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2" grpId="0"/>
      <p:bldP spid="23245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It’s not quite that simple</a:t>
            </a:r>
            <a:endParaRPr lang="en-GB" dirty="0"/>
          </a:p>
        </p:txBody>
      </p:sp>
      <p:sp>
        <p:nvSpPr>
          <p:cNvPr id="3" name="Content Placeholder 2"/>
          <p:cNvSpPr>
            <a:spLocks noGrp="1"/>
          </p:cNvSpPr>
          <p:nvPr>
            <p:ph idx="1"/>
          </p:nvPr>
        </p:nvSpPr>
        <p:spPr/>
        <p:txBody>
          <a:bodyPr/>
          <a:lstStyle/>
          <a:p>
            <a:pPr>
              <a:buNone/>
            </a:pPr>
            <a:r>
              <a:rPr lang="en-GB" dirty="0" smtClean="0"/>
              <a:t>Evidence suggests that extinction is not necessarily inevitable:</a:t>
            </a:r>
          </a:p>
          <a:p>
            <a:pPr>
              <a:buNone/>
            </a:pPr>
            <a:endParaRPr lang="en-GB" dirty="0" smtClean="0"/>
          </a:p>
          <a:p>
            <a:r>
              <a:rPr lang="en-GB" dirty="0" smtClean="0"/>
              <a:t>Could result in the population being much smaller than the other</a:t>
            </a:r>
          </a:p>
          <a:p>
            <a:endParaRPr lang="en-GB" dirty="0" smtClean="0"/>
          </a:p>
          <a:p>
            <a:r>
              <a:rPr lang="en-GB" dirty="0" smtClean="0"/>
              <a:t>The limiting factors can vary on a daily basis or over </a:t>
            </a:r>
            <a:r>
              <a:rPr lang="en-GB" smtClean="0"/>
              <a:t>the course </a:t>
            </a:r>
            <a:r>
              <a:rPr lang="en-GB" dirty="0" smtClean="0"/>
              <a:t>of a year</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a:t>
            </a:r>
            <a:endParaRPr lang="en-GB" dirty="0"/>
          </a:p>
        </p:txBody>
      </p:sp>
      <p:sp>
        <p:nvSpPr>
          <p:cNvPr id="3" name="Content Placeholder 2"/>
          <p:cNvSpPr>
            <a:spLocks noGrp="1"/>
          </p:cNvSpPr>
          <p:nvPr>
            <p:ph idx="1"/>
          </p:nvPr>
        </p:nvSpPr>
        <p:spPr/>
        <p:txBody>
          <a:bodyPr/>
          <a:lstStyle/>
          <a:p>
            <a:r>
              <a:rPr lang="en-GB" dirty="0" smtClean="0"/>
              <a:t>Attempt exam questions</a:t>
            </a:r>
            <a:endParaRPr lang="en-GB" dirty="0"/>
          </a:p>
        </p:txBody>
      </p:sp>
    </p:spTree>
    <p:extLst>
      <p:ext uri="{BB962C8B-B14F-4D97-AF65-F5344CB8AC3E}">
        <p14:creationId xmlns:p14="http://schemas.microsoft.com/office/powerpoint/2010/main" val="418471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Population Growth Curves</a:t>
            </a:r>
            <a:endParaRPr lang="en-GB" dirty="0"/>
          </a:p>
        </p:txBody>
      </p:sp>
      <p:sp>
        <p:nvSpPr>
          <p:cNvPr id="3" name="Content Placeholder 2"/>
          <p:cNvSpPr>
            <a:spLocks noGrp="1"/>
          </p:cNvSpPr>
          <p:nvPr>
            <p:ph idx="1"/>
          </p:nvPr>
        </p:nvSpPr>
        <p:spPr/>
        <p:txBody>
          <a:bodyPr/>
          <a:lstStyle/>
          <a:p>
            <a:r>
              <a:rPr lang="en-GB" dirty="0" smtClean="0"/>
              <a:t>Usually there are 3 phases:</a:t>
            </a:r>
          </a:p>
          <a:p>
            <a:pPr marL="514350" indent="-514350">
              <a:buAutoNum type="arabicPeriod"/>
            </a:pPr>
            <a:r>
              <a:rPr lang="en-GB" dirty="0" smtClean="0"/>
              <a:t>Slow growth as numbers are built up (</a:t>
            </a:r>
            <a:r>
              <a:rPr lang="en-GB" dirty="0" smtClean="0">
                <a:solidFill>
                  <a:srgbClr val="FF0000"/>
                </a:solidFill>
              </a:rPr>
              <a:t>Lag phase</a:t>
            </a:r>
            <a:r>
              <a:rPr lang="en-GB" dirty="0" smtClean="0"/>
              <a:t>)</a:t>
            </a:r>
          </a:p>
          <a:p>
            <a:pPr marL="514350" indent="-514350">
              <a:buAutoNum type="arabicPeriod"/>
            </a:pPr>
            <a:r>
              <a:rPr lang="en-GB" dirty="0" smtClean="0"/>
              <a:t>Rapid growth (</a:t>
            </a:r>
            <a:r>
              <a:rPr lang="en-GB" dirty="0" smtClean="0">
                <a:solidFill>
                  <a:srgbClr val="FF0000"/>
                </a:solidFill>
              </a:rPr>
              <a:t>Log Phase</a:t>
            </a:r>
            <a:r>
              <a:rPr lang="en-GB" dirty="0" smtClean="0"/>
              <a:t>). Resources are plentiful reproduction happens quickly</a:t>
            </a:r>
          </a:p>
          <a:p>
            <a:pPr marL="514350" indent="-514350">
              <a:buAutoNum type="arabicPeriod"/>
            </a:pPr>
            <a:r>
              <a:rPr lang="en-GB" dirty="0" smtClean="0"/>
              <a:t>Population growth decreases, (</a:t>
            </a:r>
            <a:r>
              <a:rPr lang="en-GB" dirty="0" smtClean="0">
                <a:solidFill>
                  <a:srgbClr val="FF0000"/>
                </a:solidFill>
              </a:rPr>
              <a:t>stationary phase</a:t>
            </a:r>
            <a:r>
              <a:rPr lang="en-GB" dirty="0" smtClean="0"/>
              <a:t>) population is approximately stable. Reproduction and mortality are equal. The population is at the </a:t>
            </a:r>
            <a:r>
              <a:rPr lang="en-GB" dirty="0" smtClean="0">
                <a:solidFill>
                  <a:srgbClr val="FF0000"/>
                </a:solidFill>
              </a:rPr>
              <a:t>carrying capacity </a:t>
            </a:r>
            <a:r>
              <a:rPr lang="en-GB" dirty="0"/>
              <a:t>o</a:t>
            </a:r>
            <a:r>
              <a:rPr lang="en-GB" dirty="0" smtClean="0"/>
              <a:t>f the environment.</a:t>
            </a:r>
          </a:p>
          <a:p>
            <a:pPr marL="514350" indent="-514350">
              <a:buNone/>
            </a:pPr>
            <a:r>
              <a:rPr lang="en-GB" dirty="0" smtClean="0"/>
              <a:t>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Documents and Settings\alisonb\My Documents\Year 13 AQA A2 Biology\Unit 4 Populations and the Environment\1 Populations\1.3 Blank graph.GIF"/>
          <p:cNvPicPr>
            <a:picLocks noChangeAspect="1" noChangeArrowheads="1"/>
          </p:cNvPicPr>
          <p:nvPr/>
        </p:nvPicPr>
        <p:blipFill>
          <a:blip r:embed="rId2" cstate="print"/>
          <a:srcRect/>
          <a:stretch>
            <a:fillRect/>
          </a:stretch>
        </p:blipFill>
        <p:spPr bwMode="auto">
          <a:xfrm>
            <a:off x="1700064" y="1997224"/>
            <a:ext cx="5881695" cy="4495711"/>
          </a:xfrm>
          <a:prstGeom prst="rect">
            <a:avLst/>
          </a:prstGeom>
          <a:noFill/>
        </p:spPr>
      </p:pic>
      <p:sp>
        <p:nvSpPr>
          <p:cNvPr id="2" name="Title 1"/>
          <p:cNvSpPr>
            <a:spLocks noGrp="1"/>
          </p:cNvSpPr>
          <p:nvPr>
            <p:ph type="title"/>
          </p:nvPr>
        </p:nvSpPr>
        <p:spPr/>
        <p:txBody>
          <a:bodyPr/>
          <a:lstStyle/>
          <a:p>
            <a:r>
              <a:rPr lang="en-GB" dirty="0" smtClean="0"/>
              <a:t>Population Growth Curves</a:t>
            </a:r>
            <a:endParaRPr lang="en-GB" dirty="0"/>
          </a:p>
        </p:txBody>
      </p:sp>
      <p:pic>
        <p:nvPicPr>
          <p:cNvPr id="1026" name="Picture 2" descr="C:\Documents and Settings\alisonb\My Documents\Year 13 AQA A2 Biology\Unit 4 Populations and the Environment\1 Populations\1.3 Blank graph.GIF"/>
          <p:cNvPicPr>
            <a:picLocks noChangeAspect="1" noChangeArrowheads="1"/>
          </p:cNvPicPr>
          <p:nvPr/>
        </p:nvPicPr>
        <p:blipFill>
          <a:blip r:embed="rId2" cstate="print"/>
          <a:srcRect/>
          <a:stretch>
            <a:fillRect/>
          </a:stretch>
        </p:blipFill>
        <p:spPr bwMode="auto">
          <a:xfrm>
            <a:off x="1547664" y="1844824"/>
            <a:ext cx="5881695" cy="4495711"/>
          </a:xfrm>
          <a:prstGeom prst="rect">
            <a:avLst/>
          </a:prstGeom>
          <a:noFill/>
        </p:spPr>
      </p:pic>
      <p:sp>
        <p:nvSpPr>
          <p:cNvPr id="10" name="Freeform 9"/>
          <p:cNvSpPr/>
          <p:nvPr/>
        </p:nvSpPr>
        <p:spPr>
          <a:xfrm>
            <a:off x="2807594" y="3157470"/>
            <a:ext cx="3670479" cy="2580068"/>
          </a:xfrm>
          <a:custGeom>
            <a:avLst/>
            <a:gdLst>
              <a:gd name="connsiteX0" fmla="*/ 0 w 3670479"/>
              <a:gd name="connsiteY0" fmla="*/ 2560750 h 2580068"/>
              <a:gd name="connsiteX1" fmla="*/ 875764 w 3670479"/>
              <a:gd name="connsiteY1" fmla="*/ 2213020 h 2580068"/>
              <a:gd name="connsiteX2" fmla="*/ 1841679 w 3670479"/>
              <a:gd name="connsiteY2" fmla="*/ 358462 h 2580068"/>
              <a:gd name="connsiteX3" fmla="*/ 3670479 w 3670479"/>
              <a:gd name="connsiteY3" fmla="*/ 62248 h 2580068"/>
              <a:gd name="connsiteX4" fmla="*/ 3670479 w 3670479"/>
              <a:gd name="connsiteY4" fmla="*/ 62248 h 2580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0479" h="2580068">
                <a:moveTo>
                  <a:pt x="0" y="2560750"/>
                </a:moveTo>
                <a:cubicBezTo>
                  <a:pt x="284409" y="2570409"/>
                  <a:pt x="568818" y="2580068"/>
                  <a:pt x="875764" y="2213020"/>
                </a:cubicBezTo>
                <a:cubicBezTo>
                  <a:pt x="1182711" y="1845972"/>
                  <a:pt x="1375893" y="716924"/>
                  <a:pt x="1841679" y="358462"/>
                </a:cubicBezTo>
                <a:cubicBezTo>
                  <a:pt x="2307465" y="0"/>
                  <a:pt x="3670479" y="62248"/>
                  <a:pt x="3670479" y="62248"/>
                </a:cubicBezTo>
                <a:lnTo>
                  <a:pt x="3670479" y="62248"/>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p:cNvSpPr txBox="1"/>
          <p:nvPr/>
        </p:nvSpPr>
        <p:spPr>
          <a:xfrm>
            <a:off x="2786050" y="3714752"/>
            <a:ext cx="1065870" cy="646331"/>
          </a:xfrm>
          <a:prstGeom prst="rect">
            <a:avLst/>
          </a:prstGeom>
          <a:noFill/>
        </p:spPr>
        <p:txBody>
          <a:bodyPr wrap="square" rtlCol="0">
            <a:spAutoFit/>
          </a:bodyPr>
          <a:lstStyle/>
          <a:p>
            <a:r>
              <a:rPr lang="en-GB" dirty="0" smtClean="0"/>
              <a:t>Slow growth</a:t>
            </a:r>
            <a:endParaRPr lang="en-GB" dirty="0"/>
          </a:p>
        </p:txBody>
      </p:sp>
      <p:sp>
        <p:nvSpPr>
          <p:cNvPr id="12" name="TextBox 11"/>
          <p:cNvSpPr txBox="1"/>
          <p:nvPr/>
        </p:nvSpPr>
        <p:spPr>
          <a:xfrm>
            <a:off x="3786182" y="2928934"/>
            <a:ext cx="928694" cy="646331"/>
          </a:xfrm>
          <a:prstGeom prst="rect">
            <a:avLst/>
          </a:prstGeom>
          <a:noFill/>
        </p:spPr>
        <p:txBody>
          <a:bodyPr wrap="square" rtlCol="0">
            <a:spAutoFit/>
          </a:bodyPr>
          <a:lstStyle/>
          <a:p>
            <a:r>
              <a:rPr lang="en-GB" dirty="0" smtClean="0"/>
              <a:t>Rapid growth</a:t>
            </a:r>
            <a:endParaRPr lang="en-GB" dirty="0"/>
          </a:p>
        </p:txBody>
      </p:sp>
      <p:sp>
        <p:nvSpPr>
          <p:cNvPr id="13" name="TextBox 12"/>
          <p:cNvSpPr txBox="1"/>
          <p:nvPr/>
        </p:nvSpPr>
        <p:spPr>
          <a:xfrm>
            <a:off x="5429256" y="2571744"/>
            <a:ext cx="1357322" cy="646331"/>
          </a:xfrm>
          <a:prstGeom prst="rect">
            <a:avLst/>
          </a:prstGeom>
          <a:noFill/>
        </p:spPr>
        <p:txBody>
          <a:bodyPr wrap="square" rtlCol="0">
            <a:spAutoFit/>
          </a:bodyPr>
          <a:lstStyle/>
          <a:p>
            <a:r>
              <a:rPr lang="en-GB" dirty="0" smtClean="0"/>
              <a:t>Stable, no growth</a:t>
            </a:r>
            <a:endParaRPr lang="en-GB" dirty="0"/>
          </a:p>
        </p:txBody>
      </p:sp>
    </p:spTree>
    <p:extLst>
      <p:ext uri="{BB962C8B-B14F-4D97-AF65-F5344CB8AC3E}">
        <p14:creationId xmlns:p14="http://schemas.microsoft.com/office/powerpoint/2010/main" val="353975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457200" y="704850"/>
            <a:ext cx="8229600" cy="723900"/>
          </a:xfrm>
        </p:spPr>
        <p:txBody>
          <a:bodyPr/>
          <a:lstStyle/>
          <a:p>
            <a:pPr algn="ctr" eaLnBrk="1" hangingPunct="1"/>
            <a:r>
              <a:rPr lang="en-GB" sz="4000" smtClean="0"/>
              <a:t>What determines population growth?</a:t>
            </a:r>
          </a:p>
        </p:txBody>
      </p:sp>
      <p:sp>
        <p:nvSpPr>
          <p:cNvPr id="3" name="Content Placeholder 2"/>
          <p:cNvSpPr>
            <a:spLocks noGrp="1"/>
          </p:cNvSpPr>
          <p:nvPr>
            <p:ph idx="1"/>
          </p:nvPr>
        </p:nvSpPr>
        <p:spPr>
          <a:xfrm>
            <a:off x="457200" y="1643063"/>
            <a:ext cx="8229600" cy="4681537"/>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GB" sz="2800" dirty="0" smtClean="0">
                <a:solidFill>
                  <a:srgbClr val="FF0000"/>
                </a:solidFill>
              </a:rPr>
              <a:t>Environmental resistance </a:t>
            </a:r>
            <a:r>
              <a:rPr lang="en-GB" sz="2800" dirty="0" smtClean="0"/>
              <a:t>– includes all the factors that may limit the growth of a population, such as accumulation of waste products, scarcity of resources such as food and space, or adverse climatic conditions.</a:t>
            </a:r>
          </a:p>
          <a:p>
            <a:pPr marL="274320" indent="-274320" eaLnBrk="1" fontAlgn="auto" hangingPunct="1">
              <a:spcAft>
                <a:spcPts val="0"/>
              </a:spcAft>
              <a:buClr>
                <a:schemeClr val="accent3"/>
              </a:buClr>
              <a:buFont typeface="Wingdings 2"/>
              <a:buChar char=""/>
              <a:defRPr/>
            </a:pPr>
            <a:r>
              <a:rPr lang="en-GB" sz="2800" dirty="0" smtClean="0"/>
              <a:t>Environmental resistance also takes in biotic factors such as the effect of predators, parasites and competitors.</a:t>
            </a:r>
          </a:p>
          <a:p>
            <a:pPr marL="274320" indent="-274320" eaLnBrk="1" fontAlgn="auto" hangingPunct="1">
              <a:spcAft>
                <a:spcPts val="0"/>
              </a:spcAft>
              <a:buClr>
                <a:schemeClr val="accent3"/>
              </a:buClr>
              <a:buFont typeface="Wingdings 2"/>
              <a:buChar char=""/>
              <a:defRPr/>
            </a:pPr>
            <a:endParaRPr lang="en-GB" sz="2800" dirty="0" smtClean="0"/>
          </a:p>
          <a:p>
            <a:pPr marL="274320" indent="-274320" eaLnBrk="1" fontAlgn="auto" hangingPunct="1">
              <a:spcAft>
                <a:spcPts val="0"/>
              </a:spcAft>
              <a:buClr>
                <a:schemeClr val="accent3"/>
              </a:buClr>
              <a:buFont typeface="Wingdings 2"/>
              <a:buChar char=""/>
              <a:defRPr/>
            </a:pPr>
            <a:r>
              <a:rPr lang="en-GB" sz="2800" dirty="0" smtClean="0">
                <a:solidFill>
                  <a:srgbClr val="FF0000"/>
                </a:solidFill>
              </a:rPr>
              <a:t>Carrying capacity </a:t>
            </a:r>
            <a:r>
              <a:rPr lang="en-GB" sz="2800" dirty="0" smtClean="0"/>
              <a:t>– this is the highest population that can be maintained for an indefinite period of time by a particular environment (based on limiting factors within that environment)</a:t>
            </a:r>
          </a:p>
          <a:p>
            <a:pPr marL="274320" indent="-274320" eaLnBrk="1" fontAlgn="auto" hangingPunct="1">
              <a:spcAft>
                <a:spcPts val="0"/>
              </a:spcAft>
              <a:buClr>
                <a:schemeClr val="accent3"/>
              </a:buClr>
              <a:buFont typeface="Wingdings 2"/>
              <a:buChar cha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zebu.uoregon.edu/2004/es399/popbio2.jpg"/>
          <p:cNvPicPr>
            <a:picLocks noChangeAspect="1" noChangeArrowheads="1"/>
          </p:cNvPicPr>
          <p:nvPr/>
        </p:nvPicPr>
        <p:blipFill>
          <a:blip r:embed="rId2" cstate="print"/>
          <a:srcRect/>
          <a:stretch>
            <a:fillRect/>
          </a:stretch>
        </p:blipFill>
        <p:spPr bwMode="auto">
          <a:xfrm>
            <a:off x="928688" y="1571625"/>
            <a:ext cx="7469187" cy="4500563"/>
          </a:xfrm>
          <a:prstGeom prst="rect">
            <a:avLst/>
          </a:prstGeom>
          <a:noFill/>
          <a:ln w="9525">
            <a:solidFill>
              <a:schemeClr val="bg1"/>
            </a:solidFill>
            <a:miter lim="800000"/>
            <a:headEnd/>
            <a:tailEnd/>
          </a:ln>
        </p:spPr>
      </p:pic>
      <p:sp>
        <p:nvSpPr>
          <p:cNvPr id="21" name="Freeform 20"/>
          <p:cNvSpPr/>
          <p:nvPr/>
        </p:nvSpPr>
        <p:spPr>
          <a:xfrm>
            <a:off x="3286125" y="2286000"/>
            <a:ext cx="1092200" cy="3109913"/>
          </a:xfrm>
          <a:custGeom>
            <a:avLst/>
            <a:gdLst>
              <a:gd name="connsiteX0" fmla="*/ 0 w 1091821"/>
              <a:gd name="connsiteY0" fmla="*/ 3109415 h 3109415"/>
              <a:gd name="connsiteX1" fmla="*/ 559558 w 1091821"/>
              <a:gd name="connsiteY1" fmla="*/ 2795517 h 3109415"/>
              <a:gd name="connsiteX2" fmla="*/ 982639 w 1091821"/>
              <a:gd name="connsiteY2" fmla="*/ 2058538 h 3109415"/>
              <a:gd name="connsiteX3" fmla="*/ 1078173 w 1091821"/>
              <a:gd name="connsiteY3" fmla="*/ 311624 h 3109415"/>
              <a:gd name="connsiteX4" fmla="*/ 1064525 w 1091821"/>
              <a:gd name="connsiteY4" fmla="*/ 188794 h 3109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821" h="3109415">
                <a:moveTo>
                  <a:pt x="0" y="3109415"/>
                </a:moveTo>
                <a:cubicBezTo>
                  <a:pt x="197892" y="3040039"/>
                  <a:pt x="395785" y="2970663"/>
                  <a:pt x="559558" y="2795517"/>
                </a:cubicBezTo>
                <a:cubicBezTo>
                  <a:pt x="723331" y="2620371"/>
                  <a:pt x="896203" y="2472520"/>
                  <a:pt x="982639" y="2058538"/>
                </a:cubicBezTo>
                <a:cubicBezTo>
                  <a:pt x="1069075" y="1644556"/>
                  <a:pt x="1064525" y="623248"/>
                  <a:pt x="1078173" y="311624"/>
                </a:cubicBezTo>
                <a:cubicBezTo>
                  <a:pt x="1091821" y="0"/>
                  <a:pt x="1078173" y="94397"/>
                  <a:pt x="1064525" y="188794"/>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13316" name="TextBox 21"/>
          <p:cNvSpPr txBox="1">
            <a:spLocks noChangeArrowheads="1"/>
          </p:cNvSpPr>
          <p:nvPr/>
        </p:nvSpPr>
        <p:spPr bwMode="auto">
          <a:xfrm>
            <a:off x="5429250" y="3500438"/>
            <a:ext cx="1714500" cy="646112"/>
          </a:xfrm>
          <a:prstGeom prst="rect">
            <a:avLst/>
          </a:prstGeom>
          <a:noFill/>
          <a:ln w="9525">
            <a:noFill/>
            <a:miter lim="800000"/>
            <a:headEnd/>
            <a:tailEnd/>
          </a:ln>
        </p:spPr>
        <p:txBody>
          <a:bodyPr>
            <a:spAutoFit/>
          </a:bodyPr>
          <a:lstStyle/>
          <a:p>
            <a:r>
              <a:rPr lang="en-GB">
                <a:latin typeface="Constantia" pitchFamily="18" charset="0"/>
              </a:rPr>
              <a:t>Environmental resistance.</a:t>
            </a:r>
          </a:p>
        </p:txBody>
      </p:sp>
      <p:sp>
        <p:nvSpPr>
          <p:cNvPr id="13317" name="TextBox 22"/>
          <p:cNvSpPr txBox="1">
            <a:spLocks noChangeArrowheads="1"/>
          </p:cNvSpPr>
          <p:nvPr/>
        </p:nvSpPr>
        <p:spPr bwMode="auto">
          <a:xfrm>
            <a:off x="2000250" y="1143000"/>
            <a:ext cx="2357438" cy="369888"/>
          </a:xfrm>
          <a:prstGeom prst="rect">
            <a:avLst/>
          </a:prstGeom>
          <a:noFill/>
          <a:ln w="9525">
            <a:noFill/>
            <a:miter lim="800000"/>
            <a:headEnd/>
            <a:tailEnd/>
          </a:ln>
        </p:spPr>
        <p:txBody>
          <a:bodyPr>
            <a:spAutoFit/>
          </a:bodyPr>
          <a:lstStyle/>
          <a:p>
            <a:r>
              <a:rPr lang="en-GB">
                <a:latin typeface="Constantia" pitchFamily="18" charset="0"/>
              </a:rPr>
              <a:t>Biotic potential</a:t>
            </a:r>
          </a:p>
        </p:txBody>
      </p:sp>
      <p:cxnSp>
        <p:nvCxnSpPr>
          <p:cNvPr id="25" name="Straight Arrow Connector 24"/>
          <p:cNvCxnSpPr/>
          <p:nvPr/>
        </p:nvCxnSpPr>
        <p:spPr>
          <a:xfrm rot="16200000" flipH="1">
            <a:off x="3214688" y="1714500"/>
            <a:ext cx="1428750" cy="85725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4643438" y="3429000"/>
            <a:ext cx="785812" cy="21431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a:t>Populations</a:t>
            </a:r>
          </a:p>
        </p:txBody>
      </p:sp>
      <p:sp>
        <p:nvSpPr>
          <p:cNvPr id="3075" name="Rectangle 3"/>
          <p:cNvSpPr>
            <a:spLocks noGrp="1" noChangeArrowheads="1"/>
          </p:cNvSpPr>
          <p:nvPr>
            <p:ph type="body" idx="1"/>
          </p:nvPr>
        </p:nvSpPr>
        <p:spPr/>
        <p:txBody>
          <a:bodyPr/>
          <a:lstStyle/>
          <a:p>
            <a:r>
              <a:rPr lang="en-GB" dirty="0"/>
              <a:t>List as many environmental factors as you can which could affect population </a:t>
            </a:r>
            <a:r>
              <a:rPr lang="en-GB" dirty="0" smtClean="0"/>
              <a:t>size</a:t>
            </a:r>
          </a:p>
          <a:p>
            <a:pPr lvl="1"/>
            <a:r>
              <a:rPr lang="en-GB" dirty="0" smtClean="0"/>
              <a:t>Think abiotic and biotic</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smtClean="0"/>
              <a:t>Limiting factors</a:t>
            </a:r>
          </a:p>
        </p:txBody>
      </p:sp>
      <p:sp>
        <p:nvSpPr>
          <p:cNvPr id="13315" name="Content Placeholder 2"/>
          <p:cNvSpPr>
            <a:spLocks noGrp="1"/>
          </p:cNvSpPr>
          <p:nvPr>
            <p:ph idx="1"/>
          </p:nvPr>
        </p:nvSpPr>
        <p:spPr/>
        <p:txBody>
          <a:bodyPr>
            <a:normAutofit/>
          </a:bodyPr>
          <a:lstStyle/>
          <a:p>
            <a:pPr eaLnBrk="1" hangingPunct="1"/>
            <a:r>
              <a:rPr lang="en-GB" smtClean="0"/>
              <a:t>Population growth slows down due to </a:t>
            </a:r>
            <a:r>
              <a:rPr lang="en-GB" smtClean="0">
                <a:solidFill>
                  <a:srgbClr val="FF0000"/>
                </a:solidFill>
              </a:rPr>
              <a:t>environmental resistance</a:t>
            </a:r>
            <a:r>
              <a:rPr lang="en-GB" smtClean="0"/>
              <a:t>. This may be due to biotic or abiotic factors.</a:t>
            </a:r>
          </a:p>
          <a:p>
            <a:pPr eaLnBrk="1" hangingPunct="1"/>
            <a:endParaRPr lang="en-GB" smtClean="0"/>
          </a:p>
          <a:p>
            <a:pPr eaLnBrk="1" hangingPunct="1"/>
            <a:r>
              <a:rPr lang="en-GB" smtClean="0"/>
              <a:t>Abiotic (non living) factors include:</a:t>
            </a:r>
          </a:p>
          <a:p>
            <a:pPr lvl="1" eaLnBrk="1" hangingPunct="1"/>
            <a:r>
              <a:rPr lang="en-GB" smtClean="0"/>
              <a:t>Temperature,</a:t>
            </a:r>
          </a:p>
          <a:p>
            <a:pPr lvl="1" eaLnBrk="1" hangingPunct="1"/>
            <a:r>
              <a:rPr lang="en-GB" smtClean="0"/>
              <a:t>Soil or water pH,</a:t>
            </a:r>
          </a:p>
          <a:p>
            <a:pPr lvl="1" eaLnBrk="1" hangingPunct="1"/>
            <a:r>
              <a:rPr lang="en-GB" smtClean="0"/>
              <a:t>Oxygen availability,</a:t>
            </a:r>
          </a:p>
          <a:p>
            <a:pPr lvl="1" eaLnBrk="1" hangingPunct="1"/>
            <a:r>
              <a:rPr lang="en-GB" smtClean="0"/>
              <a:t>Mineral availability,</a:t>
            </a:r>
          </a:p>
          <a:p>
            <a:pPr lvl="1" eaLnBrk="1" hangingPunct="1"/>
            <a:r>
              <a:rPr lang="en-GB" smtClean="0"/>
              <a:t>Shelter </a:t>
            </a:r>
          </a:p>
          <a:p>
            <a:pPr eaLnBrk="1" hangingPunct="1"/>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 calcmode="lin" valueType="num">
                                      <p:cBhvr additive="base">
                                        <p:cTn id="13"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331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 calcmode="lin" valueType="num">
                                      <p:cBhvr additive="base">
                                        <p:cTn id="17"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331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315">
                                            <p:txEl>
                                              <p:pRg st="4" end="4"/>
                                            </p:txEl>
                                          </p:spTgt>
                                        </p:tgtEl>
                                        <p:attrNameLst>
                                          <p:attrName>style.visibility</p:attrName>
                                        </p:attrNameLst>
                                      </p:cBhvr>
                                      <p:to>
                                        <p:strVal val="visible"/>
                                      </p:to>
                                    </p:set>
                                    <p:anim calcmode="lin" valueType="num">
                                      <p:cBhvr additive="base">
                                        <p:cTn id="21"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1331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315">
                                            <p:txEl>
                                              <p:pRg st="5" end="5"/>
                                            </p:txEl>
                                          </p:spTgt>
                                        </p:tgtEl>
                                        <p:attrNameLst>
                                          <p:attrName>style.visibility</p:attrName>
                                        </p:attrNameLst>
                                      </p:cBhvr>
                                      <p:to>
                                        <p:strVal val="visible"/>
                                      </p:to>
                                    </p:set>
                                    <p:anim calcmode="lin" valueType="num">
                                      <p:cBhvr additive="base">
                                        <p:cTn id="25" dur="10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3315">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315">
                                            <p:txEl>
                                              <p:pRg st="6" end="6"/>
                                            </p:txEl>
                                          </p:spTgt>
                                        </p:tgtEl>
                                        <p:attrNameLst>
                                          <p:attrName>style.visibility</p:attrName>
                                        </p:attrNameLst>
                                      </p:cBhvr>
                                      <p:to>
                                        <p:strVal val="visible"/>
                                      </p:to>
                                    </p:set>
                                    <p:anim calcmode="lin" valueType="num">
                                      <p:cBhvr additive="base">
                                        <p:cTn id="29" dur="10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13315">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315">
                                            <p:txEl>
                                              <p:pRg st="7" end="7"/>
                                            </p:txEl>
                                          </p:spTgt>
                                        </p:tgtEl>
                                        <p:attrNameLst>
                                          <p:attrName>style.visibility</p:attrName>
                                        </p:attrNameLst>
                                      </p:cBhvr>
                                      <p:to>
                                        <p:strVal val="visible"/>
                                      </p:to>
                                    </p:set>
                                    <p:anim calcmode="lin" valueType="num">
                                      <p:cBhvr additive="base">
                                        <p:cTn id="33" dur="10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1331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428625"/>
            <a:ext cx="8229600" cy="857250"/>
          </a:xfrm>
        </p:spPr>
        <p:txBody>
          <a:bodyPr/>
          <a:lstStyle/>
          <a:p>
            <a:pPr eaLnBrk="1" hangingPunct="1"/>
            <a:r>
              <a:rPr lang="en-GB" smtClean="0"/>
              <a:t>Biotic factors</a:t>
            </a:r>
          </a:p>
        </p:txBody>
      </p:sp>
      <p:sp>
        <p:nvSpPr>
          <p:cNvPr id="14339" name="Content Placeholder 2"/>
          <p:cNvSpPr>
            <a:spLocks noGrp="1"/>
          </p:cNvSpPr>
          <p:nvPr>
            <p:ph idx="1"/>
          </p:nvPr>
        </p:nvSpPr>
        <p:spPr>
          <a:xfrm>
            <a:off x="457200" y="1285875"/>
            <a:ext cx="8229600" cy="5038725"/>
          </a:xfrm>
        </p:spPr>
        <p:txBody>
          <a:bodyPr>
            <a:normAutofit/>
          </a:bodyPr>
          <a:lstStyle/>
          <a:p>
            <a:pPr eaLnBrk="1" hangingPunct="1"/>
            <a:r>
              <a:rPr lang="en-GB" smtClean="0"/>
              <a:t>Animals and plants compete for scarce resource such as food, water, light, space (territory) and mates.</a:t>
            </a:r>
          </a:p>
          <a:p>
            <a:pPr eaLnBrk="1" hangingPunct="1"/>
            <a:endParaRPr lang="en-GB" sz="1000" smtClean="0"/>
          </a:p>
          <a:p>
            <a:pPr eaLnBrk="1" hangingPunct="1"/>
            <a:r>
              <a:rPr lang="en-GB" smtClean="0">
                <a:solidFill>
                  <a:srgbClr val="FF0000"/>
                </a:solidFill>
              </a:rPr>
              <a:t>Density-independent </a:t>
            </a:r>
            <a:r>
              <a:rPr lang="en-GB" smtClean="0"/>
              <a:t>factors affect all the plants or animals of a population irrespective of population size (abiotic e.g. chemical affecting water fleas only or biotic e.g. effects of disease on a vole population?)</a:t>
            </a:r>
          </a:p>
          <a:p>
            <a:pPr eaLnBrk="1" hangingPunct="1"/>
            <a:endParaRPr lang="en-GB" sz="1000" smtClean="0"/>
          </a:p>
          <a:p>
            <a:pPr eaLnBrk="1" hangingPunct="1"/>
            <a:r>
              <a:rPr lang="en-GB" smtClean="0">
                <a:solidFill>
                  <a:srgbClr val="FF0000"/>
                </a:solidFill>
              </a:rPr>
              <a:t>Density-dependent</a:t>
            </a:r>
            <a:r>
              <a:rPr lang="en-GB" smtClean="0"/>
              <a:t> factors vary in the effect they have on a population, depending on the size of the population (always biotic e.g. food supply, space, competition, predation and parasites).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 calcmode="lin" valueType="num">
                                      <p:cBhvr additive="base">
                                        <p:cTn id="13"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anim calcmode="lin" valueType="num">
                                      <p:cBhvr additive="base">
                                        <p:cTn id="19" dur="10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220</TotalTime>
  <Words>1126</Words>
  <Application>Microsoft Office PowerPoint</Application>
  <PresentationFormat>On-screen Show (4:3)</PresentationFormat>
  <Paragraphs>164</Paragraphs>
  <Slides>24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Constantia</vt:lpstr>
      <vt:lpstr>Wingdings</vt:lpstr>
      <vt:lpstr>Wingdings 2</vt:lpstr>
      <vt:lpstr>Flow</vt:lpstr>
      <vt:lpstr>Populations</vt:lpstr>
      <vt:lpstr>Learning outcomes</vt:lpstr>
      <vt:lpstr>Population Growth Curves</vt:lpstr>
      <vt:lpstr>Population Growth Curves</vt:lpstr>
      <vt:lpstr>What determines population growth?</vt:lpstr>
      <vt:lpstr>PowerPoint Presentation</vt:lpstr>
      <vt:lpstr>Populations</vt:lpstr>
      <vt:lpstr>Limiting factors</vt:lpstr>
      <vt:lpstr>Biotic factors</vt:lpstr>
      <vt:lpstr>K-Strategists</vt:lpstr>
      <vt:lpstr>r-Strategists</vt:lpstr>
      <vt:lpstr>PowerPoint Presentation</vt:lpstr>
      <vt:lpstr>Predators / prey interactions</vt:lpstr>
      <vt:lpstr>PowerPoint Presentation</vt:lpstr>
      <vt:lpstr>Predator-prey cycles</vt:lpstr>
      <vt:lpstr>Predator-prey cycles</vt:lpstr>
      <vt:lpstr>Competition </vt:lpstr>
      <vt:lpstr>Intraspecific Competition in a population of small herbivores</vt:lpstr>
      <vt:lpstr>Interspecific competition</vt:lpstr>
      <vt:lpstr>Competitive exclusion principle</vt:lpstr>
      <vt:lpstr>Decline of the red squirrel</vt:lpstr>
      <vt:lpstr>Why have red squirrels declined?</vt:lpstr>
      <vt:lpstr>It’s not quite that simple</vt:lpstr>
      <vt:lpstr>Task</vt:lpstr>
    </vt:vector>
  </TitlesOfParts>
  <Company>RM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helenh</dc:creator>
  <cp:lastModifiedBy>Helen Hawke</cp:lastModifiedBy>
  <cp:revision>25</cp:revision>
  <dcterms:created xsi:type="dcterms:W3CDTF">2014-12-27T13:51:00Z</dcterms:created>
  <dcterms:modified xsi:type="dcterms:W3CDTF">2017-03-25T14:20:23Z</dcterms:modified>
</cp:coreProperties>
</file>