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80" r:id="rId5"/>
    <p:sldId id="281" r:id="rId6"/>
    <p:sldId id="264" r:id="rId7"/>
    <p:sldId id="265" r:id="rId8"/>
    <p:sldId id="266" r:id="rId9"/>
    <p:sldId id="286" r:id="rId10"/>
    <p:sldId id="267" r:id="rId11"/>
    <p:sldId id="268" r:id="rId12"/>
    <p:sldId id="270" r:id="rId13"/>
    <p:sldId id="287" r:id="rId14"/>
    <p:sldId id="282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83" r:id="rId23"/>
    <p:sldId id="269" r:id="rId24"/>
    <p:sldId id="271" r:id="rId25"/>
    <p:sldId id="272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424"/>
    <a:srgbClr val="00FB92"/>
    <a:srgbClr val="A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3462" autoAdjust="0"/>
  </p:normalViewPr>
  <p:slideViewPr>
    <p:cSldViewPr snapToGrid="0" snapToObjects="1">
      <p:cViewPr varScale="1">
        <p:scale>
          <a:sx n="70" d="100"/>
          <a:sy n="70" d="100"/>
        </p:scale>
        <p:origin x="6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BEF6-650C-DE46-A648-06FD200D4A1C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C0C7-D0A6-7149-AB58-86F5EA6AF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49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0C09-776B-474E-B521-EC567E894708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E2485-65F3-450A-AA76-06BF76C2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2485-65F3-450A-AA76-06BF76C2B5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9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2485-65F3-450A-AA76-06BF76C2B5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look different!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2485-65F3-450A-AA76-06BF76C2B5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7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2485-65F3-450A-AA76-06BF76C2B5D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9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2485-65F3-450A-AA76-06BF76C2B5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9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They can absorb light in the spectrum either side of visible light </a:t>
            </a:r>
            <a:r>
              <a:rPr lang="mr-IN" baseline="0" dirty="0" smtClean="0"/>
              <a:t>–</a:t>
            </a:r>
            <a:r>
              <a:rPr lang="en-GB" baseline="0" dirty="0" smtClean="0"/>
              <a:t> ultraviolet and infra-red.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2485-65F3-450A-AA76-06BF76C2B5D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2485-65F3-450A-AA76-06BF76C2B5D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9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24,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26924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Photosynthesis</a:t>
            </a:r>
            <a:br>
              <a:rPr lang="en-US" sz="3500" dirty="0" smtClean="0"/>
            </a:br>
            <a:r>
              <a:rPr lang="en-US" sz="3500" dirty="0" smtClean="0"/>
              <a:t>Lesson 2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737100" y="4140200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Chloroplasts and Photosynthetic Pigments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5124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22803"/>
            <a:ext cx="7917633" cy="101890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Chloroplast Detail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37" y="1041705"/>
            <a:ext cx="7917633" cy="5252391"/>
          </a:xfrm>
        </p:spPr>
        <p:txBody>
          <a:bodyPr/>
          <a:lstStyle/>
          <a:p>
            <a:r>
              <a:rPr lang="en-GB" sz="1800" dirty="0" smtClean="0"/>
              <a:t>Chloroplasts contain stacks of flattened membrane compartments.</a:t>
            </a:r>
          </a:p>
          <a:p>
            <a:r>
              <a:rPr lang="en-GB" sz="1800" dirty="0" smtClean="0"/>
              <a:t>Each </a:t>
            </a:r>
            <a:r>
              <a:rPr lang="en-GB" sz="1800" u="sng" dirty="0" smtClean="0"/>
              <a:t>stack</a:t>
            </a:r>
            <a:r>
              <a:rPr lang="en-GB" sz="1800" dirty="0" smtClean="0"/>
              <a:t> is called a </a:t>
            </a:r>
            <a:r>
              <a:rPr lang="en-GB" sz="1800" b="1" dirty="0" smtClean="0"/>
              <a:t>granum</a:t>
            </a:r>
            <a:r>
              <a:rPr lang="en-GB" sz="1800" dirty="0" smtClean="0"/>
              <a:t> (plural: grana).</a:t>
            </a:r>
          </a:p>
          <a:p>
            <a:r>
              <a:rPr lang="en-GB" sz="1800" dirty="0" smtClean="0"/>
              <a:t>Each compartment in a granum is called a </a:t>
            </a:r>
            <a:r>
              <a:rPr lang="en-GB" sz="1800" b="1" dirty="0" smtClean="0"/>
              <a:t>thylakoid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Thin membrane extensions </a:t>
            </a:r>
            <a:r>
              <a:rPr lang="en-GB" sz="1800" i="1" dirty="0" smtClean="0"/>
              <a:t>connect</a:t>
            </a:r>
            <a:r>
              <a:rPr lang="en-GB" sz="1800" dirty="0" smtClean="0"/>
              <a:t> the grana, and are known as the </a:t>
            </a:r>
            <a:r>
              <a:rPr lang="en-GB" sz="1800" b="1" dirty="0" smtClean="0"/>
              <a:t>intergranal lamella.</a:t>
            </a:r>
            <a:endParaRPr lang="en-GB" sz="1800" dirty="0" smtClean="0"/>
          </a:p>
          <a:p>
            <a:pPr marL="68580" indent="0">
              <a:buNone/>
            </a:pPr>
            <a:endParaRPr lang="en-GB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774620" y="3294005"/>
            <a:ext cx="4781550" cy="3095625"/>
            <a:chOff x="1725068" y="3058805"/>
            <a:chExt cx="4781550" cy="3095625"/>
          </a:xfrm>
        </p:grpSpPr>
        <p:pic>
          <p:nvPicPr>
            <p:cNvPr id="9218" name="Picture 2" descr="http://upload.wikimedia.org/wikipedia/en/0/07/Granu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068" y="3058805"/>
              <a:ext cx="4781550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411940" y="3425588"/>
              <a:ext cx="703903" cy="259308"/>
            </a:xfrm>
            <a:prstGeom prst="rect">
              <a:avLst/>
            </a:prstGeom>
            <a:solidFill>
              <a:srgbClr val="A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4275" y="3362245"/>
            <a:ext cx="2674961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grana provide a large surface area for the attachment of </a:t>
            </a:r>
            <a:r>
              <a:rPr lang="en-GB" b="1" u="sng" dirty="0" smtClean="0">
                <a:solidFill>
                  <a:srgbClr val="FF0000"/>
                </a:solidFill>
              </a:rPr>
              <a:t>photosystems</a:t>
            </a:r>
            <a:r>
              <a:rPr lang="en-GB" b="1" u="sng" dirty="0" smtClean="0"/>
              <a:t>.</a:t>
            </a:r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These contain the </a:t>
            </a:r>
            <a:r>
              <a:rPr lang="en-GB" b="1" u="sng" dirty="0" smtClean="0"/>
              <a:t>photosynthetic pigments</a:t>
            </a:r>
            <a:r>
              <a:rPr lang="en-GB" b="1" dirty="0" smtClean="0"/>
              <a:t> such as chlorophyll.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74297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/>
          <a:stretch/>
        </p:blipFill>
        <p:spPr bwMode="auto">
          <a:xfrm>
            <a:off x="638536" y="1227264"/>
            <a:ext cx="4725731" cy="277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22803"/>
            <a:ext cx="7917633" cy="101890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Chloroplast Detail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57" y="1227265"/>
            <a:ext cx="3424613" cy="2116436"/>
          </a:xfrm>
        </p:spPr>
        <p:txBody>
          <a:bodyPr/>
          <a:lstStyle/>
          <a:p>
            <a:r>
              <a:rPr lang="en-GB" sz="1800" dirty="0" smtClean="0"/>
              <a:t>The fluid surrounding the membrane network is called the </a:t>
            </a:r>
            <a:r>
              <a:rPr lang="en-GB" sz="1800" b="1" dirty="0" err="1" smtClean="0"/>
              <a:t>stroma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The </a:t>
            </a:r>
            <a:r>
              <a:rPr lang="en-GB" sz="1800" dirty="0" err="1" smtClean="0"/>
              <a:t>stroma</a:t>
            </a:r>
            <a:r>
              <a:rPr lang="en-GB" sz="1800" dirty="0" smtClean="0"/>
              <a:t> contains enzymes essential for the second stage of photosynthesis.</a:t>
            </a:r>
          </a:p>
          <a:p>
            <a:pPr marL="68580" indent="0">
              <a:buNone/>
            </a:pPr>
            <a:endParaRPr lang="en-GB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8536" y="4162566"/>
            <a:ext cx="7917633" cy="226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The sugars produced by photosynthesis are stored in chloroplasts, and can be found as </a:t>
            </a:r>
            <a:r>
              <a:rPr lang="en-GB" sz="1800" b="1" dirty="0" smtClean="0"/>
              <a:t>starch grains</a:t>
            </a:r>
            <a:r>
              <a:rPr lang="en-GB" sz="1800" dirty="0" smtClean="0"/>
              <a:t>.</a:t>
            </a:r>
          </a:p>
          <a:p>
            <a:endParaRPr lang="en-GB" sz="1800" b="1" dirty="0"/>
          </a:p>
          <a:p>
            <a:r>
              <a:rPr lang="en-GB" sz="1800" dirty="0" smtClean="0"/>
              <a:t>Chloroplasts also contain </a:t>
            </a:r>
            <a:r>
              <a:rPr lang="en-GB" sz="1800" b="1" dirty="0" smtClean="0"/>
              <a:t>DNA </a:t>
            </a:r>
            <a:r>
              <a:rPr lang="en-GB" sz="1800" dirty="0" smtClean="0"/>
              <a:t>and </a:t>
            </a:r>
            <a:r>
              <a:rPr lang="en-GB" sz="1800" b="1" dirty="0" smtClean="0"/>
              <a:t>ribosomes</a:t>
            </a:r>
            <a:r>
              <a:rPr lang="en-GB" sz="1800" dirty="0" smtClean="0"/>
              <a:t>, which can be used to make the proteins and enzymes required to carry out photosynthesis.</a:t>
            </a:r>
          </a:p>
          <a:p>
            <a:pPr marL="68580" indent="0">
              <a:buFont typeface="Wingdings 2" pitchFamily="18" charset="2"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49535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404947"/>
            <a:ext cx="7917633" cy="79605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Pigments and Photosystems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37" y="1323833"/>
            <a:ext cx="7917633" cy="49702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800" dirty="0"/>
              <a:t>Various photosynthetic pigments are arranged into </a:t>
            </a:r>
            <a:r>
              <a:rPr lang="en-GB" sz="1800" b="1" dirty="0"/>
              <a:t>photosystems</a:t>
            </a:r>
            <a:r>
              <a:rPr lang="en-GB" sz="1800" dirty="0"/>
              <a:t> within the </a:t>
            </a:r>
            <a:r>
              <a:rPr lang="en-GB" sz="1800" dirty="0" err="1"/>
              <a:t>granal</a:t>
            </a:r>
            <a:r>
              <a:rPr lang="en-GB" sz="1800" dirty="0"/>
              <a:t> membrane.</a:t>
            </a:r>
          </a:p>
          <a:p>
            <a:pPr marL="68580" indent="0">
              <a:buNone/>
            </a:pPr>
            <a:r>
              <a:rPr lang="en-GB" sz="1800" dirty="0" smtClean="0"/>
              <a:t>Photosynthetic pigments </a:t>
            </a:r>
            <a:r>
              <a:rPr lang="en-GB" sz="1800" b="1" dirty="0" smtClean="0"/>
              <a:t>absorb</a:t>
            </a:r>
            <a:r>
              <a:rPr lang="en-GB" sz="1800" dirty="0" smtClean="0"/>
              <a:t> light (and therefore energy) of certain wavelengths.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" y="2733179"/>
            <a:ext cx="3902620" cy="261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6842" y="2885012"/>
            <a:ext cx="3492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pigment absorbs light of a particular wavelength and reflects others. </a:t>
            </a:r>
          </a:p>
          <a:p>
            <a:endParaRPr lang="en-GB" dirty="0"/>
          </a:p>
          <a:p>
            <a:r>
              <a:rPr lang="en-GB" dirty="0" smtClean="0"/>
              <a:t>The energy of the light is then ‘funnelled’ down to chlorophyll at the base of the photosystem.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2310" y="5554638"/>
            <a:ext cx="761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two main photosystems involved in the first stage of photosynthesis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b="1" u="sng" dirty="0" smtClean="0"/>
              <a:t>Photosystem I </a:t>
            </a:r>
            <a:r>
              <a:rPr lang="en-GB" u="sng" dirty="0" smtClean="0"/>
              <a:t>and </a:t>
            </a:r>
            <a:r>
              <a:rPr lang="en-GB" b="1" u="sng" dirty="0" smtClean="0"/>
              <a:t>Photosystem II</a:t>
            </a:r>
            <a:r>
              <a:rPr lang="en-GB" u="sng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2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phot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08962" cy="59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288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392247"/>
            <a:ext cx="7917633" cy="79605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Chlorophylls &amp; Accessory Pigments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37" y="1201003"/>
            <a:ext cx="8010163" cy="52505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800" b="1" u="sng" dirty="0" smtClean="0"/>
              <a:t>There are 3 forms of Chlorophyll:</a:t>
            </a:r>
          </a:p>
          <a:p>
            <a:pPr marL="68580" indent="0">
              <a:buNone/>
            </a:pPr>
            <a:endParaRPr lang="en-GB" sz="1800" b="1" dirty="0"/>
          </a:p>
          <a:p>
            <a:pPr marL="68580" indent="0">
              <a:buNone/>
            </a:pPr>
            <a:r>
              <a:rPr lang="en-GB" sz="1800" b="1" dirty="0" smtClean="0">
                <a:solidFill>
                  <a:srgbClr val="00FB92"/>
                </a:solidFill>
              </a:rPr>
              <a:t>Chlorophyll a (P</a:t>
            </a:r>
            <a:r>
              <a:rPr lang="en-GB" sz="1800" b="1" baseline="-25000" dirty="0" smtClean="0">
                <a:solidFill>
                  <a:srgbClr val="00FB92"/>
                </a:solidFill>
              </a:rPr>
              <a:t>680</a:t>
            </a:r>
            <a:r>
              <a:rPr lang="en-GB" sz="1800" b="1" dirty="0" smtClean="0">
                <a:solidFill>
                  <a:srgbClr val="00FB92"/>
                </a:solidFill>
              </a:rPr>
              <a:t>)</a:t>
            </a:r>
            <a:r>
              <a:rPr lang="en-GB" sz="1800" b="1" dirty="0" smtClean="0"/>
              <a:t>	</a:t>
            </a:r>
            <a:r>
              <a:rPr lang="en-GB" sz="1800" b="1" dirty="0" smtClean="0">
                <a:solidFill>
                  <a:srgbClr val="00FB92"/>
                </a:solidFill>
              </a:rPr>
              <a:t>Chlorophyll a (P</a:t>
            </a:r>
            <a:r>
              <a:rPr lang="en-GB" sz="1800" b="1" baseline="-25000" dirty="0" smtClean="0">
                <a:solidFill>
                  <a:srgbClr val="00FB92"/>
                </a:solidFill>
              </a:rPr>
              <a:t>700</a:t>
            </a:r>
            <a:r>
              <a:rPr lang="en-GB" sz="1800" b="1" dirty="0" smtClean="0">
                <a:solidFill>
                  <a:srgbClr val="00FB92"/>
                </a:solidFill>
              </a:rPr>
              <a:t>)</a:t>
            </a:r>
            <a:r>
              <a:rPr lang="en-GB" sz="1800" b="1" dirty="0" smtClean="0"/>
              <a:t>	</a:t>
            </a:r>
            <a:r>
              <a:rPr lang="en-GB" sz="1800" b="1" dirty="0" smtClean="0">
                <a:solidFill>
                  <a:srgbClr val="BFF424"/>
                </a:solidFill>
              </a:rPr>
              <a:t>Chlorophyll b</a:t>
            </a:r>
          </a:p>
          <a:p>
            <a:pPr marL="68580" indent="0">
              <a:buNone/>
            </a:pPr>
            <a:endParaRPr lang="en-GB" sz="1800" b="1" dirty="0">
              <a:solidFill>
                <a:srgbClr val="BFF424"/>
              </a:solidFill>
            </a:endParaRPr>
          </a:p>
          <a:p>
            <a:pPr marL="6858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Use the ’Chlorophylls’ section of page 117 and 118 to find out more about the types of chlorophyll, paying particular attention to the peak wavelengths of light they absorb.</a:t>
            </a:r>
          </a:p>
          <a:p>
            <a:pPr marL="6858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1800" b="1" u="sng" dirty="0" smtClean="0">
                <a:solidFill>
                  <a:schemeClr val="tx1"/>
                </a:solidFill>
              </a:rPr>
              <a:t>Accessory Pigments:</a:t>
            </a:r>
          </a:p>
          <a:p>
            <a:pPr marL="6858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Along with chlorophylls, photosystems contain pigments called the </a:t>
            </a:r>
            <a:r>
              <a:rPr lang="en-GB" sz="1800" b="1" u="sng" dirty="0" smtClean="0">
                <a:solidFill>
                  <a:schemeClr val="tx1"/>
                </a:solidFill>
              </a:rPr>
              <a:t>carotenoids</a:t>
            </a:r>
            <a:r>
              <a:rPr lang="en-GB" sz="1800" dirty="0" smtClean="0">
                <a:solidFill>
                  <a:schemeClr val="tx1"/>
                </a:solidFill>
              </a:rPr>
              <a:t> and </a:t>
            </a:r>
            <a:r>
              <a:rPr lang="en-GB" sz="1800" b="1" u="sng" dirty="0" err="1" smtClean="0">
                <a:solidFill>
                  <a:schemeClr val="tx1"/>
                </a:solidFill>
              </a:rPr>
              <a:t>xanthophylls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They absorbs some of the wavelengths of light that chlorophylls don’t.</a:t>
            </a:r>
          </a:p>
          <a:p>
            <a:pPr marL="6858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An </a:t>
            </a:r>
            <a:r>
              <a:rPr lang="en-GB" sz="1800" b="1" u="sng" dirty="0" err="1" smtClean="0">
                <a:solidFill>
                  <a:schemeClr val="tx1"/>
                </a:solidFill>
              </a:rPr>
              <a:t>absoroption</a:t>
            </a:r>
            <a:r>
              <a:rPr lang="en-GB" sz="1800" b="1" u="sng" dirty="0" smtClean="0">
                <a:solidFill>
                  <a:schemeClr val="tx1"/>
                </a:solidFill>
              </a:rPr>
              <a:t> spectrum</a:t>
            </a:r>
            <a:r>
              <a:rPr lang="en-GB" sz="1800" dirty="0" smtClean="0">
                <a:solidFill>
                  <a:schemeClr val="tx1"/>
                </a:solidFill>
              </a:rPr>
              <a:t> shows the wavelengths of light absorbed by different pigments </a:t>
            </a:r>
          </a:p>
        </p:txBody>
      </p:sp>
    </p:spTree>
    <p:extLst>
      <p:ext uri="{BB962C8B-B14F-4D97-AF65-F5344CB8AC3E}">
        <p14:creationId xmlns:p14="http://schemas.microsoft.com/office/powerpoint/2010/main" val="1364982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Chlorophyll</a:t>
            </a:r>
            <a:endParaRPr lang="en-US" altLang="en-US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800"/>
              <a:t>Mixture of pigments</a:t>
            </a:r>
          </a:p>
          <a:p>
            <a:pPr>
              <a:lnSpc>
                <a:spcPct val="90000"/>
              </a:lnSpc>
            </a:pPr>
            <a:endParaRPr lang="en-GB" altLang="en-US" sz="2800"/>
          </a:p>
          <a:p>
            <a:pPr>
              <a:lnSpc>
                <a:spcPct val="90000"/>
              </a:lnSpc>
            </a:pPr>
            <a:endParaRPr lang="en-GB" altLang="en-US" sz="2800"/>
          </a:p>
          <a:p>
            <a:pPr>
              <a:lnSpc>
                <a:spcPct val="90000"/>
              </a:lnSpc>
            </a:pPr>
            <a:endParaRPr lang="en-GB" altLang="en-US" sz="2800"/>
          </a:p>
          <a:p>
            <a:pPr>
              <a:lnSpc>
                <a:spcPct val="90000"/>
              </a:lnSpc>
            </a:pPr>
            <a:endParaRPr lang="en-GB" altLang="en-US" sz="2800"/>
          </a:p>
          <a:p>
            <a:pPr>
              <a:lnSpc>
                <a:spcPct val="90000"/>
              </a:lnSpc>
            </a:pPr>
            <a:endParaRPr lang="en-GB" altLang="en-US" sz="2800"/>
          </a:p>
          <a:p>
            <a:pPr>
              <a:lnSpc>
                <a:spcPct val="90000"/>
              </a:lnSpc>
            </a:pPr>
            <a:endParaRPr lang="en-GB" altLang="en-US" sz="2800"/>
          </a:p>
          <a:p>
            <a:pPr>
              <a:lnSpc>
                <a:spcPct val="90000"/>
              </a:lnSpc>
            </a:pPr>
            <a:r>
              <a:rPr lang="en-GB" altLang="en-US" sz="2800"/>
              <a:t>Light hitting causes a pair of electrons associated with magnesium to become excited</a:t>
            </a:r>
            <a:endParaRPr lang="en-US" altLang="en-US" sz="2800"/>
          </a:p>
        </p:txBody>
      </p:sp>
      <p:pic>
        <p:nvPicPr>
          <p:cNvPr id="13316" name="Picture 4" descr="chlorophyll 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27273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411413" y="29241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Porphyrin group</a:t>
            </a:r>
            <a:endParaRPr lang="en-US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284663" y="1989138"/>
            <a:ext cx="215900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00338" y="4292600"/>
            <a:ext cx="16557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Phytol (hydrocarbon) group</a:t>
            </a:r>
            <a:endParaRPr lang="en-US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4284663" y="4292600"/>
            <a:ext cx="223202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342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Chlorophyll a</a:t>
            </a:r>
            <a:endParaRPr lang="en-US" altLang="en-US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sz="2800"/>
              <a:t>Has two forms: P</a:t>
            </a:r>
            <a:r>
              <a:rPr lang="en-GB" altLang="en-US" sz="2800" baseline="-25000"/>
              <a:t>680</a:t>
            </a:r>
            <a:r>
              <a:rPr lang="en-GB" altLang="en-US" sz="2800"/>
              <a:t> and P</a:t>
            </a:r>
            <a:r>
              <a:rPr lang="en-GB" altLang="en-US" sz="2800" baseline="-25000"/>
              <a:t>700</a:t>
            </a:r>
          </a:p>
          <a:p>
            <a:r>
              <a:rPr lang="en-GB" altLang="en-US" sz="2800"/>
              <a:t>Both appear yellow-green</a:t>
            </a:r>
          </a:p>
          <a:p>
            <a:r>
              <a:rPr lang="en-GB" altLang="en-US" sz="2800"/>
              <a:t>Each absorbs red light but they have a slightly different absorption peak</a:t>
            </a:r>
          </a:p>
          <a:p>
            <a:r>
              <a:rPr lang="en-GB" altLang="en-US" sz="2800"/>
              <a:t>Both found at centre of photosystems and are known as the primary pigment reaction centre</a:t>
            </a:r>
          </a:p>
          <a:p>
            <a:r>
              <a:rPr lang="en-GB" altLang="en-US" sz="2800"/>
              <a:t>Also absorbs blue light (wavelength 450nm)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4620935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</a:t>
            </a:r>
            <a:r>
              <a:rPr lang="en-GB" altLang="en-US" baseline="-25000"/>
              <a:t>680</a:t>
            </a:r>
            <a:endParaRPr lang="en-US" altLang="en-US" baseline="-2500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Found in Photosystem II</a:t>
            </a:r>
          </a:p>
          <a:p>
            <a:endParaRPr lang="en-GB" altLang="en-US"/>
          </a:p>
          <a:p>
            <a:r>
              <a:rPr lang="en-GB" altLang="en-US"/>
              <a:t>Peak of absorption = light at a wavelength of 680nm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5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</a:t>
            </a:r>
            <a:r>
              <a:rPr lang="en-GB" altLang="en-US" baseline="-25000"/>
              <a:t>700</a:t>
            </a:r>
            <a:endParaRPr lang="en-US" altLang="en-US" baseline="-2500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Found in Photosystem I</a:t>
            </a:r>
            <a:endParaRPr lang="en-US" altLang="en-US"/>
          </a:p>
          <a:p>
            <a:endParaRPr lang="en-GB" altLang="en-US"/>
          </a:p>
          <a:p>
            <a:r>
              <a:rPr lang="en-GB" altLang="en-US"/>
              <a:t>Peak of absorption = light at a wavelength of 700nm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5841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Chlorophyll b</a:t>
            </a:r>
            <a:endParaRPr lang="en-US" altLang="en-US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Absorbs light of wavelengths of about 500nm and 640nm</a:t>
            </a:r>
          </a:p>
          <a:p>
            <a:endParaRPr lang="en-GB" altLang="en-US"/>
          </a:p>
          <a:p>
            <a:r>
              <a:rPr lang="en-GB" altLang="en-US"/>
              <a:t>Appears blue-green</a:t>
            </a:r>
          </a:p>
          <a:p>
            <a:endParaRPr lang="en-GB" altLang="en-US"/>
          </a:p>
          <a:p>
            <a:r>
              <a:rPr lang="en-GB" altLang="en-US"/>
              <a:t>Accessory pigment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7737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structure and function of chloroplasts.</a:t>
            </a:r>
          </a:p>
          <a:p>
            <a:r>
              <a:rPr lang="en-US" dirty="0" smtClean="0"/>
              <a:t>Understand the role of photosystems and the pigments they contain. </a:t>
            </a:r>
          </a:p>
        </p:txBody>
      </p:sp>
    </p:spTree>
    <p:extLst>
      <p:ext uri="{BB962C8B-B14F-4D97-AF65-F5344CB8AC3E}">
        <p14:creationId xmlns:p14="http://schemas.microsoft.com/office/powerpoint/2010/main" val="164801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Carotenoids</a:t>
            </a:r>
            <a:endParaRPr lang="en-US" altLang="en-US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Reflect yellow and orange light</a:t>
            </a:r>
          </a:p>
          <a:p>
            <a:r>
              <a:rPr lang="en-GB" altLang="en-US"/>
              <a:t>Absorb blue light</a:t>
            </a:r>
          </a:p>
          <a:p>
            <a:r>
              <a:rPr lang="en-GB" altLang="en-US"/>
              <a:t>Do not contain a porphyrin group</a:t>
            </a:r>
          </a:p>
          <a:p>
            <a:r>
              <a:rPr lang="en-GB" altLang="en-US"/>
              <a:t>Carotene (orange) and xanthophyll (yellow) are the main carotenoids</a:t>
            </a:r>
            <a:endParaRPr lang="en-US" altLang="en-US"/>
          </a:p>
        </p:txBody>
      </p:sp>
      <p:pic>
        <p:nvPicPr>
          <p:cNvPr id="18436" name="Picture 4" descr="c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6480175" cy="17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5892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together everything so far</a:t>
            </a:r>
          </a:p>
          <a:p>
            <a:pPr lvl="1"/>
            <a:r>
              <a:rPr lang="en-GB" dirty="0" smtClean="0"/>
              <a:t>Sketch a chloroplast outline</a:t>
            </a:r>
          </a:p>
          <a:p>
            <a:pPr lvl="1"/>
            <a:r>
              <a:rPr lang="en-GB" dirty="0" smtClean="0"/>
              <a:t>Add Thylakoid membranes</a:t>
            </a:r>
          </a:p>
          <a:p>
            <a:pPr lvl="1"/>
            <a:r>
              <a:rPr lang="en-GB" dirty="0" smtClean="0"/>
              <a:t>Add photosystem outline</a:t>
            </a:r>
          </a:p>
          <a:p>
            <a:pPr lvl="1"/>
            <a:r>
              <a:rPr lang="en-GB" dirty="0" smtClean="0"/>
              <a:t>Add on primary pigments</a:t>
            </a:r>
          </a:p>
          <a:p>
            <a:pPr lvl="1"/>
            <a:r>
              <a:rPr lang="en-GB" dirty="0" smtClean="0"/>
              <a:t>Add on accessory pigments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701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054100"/>
            <a:ext cx="6248400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520700"/>
            <a:ext cx="372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Absorption Spectrum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2300" y="5664200"/>
            <a:ext cx="789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notice about the photosynthetic pigments found in some photosynthetic bacteria?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660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404947"/>
            <a:ext cx="7917633" cy="79605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Photosynthesis is a two-stage process…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37" y="1323833"/>
            <a:ext cx="7917633" cy="4970263"/>
          </a:xfrm>
        </p:spPr>
        <p:txBody>
          <a:bodyPr/>
          <a:lstStyle/>
          <a:p>
            <a:pPr marL="68580" indent="0">
              <a:buNone/>
            </a:pPr>
            <a:r>
              <a:rPr lang="en-GB" sz="2000" dirty="0" smtClean="0"/>
              <a:t>The first stage of photosynthesis is known as the:</a:t>
            </a:r>
          </a:p>
          <a:p>
            <a:pPr marL="68580" indent="0" algn="ctr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The Light-Dependent Reaction</a:t>
            </a:r>
          </a:p>
          <a:p>
            <a:pPr marL="6858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second stage is known as the:</a:t>
            </a:r>
          </a:p>
          <a:p>
            <a:pPr marL="6858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The Light-Independent Reaction</a:t>
            </a:r>
          </a:p>
        </p:txBody>
      </p:sp>
      <p:pic>
        <p:nvPicPr>
          <p:cNvPr id="7" name="Picture 2" descr="http://www.vce.bioninja.com.au/_Media/photosynthesis_reactions_m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38" y="3283848"/>
            <a:ext cx="4286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>
            <a:off x="2101753" y="3283848"/>
            <a:ext cx="297341" cy="261198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 flipH="1">
            <a:off x="6739300" y="3283847"/>
            <a:ext cx="297341" cy="261198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2057" y="3835024"/>
            <a:ext cx="153145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light dependent reactions take place in the </a:t>
            </a:r>
            <a:r>
              <a:rPr lang="en-GB" b="1" dirty="0" smtClean="0"/>
              <a:t>grana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37144" y="3827024"/>
            <a:ext cx="1531456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light independent reactions take place in the </a:t>
            </a:r>
            <a:r>
              <a:rPr lang="en-GB" sz="1600" b="1" dirty="0" err="1" smtClean="0"/>
              <a:t>stroma</a:t>
            </a:r>
            <a:r>
              <a:rPr lang="en-GB" sz="1600" b="1" dirty="0" smtClean="0"/>
              <a:t> </a:t>
            </a:r>
            <a:r>
              <a:rPr lang="en-GB" sz="1600" dirty="0" smtClean="0"/>
              <a:t>fluid.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5071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exam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672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4" y="705531"/>
            <a:ext cx="7024744" cy="3773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587" y="901605"/>
            <a:ext cx="573024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421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structure and function of chloroplasts.</a:t>
            </a:r>
          </a:p>
          <a:p>
            <a:r>
              <a:rPr lang="en-US" dirty="0" smtClean="0"/>
              <a:t>Understand the role of photosystems and the pigments they contain. </a:t>
            </a:r>
          </a:p>
        </p:txBody>
      </p:sp>
    </p:spTree>
    <p:extLst>
      <p:ext uri="{BB962C8B-B14F-4D97-AF65-F5344CB8AC3E}">
        <p14:creationId xmlns:p14="http://schemas.microsoft.com/office/powerpoint/2010/main" val="55382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Recap GCSE-level learning by labelling a plant cell.</a:t>
            </a:r>
          </a:p>
          <a:p>
            <a:r>
              <a:rPr lang="en-GB" dirty="0" smtClean="0"/>
              <a:t>Recall the structures present within chloroplasts.</a:t>
            </a:r>
          </a:p>
          <a:p>
            <a:r>
              <a:rPr lang="en-GB" dirty="0" smtClean="0"/>
              <a:t>Describe the adaptations of chloroplasts and the roles of structures within them.</a:t>
            </a:r>
          </a:p>
          <a:p>
            <a:r>
              <a:rPr lang="en-GB" dirty="0" smtClean="0"/>
              <a:t>Explain the importance of having a variety of different photosynthetic pigments in photosystems.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02463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Recap GCSE-level learning by labelling a plant cell.</a:t>
            </a:r>
          </a:p>
          <a:p>
            <a:r>
              <a:rPr lang="en-GB" dirty="0" smtClean="0"/>
              <a:t>Recall the structures present within chloroplasts.</a:t>
            </a:r>
          </a:p>
          <a:p>
            <a:r>
              <a:rPr lang="en-GB" dirty="0" smtClean="0"/>
              <a:t>Describe the adaptations of chloroplasts and the roles of structures within them.</a:t>
            </a:r>
          </a:p>
          <a:p>
            <a:r>
              <a:rPr lang="en-GB" dirty="0" smtClean="0"/>
              <a:t>Explain the importance of having a variety of different photosynthetic pigments in photosystems.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322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90" y="0"/>
            <a:ext cx="7024744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90" y="1143000"/>
            <a:ext cx="7998910" cy="5232400"/>
          </a:xfrm>
        </p:spPr>
        <p:txBody>
          <a:bodyPr/>
          <a:lstStyle/>
          <a:p>
            <a:r>
              <a:rPr lang="en-GB" dirty="0" smtClean="0"/>
              <a:t>Label the plant cell with as much detail as you can.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94" y="2070100"/>
            <a:ext cx="5094305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39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/>
          <a:stretch/>
        </p:blipFill>
        <p:spPr>
          <a:xfrm>
            <a:off x="2120900" y="1625600"/>
            <a:ext cx="5016499" cy="3784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00" y="4671535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Cell Wall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5400" y="7736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Cell Membrane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57800" y="101496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Cytoplasm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24700" y="1954769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Rough 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77100" y="349781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Nucleus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54800" y="5040867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Smooth 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83150" y="5612366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Vacuole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65400" y="5651499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Mitochondria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" y="2963902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Chloroplast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93743" y="16256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Ribosome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20900" y="1994932"/>
            <a:ext cx="1587500" cy="5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81199" y="4671535"/>
            <a:ext cx="838201" cy="179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81199" y="2963902"/>
            <a:ext cx="1435101" cy="223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08400" y="1104900"/>
            <a:ext cx="673100" cy="128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02300" y="1384300"/>
            <a:ext cx="215900" cy="774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656243" y="2324101"/>
            <a:ext cx="1481156" cy="507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 flipV="1">
            <a:off x="5156200" y="3187700"/>
            <a:ext cx="2120900" cy="494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654800" y="4216400"/>
            <a:ext cx="469900" cy="824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883150" y="4216400"/>
            <a:ext cx="514350" cy="1395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16300" y="3682484"/>
            <a:ext cx="152400" cy="1969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54850" y="5797032"/>
            <a:ext cx="24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Anything </a:t>
            </a:r>
            <a:r>
              <a:rPr lang="en-GB" i="1" smtClean="0">
                <a:solidFill>
                  <a:srgbClr val="FF0000"/>
                </a:solidFill>
              </a:rPr>
              <a:t>not labelled?</a:t>
            </a:r>
            <a:endParaRPr lang="en-GB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5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404947"/>
            <a:ext cx="7917633" cy="101890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Where does photosynthesis happen?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37" y="1567544"/>
            <a:ext cx="7917633" cy="4726552"/>
          </a:xfrm>
        </p:spPr>
        <p:txBody>
          <a:bodyPr/>
          <a:lstStyle/>
          <a:p>
            <a:pPr marL="68580" indent="0">
              <a:buNone/>
            </a:pPr>
            <a:r>
              <a:rPr lang="en-GB" sz="2000" dirty="0" smtClean="0"/>
              <a:t>Photosynthesis is a two-stage (more on this later) process that takes place entirely within organelles known as </a:t>
            </a:r>
            <a:r>
              <a:rPr lang="en-GB" sz="2000" b="1" dirty="0" smtClean="0"/>
              <a:t>chloroplasts.</a:t>
            </a:r>
            <a:endParaRPr lang="en-GB" sz="2000" dirty="0" smtClean="0"/>
          </a:p>
        </p:txBody>
      </p:sp>
      <p:pic>
        <p:nvPicPr>
          <p:cNvPr id="6146" name="Picture 2" descr="http://cf067b.medialib.glogster.com/media/cf/cf305b02668d4463a073502095b882a5bbc8de89d6356d24bc5190ba93cd379d/plant-cell-unlabeled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2" y="2377440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tutorvista.com/cms/images/101/structure-of-chlorop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26" y="4018733"/>
            <a:ext cx="4378343" cy="24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2837">
            <a:off x="2304982" y="4594737"/>
            <a:ext cx="2423706" cy="2544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50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404947"/>
            <a:ext cx="7917633" cy="101890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Structure of a Chloroplast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37" y="1567544"/>
            <a:ext cx="7917633" cy="4726552"/>
          </a:xfrm>
        </p:spPr>
        <p:txBody>
          <a:bodyPr/>
          <a:lstStyle/>
          <a:p>
            <a:pPr marL="68580" indent="0">
              <a:buNone/>
            </a:pPr>
            <a:r>
              <a:rPr lang="en-GB" sz="2000" dirty="0" smtClean="0"/>
              <a:t>Chloroplasts are disc-shaped, and each has a </a:t>
            </a:r>
            <a:r>
              <a:rPr lang="en-GB" sz="2000" b="1" dirty="0" smtClean="0"/>
              <a:t>double membrane</a:t>
            </a:r>
            <a:r>
              <a:rPr lang="en-GB" sz="2000" dirty="0" smtClean="0"/>
              <a:t> (envelope).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/>
          <a:stretch/>
        </p:blipFill>
        <p:spPr bwMode="auto">
          <a:xfrm>
            <a:off x="638537" y="2469292"/>
            <a:ext cx="6072234" cy="33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9436" y="4398105"/>
            <a:ext cx="1698168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Chloroplasts are self-sufficient in their own right.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i="1" dirty="0" smtClean="0"/>
              <a:t>Research: </a:t>
            </a:r>
            <a:r>
              <a:rPr lang="en-GB" sz="1600" dirty="0" smtClean="0"/>
              <a:t>The </a:t>
            </a:r>
            <a:r>
              <a:rPr lang="en-GB" sz="1600" dirty="0" err="1" smtClean="0"/>
              <a:t>endosymbiont</a:t>
            </a:r>
            <a:r>
              <a:rPr lang="en-GB" sz="1600" dirty="0" smtClean="0"/>
              <a:t> theory.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071522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36" y="404947"/>
            <a:ext cx="7917633" cy="86664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Label the chloroplast</a:t>
            </a:r>
            <a:endParaRPr lang="en-GB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94" y="2216989"/>
            <a:ext cx="7005632" cy="376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7098" y="2328530"/>
            <a:ext cx="87186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starch grain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1647" y="3448699"/>
            <a:ext cx="114831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granum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4865" y="5816009"/>
            <a:ext cx="94984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stroma</a:t>
            </a:r>
            <a:endParaRPr lang="en-GB" dirty="0" smtClean="0"/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6390167" y="2651696"/>
            <a:ext cx="956931" cy="538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6868632" y="3633365"/>
            <a:ext cx="723015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</p:cNvCxnSpPr>
          <p:nvPr/>
        </p:nvCxnSpPr>
        <p:spPr>
          <a:xfrm flipV="1">
            <a:off x="2629786" y="4827181"/>
            <a:ext cx="368595" cy="988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44139" y="5092995"/>
            <a:ext cx="85061" cy="71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91253" y="5805376"/>
            <a:ext cx="129717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ribosomes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89498" y="2094614"/>
            <a:ext cx="595423" cy="91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39167" y="1725282"/>
            <a:ext cx="23178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intergranal lamella</a:t>
            </a:r>
          </a:p>
        </p:txBody>
      </p:sp>
      <p:cxnSp>
        <p:nvCxnSpPr>
          <p:cNvPr id="7168" name="Straight Arrow Connector 7167"/>
          <p:cNvCxnSpPr/>
          <p:nvPr/>
        </p:nvCxnSpPr>
        <p:spPr>
          <a:xfrm>
            <a:off x="1424763" y="3104707"/>
            <a:ext cx="730102" cy="343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1627" y="2725479"/>
            <a:ext cx="12581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envelope</a:t>
            </a:r>
          </a:p>
        </p:txBody>
      </p:sp>
    </p:spTree>
    <p:extLst>
      <p:ext uri="{BB962C8B-B14F-4D97-AF65-F5344CB8AC3E}">
        <p14:creationId xmlns:p14="http://schemas.microsoft.com/office/powerpoint/2010/main" val="3927559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8" grpId="0" animBg="1"/>
      <p:bldP spid="3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9" name="Picture 5" descr="F05-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551613" cy="62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6006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288</TotalTime>
  <Words>735</Words>
  <Application>Microsoft Office PowerPoint</Application>
  <PresentationFormat>On-screen Show (4:3)</PresentationFormat>
  <Paragraphs>143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Mangal</vt:lpstr>
      <vt:lpstr>Wingdings 2</vt:lpstr>
      <vt:lpstr>Austin</vt:lpstr>
      <vt:lpstr>Photosynthesis Lesson 2</vt:lpstr>
      <vt:lpstr>Learning Objectives</vt:lpstr>
      <vt:lpstr>Success Criteria</vt:lpstr>
      <vt:lpstr>Starter</vt:lpstr>
      <vt:lpstr>PowerPoint Presentation</vt:lpstr>
      <vt:lpstr>Where does photosynthesis happen?</vt:lpstr>
      <vt:lpstr>Structure of a Chloroplast</vt:lpstr>
      <vt:lpstr>Label the chloroplast</vt:lpstr>
      <vt:lpstr>PowerPoint Presentation</vt:lpstr>
      <vt:lpstr>Chloroplast Detail</vt:lpstr>
      <vt:lpstr>Chloroplast Detail</vt:lpstr>
      <vt:lpstr>Pigments and Photosystems</vt:lpstr>
      <vt:lpstr>PowerPoint Presentation</vt:lpstr>
      <vt:lpstr>Chlorophylls &amp; Accessory Pigments</vt:lpstr>
      <vt:lpstr>Chlorophyll</vt:lpstr>
      <vt:lpstr>Chlorophyll a</vt:lpstr>
      <vt:lpstr>P680</vt:lpstr>
      <vt:lpstr>P700</vt:lpstr>
      <vt:lpstr>Chlorophyll b</vt:lpstr>
      <vt:lpstr>Carotenoids</vt:lpstr>
      <vt:lpstr>Task</vt:lpstr>
      <vt:lpstr>PowerPoint Presentation</vt:lpstr>
      <vt:lpstr>Photosynthesis is a two-stage process…</vt:lpstr>
      <vt:lpstr>Plenary</vt:lpstr>
      <vt:lpstr>Answers</vt:lpstr>
      <vt:lpstr>Learning Objectives</vt:lpstr>
      <vt:lpstr>Success Criteria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Lesson 1</dc:title>
  <dc:creator>Varinder Singh</dc:creator>
  <cp:lastModifiedBy>Louise Wilson</cp:lastModifiedBy>
  <cp:revision>40</cp:revision>
  <dcterms:created xsi:type="dcterms:W3CDTF">2014-10-12T14:26:29Z</dcterms:created>
  <dcterms:modified xsi:type="dcterms:W3CDTF">2017-11-24T15:23:41Z</dcterms:modified>
</cp:coreProperties>
</file>