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4" r:id="rId4"/>
    <p:sldId id="263" r:id="rId5"/>
    <p:sldId id="273" r:id="rId6"/>
    <p:sldId id="265" r:id="rId7"/>
    <p:sldId id="27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BF005-5626-4CEC-BBBB-FAEEABFF857E}" type="datetimeFigureOut">
              <a:rPr lang="en-GB" smtClean="0"/>
              <a:t>24/02/2017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AA703-B091-4890-9A8A-778F30437F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92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A703-B091-4890-9A8A-778F30437FC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615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3081F4-BFA1-2E48-9A45-48EE3011BD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443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Cloning Animals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Module 6.4</a:t>
            </a:r>
          </a:p>
          <a:p>
            <a:r>
              <a:rPr lang="en-US"/>
              <a:t>Cloning &amp; Biotechnology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Non-Reproductive Cloning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Artificially cloning plants and animals is not the only use of cloning.</a:t>
            </a:r>
          </a:p>
          <a:p>
            <a:r>
              <a:rPr lang="en-US" sz="2000" dirty="0" smtClean="0"/>
              <a:t>Cloning can be used to produce cells, tissue and organs need to replace those damaged by disease and accidents.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 algn="ctr">
              <a:buNone/>
            </a:pPr>
            <a:endParaRPr lang="en-US" sz="2000" b="1" dirty="0" smtClean="0">
              <a:solidFill>
                <a:srgbClr val="FF6600"/>
              </a:solidFill>
            </a:endParaRPr>
          </a:p>
          <a:p>
            <a:pPr marL="0" indent="0" algn="ctr">
              <a:buNone/>
            </a:pPr>
            <a:r>
              <a:rPr lang="en-US" sz="2000" b="1" dirty="0" smtClean="0">
                <a:solidFill>
                  <a:srgbClr val="FF6600"/>
                </a:solidFill>
              </a:rPr>
              <a:t>What are the advantages of using cloned cells to generate cells, tissue and organs?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t="9212" b="16736"/>
          <a:stretch/>
        </p:blipFill>
        <p:spPr>
          <a:xfrm>
            <a:off x="372046" y="2606456"/>
            <a:ext cx="5798684" cy="237068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7421" y="2991286"/>
            <a:ext cx="243754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Human hearts have been cloned using ‘scaffolds’ for cells to grow against.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16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Advantages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As the cells will be genetically identical to the cells of the individual, they will not be rejected by the immune system.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Cloning and culture of cells may end the current problem of waiting for donor organs to become available for transplant.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As the cells are totipotent, any cell type can be generated. Currently, some types of tissue cannot be repaired by transplantation techniques.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Using cloned cells is less dangerous than a major operation such a transplant.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FF6600"/>
                </a:solidFill>
              </a:rPr>
              <a:t>Cloning cells for medical use is often referred to as </a:t>
            </a:r>
            <a:r>
              <a:rPr lang="en-US" sz="2200" b="1" dirty="0" smtClean="0">
                <a:solidFill>
                  <a:srgbClr val="FF6600"/>
                </a:solidFill>
              </a:rPr>
              <a:t>therapeutic cloning</a:t>
            </a:r>
            <a:r>
              <a:rPr lang="en-US" sz="2200" dirty="0" smtClean="0">
                <a:solidFill>
                  <a:srgbClr val="FF660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2200" dirty="0" smtClean="0">
                <a:solidFill>
                  <a:srgbClr val="FF6600"/>
                </a:solidFill>
              </a:rPr>
              <a:t>There are ethical objections to the use of embryonic cells for this purpose.</a:t>
            </a:r>
            <a:endParaRPr lang="en-US" sz="22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84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Plenary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endParaRPr lang="en-US" sz="2200" dirty="0" smtClean="0">
              <a:solidFill>
                <a:srgbClr val="FF6600"/>
              </a:solidFill>
            </a:endParaRPr>
          </a:p>
          <a:p>
            <a:r>
              <a:rPr lang="en-US" sz="2200" dirty="0" smtClean="0">
                <a:solidFill>
                  <a:srgbClr val="FF6600"/>
                </a:solidFill>
              </a:rPr>
              <a:t>Answer the 3 summary questions on page 247.</a:t>
            </a:r>
          </a:p>
          <a:p>
            <a:pPr marL="0" indent="0">
              <a:buNone/>
            </a:pPr>
            <a:endParaRPr lang="en-US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97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how animals can be cloned.</a:t>
            </a:r>
          </a:p>
          <a:p>
            <a:r>
              <a:rPr lang="en-US" dirty="0" smtClean="0"/>
              <a:t>Understand what embryo splitting is.</a:t>
            </a:r>
          </a:p>
          <a:p>
            <a:r>
              <a:rPr lang="en-US" dirty="0" smtClean="0"/>
              <a:t>Understand what nuclear transfer is.</a:t>
            </a:r>
          </a:p>
          <a:p>
            <a:r>
              <a:rPr lang="en-US" dirty="0" smtClean="0"/>
              <a:t>Understand what non-reproductive cloning is.</a:t>
            </a:r>
          </a:p>
        </p:txBody>
      </p:sp>
    </p:spTree>
    <p:extLst>
      <p:ext uri="{BB962C8B-B14F-4D97-AF65-F5344CB8AC3E}">
        <p14:creationId xmlns:p14="http://schemas.microsoft.com/office/powerpoint/2010/main" val="409841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steps involved in splitting embryos and nuclear transfer.</a:t>
            </a:r>
          </a:p>
          <a:p>
            <a:r>
              <a:rPr lang="en-US" dirty="0" smtClean="0"/>
              <a:t>State the advantages and disadvantages of cloning animals.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40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how animals can be cloned.</a:t>
            </a:r>
          </a:p>
          <a:p>
            <a:r>
              <a:rPr lang="en-US" dirty="0" smtClean="0"/>
              <a:t>Understand what embryo splitting is.</a:t>
            </a:r>
          </a:p>
          <a:p>
            <a:r>
              <a:rPr lang="en-US" dirty="0" smtClean="0"/>
              <a:t>Understand what nuclear transfer is.</a:t>
            </a:r>
          </a:p>
          <a:p>
            <a:r>
              <a:rPr lang="en-US" dirty="0" smtClean="0"/>
              <a:t>Understand what non-reproductive cloning is.</a:t>
            </a:r>
          </a:p>
        </p:txBody>
      </p:sp>
    </p:spTree>
    <p:extLst>
      <p:ext uri="{BB962C8B-B14F-4D97-AF65-F5344CB8AC3E}">
        <p14:creationId xmlns:p14="http://schemas.microsoft.com/office/powerpoint/2010/main" val="129021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the steps involved in splitting embryos and nuclear transfer.</a:t>
            </a:r>
          </a:p>
          <a:p>
            <a:r>
              <a:rPr lang="en-US" dirty="0" smtClean="0"/>
              <a:t>State the advantages and disadvantages of cloning animals.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Cloning Animals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r>
              <a:rPr lang="en-US" dirty="0" smtClean="0"/>
              <a:t>In nature, only embryonic cells have the ability to grow through the stages required to generate a new individual.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cells of the embryo are </a:t>
            </a:r>
            <a:r>
              <a:rPr lang="en-US" b="1" dirty="0" smtClean="0">
                <a:solidFill>
                  <a:srgbClr val="000000"/>
                </a:solidFill>
              </a:rPr>
              <a:t>totipotent stem cells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and can differentiate into any adult cell.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These cells can ‘switch on’ any of the genes present in the genome of the organism.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17650" y="1735423"/>
            <a:ext cx="64008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9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Reproductive Cloning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main methods of reproductive cloning:</a:t>
            </a:r>
          </a:p>
          <a:p>
            <a:endParaRPr lang="en-US" dirty="0" smtClean="0"/>
          </a:p>
          <a:p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Why would we want to clone animals?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Cloning </a:t>
            </a:r>
            <a:r>
              <a:rPr lang="en-US" b="1" dirty="0" smtClean="0">
                <a:solidFill>
                  <a:srgbClr val="000000"/>
                </a:solidFill>
              </a:rPr>
              <a:t>elite farm animals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Cloning genetically modified animals such as goats that produce spider silk in their milk.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7409" y="1871965"/>
            <a:ext cx="3140765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Embryo Splitting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48470" y="1656522"/>
            <a:ext cx="3140765" cy="95410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Somatic Cell Nuclear Transfer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0957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1. Embryo Splitting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One method of artificially cloning animals is called </a:t>
            </a:r>
            <a:r>
              <a:rPr lang="en-US" sz="2000" b="1" dirty="0" smtClean="0"/>
              <a:t>Splitting Embryos</a:t>
            </a:r>
            <a:r>
              <a:rPr lang="en-US" sz="2000" dirty="0" smtClean="0"/>
              <a:t>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9414" y="5400456"/>
            <a:ext cx="85955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This method has been used to clone sheep, cattle rabbits and toads.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Cells of a developing embryo are separated and go on to produce a separate, genetically identical organism.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2724" y="1479297"/>
            <a:ext cx="5260301" cy="380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78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767067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313" y="1099930"/>
            <a:ext cx="8362122" cy="5459896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 smtClean="0"/>
              <a:t>Put the steps involved in Embryo Splitting into the correct order:</a:t>
            </a:r>
          </a:p>
          <a:p>
            <a:pPr marL="0" indent="0">
              <a:buNone/>
            </a:pPr>
            <a:endParaRPr lang="en-GB" b="1" u="sng" dirty="0"/>
          </a:p>
          <a:p>
            <a:pPr algn="ctr"/>
            <a:r>
              <a:rPr lang="en-GB" dirty="0" smtClean="0"/>
              <a:t>Zygote is allowed to divide by mitosis to form a small ball of cells.</a:t>
            </a:r>
          </a:p>
          <a:p>
            <a:pPr algn="ctr"/>
            <a:r>
              <a:rPr lang="en-GB" dirty="0" smtClean="0"/>
              <a:t>Each small mass of cells is placed into the uterus of a surrogate mother.</a:t>
            </a:r>
          </a:p>
          <a:p>
            <a:pPr algn="ctr"/>
            <a:r>
              <a:rPr lang="en-GB" dirty="0" smtClean="0"/>
              <a:t>The cells are separated and allowed to continue dividing.</a:t>
            </a:r>
          </a:p>
          <a:p>
            <a:pPr algn="ctr"/>
            <a:r>
              <a:rPr lang="en-GB" dirty="0" smtClean="0"/>
              <a:t>A zygote (fertilised egg) is created by </a:t>
            </a:r>
            <a:r>
              <a:rPr lang="en-GB" i="1" dirty="0" smtClean="0"/>
              <a:t>in vitro</a:t>
            </a:r>
            <a:r>
              <a:rPr lang="en-GB" dirty="0" smtClean="0"/>
              <a:t> fertilisation (IVF)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194852" y="5751443"/>
            <a:ext cx="57398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356361" y="3096111"/>
            <a:ext cx="57398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04558" y="4340948"/>
            <a:ext cx="57398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9860" y="4133957"/>
            <a:ext cx="57398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7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649257"/>
          </a:xfrm>
        </p:spPr>
        <p:txBody>
          <a:bodyPr/>
          <a:lstStyle/>
          <a:p>
            <a:r>
              <a:rPr lang="en-US" sz="4000" dirty="0" smtClean="0"/>
              <a:t>2. Nuclear Transfer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413" y="756834"/>
            <a:ext cx="8595552" cy="582376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Somatic Cell Nuclear Transfer involves taking the nucleus of an already differentiated adult cell, and placing it in an egg that has had its own nucleus removed.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17488" y="1603460"/>
            <a:ext cx="3374063" cy="5254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9413" y="2013946"/>
            <a:ext cx="4644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The egg goes through the stages of development.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It is then transplanted into the uterus of a surrogate mother.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If successful, a clone of the animal that donated the nucleus will be born.</a:t>
            </a:r>
          </a:p>
          <a:p>
            <a:endParaRPr lang="en-US" sz="2000" dirty="0">
              <a:solidFill>
                <a:srgbClr val="FF6600"/>
              </a:solidFill>
            </a:endParaRPr>
          </a:p>
          <a:p>
            <a:pPr algn="ctr"/>
            <a:r>
              <a:rPr lang="en-US" sz="2000" dirty="0" smtClean="0">
                <a:solidFill>
                  <a:srgbClr val="FF6600"/>
                </a:solidFill>
              </a:rPr>
              <a:t>The first animal to be born this way was Dolly the sheep, in 1996.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9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sz="3600" dirty="0"/>
              <a:t>What are the </a:t>
            </a:r>
            <a:r>
              <a:rPr lang="en-GB" sz="3600" i="1" u="sng" dirty="0" smtClean="0"/>
              <a:t>arguments for</a:t>
            </a:r>
            <a:r>
              <a:rPr lang="en-GB" sz="3600" dirty="0" smtClean="0"/>
              <a:t> and </a:t>
            </a:r>
            <a:r>
              <a:rPr lang="en-GB" sz="3600" i="1" u="sng" dirty="0" smtClean="0"/>
              <a:t>arguments against</a:t>
            </a:r>
            <a:r>
              <a:rPr lang="en-GB" sz="3600" dirty="0" smtClean="0"/>
              <a:t> cloning animals?</a:t>
            </a:r>
            <a:endParaRPr lang="en-GB" sz="3600" dirty="0"/>
          </a:p>
        </p:txBody>
      </p:sp>
      <p:graphicFrame>
        <p:nvGraphicFramePr>
          <p:cNvPr id="11288" name="Group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74117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  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GB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Arguments For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Arguments Against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  <a:endParaRPr kumimoji="0" lang="en-GB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6259909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Use page 247 to help.</a:t>
            </a:r>
            <a:endParaRPr lang="en-US" b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8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469</TotalTime>
  <Words>643</Words>
  <Application>Microsoft Office PowerPoint</Application>
  <PresentationFormat>On-screen Show (4:3)</PresentationFormat>
  <Paragraphs>97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Calibri</vt:lpstr>
      <vt:lpstr>News Gothic MT</vt:lpstr>
      <vt:lpstr>Wingdings 2</vt:lpstr>
      <vt:lpstr>Breeze</vt:lpstr>
      <vt:lpstr>Cloning Animals</vt:lpstr>
      <vt:lpstr>Learning Objectives</vt:lpstr>
      <vt:lpstr>Success Criteria</vt:lpstr>
      <vt:lpstr>Cloning Animals </vt:lpstr>
      <vt:lpstr>Reproductive Cloning</vt:lpstr>
      <vt:lpstr>1. Embryo Splitting</vt:lpstr>
      <vt:lpstr>Task</vt:lpstr>
      <vt:lpstr>2. Nuclear Transfer</vt:lpstr>
      <vt:lpstr>What are the arguments for and arguments against cloning animals?</vt:lpstr>
      <vt:lpstr>Non-Reproductive Cloning</vt:lpstr>
      <vt:lpstr>Advantages</vt:lpstr>
      <vt:lpstr>Plenary</vt:lpstr>
      <vt:lpstr>Learning Objectives</vt:lpstr>
      <vt:lpstr>Success Criteria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Clones in Nature</dc:title>
  <dc:creator>Varinder Singh</dc:creator>
  <cp:lastModifiedBy>Varinder Singh</cp:lastModifiedBy>
  <cp:revision>19</cp:revision>
  <dcterms:created xsi:type="dcterms:W3CDTF">2015-01-25T17:22:48Z</dcterms:created>
  <dcterms:modified xsi:type="dcterms:W3CDTF">2017-02-24T07:24:24Z</dcterms:modified>
</cp:coreProperties>
</file>