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sldIdLst>
    <p:sldId id="256" r:id="rId2"/>
    <p:sldId id="258" r:id="rId3"/>
    <p:sldId id="286"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83" r:id="rId20"/>
    <p:sldId id="28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4C4047-AADE-49CC-8013-370349E7D89D}" type="datetimeFigureOut">
              <a:rPr lang="en-GB" smtClean="0"/>
              <a:t>06/12/2016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93055A-5FB9-4913-BAFC-099A58BD6011}" type="slidenum">
              <a:rPr lang="en-GB" smtClean="0"/>
              <a:t>‹#›</a:t>
            </a:fld>
            <a:endParaRPr lang="en-GB"/>
          </a:p>
        </p:txBody>
      </p:sp>
    </p:spTree>
    <p:extLst>
      <p:ext uri="{BB962C8B-B14F-4D97-AF65-F5344CB8AC3E}">
        <p14:creationId xmlns:p14="http://schemas.microsoft.com/office/powerpoint/2010/main" val="226368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5A86E12-043E-4420-90A0-037C8F56E3BF}" type="slidenum">
              <a:rPr lang="en-GB" smtClean="0">
                <a:latin typeface="Times New Roman" panose="02020603050405020304" pitchFamily="18" charset="0"/>
              </a:rPr>
              <a:pPr>
                <a:spcBef>
                  <a:spcPct val="0"/>
                </a:spcBef>
              </a:pPr>
              <a:t>2</a:t>
            </a:fld>
            <a:endParaRPr lang="en-GB" smtClean="0">
              <a:latin typeface="Times New Roman" panose="02020603050405020304" pitchFamily="18" charset="0"/>
            </a:endParaRPr>
          </a:p>
        </p:txBody>
      </p:sp>
    </p:spTree>
    <p:extLst>
      <p:ext uri="{BB962C8B-B14F-4D97-AF65-F5344CB8AC3E}">
        <p14:creationId xmlns:p14="http://schemas.microsoft.com/office/powerpoint/2010/main" val="286580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CB504F-3185-4C2D-95E2-661249B5CF72}" type="slidenum">
              <a:rPr lang="en-GB" smtClean="0">
                <a:latin typeface="Times New Roman" panose="02020603050405020304" pitchFamily="18" charset="0"/>
              </a:rPr>
              <a:pPr>
                <a:spcBef>
                  <a:spcPct val="0"/>
                </a:spcBef>
              </a:pPr>
              <a:t>12</a:t>
            </a:fld>
            <a:endParaRPr lang="en-GB" smtClean="0">
              <a:latin typeface="Times New Roman" panose="02020603050405020304" pitchFamily="18" charset="0"/>
            </a:endParaRPr>
          </a:p>
        </p:txBody>
      </p:sp>
    </p:spTree>
    <p:extLst>
      <p:ext uri="{BB962C8B-B14F-4D97-AF65-F5344CB8AC3E}">
        <p14:creationId xmlns:p14="http://schemas.microsoft.com/office/powerpoint/2010/main" val="3464028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C3ED7E9-BB62-4642-BB81-20C668EB3A21}" type="slidenum">
              <a:rPr lang="en-GB" smtClean="0">
                <a:latin typeface="Times New Roman" panose="02020603050405020304" pitchFamily="18" charset="0"/>
              </a:rPr>
              <a:pPr>
                <a:spcBef>
                  <a:spcPct val="0"/>
                </a:spcBef>
              </a:pPr>
              <a:t>13</a:t>
            </a:fld>
            <a:endParaRPr lang="en-GB" smtClean="0">
              <a:latin typeface="Times New Roman" panose="02020603050405020304" pitchFamily="18" charset="0"/>
            </a:endParaRPr>
          </a:p>
        </p:txBody>
      </p:sp>
    </p:spTree>
    <p:extLst>
      <p:ext uri="{BB962C8B-B14F-4D97-AF65-F5344CB8AC3E}">
        <p14:creationId xmlns:p14="http://schemas.microsoft.com/office/powerpoint/2010/main" val="1178708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190FB61-D5F1-4513-8AE3-E5D22A40AE9F}" type="slidenum">
              <a:rPr lang="en-GB" smtClean="0">
                <a:latin typeface="Times New Roman" panose="02020603050405020304" pitchFamily="18" charset="0"/>
              </a:rPr>
              <a:pPr>
                <a:spcBef>
                  <a:spcPct val="0"/>
                </a:spcBef>
              </a:pPr>
              <a:t>14</a:t>
            </a:fld>
            <a:endParaRPr lang="en-GB" smtClean="0">
              <a:latin typeface="Times New Roman" panose="02020603050405020304" pitchFamily="18" charset="0"/>
            </a:endParaRPr>
          </a:p>
        </p:txBody>
      </p:sp>
    </p:spTree>
    <p:extLst>
      <p:ext uri="{BB962C8B-B14F-4D97-AF65-F5344CB8AC3E}">
        <p14:creationId xmlns:p14="http://schemas.microsoft.com/office/powerpoint/2010/main" val="4003242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5A29482-0F8B-4688-A88F-275172874413}" type="slidenum">
              <a:rPr lang="en-GB" smtClean="0">
                <a:latin typeface="Times New Roman" panose="02020603050405020304" pitchFamily="18" charset="0"/>
              </a:rPr>
              <a:pPr>
                <a:spcBef>
                  <a:spcPct val="0"/>
                </a:spcBef>
              </a:pPr>
              <a:t>15</a:t>
            </a:fld>
            <a:endParaRPr lang="en-GB" smtClean="0">
              <a:latin typeface="Times New Roman" panose="02020603050405020304" pitchFamily="18" charset="0"/>
            </a:endParaRPr>
          </a:p>
        </p:txBody>
      </p:sp>
    </p:spTree>
    <p:extLst>
      <p:ext uri="{BB962C8B-B14F-4D97-AF65-F5344CB8AC3E}">
        <p14:creationId xmlns:p14="http://schemas.microsoft.com/office/powerpoint/2010/main" val="3044225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7DD245E-D3B1-465F-8987-8629239E2AD1}" type="slidenum">
              <a:rPr lang="en-GB" smtClean="0">
                <a:latin typeface="Times New Roman" panose="02020603050405020304" pitchFamily="18" charset="0"/>
              </a:rPr>
              <a:pPr>
                <a:spcBef>
                  <a:spcPct val="0"/>
                </a:spcBef>
              </a:pPr>
              <a:t>16</a:t>
            </a:fld>
            <a:endParaRPr lang="en-GB" smtClean="0">
              <a:latin typeface="Times New Roman" panose="02020603050405020304" pitchFamily="18" charset="0"/>
            </a:endParaRPr>
          </a:p>
        </p:txBody>
      </p:sp>
    </p:spTree>
    <p:extLst>
      <p:ext uri="{BB962C8B-B14F-4D97-AF65-F5344CB8AC3E}">
        <p14:creationId xmlns:p14="http://schemas.microsoft.com/office/powerpoint/2010/main" val="2848323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51F3BC-7DA4-42DA-92EA-756042950728}" type="slidenum">
              <a:rPr lang="en-GB" smtClean="0">
                <a:latin typeface="Times New Roman" panose="02020603050405020304" pitchFamily="18" charset="0"/>
              </a:rPr>
              <a:pPr>
                <a:spcBef>
                  <a:spcPct val="0"/>
                </a:spcBef>
              </a:pPr>
              <a:t>17</a:t>
            </a:fld>
            <a:endParaRPr lang="en-GB" smtClean="0">
              <a:latin typeface="Times New Roman" panose="02020603050405020304" pitchFamily="18" charset="0"/>
            </a:endParaRPr>
          </a:p>
        </p:txBody>
      </p:sp>
    </p:spTree>
    <p:extLst>
      <p:ext uri="{BB962C8B-B14F-4D97-AF65-F5344CB8AC3E}">
        <p14:creationId xmlns:p14="http://schemas.microsoft.com/office/powerpoint/2010/main" val="2225061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2FEDC0F-C904-441E-8E78-F56BD57DE7D4}" type="slidenum">
              <a:rPr lang="en-GB" smtClean="0">
                <a:latin typeface="Times New Roman" panose="02020603050405020304" pitchFamily="18" charset="0"/>
              </a:rPr>
              <a:pPr>
                <a:spcBef>
                  <a:spcPct val="0"/>
                </a:spcBef>
              </a:pPr>
              <a:t>18</a:t>
            </a:fld>
            <a:endParaRPr lang="en-GB" smtClean="0">
              <a:latin typeface="Times New Roman" panose="02020603050405020304" pitchFamily="18" charset="0"/>
            </a:endParaRPr>
          </a:p>
        </p:txBody>
      </p:sp>
    </p:spTree>
    <p:extLst>
      <p:ext uri="{BB962C8B-B14F-4D97-AF65-F5344CB8AC3E}">
        <p14:creationId xmlns:p14="http://schemas.microsoft.com/office/powerpoint/2010/main" val="519711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506ADEF-ACA0-4363-BB37-D4573F0364B2}" type="slidenum">
              <a:rPr lang="en-GB"/>
              <a:pPr/>
              <a:t>19</a:t>
            </a:fld>
            <a:endParaRPr lang="en-GB"/>
          </a:p>
        </p:txBody>
      </p:sp>
      <p:sp>
        <p:nvSpPr>
          <p:cNvPr id="7" name="Rectangle 10"/>
          <p:cNvSpPr>
            <a:spLocks noGrp="1" noChangeArrowheads="1"/>
          </p:cNvSpPr>
          <p:nvPr>
            <p:ph type="hdr" sz="quarter"/>
          </p:nvPr>
        </p:nvSpPr>
        <p:spPr>
          <a:ln/>
        </p:spPr>
        <p:txBody>
          <a:bodyPr/>
          <a:lstStyle/>
          <a:p>
            <a:r>
              <a:rPr lang="en-GB"/>
              <a:t>Boardworks A2 Biology </a:t>
            </a:r>
          </a:p>
          <a:p>
            <a:r>
              <a:rPr lang="en-GB"/>
              <a:t>Plant hormones and responses</a:t>
            </a:r>
          </a:p>
        </p:txBody>
      </p:sp>
      <p:sp>
        <p:nvSpPr>
          <p:cNvPr id="10321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7FA5B928-374B-424E-8750-AD469BD23863}" type="slidenum">
              <a:rPr lang="en-GB" sz="1200" b="1"/>
              <a:pPr algn="r"/>
              <a:t>19</a:t>
            </a:fld>
            <a:endParaRPr lang="en-GB" sz="1200" b="1"/>
          </a:p>
        </p:txBody>
      </p:sp>
      <p:sp>
        <p:nvSpPr>
          <p:cNvPr id="1032196" name="Rectangle 2"/>
          <p:cNvSpPr>
            <a:spLocks noGrp="1" noRot="1" noChangeAspect="1" noChangeArrowheads="1" noTextEdit="1"/>
          </p:cNvSpPr>
          <p:nvPr>
            <p:ph type="sldImg"/>
          </p:nvPr>
        </p:nvSpPr>
        <p:spPr>
          <a:ln/>
        </p:spPr>
      </p:sp>
      <p:sp>
        <p:nvSpPr>
          <p:cNvPr id="1032197" name="Rectangle 3"/>
          <p:cNvSpPr>
            <a:spLocks noGrp="1" noChangeArrowheads="1"/>
          </p:cNvSpPr>
          <p:nvPr>
            <p:ph type="body" idx="1"/>
          </p:nvPr>
        </p:nvSpPr>
        <p:spPr>
          <a:xfrm>
            <a:off x="914400" y="4343400"/>
            <a:ext cx="5029200" cy="4114800"/>
          </a:xfrm>
        </p:spPr>
        <p:txBody>
          <a:bodyPr/>
          <a:lstStyle/>
          <a:p>
            <a:r>
              <a:rPr lang="en-GB" b="1"/>
              <a:t>Teacher notes</a:t>
            </a:r>
          </a:p>
          <a:p>
            <a:r>
              <a:rPr lang="en-GB"/>
              <a:t>Gibberellins were first isolated in 1934 by two Japanese scientists from the rice fungus </a:t>
            </a:r>
            <a:r>
              <a:rPr lang="en-GB" i="1"/>
              <a:t>Gibberella fujikoroi</a:t>
            </a:r>
            <a:r>
              <a:rPr lang="en-GB"/>
              <a:t>. They are also found in higher plants.</a:t>
            </a:r>
          </a:p>
        </p:txBody>
      </p:sp>
    </p:spTree>
    <p:extLst>
      <p:ext uri="{BB962C8B-B14F-4D97-AF65-F5344CB8AC3E}">
        <p14:creationId xmlns:p14="http://schemas.microsoft.com/office/powerpoint/2010/main" val="2737132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998BCD-561D-4E33-9692-8DC1A09C97E2}" type="slidenum">
              <a:rPr lang="en-GB" smtClean="0">
                <a:latin typeface="Times New Roman" panose="02020603050405020304" pitchFamily="18" charset="0"/>
              </a:rPr>
              <a:pPr>
                <a:spcBef>
                  <a:spcPct val="0"/>
                </a:spcBef>
              </a:pPr>
              <a:t>4</a:t>
            </a:fld>
            <a:endParaRPr lang="en-GB" smtClean="0">
              <a:latin typeface="Times New Roman" panose="02020603050405020304" pitchFamily="18" charset="0"/>
            </a:endParaRPr>
          </a:p>
        </p:txBody>
      </p:sp>
    </p:spTree>
    <p:extLst>
      <p:ext uri="{BB962C8B-B14F-4D97-AF65-F5344CB8AC3E}">
        <p14:creationId xmlns:p14="http://schemas.microsoft.com/office/powerpoint/2010/main" val="4203147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25C861A-B2BC-4B43-A39B-B96B2CB130D3}" type="slidenum">
              <a:rPr lang="en-GB" smtClean="0">
                <a:latin typeface="Times New Roman" panose="02020603050405020304" pitchFamily="18" charset="0"/>
              </a:rPr>
              <a:pPr>
                <a:spcBef>
                  <a:spcPct val="0"/>
                </a:spcBef>
              </a:pPr>
              <a:t>5</a:t>
            </a:fld>
            <a:endParaRPr lang="en-GB" smtClean="0">
              <a:latin typeface="Times New Roman" panose="02020603050405020304" pitchFamily="18" charset="0"/>
            </a:endParaRPr>
          </a:p>
        </p:txBody>
      </p:sp>
    </p:spTree>
    <p:extLst>
      <p:ext uri="{BB962C8B-B14F-4D97-AF65-F5344CB8AC3E}">
        <p14:creationId xmlns:p14="http://schemas.microsoft.com/office/powerpoint/2010/main" val="504812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0DFA078-13D4-406E-8996-AE993D4EC002}" type="slidenum">
              <a:rPr lang="en-GB" smtClean="0">
                <a:latin typeface="Times New Roman" panose="02020603050405020304" pitchFamily="18" charset="0"/>
              </a:rPr>
              <a:pPr>
                <a:spcBef>
                  <a:spcPct val="0"/>
                </a:spcBef>
              </a:pPr>
              <a:t>6</a:t>
            </a:fld>
            <a:endParaRPr lang="en-GB" smtClean="0">
              <a:latin typeface="Times New Roman" panose="02020603050405020304" pitchFamily="18" charset="0"/>
            </a:endParaRPr>
          </a:p>
        </p:txBody>
      </p:sp>
    </p:spTree>
    <p:extLst>
      <p:ext uri="{BB962C8B-B14F-4D97-AF65-F5344CB8AC3E}">
        <p14:creationId xmlns:p14="http://schemas.microsoft.com/office/powerpoint/2010/main" val="1793446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97D7D9C-249C-450F-B28E-41AF48A9AAD8}" type="slidenum">
              <a:rPr lang="en-GB" smtClean="0">
                <a:latin typeface="Times New Roman" panose="02020603050405020304" pitchFamily="18" charset="0"/>
              </a:rPr>
              <a:pPr>
                <a:spcBef>
                  <a:spcPct val="0"/>
                </a:spcBef>
              </a:pPr>
              <a:t>7</a:t>
            </a:fld>
            <a:endParaRPr lang="en-GB" smtClean="0">
              <a:latin typeface="Times New Roman" panose="02020603050405020304" pitchFamily="18" charset="0"/>
            </a:endParaRPr>
          </a:p>
        </p:txBody>
      </p:sp>
    </p:spTree>
    <p:extLst>
      <p:ext uri="{BB962C8B-B14F-4D97-AF65-F5344CB8AC3E}">
        <p14:creationId xmlns:p14="http://schemas.microsoft.com/office/powerpoint/2010/main" val="1844075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5EB0E7C-964A-4860-B6D4-575F14701410}" type="slidenum">
              <a:rPr lang="en-GB" smtClean="0">
                <a:latin typeface="Times New Roman" panose="02020603050405020304" pitchFamily="18" charset="0"/>
              </a:rPr>
              <a:pPr>
                <a:spcBef>
                  <a:spcPct val="0"/>
                </a:spcBef>
              </a:pPr>
              <a:t>8</a:t>
            </a:fld>
            <a:endParaRPr lang="en-GB" smtClean="0">
              <a:latin typeface="Times New Roman" panose="02020603050405020304" pitchFamily="18" charset="0"/>
            </a:endParaRPr>
          </a:p>
        </p:txBody>
      </p:sp>
    </p:spTree>
    <p:extLst>
      <p:ext uri="{BB962C8B-B14F-4D97-AF65-F5344CB8AC3E}">
        <p14:creationId xmlns:p14="http://schemas.microsoft.com/office/powerpoint/2010/main" val="2780751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F6D78CB-C330-4E85-B736-DF11F457B8AF}" type="slidenum">
              <a:rPr lang="en-GB" smtClean="0">
                <a:latin typeface="Times New Roman" panose="02020603050405020304" pitchFamily="18" charset="0"/>
              </a:rPr>
              <a:pPr>
                <a:spcBef>
                  <a:spcPct val="0"/>
                </a:spcBef>
              </a:pPr>
              <a:t>9</a:t>
            </a:fld>
            <a:endParaRPr lang="en-GB" smtClean="0">
              <a:latin typeface="Times New Roman" panose="02020603050405020304" pitchFamily="18" charset="0"/>
            </a:endParaRPr>
          </a:p>
        </p:txBody>
      </p:sp>
    </p:spTree>
    <p:extLst>
      <p:ext uri="{BB962C8B-B14F-4D97-AF65-F5344CB8AC3E}">
        <p14:creationId xmlns:p14="http://schemas.microsoft.com/office/powerpoint/2010/main" val="4265655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719B8E5-F60C-49F5-A999-D39B22CB9F28}" type="slidenum">
              <a:rPr lang="en-GB" smtClean="0">
                <a:latin typeface="Times New Roman" panose="02020603050405020304" pitchFamily="18" charset="0"/>
              </a:rPr>
              <a:pPr>
                <a:spcBef>
                  <a:spcPct val="0"/>
                </a:spcBef>
              </a:pPr>
              <a:t>10</a:t>
            </a:fld>
            <a:endParaRPr lang="en-GB" smtClean="0">
              <a:latin typeface="Times New Roman" panose="02020603050405020304" pitchFamily="18" charset="0"/>
            </a:endParaRPr>
          </a:p>
        </p:txBody>
      </p:sp>
    </p:spTree>
    <p:extLst>
      <p:ext uri="{BB962C8B-B14F-4D97-AF65-F5344CB8AC3E}">
        <p14:creationId xmlns:p14="http://schemas.microsoft.com/office/powerpoint/2010/main" val="2411633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9346A2-5B87-4979-A52C-3825CCA0D846}" type="slidenum">
              <a:rPr lang="en-GB" smtClean="0">
                <a:latin typeface="Times New Roman" panose="02020603050405020304" pitchFamily="18" charset="0"/>
              </a:rPr>
              <a:pPr>
                <a:spcBef>
                  <a:spcPct val="0"/>
                </a:spcBef>
              </a:pPr>
              <a:t>11</a:t>
            </a:fld>
            <a:endParaRPr lang="en-GB" smtClean="0">
              <a:latin typeface="Times New Roman" panose="02020603050405020304" pitchFamily="18" charset="0"/>
            </a:endParaRPr>
          </a:p>
        </p:txBody>
      </p:sp>
    </p:spTree>
    <p:extLst>
      <p:ext uri="{BB962C8B-B14F-4D97-AF65-F5344CB8AC3E}">
        <p14:creationId xmlns:p14="http://schemas.microsoft.com/office/powerpoint/2010/main" val="1731390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12/6/2016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Plant Growth</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8347050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Grp="1"/>
          </p:cNvSpPr>
          <p:nvPr>
            <p:ph type="title"/>
          </p:nvPr>
        </p:nvSpPr>
        <p:spPr>
          <a:noFill/>
        </p:spPr>
        <p:txBody>
          <a:bodyPr/>
          <a:lstStyle/>
          <a:p>
            <a:r>
              <a:rPr lang="en-GB" smtClean="0"/>
              <a:t>Apical Dominance</a:t>
            </a:r>
          </a:p>
        </p:txBody>
      </p:sp>
      <p:pic>
        <p:nvPicPr>
          <p:cNvPr id="66563" name="Picture 5"/>
          <p:cNvPicPr>
            <a:picLocks noChangeAspect="1" noChangeArrowheads="1"/>
          </p:cNvPicPr>
          <p:nvPr/>
        </p:nvPicPr>
        <p:blipFill>
          <a:blip r:embed="rId3">
            <a:extLst>
              <a:ext uri="{28A0092B-C50C-407E-A947-70E740481C1C}">
                <a14:useLocalDpi xmlns:a14="http://schemas.microsoft.com/office/drawing/2010/main" val="0"/>
              </a:ext>
            </a:extLst>
          </a:blip>
          <a:srcRect l="45573" t="18510" r="15298" b="47049"/>
          <a:stretch>
            <a:fillRect/>
          </a:stretch>
        </p:blipFill>
        <p:spPr bwMode="auto">
          <a:xfrm>
            <a:off x="2566989" y="1720850"/>
            <a:ext cx="6840537" cy="451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24759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Grp="1"/>
          </p:cNvSpPr>
          <p:nvPr>
            <p:ph type="title"/>
          </p:nvPr>
        </p:nvSpPr>
        <p:spPr>
          <a:noFill/>
        </p:spPr>
        <p:txBody>
          <a:bodyPr/>
          <a:lstStyle/>
          <a:p>
            <a:r>
              <a:rPr lang="en-GB" smtClean="0"/>
              <a:t>Apical Dominance</a:t>
            </a:r>
          </a:p>
        </p:txBody>
      </p:sp>
      <p:pic>
        <p:nvPicPr>
          <p:cNvPr id="68611" name="Picture 5"/>
          <p:cNvPicPr>
            <a:picLocks noChangeAspect="1" noChangeArrowheads="1"/>
          </p:cNvPicPr>
          <p:nvPr/>
        </p:nvPicPr>
        <p:blipFill>
          <a:blip r:embed="rId3">
            <a:extLst>
              <a:ext uri="{28A0092B-C50C-407E-A947-70E740481C1C}">
                <a14:useLocalDpi xmlns:a14="http://schemas.microsoft.com/office/drawing/2010/main" val="0"/>
              </a:ext>
            </a:extLst>
          </a:blip>
          <a:srcRect l="45573" t="55902" r="14566" b="13585"/>
          <a:stretch>
            <a:fillRect/>
          </a:stretch>
        </p:blipFill>
        <p:spPr bwMode="auto">
          <a:xfrm>
            <a:off x="2424113" y="1700214"/>
            <a:ext cx="741680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20778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p:nvPr>
        </p:nvSpPr>
        <p:spPr>
          <a:noFill/>
        </p:spPr>
        <p:txBody>
          <a:bodyPr/>
          <a:lstStyle/>
          <a:p>
            <a:r>
              <a:rPr lang="en-GB" sz="4100"/>
              <a:t>Mechanism for apical dominance</a:t>
            </a:r>
          </a:p>
        </p:txBody>
      </p:sp>
      <p:sp>
        <p:nvSpPr>
          <p:cNvPr id="70659" name="Rectangle 3"/>
          <p:cNvSpPr>
            <a:spLocks noGrp="1"/>
          </p:cNvSpPr>
          <p:nvPr>
            <p:ph type="body" idx="1"/>
          </p:nvPr>
        </p:nvSpPr>
        <p:spPr/>
        <p:txBody>
          <a:bodyPr>
            <a:normAutofit/>
          </a:bodyPr>
          <a:lstStyle/>
          <a:p>
            <a:r>
              <a:rPr lang="en-GB" sz="2400" dirty="0" smtClean="0"/>
              <a:t>Auxin made by cells in the shoot tip</a:t>
            </a:r>
          </a:p>
          <a:p>
            <a:r>
              <a:rPr lang="en-GB" sz="2400" dirty="0" smtClean="0"/>
              <a:t>Auxin transported downwards cell to cell</a:t>
            </a:r>
          </a:p>
          <a:p>
            <a:r>
              <a:rPr lang="en-GB" sz="2400" dirty="0" smtClean="0"/>
              <a:t>Auxin accumulates in the nodes beside the lateral buds</a:t>
            </a:r>
          </a:p>
          <a:p>
            <a:r>
              <a:rPr lang="en-GB" sz="2400" dirty="0" smtClean="0"/>
              <a:t>Presence inhibits their activity</a:t>
            </a:r>
          </a:p>
          <a:p>
            <a:endParaRPr lang="en-GB" sz="2400" dirty="0"/>
          </a:p>
        </p:txBody>
      </p:sp>
    </p:spTree>
    <p:extLst>
      <p:ext uri="{BB962C8B-B14F-4D97-AF65-F5344CB8AC3E}">
        <p14:creationId xmlns:p14="http://schemas.microsoft.com/office/powerpoint/2010/main" val="27754168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p:nvPr>
        </p:nvSpPr>
        <p:spPr>
          <a:noFill/>
        </p:spPr>
        <p:txBody>
          <a:bodyPr/>
          <a:lstStyle/>
          <a:p>
            <a:r>
              <a:rPr lang="en-GB" smtClean="0"/>
              <a:t>Evidence for mechanism (1)</a:t>
            </a:r>
          </a:p>
        </p:txBody>
      </p:sp>
      <p:sp>
        <p:nvSpPr>
          <p:cNvPr id="72707" name="Rectangle 3"/>
          <p:cNvSpPr>
            <a:spLocks noGrp="1"/>
          </p:cNvSpPr>
          <p:nvPr>
            <p:ph type="body" idx="1"/>
          </p:nvPr>
        </p:nvSpPr>
        <p:spPr/>
        <p:txBody>
          <a:bodyPr>
            <a:normAutofit/>
          </a:bodyPr>
          <a:lstStyle/>
          <a:p>
            <a:r>
              <a:rPr lang="en-GB" sz="2400" smtClean="0"/>
              <a:t>If the tip is cut off of two shoots</a:t>
            </a:r>
          </a:p>
          <a:p>
            <a:pPr lvl="1"/>
            <a:r>
              <a:rPr lang="en-GB" sz="2400" smtClean="0"/>
              <a:t>Indole-3-acetic-acid (IAA) is applied to one of them, it continues to show apical dominance</a:t>
            </a:r>
          </a:p>
          <a:p>
            <a:pPr lvl="1"/>
            <a:r>
              <a:rPr lang="en-GB" sz="2400" smtClean="0"/>
              <a:t>The untreated shoot will branch out sideways</a:t>
            </a:r>
          </a:p>
          <a:p>
            <a:pPr lvl="1"/>
            <a:endParaRPr lang="en-GB" sz="2400" smtClean="0"/>
          </a:p>
        </p:txBody>
      </p:sp>
    </p:spTree>
    <p:extLst>
      <p:ext uri="{BB962C8B-B14F-4D97-AF65-F5344CB8AC3E}">
        <p14:creationId xmlns:p14="http://schemas.microsoft.com/office/powerpoint/2010/main" val="37701995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p:cNvSpPr>
          <p:nvPr>
            <p:ph type="title"/>
          </p:nvPr>
        </p:nvSpPr>
        <p:spPr>
          <a:noFill/>
        </p:spPr>
        <p:txBody>
          <a:bodyPr/>
          <a:lstStyle/>
          <a:p>
            <a:r>
              <a:rPr lang="en-GB" smtClean="0"/>
              <a:t>Evidence for mechanism (2)</a:t>
            </a:r>
          </a:p>
        </p:txBody>
      </p:sp>
      <p:sp>
        <p:nvSpPr>
          <p:cNvPr id="74755" name="Rectangle 3"/>
          <p:cNvSpPr>
            <a:spLocks noGrp="1"/>
          </p:cNvSpPr>
          <p:nvPr>
            <p:ph type="body" idx="1"/>
          </p:nvPr>
        </p:nvSpPr>
        <p:spPr/>
        <p:txBody>
          <a:bodyPr>
            <a:normAutofit/>
          </a:bodyPr>
          <a:lstStyle/>
          <a:p>
            <a:r>
              <a:rPr lang="en-GB" sz="2400" dirty="0" smtClean="0"/>
              <a:t>If a growing shoot is tipped upside down</a:t>
            </a:r>
          </a:p>
          <a:p>
            <a:pPr lvl="1"/>
            <a:r>
              <a:rPr lang="en-GB" sz="2400" dirty="0" smtClean="0"/>
              <a:t>Apical dominance is prevented</a:t>
            </a:r>
          </a:p>
          <a:p>
            <a:pPr lvl="1"/>
            <a:r>
              <a:rPr lang="en-GB" sz="2400" dirty="0" smtClean="0"/>
              <a:t>Lateral buds start to grow out sideways</a:t>
            </a:r>
          </a:p>
          <a:p>
            <a:r>
              <a:rPr lang="en-GB" sz="2400" dirty="0" smtClean="0"/>
              <a:t>This supports the theory</a:t>
            </a:r>
          </a:p>
          <a:p>
            <a:pPr lvl="1"/>
            <a:r>
              <a:rPr lang="en-GB" sz="2400" dirty="0" err="1" smtClean="0"/>
              <a:t>Auxins</a:t>
            </a:r>
            <a:r>
              <a:rPr lang="en-GB" sz="2400" dirty="0" smtClean="0"/>
              <a:t> are transported downwards, and can not be transported upwards against gravity</a:t>
            </a:r>
          </a:p>
        </p:txBody>
      </p:sp>
    </p:spTree>
    <p:extLst>
      <p:ext uri="{BB962C8B-B14F-4D97-AF65-F5344CB8AC3E}">
        <p14:creationId xmlns:p14="http://schemas.microsoft.com/office/powerpoint/2010/main" val="42210429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p:cNvSpPr>
          <p:nvPr>
            <p:ph type="title"/>
          </p:nvPr>
        </p:nvSpPr>
        <p:spPr>
          <a:noFill/>
        </p:spPr>
        <p:txBody>
          <a:bodyPr/>
          <a:lstStyle/>
          <a:p>
            <a:r>
              <a:rPr lang="en-GB" smtClean="0"/>
              <a:t>Question and reading</a:t>
            </a:r>
          </a:p>
        </p:txBody>
      </p:sp>
      <p:sp>
        <p:nvSpPr>
          <p:cNvPr id="76803" name="Rectangle 3"/>
          <p:cNvSpPr>
            <a:spLocks noGrp="1"/>
          </p:cNvSpPr>
          <p:nvPr>
            <p:ph type="body" idx="1"/>
          </p:nvPr>
        </p:nvSpPr>
        <p:spPr/>
        <p:txBody>
          <a:bodyPr>
            <a:normAutofit/>
          </a:bodyPr>
          <a:lstStyle/>
          <a:p>
            <a:r>
              <a:rPr lang="en-GB" sz="2400" u="sng" dirty="0" smtClean="0"/>
              <a:t>Suggest</a:t>
            </a:r>
            <a:r>
              <a:rPr lang="en-GB" sz="2400" dirty="0" smtClean="0"/>
              <a:t> how apical dominance could be an advantage to a plant!</a:t>
            </a:r>
          </a:p>
          <a:p>
            <a:endParaRPr lang="en-GB" sz="2400" dirty="0" smtClean="0"/>
          </a:p>
          <a:p>
            <a:endParaRPr lang="en-GB" sz="2400" dirty="0" smtClean="0"/>
          </a:p>
        </p:txBody>
      </p:sp>
    </p:spTree>
    <p:extLst>
      <p:ext uri="{BB962C8B-B14F-4D97-AF65-F5344CB8AC3E}">
        <p14:creationId xmlns:p14="http://schemas.microsoft.com/office/powerpoint/2010/main" val="31364527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p:cNvSpPr>
            <a:spLocks noGrp="1"/>
          </p:cNvSpPr>
          <p:nvPr>
            <p:ph type="title"/>
          </p:nvPr>
        </p:nvSpPr>
        <p:spPr>
          <a:noFill/>
        </p:spPr>
        <p:txBody>
          <a:bodyPr/>
          <a:lstStyle/>
          <a:p>
            <a:r>
              <a:rPr lang="en-GB" smtClean="0"/>
              <a:t>Suggest!!</a:t>
            </a:r>
          </a:p>
        </p:txBody>
      </p:sp>
      <p:pic>
        <p:nvPicPr>
          <p:cNvPr id="78851" name="Picture 5"/>
          <p:cNvPicPr>
            <a:picLocks noChangeAspect="1" noChangeArrowheads="1"/>
          </p:cNvPicPr>
          <p:nvPr/>
        </p:nvPicPr>
        <p:blipFill>
          <a:blip r:embed="rId3">
            <a:extLst>
              <a:ext uri="{28A0092B-C50C-407E-A947-70E740481C1C}">
                <a14:useLocalDpi xmlns:a14="http://schemas.microsoft.com/office/drawing/2010/main" val="0"/>
              </a:ext>
            </a:extLst>
          </a:blip>
          <a:srcRect l="24348" t="29318" r="9944" b="24414"/>
          <a:stretch>
            <a:fillRect/>
          </a:stretch>
        </p:blipFill>
        <p:spPr bwMode="auto">
          <a:xfrm>
            <a:off x="1919289" y="1557339"/>
            <a:ext cx="8207375"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90449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title"/>
          </p:nvPr>
        </p:nvSpPr>
        <p:spPr>
          <a:noFill/>
        </p:spPr>
        <p:txBody>
          <a:bodyPr/>
          <a:lstStyle/>
          <a:p>
            <a:r>
              <a:rPr lang="en-GB" sz="4100"/>
              <a:t>Gibberellins and stem elongation</a:t>
            </a:r>
          </a:p>
        </p:txBody>
      </p:sp>
      <p:sp>
        <p:nvSpPr>
          <p:cNvPr id="80899" name="Rectangle 3"/>
          <p:cNvSpPr>
            <a:spLocks noGrp="1"/>
          </p:cNvSpPr>
          <p:nvPr>
            <p:ph type="body" sz="half" idx="1"/>
          </p:nvPr>
        </p:nvSpPr>
        <p:spPr>
          <a:xfrm>
            <a:off x="1030310" y="1774826"/>
            <a:ext cx="4633890" cy="4606925"/>
          </a:xfrm>
        </p:spPr>
        <p:txBody>
          <a:bodyPr>
            <a:normAutofit/>
          </a:bodyPr>
          <a:lstStyle/>
          <a:p>
            <a:r>
              <a:rPr lang="en-GB" sz="2400" dirty="0" smtClean="0"/>
              <a:t>Gibberellin (GA) increases stem length </a:t>
            </a:r>
          </a:p>
          <a:p>
            <a:pPr lvl="1"/>
            <a:r>
              <a:rPr lang="en-GB" sz="2400" dirty="0" smtClean="0"/>
              <a:t>Increases the lengths of the internodes</a:t>
            </a:r>
          </a:p>
          <a:p>
            <a:pPr lvl="2"/>
            <a:r>
              <a:rPr lang="en-GB" sz="2400" dirty="0" smtClean="0"/>
              <a:t>Stimulating cell division</a:t>
            </a:r>
          </a:p>
          <a:p>
            <a:pPr lvl="2"/>
            <a:r>
              <a:rPr lang="en-GB" sz="2400" dirty="0" smtClean="0"/>
              <a:t>Stimulating cell elongation</a:t>
            </a:r>
          </a:p>
          <a:p>
            <a:pPr>
              <a:buFont typeface="Wingdings 2" panose="05020102010507070707" pitchFamily="18" charset="2"/>
              <a:buNone/>
            </a:pPr>
            <a:endParaRPr lang="en-GB" sz="2400" dirty="0" smtClean="0"/>
          </a:p>
        </p:txBody>
      </p:sp>
      <p:pic>
        <p:nvPicPr>
          <p:cNvPr id="80900" name="Picture 6"/>
          <p:cNvPicPr>
            <a:picLocks noChangeAspect="1" noChangeArrowheads="1"/>
          </p:cNvPicPr>
          <p:nvPr/>
        </p:nvPicPr>
        <p:blipFill>
          <a:blip r:embed="rId3">
            <a:extLst>
              <a:ext uri="{28A0092B-C50C-407E-A947-70E740481C1C}">
                <a14:useLocalDpi xmlns:a14="http://schemas.microsoft.com/office/drawing/2010/main" val="0"/>
              </a:ext>
            </a:extLst>
          </a:blip>
          <a:srcRect l="46306" t="36220" r="10139" b="23416"/>
          <a:stretch>
            <a:fillRect/>
          </a:stretch>
        </p:blipFill>
        <p:spPr bwMode="auto">
          <a:xfrm>
            <a:off x="5519738" y="2087563"/>
            <a:ext cx="493236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70639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p:cNvSpPr>
          <p:nvPr>
            <p:ph type="title"/>
          </p:nvPr>
        </p:nvSpPr>
        <p:spPr>
          <a:noFill/>
        </p:spPr>
        <p:txBody>
          <a:bodyPr>
            <a:normAutofit fontScale="90000"/>
          </a:bodyPr>
          <a:lstStyle/>
          <a:p>
            <a:r>
              <a:rPr lang="en-GB" sz="4100"/>
              <a:t>Evidence for GA and stem elongation</a:t>
            </a:r>
          </a:p>
        </p:txBody>
      </p:sp>
      <p:sp>
        <p:nvSpPr>
          <p:cNvPr id="82947" name="Rectangle 3"/>
          <p:cNvSpPr>
            <a:spLocks noGrp="1"/>
          </p:cNvSpPr>
          <p:nvPr>
            <p:ph type="body" idx="1"/>
          </p:nvPr>
        </p:nvSpPr>
        <p:spPr/>
        <p:txBody>
          <a:bodyPr>
            <a:normAutofit/>
          </a:bodyPr>
          <a:lstStyle/>
          <a:p>
            <a:r>
              <a:rPr lang="en-GB" sz="2400" dirty="0" smtClean="0"/>
              <a:t>Dwarf beans are dwarf because they lack the gene for producing GA</a:t>
            </a:r>
          </a:p>
          <a:p>
            <a:r>
              <a:rPr lang="en-GB" sz="2400" dirty="0" smtClean="0"/>
              <a:t>Mendel’s short pea plants lacked the dominant allele that encodes for GA</a:t>
            </a:r>
          </a:p>
          <a:p>
            <a:r>
              <a:rPr lang="en-GB" sz="2400" dirty="0" smtClean="0"/>
              <a:t>Plants with higher GA concentrations are taller</a:t>
            </a:r>
          </a:p>
        </p:txBody>
      </p:sp>
    </p:spTree>
    <p:extLst>
      <p:ext uri="{BB962C8B-B14F-4D97-AF65-F5344CB8AC3E}">
        <p14:creationId xmlns:p14="http://schemas.microsoft.com/office/powerpoint/2010/main" val="12769740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170" name="Rectangle 2"/>
          <p:cNvSpPr>
            <a:spLocks noGrp="1" noChangeArrowheads="1"/>
          </p:cNvSpPr>
          <p:nvPr>
            <p:ph type="title" idx="4294967295"/>
          </p:nvPr>
        </p:nvSpPr>
        <p:spPr>
          <a:xfrm>
            <a:off x="592576" y="118765"/>
            <a:ext cx="8596668" cy="1320800"/>
          </a:xfrm>
        </p:spPr>
        <p:txBody>
          <a:bodyPr/>
          <a:lstStyle/>
          <a:p>
            <a:r>
              <a:rPr lang="en-GB" dirty="0"/>
              <a:t>Stem elongation</a:t>
            </a:r>
          </a:p>
        </p:txBody>
      </p:sp>
      <p:sp>
        <p:nvSpPr>
          <p:cNvPr id="1031171" name="Text Box 3"/>
          <p:cNvSpPr txBox="1">
            <a:spLocks noChangeArrowheads="1"/>
          </p:cNvSpPr>
          <p:nvPr/>
        </p:nvSpPr>
        <p:spPr bwMode="auto">
          <a:xfrm>
            <a:off x="1882776" y="784225"/>
            <a:ext cx="86201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GB" sz="2400" b="1">
                <a:solidFill>
                  <a:srgbClr val="00B050"/>
                </a:solidFill>
              </a:rPr>
              <a:t>Gibberellins</a:t>
            </a:r>
            <a:r>
              <a:rPr lang="en-GB" sz="2400">
                <a:solidFill>
                  <a:srgbClr val="00B050"/>
                </a:solidFill>
              </a:rPr>
              <a:t> </a:t>
            </a:r>
            <a:r>
              <a:rPr lang="en-GB" sz="2400">
                <a:solidFill>
                  <a:srgbClr val="010066"/>
                </a:solidFill>
              </a:rPr>
              <a:t>are formed in young leaves and around growing tips. They stimulate the growth of shoots (</a:t>
            </a:r>
            <a:r>
              <a:rPr lang="en-GB" sz="2400" b="1">
                <a:solidFill>
                  <a:srgbClr val="10BC45"/>
                </a:solidFill>
              </a:rPr>
              <a:t>stem elongation</a:t>
            </a:r>
            <a:r>
              <a:rPr lang="en-GB" sz="2400">
                <a:solidFill>
                  <a:srgbClr val="010066"/>
                </a:solidFill>
              </a:rPr>
              <a:t>) </a:t>
            </a:r>
            <a:br>
              <a:rPr lang="en-GB" sz="2400">
                <a:solidFill>
                  <a:srgbClr val="010066"/>
                </a:solidFill>
              </a:rPr>
            </a:br>
            <a:r>
              <a:rPr lang="en-GB" sz="2400">
                <a:solidFill>
                  <a:srgbClr val="010066"/>
                </a:solidFill>
              </a:rPr>
              <a:t>and leaves. They are also involved in seed germination.</a:t>
            </a:r>
          </a:p>
        </p:txBody>
      </p:sp>
      <p:sp>
        <p:nvSpPr>
          <p:cNvPr id="1031172" name="TextBox 3"/>
          <p:cNvSpPr txBox="1">
            <a:spLocks noChangeArrowheads="1"/>
          </p:cNvSpPr>
          <p:nvPr/>
        </p:nvSpPr>
        <p:spPr bwMode="auto">
          <a:xfrm>
            <a:off x="1882775" y="4089401"/>
            <a:ext cx="351313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GB" sz="2400">
                <a:solidFill>
                  <a:srgbClr val="010066"/>
                </a:solidFill>
              </a:rPr>
              <a:t>This is because the dwarfism occurs due to the absence or mutation of the gene for gibberellin production.</a:t>
            </a:r>
            <a:endParaRPr lang="en-US" sz="2400">
              <a:solidFill>
                <a:srgbClr val="010066"/>
              </a:solidFill>
            </a:endParaRPr>
          </a:p>
        </p:txBody>
      </p:sp>
      <p:sp>
        <p:nvSpPr>
          <p:cNvPr id="1031174" name="Text Box 6"/>
          <p:cNvSpPr txBox="1">
            <a:spLocks noChangeArrowheads="1"/>
          </p:cNvSpPr>
          <p:nvPr/>
        </p:nvSpPr>
        <p:spPr bwMode="auto">
          <a:xfrm>
            <a:off x="1882776" y="2254250"/>
            <a:ext cx="878522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10BC4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2400"/>
              <a:t>Dwarf plants provide some evidence for the role of gibberellins in stem elongation because when gibberellins are applied artificially to dwarf plants, they can stimulate stem elongation, even in genetically determined dwarfism.</a:t>
            </a:r>
          </a:p>
        </p:txBody>
      </p:sp>
      <p:pic>
        <p:nvPicPr>
          <p:cNvPr id="1031175" name="Picture 7" descr="dwarf_pl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375" y="4541839"/>
            <a:ext cx="1277938" cy="2052637"/>
          </a:xfrm>
          <a:prstGeom prst="rect">
            <a:avLst/>
          </a:prstGeom>
          <a:noFill/>
          <a:extLst>
            <a:ext uri="{909E8E84-426E-40DD-AFC4-6F175D3DCCD1}">
              <a14:hiddenFill xmlns:a14="http://schemas.microsoft.com/office/drawing/2010/main">
                <a:solidFill>
                  <a:srgbClr val="FFFFFF"/>
                </a:solidFill>
              </a14:hiddenFill>
            </a:ext>
          </a:extLst>
        </p:spPr>
      </p:pic>
      <p:pic>
        <p:nvPicPr>
          <p:cNvPr id="1031176" name="Picture 8" descr="full_size_pla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9989" y="3486151"/>
            <a:ext cx="2333625" cy="310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9680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31174"/>
                                        </p:tgtEl>
                                        <p:attrNameLst>
                                          <p:attrName>style.visibility</p:attrName>
                                        </p:attrNameLst>
                                      </p:cBhvr>
                                      <p:to>
                                        <p:strVal val="visible"/>
                                      </p:to>
                                    </p:set>
                                    <p:animEffect transition="in" filter="dissolve">
                                      <p:cBhvr>
                                        <p:cTn id="7" dur="500"/>
                                        <p:tgtEl>
                                          <p:spTgt spid="1031174"/>
                                        </p:tgtEl>
                                      </p:cBhvr>
                                    </p:animEffect>
                                  </p:childTnLst>
                                </p:cTn>
                              </p:par>
                            </p:childTnLst>
                          </p:cTn>
                        </p:par>
                        <p:par>
                          <p:cTn id="8" fill="hold" nodeType="afterGroup">
                            <p:stCondLst>
                              <p:cond delay="500"/>
                            </p:stCondLst>
                            <p:childTnLst>
                              <p:par>
                                <p:cTn id="9" presetID="23" presetClass="entr" presetSubtype="16" fill="hold" nodeType="afterEffect">
                                  <p:stCondLst>
                                    <p:cond delay="0"/>
                                  </p:stCondLst>
                                  <p:childTnLst>
                                    <p:set>
                                      <p:cBhvr>
                                        <p:cTn id="10" dur="1" fill="hold">
                                          <p:stCondLst>
                                            <p:cond delay="0"/>
                                          </p:stCondLst>
                                        </p:cTn>
                                        <p:tgtEl>
                                          <p:spTgt spid="1031175"/>
                                        </p:tgtEl>
                                        <p:attrNameLst>
                                          <p:attrName>style.visibility</p:attrName>
                                        </p:attrNameLst>
                                      </p:cBhvr>
                                      <p:to>
                                        <p:strVal val="visible"/>
                                      </p:to>
                                    </p:set>
                                    <p:anim calcmode="lin" valueType="num">
                                      <p:cBhvr>
                                        <p:cTn id="11" dur="500" fill="hold"/>
                                        <p:tgtEl>
                                          <p:spTgt spid="1031175"/>
                                        </p:tgtEl>
                                        <p:attrNameLst>
                                          <p:attrName>ppt_w</p:attrName>
                                        </p:attrNameLst>
                                      </p:cBhvr>
                                      <p:tavLst>
                                        <p:tav tm="0">
                                          <p:val>
                                            <p:fltVal val="0"/>
                                          </p:val>
                                        </p:tav>
                                        <p:tav tm="100000">
                                          <p:val>
                                            <p:strVal val="#ppt_w"/>
                                          </p:val>
                                        </p:tav>
                                      </p:tavLst>
                                    </p:anim>
                                    <p:anim calcmode="lin" valueType="num">
                                      <p:cBhvr>
                                        <p:cTn id="12" dur="500" fill="hold"/>
                                        <p:tgtEl>
                                          <p:spTgt spid="1031175"/>
                                        </p:tgtEl>
                                        <p:attrNameLst>
                                          <p:attrName>ppt_h</p:attrName>
                                        </p:attrNameLst>
                                      </p:cBhvr>
                                      <p:tavLst>
                                        <p:tav tm="0">
                                          <p:val>
                                            <p:fltVal val="0"/>
                                          </p:val>
                                        </p:tav>
                                        <p:tav tm="100000">
                                          <p:val>
                                            <p:strVal val="#ppt_h"/>
                                          </p:val>
                                        </p:tav>
                                      </p:tavLst>
                                    </p:anim>
                                  </p:childTnLst>
                                </p:cTn>
                              </p:par>
                            </p:childTnLst>
                          </p:cTn>
                        </p:par>
                        <p:par>
                          <p:cTn id="13" fill="hold" nodeType="afterGroup">
                            <p:stCondLst>
                              <p:cond delay="1000"/>
                            </p:stCondLst>
                            <p:childTnLst>
                              <p:par>
                                <p:cTn id="14" presetID="23" presetClass="entr" presetSubtype="16" fill="hold" nodeType="afterEffect">
                                  <p:stCondLst>
                                    <p:cond delay="0"/>
                                  </p:stCondLst>
                                  <p:childTnLst>
                                    <p:set>
                                      <p:cBhvr>
                                        <p:cTn id="15" dur="1" fill="hold">
                                          <p:stCondLst>
                                            <p:cond delay="0"/>
                                          </p:stCondLst>
                                        </p:cTn>
                                        <p:tgtEl>
                                          <p:spTgt spid="1031176"/>
                                        </p:tgtEl>
                                        <p:attrNameLst>
                                          <p:attrName>style.visibility</p:attrName>
                                        </p:attrNameLst>
                                      </p:cBhvr>
                                      <p:to>
                                        <p:strVal val="visible"/>
                                      </p:to>
                                    </p:set>
                                    <p:anim calcmode="lin" valueType="num">
                                      <p:cBhvr>
                                        <p:cTn id="16" dur="500" fill="hold"/>
                                        <p:tgtEl>
                                          <p:spTgt spid="1031176"/>
                                        </p:tgtEl>
                                        <p:attrNameLst>
                                          <p:attrName>ppt_w</p:attrName>
                                        </p:attrNameLst>
                                      </p:cBhvr>
                                      <p:tavLst>
                                        <p:tav tm="0">
                                          <p:val>
                                            <p:fltVal val="0"/>
                                          </p:val>
                                        </p:tav>
                                        <p:tav tm="100000">
                                          <p:val>
                                            <p:strVal val="#ppt_w"/>
                                          </p:val>
                                        </p:tav>
                                      </p:tavLst>
                                    </p:anim>
                                    <p:anim calcmode="lin" valueType="num">
                                      <p:cBhvr>
                                        <p:cTn id="17" dur="500" fill="hold"/>
                                        <p:tgtEl>
                                          <p:spTgt spid="1031176"/>
                                        </p:tgtEl>
                                        <p:attrNameLst>
                                          <p:attrName>ppt_h</p:attrName>
                                        </p:attrNameLst>
                                      </p:cBhvr>
                                      <p:tavLst>
                                        <p:tav tm="0">
                                          <p:val>
                                            <p:fltVal val="0"/>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31172"/>
                                        </p:tgtEl>
                                        <p:attrNameLst>
                                          <p:attrName>style.visibility</p:attrName>
                                        </p:attrNameLst>
                                      </p:cBhvr>
                                      <p:to>
                                        <p:strVal val="visible"/>
                                      </p:to>
                                    </p:set>
                                    <p:animEffect transition="in" filter="dissolve">
                                      <p:cBhvr>
                                        <p:cTn id="22" dur="500"/>
                                        <p:tgtEl>
                                          <p:spTgt spid="1031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1172" grpId="0"/>
      <p:bldP spid="103117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p:nvPr>
        </p:nvSpPr>
        <p:spPr>
          <a:noFill/>
        </p:spPr>
        <p:txBody>
          <a:bodyPr/>
          <a:lstStyle/>
          <a:p>
            <a:r>
              <a:rPr lang="en-GB" smtClean="0"/>
              <a:t>Learning outcomes</a:t>
            </a:r>
          </a:p>
        </p:txBody>
      </p:sp>
      <p:sp>
        <p:nvSpPr>
          <p:cNvPr id="52227" name="Rectangle 3"/>
          <p:cNvSpPr>
            <a:spLocks noGrp="1"/>
          </p:cNvSpPr>
          <p:nvPr>
            <p:ph type="body" idx="1"/>
          </p:nvPr>
        </p:nvSpPr>
        <p:spPr/>
        <p:txBody>
          <a:bodyPr>
            <a:normAutofit/>
          </a:bodyPr>
          <a:lstStyle/>
          <a:p>
            <a:r>
              <a:rPr lang="en-GB" sz="2400" dirty="0" smtClean="0"/>
              <a:t>Evaluate the experimental evidence for the role of </a:t>
            </a:r>
            <a:r>
              <a:rPr lang="en-GB" sz="2400" dirty="0" err="1" smtClean="0"/>
              <a:t>auxins</a:t>
            </a:r>
            <a:r>
              <a:rPr lang="en-GB" sz="2400" dirty="0" smtClean="0"/>
              <a:t> in the control of apical dominance and gibberellin in the control of stem elongation.</a:t>
            </a:r>
          </a:p>
        </p:txBody>
      </p:sp>
    </p:spTree>
    <p:extLst>
      <p:ext uri="{BB962C8B-B14F-4D97-AF65-F5344CB8AC3E}">
        <p14:creationId xmlns:p14="http://schemas.microsoft.com/office/powerpoint/2010/main" val="42478088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Gibberellins and seed germination</a:t>
            </a:r>
            <a:endParaRPr lang="en-GB" dirty="0"/>
          </a:p>
        </p:txBody>
      </p:sp>
      <p:sp>
        <p:nvSpPr>
          <p:cNvPr id="3" name="Content Placeholder 2"/>
          <p:cNvSpPr>
            <a:spLocks noGrp="1"/>
          </p:cNvSpPr>
          <p:nvPr>
            <p:ph idx="1"/>
          </p:nvPr>
        </p:nvSpPr>
        <p:spPr/>
        <p:txBody>
          <a:bodyPr>
            <a:normAutofit/>
          </a:bodyPr>
          <a:lstStyle/>
          <a:p>
            <a:r>
              <a:rPr lang="en-GB" sz="2400" dirty="0" smtClean="0"/>
              <a:t>Gibberellins promote seed elongation.</a:t>
            </a:r>
          </a:p>
          <a:p>
            <a:pPr marL="0" indent="0">
              <a:buNone/>
            </a:pPr>
            <a:r>
              <a:rPr lang="en-GB" sz="2400" dirty="0" smtClean="0"/>
              <a:t>Seed absorbs water   </a:t>
            </a:r>
            <a:r>
              <a:rPr lang="en-GB" sz="2400" dirty="0" smtClean="0">
                <a:sym typeface="Wingdings" panose="05000000000000000000" pitchFamily="2" charset="2"/>
              </a:rPr>
              <a:t>  gibberellin released    enables production of amylase      Starch breaks down into glucose for respiration</a:t>
            </a:r>
          </a:p>
          <a:p>
            <a:pPr marL="0" indent="0">
              <a:buNone/>
            </a:pPr>
            <a:endParaRPr lang="en-GB" sz="2400" dirty="0">
              <a:sym typeface="Wingdings" panose="05000000000000000000" pitchFamily="2" charset="2"/>
            </a:endParaRPr>
          </a:p>
          <a:p>
            <a:pPr marL="0" indent="0">
              <a:buNone/>
            </a:pPr>
            <a:endParaRPr lang="en-GB" sz="2400" dirty="0" smtClean="0">
              <a:sym typeface="Wingdings" panose="05000000000000000000" pitchFamily="2" charset="2"/>
            </a:endParaRPr>
          </a:p>
          <a:p>
            <a:pPr marL="0" indent="0">
              <a:buNone/>
            </a:pPr>
            <a:endParaRPr lang="en-GB" sz="2400" dirty="0">
              <a:sym typeface="Wingdings" panose="05000000000000000000" pitchFamily="2" charset="2"/>
            </a:endParaRPr>
          </a:p>
          <a:p>
            <a:pPr marL="0" indent="0">
              <a:buNone/>
            </a:pPr>
            <a:endParaRPr lang="en-GB" sz="2400" dirty="0" smtClean="0">
              <a:sym typeface="Wingdings" panose="05000000000000000000" pitchFamily="2" charset="2"/>
            </a:endParaRPr>
          </a:p>
          <a:p>
            <a:pPr marL="0" indent="0">
              <a:buNone/>
            </a:pPr>
            <a:endParaRPr lang="en-GB" sz="2400" dirty="0"/>
          </a:p>
        </p:txBody>
      </p:sp>
    </p:spTree>
    <p:extLst>
      <p:ext uri="{BB962C8B-B14F-4D97-AF65-F5344CB8AC3E}">
        <p14:creationId xmlns:p14="http://schemas.microsoft.com/office/powerpoint/2010/main" val="10207481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a:lstStyle/>
          <a:p>
            <a:r>
              <a:rPr lang="en-GB" altLang="en-US" dirty="0" smtClean="0"/>
              <a:t>Plant Growth</a:t>
            </a:r>
            <a:endParaRPr lang="en-US" altLang="en-US" dirty="0" smtClean="0"/>
          </a:p>
        </p:txBody>
      </p:sp>
      <p:sp>
        <p:nvSpPr>
          <p:cNvPr id="20483" name="Rectangle 3"/>
          <p:cNvSpPr>
            <a:spLocks noGrp="1" noRot="1" noChangeArrowheads="1"/>
          </p:cNvSpPr>
          <p:nvPr>
            <p:ph type="body" idx="1"/>
          </p:nvPr>
        </p:nvSpPr>
        <p:spPr>
          <a:xfrm>
            <a:off x="365313" y="1688769"/>
            <a:ext cx="3016197" cy="3880773"/>
          </a:xfrm>
        </p:spPr>
        <p:txBody>
          <a:bodyPr>
            <a:normAutofit fontScale="92500"/>
          </a:bodyPr>
          <a:lstStyle/>
          <a:p>
            <a:r>
              <a:rPr lang="en-GB" sz="2400" dirty="0"/>
              <a:t>Plant growth occurs at meristems</a:t>
            </a:r>
          </a:p>
          <a:p>
            <a:pPr lvl="1"/>
            <a:r>
              <a:rPr lang="en-GB" sz="2400" dirty="0"/>
              <a:t>Apical meristem</a:t>
            </a:r>
          </a:p>
          <a:p>
            <a:pPr lvl="1"/>
            <a:r>
              <a:rPr lang="en-GB" sz="2400" dirty="0"/>
              <a:t>Lateral bud meristems</a:t>
            </a:r>
          </a:p>
          <a:p>
            <a:pPr lvl="1"/>
            <a:r>
              <a:rPr lang="en-GB" sz="2400" dirty="0"/>
              <a:t>Lateral meristems</a:t>
            </a:r>
          </a:p>
          <a:p>
            <a:pPr lvl="1"/>
            <a:r>
              <a:rPr lang="en-GB" sz="2400" dirty="0"/>
              <a:t>Intercalary meristems</a:t>
            </a:r>
            <a:endParaRPr lang="en-US" sz="2400" dirty="0"/>
          </a:p>
          <a:p>
            <a:endParaRPr lang="en-US" altLang="en-US" dirty="0" smtClean="0"/>
          </a:p>
        </p:txBody>
      </p:sp>
      <p:pic>
        <p:nvPicPr>
          <p:cNvPr id="20484" name="Picture 4" descr="Meriste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6213" y="1688769"/>
            <a:ext cx="8497887"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061956" y="882318"/>
            <a:ext cx="2087562" cy="719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t>Roots and shoots get longer</a:t>
            </a:r>
          </a:p>
        </p:txBody>
      </p:sp>
      <p:sp>
        <p:nvSpPr>
          <p:cNvPr id="7" name="Rectangle 6"/>
          <p:cNvSpPr/>
          <p:nvPr/>
        </p:nvSpPr>
        <p:spPr>
          <a:xfrm>
            <a:off x="3693531" y="4986007"/>
            <a:ext cx="2089150" cy="720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t>Gives rise to side shoots</a:t>
            </a:r>
          </a:p>
        </p:txBody>
      </p:sp>
      <p:sp>
        <p:nvSpPr>
          <p:cNvPr id="8" name="Rectangle 7"/>
          <p:cNvSpPr/>
          <p:nvPr/>
        </p:nvSpPr>
        <p:spPr>
          <a:xfrm>
            <a:off x="8802106" y="914069"/>
            <a:ext cx="2087562" cy="720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t>Roots and shoots get wide</a:t>
            </a:r>
          </a:p>
        </p:txBody>
      </p:sp>
      <p:sp>
        <p:nvSpPr>
          <p:cNvPr id="9" name="Rectangle 8"/>
          <p:cNvSpPr/>
          <p:nvPr/>
        </p:nvSpPr>
        <p:spPr>
          <a:xfrm>
            <a:off x="8086143" y="5995657"/>
            <a:ext cx="2089150" cy="358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t>Shoots get longer</a:t>
            </a:r>
          </a:p>
        </p:txBody>
      </p:sp>
      <p:sp>
        <p:nvSpPr>
          <p:cNvPr id="4" name="Rounded Rectangle 3"/>
          <p:cNvSpPr/>
          <p:nvPr/>
        </p:nvSpPr>
        <p:spPr>
          <a:xfrm>
            <a:off x="5314369" y="1634794"/>
            <a:ext cx="1368425" cy="414338"/>
          </a:xfrm>
          <a:prstGeom prst="roundRect">
            <a:avLst/>
          </a:prstGeom>
          <a:noFill/>
          <a:ln w="76200">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a:p>
        </p:txBody>
      </p:sp>
      <p:sp>
        <p:nvSpPr>
          <p:cNvPr id="12" name="Rounded Rectangle 11"/>
          <p:cNvSpPr/>
          <p:nvPr/>
        </p:nvSpPr>
        <p:spPr>
          <a:xfrm>
            <a:off x="5205624" y="3146424"/>
            <a:ext cx="900113" cy="1016000"/>
          </a:xfrm>
          <a:prstGeom prst="roundRect">
            <a:avLst/>
          </a:prstGeom>
          <a:noFill/>
          <a:ln w="76200">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a:p>
        </p:txBody>
      </p:sp>
      <p:sp>
        <p:nvSpPr>
          <p:cNvPr id="13" name="Rounded Rectangle 12"/>
          <p:cNvSpPr/>
          <p:nvPr/>
        </p:nvSpPr>
        <p:spPr>
          <a:xfrm>
            <a:off x="6970131" y="1688769"/>
            <a:ext cx="1422400" cy="542925"/>
          </a:xfrm>
          <a:prstGeom prst="roundRect">
            <a:avLst/>
          </a:prstGeom>
          <a:noFill/>
          <a:ln w="76200">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a:p>
        </p:txBody>
      </p:sp>
      <p:sp>
        <p:nvSpPr>
          <p:cNvPr id="14" name="Rounded Rectangle 13"/>
          <p:cNvSpPr/>
          <p:nvPr/>
        </p:nvSpPr>
        <p:spPr>
          <a:xfrm>
            <a:off x="9741907" y="5251119"/>
            <a:ext cx="1152525" cy="600075"/>
          </a:xfrm>
          <a:prstGeom prst="roundRect">
            <a:avLst/>
          </a:prstGeom>
          <a:noFill/>
          <a:ln w="76200">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a:p>
        </p:txBody>
      </p:sp>
    </p:spTree>
    <p:extLst>
      <p:ext uri="{BB962C8B-B14F-4D97-AF65-F5344CB8AC3E}">
        <p14:creationId xmlns:p14="http://schemas.microsoft.com/office/powerpoint/2010/main" val="7787311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4" grpId="0" animBg="1"/>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a:noFill/>
        </p:spPr>
        <p:txBody>
          <a:bodyPr/>
          <a:lstStyle/>
          <a:p>
            <a:r>
              <a:rPr lang="en-GB" smtClean="0"/>
              <a:t>Why “plant growth regulators”?</a:t>
            </a:r>
          </a:p>
        </p:txBody>
      </p:sp>
      <p:sp>
        <p:nvSpPr>
          <p:cNvPr id="54275" name="Rectangle 3"/>
          <p:cNvSpPr>
            <a:spLocks noGrp="1"/>
          </p:cNvSpPr>
          <p:nvPr>
            <p:ph type="body" idx="1"/>
          </p:nvPr>
        </p:nvSpPr>
        <p:spPr>
          <a:xfrm>
            <a:off x="677334" y="2186347"/>
            <a:ext cx="8596668" cy="3880773"/>
          </a:xfrm>
        </p:spPr>
        <p:txBody>
          <a:bodyPr>
            <a:normAutofit/>
          </a:bodyPr>
          <a:lstStyle/>
          <a:p>
            <a:r>
              <a:rPr lang="en-GB" sz="2400" smtClean="0"/>
              <a:t>Exert influence by affecting growth</a:t>
            </a:r>
          </a:p>
          <a:p>
            <a:r>
              <a:rPr lang="en-GB" sz="2400" smtClean="0"/>
              <a:t>Produced in a region of plant structure by unspecialised cells</a:t>
            </a:r>
          </a:p>
          <a:p>
            <a:r>
              <a:rPr lang="en-GB" sz="2400" smtClean="0"/>
              <a:t>Some are active at the site of production</a:t>
            </a:r>
          </a:p>
          <a:p>
            <a:r>
              <a:rPr lang="en-GB" sz="2400" smtClean="0"/>
              <a:t>Not specific – can have different effects on different tissues</a:t>
            </a:r>
          </a:p>
        </p:txBody>
      </p:sp>
    </p:spTree>
    <p:extLst>
      <p:ext uri="{BB962C8B-B14F-4D97-AF65-F5344CB8AC3E}">
        <p14:creationId xmlns:p14="http://schemas.microsoft.com/office/powerpoint/2010/main" val="29995569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a:noFill/>
        </p:spPr>
        <p:txBody>
          <a:bodyPr/>
          <a:lstStyle/>
          <a:p>
            <a:r>
              <a:rPr lang="en-GB" smtClean="0"/>
              <a:t>The Plant growth regulators</a:t>
            </a:r>
          </a:p>
        </p:txBody>
      </p:sp>
      <p:sp>
        <p:nvSpPr>
          <p:cNvPr id="56323" name="Rectangle 3"/>
          <p:cNvSpPr>
            <a:spLocks noGrp="1"/>
          </p:cNvSpPr>
          <p:nvPr>
            <p:ph type="body" idx="1"/>
          </p:nvPr>
        </p:nvSpPr>
        <p:spPr/>
        <p:txBody>
          <a:bodyPr>
            <a:normAutofit/>
          </a:bodyPr>
          <a:lstStyle/>
          <a:p>
            <a:r>
              <a:rPr lang="en-GB" sz="2400" dirty="0" smtClean="0"/>
              <a:t>There are five main groups</a:t>
            </a:r>
          </a:p>
          <a:p>
            <a:pPr lvl="1"/>
            <a:r>
              <a:rPr lang="en-GB" sz="2400" b="1" dirty="0" err="1" smtClean="0"/>
              <a:t>Auxins</a:t>
            </a:r>
            <a:endParaRPr lang="en-GB" sz="2400" b="1" dirty="0" smtClean="0"/>
          </a:p>
          <a:p>
            <a:pPr lvl="1"/>
            <a:r>
              <a:rPr lang="en-GB" sz="2400" b="1" dirty="0" smtClean="0"/>
              <a:t>Gibberellins</a:t>
            </a:r>
          </a:p>
          <a:p>
            <a:pPr lvl="1"/>
            <a:r>
              <a:rPr lang="en-GB" sz="2400" b="1" dirty="0" err="1" smtClean="0"/>
              <a:t>Cytokinins</a:t>
            </a:r>
            <a:endParaRPr lang="en-GB" sz="2400" b="1" dirty="0" smtClean="0"/>
          </a:p>
          <a:p>
            <a:pPr lvl="1"/>
            <a:r>
              <a:rPr lang="en-GB" sz="2400" b="1" dirty="0" err="1" smtClean="0"/>
              <a:t>Abscisic</a:t>
            </a:r>
            <a:r>
              <a:rPr lang="en-GB" sz="2400" b="1" dirty="0" smtClean="0"/>
              <a:t> acid</a:t>
            </a:r>
          </a:p>
          <a:p>
            <a:pPr lvl="1"/>
            <a:r>
              <a:rPr lang="en-GB" sz="2400" b="1" dirty="0" err="1" smtClean="0"/>
              <a:t>Ethene</a:t>
            </a:r>
            <a:endParaRPr lang="en-GB" sz="2400" b="1" dirty="0" smtClean="0"/>
          </a:p>
          <a:p>
            <a:pPr>
              <a:buFont typeface="Wingdings 2" panose="05020102010507070707" pitchFamily="18" charset="2"/>
              <a:buNone/>
            </a:pPr>
            <a:endParaRPr lang="en-GB" sz="2400" b="1" dirty="0" smtClean="0"/>
          </a:p>
        </p:txBody>
      </p:sp>
    </p:spTree>
    <p:extLst>
      <p:ext uri="{BB962C8B-B14F-4D97-AF65-F5344CB8AC3E}">
        <p14:creationId xmlns:p14="http://schemas.microsoft.com/office/powerpoint/2010/main" val="13716494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p:nvPr>
        </p:nvSpPr>
        <p:spPr>
          <a:noFill/>
        </p:spPr>
        <p:txBody>
          <a:bodyPr/>
          <a:lstStyle/>
          <a:p>
            <a:r>
              <a:rPr lang="en-GB" smtClean="0"/>
              <a:t>Plant growth regulators</a:t>
            </a:r>
          </a:p>
        </p:txBody>
      </p:sp>
      <p:sp>
        <p:nvSpPr>
          <p:cNvPr id="58371" name="Rectangle 3"/>
          <p:cNvSpPr>
            <a:spLocks noGrp="1"/>
          </p:cNvSpPr>
          <p:nvPr>
            <p:ph type="body" idx="1"/>
          </p:nvPr>
        </p:nvSpPr>
        <p:spPr/>
        <p:txBody>
          <a:bodyPr>
            <a:normAutofit/>
          </a:bodyPr>
          <a:lstStyle/>
          <a:p>
            <a:r>
              <a:rPr lang="en-GB" sz="2400" dirty="0" smtClean="0"/>
              <a:t>Produced in small quantities</a:t>
            </a:r>
          </a:p>
          <a:p>
            <a:r>
              <a:rPr lang="en-GB" sz="2400" dirty="0" smtClean="0"/>
              <a:t>Are active at site of production, or move by diffusion, active transport or mass flow.</a:t>
            </a:r>
          </a:p>
          <a:p>
            <a:r>
              <a:rPr lang="en-GB" sz="2400" dirty="0" smtClean="0"/>
              <a:t>Effects are different depending on concentration, tissues they act on and whether there is another substance present as well.</a:t>
            </a:r>
          </a:p>
        </p:txBody>
      </p:sp>
    </p:spTree>
    <p:extLst>
      <p:ext uri="{BB962C8B-B14F-4D97-AF65-F5344CB8AC3E}">
        <p14:creationId xmlns:p14="http://schemas.microsoft.com/office/powerpoint/2010/main" val="23054834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p:nvPr>
        </p:nvSpPr>
        <p:spPr>
          <a:noFill/>
        </p:spPr>
        <p:txBody>
          <a:bodyPr/>
          <a:lstStyle/>
          <a:p>
            <a:r>
              <a:rPr lang="en-GB" smtClean="0"/>
              <a:t>Interaction of plant growth regulators</a:t>
            </a:r>
          </a:p>
        </p:txBody>
      </p:sp>
      <p:sp>
        <p:nvSpPr>
          <p:cNvPr id="60419" name="Rectangle 3"/>
          <p:cNvSpPr>
            <a:spLocks noGrp="1"/>
          </p:cNvSpPr>
          <p:nvPr>
            <p:ph type="body" idx="1"/>
          </p:nvPr>
        </p:nvSpPr>
        <p:spPr>
          <a:xfrm>
            <a:off x="677334" y="2173468"/>
            <a:ext cx="8596668" cy="3880773"/>
          </a:xfrm>
        </p:spPr>
        <p:txBody>
          <a:bodyPr>
            <a:normAutofit/>
          </a:bodyPr>
          <a:lstStyle/>
          <a:p>
            <a:r>
              <a:rPr lang="en-GB" sz="2400" b="1" dirty="0" smtClean="0"/>
              <a:t>Synergism</a:t>
            </a:r>
            <a:endParaRPr lang="en-GB" sz="2400" dirty="0" smtClean="0"/>
          </a:p>
          <a:p>
            <a:pPr lvl="1"/>
            <a:r>
              <a:rPr lang="en-GB" sz="2400" dirty="0" smtClean="0"/>
              <a:t>2 or more act together to reinforce an effect</a:t>
            </a:r>
          </a:p>
          <a:p>
            <a:endParaRPr lang="en-GB" sz="2400" dirty="0" smtClean="0"/>
          </a:p>
          <a:p>
            <a:r>
              <a:rPr lang="en-GB" sz="2400" b="1" dirty="0" smtClean="0"/>
              <a:t>Antagonism</a:t>
            </a:r>
            <a:endParaRPr lang="en-GB" sz="2400" dirty="0" smtClean="0"/>
          </a:p>
          <a:p>
            <a:pPr lvl="1"/>
            <a:r>
              <a:rPr lang="en-GB" sz="2400" dirty="0" smtClean="0"/>
              <a:t>Have opposing actions and inhibit (diminish) each others effects.</a:t>
            </a:r>
          </a:p>
        </p:txBody>
      </p:sp>
    </p:spTree>
    <p:extLst>
      <p:ext uri="{BB962C8B-B14F-4D97-AF65-F5344CB8AC3E}">
        <p14:creationId xmlns:p14="http://schemas.microsoft.com/office/powerpoint/2010/main" val="851727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p:cNvSpPr>
          <p:nvPr>
            <p:ph type="title"/>
          </p:nvPr>
        </p:nvSpPr>
        <p:spPr>
          <a:noFill/>
        </p:spPr>
        <p:txBody>
          <a:bodyPr/>
          <a:lstStyle/>
          <a:p>
            <a:r>
              <a:rPr lang="en-GB" smtClean="0"/>
              <a:t>Auxins</a:t>
            </a:r>
          </a:p>
        </p:txBody>
      </p:sp>
      <p:sp>
        <p:nvSpPr>
          <p:cNvPr id="62467" name="Rectangle 3"/>
          <p:cNvSpPr>
            <a:spLocks noGrp="1"/>
          </p:cNvSpPr>
          <p:nvPr>
            <p:ph type="body" idx="1"/>
          </p:nvPr>
        </p:nvSpPr>
        <p:spPr/>
        <p:txBody>
          <a:bodyPr>
            <a:normAutofit/>
          </a:bodyPr>
          <a:lstStyle/>
          <a:p>
            <a:pPr marL="609600" indent="-609600"/>
            <a:r>
              <a:rPr lang="en-GB" sz="2400" dirty="0" smtClean="0"/>
              <a:t>Synthesised in shoot or root tips.</a:t>
            </a:r>
          </a:p>
          <a:p>
            <a:pPr marL="609600" indent="-609600"/>
            <a:r>
              <a:rPr lang="en-GB" sz="2400" dirty="0" smtClean="0"/>
              <a:t>Most common form is IAA (indole-3-acetic acid a.k.a. </a:t>
            </a:r>
            <a:r>
              <a:rPr lang="en-GB" sz="2400" dirty="0" err="1" smtClean="0"/>
              <a:t>indoleacetic</a:t>
            </a:r>
            <a:r>
              <a:rPr lang="en-GB" sz="2400" dirty="0" smtClean="0"/>
              <a:t> acid)</a:t>
            </a:r>
          </a:p>
          <a:p>
            <a:pPr marL="609600" indent="-609600"/>
            <a:r>
              <a:rPr lang="en-GB" sz="2400" dirty="0" smtClean="0"/>
              <a:t>Main effects of </a:t>
            </a:r>
            <a:r>
              <a:rPr lang="en-GB" sz="2400" dirty="0" err="1" smtClean="0"/>
              <a:t>auxins</a:t>
            </a:r>
            <a:r>
              <a:rPr lang="en-GB" sz="2400" dirty="0" smtClean="0"/>
              <a:t> include:</a:t>
            </a:r>
          </a:p>
          <a:p>
            <a:pPr marL="990600" lvl="1" indent="-533400"/>
            <a:r>
              <a:rPr lang="en-GB" sz="2400" dirty="0" smtClean="0"/>
              <a:t>Promote stem elongation</a:t>
            </a:r>
          </a:p>
          <a:p>
            <a:pPr marL="990600" lvl="1" indent="-533400"/>
            <a:r>
              <a:rPr lang="en-GB" sz="2400" dirty="0" smtClean="0"/>
              <a:t>Stimulate cell division</a:t>
            </a:r>
          </a:p>
          <a:p>
            <a:pPr marL="990600" lvl="1" indent="-533400"/>
            <a:r>
              <a:rPr lang="en-GB" sz="2400" dirty="0" smtClean="0"/>
              <a:t>Prevent leaf fall</a:t>
            </a:r>
          </a:p>
          <a:p>
            <a:pPr marL="990600" lvl="1" indent="-533400"/>
            <a:r>
              <a:rPr lang="en-GB" sz="2400" dirty="0" smtClean="0"/>
              <a:t>Maintain apical dominance.</a:t>
            </a:r>
          </a:p>
        </p:txBody>
      </p:sp>
    </p:spTree>
    <p:extLst>
      <p:ext uri="{BB962C8B-B14F-4D97-AF65-F5344CB8AC3E}">
        <p14:creationId xmlns:p14="http://schemas.microsoft.com/office/powerpoint/2010/main" val="11712404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9"/>
          <p:cNvSpPr>
            <a:spLocks noGrp="1"/>
          </p:cNvSpPr>
          <p:nvPr>
            <p:ph type="title"/>
          </p:nvPr>
        </p:nvSpPr>
        <p:spPr>
          <a:noFill/>
        </p:spPr>
        <p:txBody>
          <a:bodyPr/>
          <a:lstStyle/>
          <a:p>
            <a:r>
              <a:rPr lang="en-GB" smtClean="0"/>
              <a:t>Auxins and Apical Dominance</a:t>
            </a:r>
          </a:p>
        </p:txBody>
      </p:sp>
      <p:sp>
        <p:nvSpPr>
          <p:cNvPr id="64515" name="Rectangle 10"/>
          <p:cNvSpPr>
            <a:spLocks noGrp="1"/>
          </p:cNvSpPr>
          <p:nvPr>
            <p:ph type="body" sz="half" idx="1"/>
          </p:nvPr>
        </p:nvSpPr>
        <p:spPr/>
        <p:txBody>
          <a:bodyPr>
            <a:normAutofit/>
          </a:bodyPr>
          <a:lstStyle/>
          <a:p>
            <a:pPr>
              <a:lnSpc>
                <a:spcPct val="90000"/>
              </a:lnSpc>
            </a:pPr>
            <a:r>
              <a:rPr lang="en-GB" sz="2400" dirty="0" err="1" smtClean="0"/>
              <a:t>Auxins</a:t>
            </a:r>
            <a:r>
              <a:rPr lang="en-GB" sz="2400" dirty="0" smtClean="0"/>
              <a:t> produced by the apical meristem</a:t>
            </a:r>
          </a:p>
          <a:p>
            <a:pPr>
              <a:lnSpc>
                <a:spcPct val="90000"/>
              </a:lnSpc>
            </a:pPr>
            <a:r>
              <a:rPr lang="en-GB" sz="2400" dirty="0" err="1" smtClean="0"/>
              <a:t>Auxin</a:t>
            </a:r>
            <a:r>
              <a:rPr lang="en-GB" sz="2400" dirty="0" smtClean="0"/>
              <a:t> travels down the stem by diffusion or active transport</a:t>
            </a:r>
          </a:p>
          <a:p>
            <a:pPr>
              <a:lnSpc>
                <a:spcPct val="90000"/>
              </a:lnSpc>
            </a:pPr>
            <a:r>
              <a:rPr lang="en-GB" sz="2400" dirty="0" smtClean="0"/>
              <a:t>Inhibits the sideways growth from the lateral buds</a:t>
            </a:r>
          </a:p>
        </p:txBody>
      </p:sp>
      <p:pic>
        <p:nvPicPr>
          <p:cNvPr id="64516" name="Picture 7"/>
          <p:cNvPicPr>
            <a:picLocks noChangeAspect="1" noChangeArrowheads="1"/>
          </p:cNvPicPr>
          <p:nvPr/>
        </p:nvPicPr>
        <p:blipFill>
          <a:blip r:embed="rId3">
            <a:extLst>
              <a:ext uri="{28A0092B-C50C-407E-A947-70E740481C1C}">
                <a14:useLocalDpi xmlns:a14="http://schemas.microsoft.com/office/drawing/2010/main" val="0"/>
              </a:ext>
            </a:extLst>
          </a:blip>
          <a:srcRect l="13818" t="22438" r="56641" b="25391"/>
          <a:stretch>
            <a:fillRect/>
          </a:stretch>
        </p:blipFill>
        <p:spPr bwMode="auto">
          <a:xfrm>
            <a:off x="6167439" y="1628776"/>
            <a:ext cx="3805237"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41656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113</TotalTime>
  <Words>608</Words>
  <Application>Microsoft Office PowerPoint</Application>
  <PresentationFormat>Widescreen</PresentationFormat>
  <Paragraphs>108</Paragraphs>
  <Slides>20</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Times New Roman</vt:lpstr>
      <vt:lpstr>Trebuchet MS</vt:lpstr>
      <vt:lpstr>Wingdings</vt:lpstr>
      <vt:lpstr>Wingdings 2</vt:lpstr>
      <vt:lpstr>Wingdings 3</vt:lpstr>
      <vt:lpstr>Facet</vt:lpstr>
      <vt:lpstr>Plant Growth</vt:lpstr>
      <vt:lpstr>Learning outcomes</vt:lpstr>
      <vt:lpstr>Plant Growth</vt:lpstr>
      <vt:lpstr>Why “plant growth regulators”?</vt:lpstr>
      <vt:lpstr>The Plant growth regulators</vt:lpstr>
      <vt:lpstr>Plant growth regulators</vt:lpstr>
      <vt:lpstr>Interaction of plant growth regulators</vt:lpstr>
      <vt:lpstr>Auxins</vt:lpstr>
      <vt:lpstr>Auxins and Apical Dominance</vt:lpstr>
      <vt:lpstr>Apical Dominance</vt:lpstr>
      <vt:lpstr>Apical Dominance</vt:lpstr>
      <vt:lpstr>Mechanism for apical dominance</vt:lpstr>
      <vt:lpstr>Evidence for mechanism (1)</vt:lpstr>
      <vt:lpstr>Evidence for mechanism (2)</vt:lpstr>
      <vt:lpstr>Question and reading</vt:lpstr>
      <vt:lpstr>Suggest!!</vt:lpstr>
      <vt:lpstr>Gibberellins and stem elongation</vt:lpstr>
      <vt:lpstr>Evidence for GA and stem elongation</vt:lpstr>
      <vt:lpstr>Stem elongation</vt:lpstr>
      <vt:lpstr>Gibberellins and seed germination</vt:lpstr>
    </vt:vector>
  </TitlesOfParts>
  <Company>Groby Community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Seran Bradley</dc:creator>
  <cp:lastModifiedBy>Helen Hawke</cp:lastModifiedBy>
  <cp:revision>20</cp:revision>
  <dcterms:created xsi:type="dcterms:W3CDTF">2015-02-19T23:23:49Z</dcterms:created>
  <dcterms:modified xsi:type="dcterms:W3CDTF">2016-12-06T19:00:13Z</dcterms:modified>
</cp:coreProperties>
</file>