
<file path=[Content_Types].xml><?xml version="1.0" encoding="utf-8"?>
<Types xmlns="http://schemas.openxmlformats.org/package/2006/content-types">
  <Default Extension="bin" ContentType="application/vnd.ms-office.activeX"/>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2.xml" ContentType="application/vnd.ms-office.activeX+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3.xml" ContentType="application/vnd.ms-office.activeX+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83" r:id="rId3"/>
    <p:sldId id="259" r:id="rId4"/>
    <p:sldId id="284" r:id="rId5"/>
    <p:sldId id="285" r:id="rId6"/>
    <p:sldId id="286" r:id="rId7"/>
    <p:sldId id="288" r:id="rId8"/>
    <p:sldId id="289" r:id="rId9"/>
    <p:sldId id="294" r:id="rId10"/>
    <p:sldId id="293" r:id="rId11"/>
    <p:sldId id="257" r:id="rId12"/>
    <p:sldId id="270" r:id="rId13"/>
    <p:sldId id="295" r:id="rId14"/>
    <p:sldId id="263" r:id="rId15"/>
    <p:sldId id="299" r:id="rId16"/>
    <p:sldId id="297" r:id="rId17"/>
    <p:sldId id="267" r:id="rId18"/>
    <p:sldId id="273" r:id="rId19"/>
    <p:sldId id="274" r:id="rId20"/>
    <p:sldId id="265" r:id="rId21"/>
    <p:sldId id="266" r:id="rId22"/>
    <p:sldId id="29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685E3E-108A-494A-AA34-2F7EEFDA00B2}" type="datetimeFigureOut">
              <a:rPr lang="en-GB" smtClean="0"/>
              <a:pPr/>
              <a:t>04/03/2017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4D9BB1-6700-49BD-9BA5-45DE95E71546}" type="slidenum">
              <a:rPr lang="en-GB" smtClean="0"/>
              <a:pPr/>
              <a:t>‹#›</a:t>
            </a:fld>
            <a:endParaRPr lang="en-GB"/>
          </a:p>
        </p:txBody>
      </p:sp>
    </p:spTree>
    <p:extLst>
      <p:ext uri="{BB962C8B-B14F-4D97-AF65-F5344CB8AC3E}">
        <p14:creationId xmlns:p14="http://schemas.microsoft.com/office/powerpoint/2010/main" val="202176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87211A7-9E65-4111-8FAB-C8944BAF2562}" type="slidenum">
              <a:rPr lang="en-GB"/>
              <a:pPr/>
              <a:t>2</a:t>
            </a:fld>
            <a:endParaRPr lang="en-GB"/>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xfrm>
            <a:off x="914400" y="4343400"/>
            <a:ext cx="5029200" cy="4114800"/>
          </a:xfrm>
        </p:spPr>
        <p:txBody>
          <a:bodyPr/>
          <a:lstStyle/>
          <a:p>
            <a:r>
              <a:rPr lang="en-US" b="1"/>
              <a:t>Teacher notes</a:t>
            </a:r>
          </a:p>
          <a:p>
            <a:r>
              <a:rPr lang="en-US"/>
              <a:t>This four-stage animated food chain shows a simple feeding relationship within an ecosystem. It can be used to introduce the topic and start students thinking about energy losses in the food chain. The direction of the arrow indicates the direction of energy flow.</a:t>
            </a:r>
          </a:p>
          <a:p>
            <a:endParaRPr lang="en-US"/>
          </a:p>
          <a:p>
            <a:r>
              <a:rPr lang="en-US"/>
              <a:t>See the ‘</a:t>
            </a:r>
            <a:r>
              <a:rPr lang="en-US" b="1"/>
              <a:t>Photosynthesis</a:t>
            </a:r>
            <a:r>
              <a:rPr lang="en-US"/>
              <a:t>’ presentation for more information about photosynthesis.</a:t>
            </a:r>
          </a:p>
        </p:txBody>
      </p:sp>
    </p:spTree>
    <p:extLst>
      <p:ext uri="{BB962C8B-B14F-4D97-AF65-F5344CB8AC3E}">
        <p14:creationId xmlns:p14="http://schemas.microsoft.com/office/powerpoint/2010/main" val="2564400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2007A3-DE38-43E9-ABF3-BC6CB1CA75AD}" type="slidenum">
              <a:rPr lang="en-GB" smtClean="0"/>
              <a:pPr fontAlgn="base">
                <a:spcBef>
                  <a:spcPct val="0"/>
                </a:spcBef>
                <a:spcAft>
                  <a:spcPct val="0"/>
                </a:spcAft>
                <a:defRPr/>
              </a:pPr>
              <a:t>4</a:t>
            </a:fld>
            <a:endParaRPr lang="en-GB" smtClean="0"/>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847433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DA4B7678-2C2B-4AF1-8E55-9B76FDC21D2C}" type="slidenum">
              <a:rPr lang="en-GB" smtClean="0"/>
              <a:pPr>
                <a:defRPr/>
              </a:pPr>
              <a:t>5</a:t>
            </a:fld>
            <a:endParaRPr lang="en-GB"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GB" b="1" smtClean="0"/>
              <a:t>Teacher notes</a:t>
            </a:r>
            <a:endParaRPr lang="en-GB" smtClean="0"/>
          </a:p>
          <a:p>
            <a:pPr eaLnBrk="1" hangingPunct="1"/>
            <a:r>
              <a:rPr lang="en-GB" smtClean="0"/>
              <a:t>This activity provides illustrated examples of pyramids of biomass and pyramids of numbers. It could be used to allow students to draw comparisons between these two methods of representing food chains. </a:t>
            </a:r>
            <a:endParaRPr lang="en-US" smtClean="0"/>
          </a:p>
        </p:txBody>
      </p:sp>
    </p:spTree>
    <p:extLst>
      <p:ext uri="{BB962C8B-B14F-4D97-AF65-F5344CB8AC3E}">
        <p14:creationId xmlns:p14="http://schemas.microsoft.com/office/powerpoint/2010/main" val="3742841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281FEC-1033-4D62-8043-3952BC851EBD}" type="slidenum">
              <a:rPr lang="en-GB" smtClean="0"/>
              <a:pPr fontAlgn="base">
                <a:spcBef>
                  <a:spcPct val="0"/>
                </a:spcBef>
                <a:spcAft>
                  <a:spcPct val="0"/>
                </a:spcAft>
                <a:defRPr/>
              </a:pPr>
              <a:t>6</a:t>
            </a:fld>
            <a:endParaRPr lang="en-GB"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658998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B537D9-2FB0-4235-9423-B1BAD3495044}" type="slidenum">
              <a:rPr lang="en-GB" smtClean="0"/>
              <a:pPr fontAlgn="base">
                <a:spcBef>
                  <a:spcPct val="0"/>
                </a:spcBef>
                <a:spcAft>
                  <a:spcPct val="0"/>
                </a:spcAft>
                <a:defRPr/>
              </a:pPr>
              <a:t>7</a:t>
            </a:fld>
            <a:endParaRPr lang="en-GB" smtClean="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862184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C99ADC01-AF1D-4194-8D08-7BF35D32917B}" type="slidenum">
              <a:rPr lang="en-GB" smtClean="0"/>
              <a:pPr>
                <a:defRPr/>
              </a:pPr>
              <a:t>17</a:t>
            </a:fld>
            <a:endParaRPr lang="en-GB" smtClean="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GB" b="1" smtClean="0"/>
              <a:t>Teacher notes</a:t>
            </a:r>
            <a:endParaRPr lang="en-GB" smtClean="0"/>
          </a:p>
          <a:p>
            <a:pPr eaLnBrk="1" hangingPunct="1"/>
            <a:r>
              <a:rPr lang="en-GB" smtClean="0"/>
              <a:t>This activity provides illustrated information about how energy is lost in food chains. It could be used as an introduction to this topic or for revision purposes.</a:t>
            </a:r>
          </a:p>
          <a:p>
            <a:pPr eaLnBrk="1" hangingPunct="1"/>
            <a:endParaRPr lang="en-GB" smtClean="0"/>
          </a:p>
        </p:txBody>
      </p:sp>
    </p:spTree>
    <p:extLst>
      <p:ext uri="{BB962C8B-B14F-4D97-AF65-F5344CB8AC3E}">
        <p14:creationId xmlns:p14="http://schemas.microsoft.com/office/powerpoint/2010/main" val="3546345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2C6EAF9F-0281-49D5-B9D9-AE38CBDB43F8}" type="slidenum">
              <a:rPr lang="en-GB"/>
              <a:pPr>
                <a:defRPr/>
              </a:pPr>
              <a:t>20</a:t>
            </a:fld>
            <a:endParaRPr lang="en-GB"/>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082792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7C1ABE1D-A046-4C22-BB03-B1E8B278E4C1}" type="slidenum">
              <a:rPr lang="en-GB"/>
              <a:pPr>
                <a:defRPr/>
              </a:pPr>
              <a:t>21</a:t>
            </a:fld>
            <a:endParaRPr lang="en-GB"/>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88211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876A7F7-8D56-40F0-81CB-62B7B5664F4C}" type="datetimeFigureOut">
              <a:rPr lang="en-GB" smtClean="0"/>
              <a:pPr/>
              <a:t>04/03/2017</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1FAA9751-DA64-47D1-8AA1-FAE1238CC3E1}"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76A7F7-8D56-40F0-81CB-62B7B5664F4C}" type="datetimeFigureOut">
              <a:rPr lang="en-GB" smtClean="0"/>
              <a:pPr/>
              <a:t>04/03/2017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AA9751-DA64-47D1-8AA1-FAE1238CC3E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76A7F7-8D56-40F0-81CB-62B7B5664F4C}" type="datetimeFigureOut">
              <a:rPr lang="en-GB" smtClean="0"/>
              <a:pPr/>
              <a:t>04/03/2017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AA9751-DA64-47D1-8AA1-FAE1238CC3E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76A7F7-8D56-40F0-81CB-62B7B5664F4C}" type="datetimeFigureOut">
              <a:rPr lang="en-GB" smtClean="0"/>
              <a:pPr/>
              <a:t>04/03/2017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AA9751-DA64-47D1-8AA1-FAE1238CC3E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876A7F7-8D56-40F0-81CB-62B7B5664F4C}" type="datetimeFigureOut">
              <a:rPr lang="en-GB" smtClean="0"/>
              <a:pPr/>
              <a:t>04/03/2017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AA9751-DA64-47D1-8AA1-FAE1238CC3E1}"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876A7F7-8D56-40F0-81CB-62B7B5664F4C}" type="datetimeFigureOut">
              <a:rPr lang="en-GB" smtClean="0"/>
              <a:pPr/>
              <a:t>04/03/2017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AA9751-DA64-47D1-8AA1-FAE1238CC3E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876A7F7-8D56-40F0-81CB-62B7B5664F4C}" type="datetimeFigureOut">
              <a:rPr lang="en-GB" smtClean="0"/>
              <a:pPr/>
              <a:t>04/03/2017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AA9751-DA64-47D1-8AA1-FAE1238CC3E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876A7F7-8D56-40F0-81CB-62B7B5664F4C}" type="datetimeFigureOut">
              <a:rPr lang="en-GB" smtClean="0"/>
              <a:pPr/>
              <a:t>04/03/2017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AA9751-DA64-47D1-8AA1-FAE1238CC3E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6A7F7-8D56-40F0-81CB-62B7B5664F4C}" type="datetimeFigureOut">
              <a:rPr lang="en-GB" smtClean="0"/>
              <a:pPr/>
              <a:t>04/03/2017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AA9751-DA64-47D1-8AA1-FAE1238CC3E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876A7F7-8D56-40F0-81CB-62B7B5664F4C}" type="datetimeFigureOut">
              <a:rPr lang="en-GB" smtClean="0"/>
              <a:pPr/>
              <a:t>04/03/2017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AA9751-DA64-47D1-8AA1-FAE1238CC3E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876A7F7-8D56-40F0-81CB-62B7B5664F4C}" type="datetimeFigureOut">
              <a:rPr lang="en-GB" smtClean="0"/>
              <a:pPr/>
              <a:t>04/03/2017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1FAA9751-DA64-47D1-8AA1-FAE1238CC3E1}"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876A7F7-8D56-40F0-81CB-62B7B5664F4C}" type="datetimeFigureOut">
              <a:rPr lang="en-GB" smtClean="0"/>
              <a:pPr/>
              <a:t>04/03/2017</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FAA9751-DA64-47D1-8AA1-FAE1238CC3E1}"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Productivity</a:t>
            </a: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2031"/>
            <a:ext cx="8229600" cy="576064"/>
          </a:xfrm>
        </p:spPr>
        <p:txBody>
          <a:bodyPr>
            <a:normAutofit fontScale="90000"/>
          </a:bodyPr>
          <a:lstStyle/>
          <a:p>
            <a:r>
              <a:rPr lang="en-GB" dirty="0" smtClean="0"/>
              <a:t>Summary </a:t>
            </a:r>
            <a:r>
              <a:rPr lang="en-GB" dirty="0" smtClean="0"/>
              <a:t>questions</a:t>
            </a:r>
            <a:endParaRPr lang="en-GB" dirty="0"/>
          </a:p>
        </p:txBody>
      </p:sp>
      <p:sp>
        <p:nvSpPr>
          <p:cNvPr id="3" name="Content Placeholder 2"/>
          <p:cNvSpPr>
            <a:spLocks noGrp="1"/>
          </p:cNvSpPr>
          <p:nvPr>
            <p:ph idx="1"/>
          </p:nvPr>
        </p:nvSpPr>
        <p:spPr>
          <a:xfrm>
            <a:off x="457200" y="692696"/>
            <a:ext cx="8229600" cy="5631904"/>
          </a:xfrm>
        </p:spPr>
        <p:txBody>
          <a:bodyPr>
            <a:normAutofit/>
          </a:bodyPr>
          <a:lstStyle/>
          <a:p>
            <a:pPr marL="514350" indent="-514350" algn="just">
              <a:buFont typeface="+mj-lt"/>
              <a:buAutoNum type="arabicPeriod"/>
            </a:pPr>
            <a:r>
              <a:rPr lang="en-GB" sz="2000" dirty="0" smtClean="0"/>
              <a:t>State 2 advantages of using a pyramid of biomass rather than a pyramid of numbers when representing quantitative information on a food chain (2 marks).</a:t>
            </a:r>
          </a:p>
          <a:p>
            <a:pPr marL="514350" indent="-514350" algn="just">
              <a:buFont typeface="+mj-lt"/>
              <a:buAutoNum type="arabicPeriod"/>
            </a:pPr>
            <a:endParaRPr lang="en-GB" sz="2000" dirty="0"/>
          </a:p>
          <a:p>
            <a:pPr marL="514350" indent="-514350" algn="just">
              <a:buFont typeface="+mj-lt"/>
              <a:buAutoNum type="arabicPeriod"/>
            </a:pPr>
            <a:endParaRPr lang="en-GB" sz="2000" dirty="0" smtClean="0"/>
          </a:p>
          <a:p>
            <a:pPr marL="514350" indent="-514350" algn="just">
              <a:buFont typeface="+mj-lt"/>
              <a:buAutoNum type="arabicPeriod"/>
            </a:pPr>
            <a:endParaRPr lang="en-GB" sz="2000" dirty="0"/>
          </a:p>
          <a:p>
            <a:pPr marL="514350" indent="-514350" algn="just">
              <a:buFont typeface="+mj-lt"/>
              <a:buAutoNum type="arabicPeriod"/>
            </a:pPr>
            <a:endParaRPr lang="en-GB" sz="2000" dirty="0" smtClean="0"/>
          </a:p>
          <a:p>
            <a:pPr marL="514350" indent="-514350" algn="just">
              <a:buFont typeface="+mj-lt"/>
              <a:buAutoNum type="arabicPeriod"/>
            </a:pPr>
            <a:r>
              <a:rPr lang="en-GB" sz="2000" dirty="0" smtClean="0"/>
              <a:t>Explain how a pyramid of biomass for a marine ecosystem may sometimes show producers (phytoplankton) with a smaller biomass than primary consumers (zoo plankton) (1 mark).</a:t>
            </a:r>
          </a:p>
          <a:p>
            <a:pPr marL="514350" indent="-514350" algn="just">
              <a:buFont typeface="+mj-lt"/>
              <a:buAutoNum type="arabicPeriod"/>
            </a:pPr>
            <a:endParaRPr lang="en-GB" sz="2000" dirty="0" smtClean="0"/>
          </a:p>
          <a:p>
            <a:pPr marL="514350" indent="-514350" algn="just">
              <a:buFont typeface="+mj-lt"/>
              <a:buAutoNum type="arabicPeriod"/>
            </a:pPr>
            <a:endParaRPr lang="en-GB" sz="2000" dirty="0"/>
          </a:p>
          <a:p>
            <a:pPr marL="514350" indent="-514350" algn="just">
              <a:buFont typeface="+mj-lt"/>
              <a:buAutoNum type="arabicPeriod"/>
            </a:pPr>
            <a:endParaRPr lang="en-GB" sz="2000" dirty="0"/>
          </a:p>
          <a:p>
            <a:pPr marL="514350" indent="-514350" algn="just">
              <a:buFont typeface="+mj-lt"/>
              <a:buAutoNum type="arabicPeriod"/>
            </a:pPr>
            <a:endParaRPr lang="en-GB" sz="800" dirty="0" smtClean="0"/>
          </a:p>
          <a:p>
            <a:pPr marL="514350" indent="-514350" algn="just">
              <a:buFont typeface="+mj-lt"/>
              <a:buAutoNum type="arabicPeriod"/>
            </a:pPr>
            <a:r>
              <a:rPr lang="en-GB" sz="2000" dirty="0" smtClean="0"/>
              <a:t>Name suitable units for the measurement of biomass (2 marks).</a:t>
            </a:r>
            <a:endParaRPr lang="en-GB" sz="2000" dirty="0"/>
          </a:p>
        </p:txBody>
      </p:sp>
      <p:sp>
        <p:nvSpPr>
          <p:cNvPr id="4" name="Rounded Rectangle 3"/>
          <p:cNvSpPr/>
          <p:nvPr/>
        </p:nvSpPr>
        <p:spPr>
          <a:xfrm>
            <a:off x="323528" y="1628800"/>
            <a:ext cx="8496944"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000" dirty="0"/>
              <a:t>In a pyramid of numbers: no account is taken of size (1 </a:t>
            </a:r>
            <a:r>
              <a:rPr lang="en-GB" sz="2000" dirty="0" smtClean="0"/>
              <a:t>mark)</a:t>
            </a:r>
          </a:p>
          <a:p>
            <a:pPr algn="just"/>
            <a:r>
              <a:rPr lang="en-GB" sz="2000" dirty="0" smtClean="0"/>
              <a:t>The </a:t>
            </a:r>
            <a:r>
              <a:rPr lang="en-GB" sz="2000" dirty="0"/>
              <a:t>pyramid of individuals of one species may be so great that it is impossible to represent them on the same scale as other species in the food chain (1 mark).</a:t>
            </a:r>
          </a:p>
        </p:txBody>
      </p:sp>
      <p:sp>
        <p:nvSpPr>
          <p:cNvPr id="5" name="Rounded Rectangle 4"/>
          <p:cNvSpPr/>
          <p:nvPr/>
        </p:nvSpPr>
        <p:spPr>
          <a:xfrm>
            <a:off x="179512" y="4221088"/>
            <a:ext cx="8799367"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000" dirty="0"/>
              <a:t>At certain times of year (e.g. Spring) zooplankton consume phytoplankton so rapidly that their biomass temporarily exceeds that of phytoplankton (1 mark).</a:t>
            </a:r>
          </a:p>
        </p:txBody>
      </p:sp>
      <p:sp>
        <p:nvSpPr>
          <p:cNvPr id="6" name="Rounded Rectangle 5"/>
          <p:cNvSpPr/>
          <p:nvPr/>
        </p:nvSpPr>
        <p:spPr>
          <a:xfrm>
            <a:off x="1871700" y="5937373"/>
            <a:ext cx="5400600" cy="6011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000" dirty="0"/>
              <a:t>Grams per square metre (gm</a:t>
            </a:r>
            <a:r>
              <a:rPr lang="en-GB" sz="2000" baseline="30000" dirty="0"/>
              <a:t>-2</a:t>
            </a:r>
            <a:r>
              <a:rPr lang="en-GB" sz="2000" dirty="0"/>
              <a:t>) (1 mark</a:t>
            </a:r>
            <a:r>
              <a:rPr lang="en-GB" sz="2000" dirty="0" smtClean="0"/>
              <a:t>)</a:t>
            </a:r>
          </a:p>
          <a:p>
            <a:pPr algn="just"/>
            <a:r>
              <a:rPr lang="en-GB" sz="2000" dirty="0" smtClean="0"/>
              <a:t>Grams </a:t>
            </a:r>
            <a:r>
              <a:rPr lang="en-GB" sz="2000" dirty="0"/>
              <a:t>per cubic metre (gm</a:t>
            </a:r>
            <a:r>
              <a:rPr lang="en-GB" sz="2000" baseline="30000" dirty="0"/>
              <a:t>-3</a:t>
            </a:r>
            <a:r>
              <a:rPr lang="en-GB" sz="2000" dirty="0"/>
              <a:t>)  (1 mark</a:t>
            </a:r>
            <a:r>
              <a:rPr lang="en-GB" sz="2000" dirty="0" smtClean="0"/>
              <a:t>)</a:t>
            </a:r>
            <a:endParaRPr lang="en-GB" sz="2000" dirty="0"/>
          </a:p>
        </p:txBody>
      </p:sp>
    </p:spTree>
    <p:extLst>
      <p:ext uri="{BB962C8B-B14F-4D97-AF65-F5344CB8AC3E}">
        <p14:creationId xmlns:p14="http://schemas.microsoft.com/office/powerpoint/2010/main" val="74030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8313" y="0"/>
            <a:ext cx="8229600" cy="1412776"/>
          </a:xfrm>
        </p:spPr>
        <p:txBody>
          <a:bodyPr>
            <a:normAutofit fontScale="90000"/>
          </a:bodyPr>
          <a:lstStyle/>
          <a:p>
            <a:r>
              <a:rPr lang="en-GB" dirty="0" smtClean="0"/>
              <a:t>Entry of biomass into a food chain</a:t>
            </a:r>
            <a:endParaRPr lang="en-US" dirty="0"/>
          </a:p>
        </p:txBody>
      </p:sp>
      <p:sp>
        <p:nvSpPr>
          <p:cNvPr id="11267" name="Rectangle 3"/>
          <p:cNvSpPr>
            <a:spLocks noGrp="1" noChangeArrowheads="1"/>
          </p:cNvSpPr>
          <p:nvPr>
            <p:ph idx="1"/>
          </p:nvPr>
        </p:nvSpPr>
        <p:spPr>
          <a:xfrm>
            <a:off x="827584" y="1628800"/>
            <a:ext cx="7859216" cy="5229200"/>
          </a:xfrm>
        </p:spPr>
        <p:txBody>
          <a:bodyPr/>
          <a:lstStyle/>
          <a:p>
            <a:pPr marL="0" indent="0">
              <a:buNone/>
            </a:pPr>
            <a:r>
              <a:rPr lang="en-GB" dirty="0" smtClean="0"/>
              <a:t>Productivity – the rate at which energy passes through each trophic level</a:t>
            </a:r>
            <a:endParaRPr lang="en-GB" dirty="0"/>
          </a:p>
          <a:p>
            <a:pPr lvl="1"/>
            <a:r>
              <a:rPr lang="en-GB" dirty="0" smtClean="0">
                <a:solidFill>
                  <a:srgbClr val="FF0000"/>
                </a:solidFill>
              </a:rPr>
              <a:t>Gross </a:t>
            </a:r>
            <a:r>
              <a:rPr lang="en-GB" dirty="0">
                <a:solidFill>
                  <a:srgbClr val="FF0000"/>
                </a:solidFill>
              </a:rPr>
              <a:t>primary productivity</a:t>
            </a:r>
            <a:r>
              <a:rPr lang="en-GB" dirty="0"/>
              <a:t>: rate at which plants convert light </a:t>
            </a:r>
            <a:r>
              <a:rPr lang="en-GB" dirty="0" smtClean="0"/>
              <a:t>energy to </a:t>
            </a:r>
            <a:r>
              <a:rPr lang="en-GB" dirty="0"/>
              <a:t>chemical </a:t>
            </a:r>
            <a:r>
              <a:rPr lang="en-GB" dirty="0" smtClean="0"/>
              <a:t>energy</a:t>
            </a:r>
          </a:p>
          <a:p>
            <a:pPr lvl="1"/>
            <a:r>
              <a:rPr lang="en-GB" dirty="0" smtClean="0"/>
              <a:t>Very inefficient process, </a:t>
            </a:r>
            <a:r>
              <a:rPr lang="en-GB" dirty="0"/>
              <a:t>4</a:t>
            </a:r>
            <a:r>
              <a:rPr lang="en-GB" dirty="0" smtClean="0"/>
              <a:t>0% of light energy enters light reaction from photosynthesis, half of this is involved in glucose production. Only 2/3 of glucose is used to build biomass, the rest is respired.</a:t>
            </a:r>
          </a:p>
          <a:p>
            <a:pPr lvl="1"/>
            <a:r>
              <a:rPr lang="en-GB" dirty="0" smtClean="0"/>
              <a:t>Only a small proportion (1-8%) of the energy from the sun enters the food chain: the </a:t>
            </a:r>
            <a:r>
              <a:rPr lang="en-GB" dirty="0">
                <a:solidFill>
                  <a:srgbClr val="FF0000"/>
                </a:solidFill>
              </a:rPr>
              <a:t>Net Primary Productivity</a:t>
            </a:r>
            <a:endParaRPr lang="en-US"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fade">
                                      <p:cBhvr>
                                        <p:cTn id="7" dur="2000"/>
                                        <p:tgtEl>
                                          <p:spTgt spid="11267">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67">
                                            <p:txEl>
                                              <p:pRg st="2" end="2"/>
                                            </p:txEl>
                                          </p:spTgt>
                                        </p:tgtEl>
                                        <p:attrNameLst>
                                          <p:attrName>style.visibility</p:attrName>
                                        </p:attrNameLst>
                                      </p:cBhvr>
                                      <p:to>
                                        <p:strVal val="visible"/>
                                      </p:to>
                                    </p:set>
                                    <p:animEffect transition="in" filter="fade">
                                      <p:cBhvr>
                                        <p:cTn id="10" dur="2000"/>
                                        <p:tgtEl>
                                          <p:spTgt spid="11267">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animEffect transition="in" filter="fade">
                                      <p:cBhvr>
                                        <p:cTn id="13" dur="20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7380312" cy="571504"/>
          </a:xfrm>
        </p:spPr>
        <p:txBody>
          <a:bodyPr>
            <a:noAutofit/>
          </a:bodyPr>
          <a:lstStyle/>
          <a:p>
            <a:r>
              <a:rPr lang="en-GB" sz="4800" b="1" dirty="0" smtClean="0">
                <a:solidFill>
                  <a:schemeClr val="tx1"/>
                </a:solidFill>
              </a:rPr>
              <a:t>Productivity</a:t>
            </a:r>
            <a:endParaRPr lang="en-GB" sz="4800" b="1" dirty="0">
              <a:solidFill>
                <a:schemeClr val="tx1"/>
              </a:solidFill>
            </a:endParaRPr>
          </a:p>
        </p:txBody>
      </p:sp>
      <p:sp>
        <p:nvSpPr>
          <p:cNvPr id="3" name="Content Placeholder 2"/>
          <p:cNvSpPr>
            <a:spLocks noGrp="1"/>
          </p:cNvSpPr>
          <p:nvPr>
            <p:ph idx="1"/>
          </p:nvPr>
        </p:nvSpPr>
        <p:spPr>
          <a:xfrm>
            <a:off x="457200" y="3068960"/>
            <a:ext cx="8229600" cy="3742995"/>
          </a:xfrm>
        </p:spPr>
        <p:txBody>
          <a:bodyPr>
            <a:normAutofit/>
          </a:bodyPr>
          <a:lstStyle/>
          <a:p>
            <a:pPr algn="just"/>
            <a:r>
              <a:rPr lang="en-GB" dirty="0" smtClean="0">
                <a:solidFill>
                  <a:srgbClr val="FF0000"/>
                </a:solidFill>
              </a:rPr>
              <a:t>Gross production</a:t>
            </a:r>
            <a:r>
              <a:rPr lang="en-GB" dirty="0" smtClean="0"/>
              <a:t>: The total quantity of energy that the plants in a community convert to organic matter.</a:t>
            </a:r>
          </a:p>
          <a:p>
            <a:pPr algn="just"/>
            <a:r>
              <a:rPr lang="en-GB" dirty="0" smtClean="0">
                <a:solidFill>
                  <a:srgbClr val="FF0000"/>
                </a:solidFill>
              </a:rPr>
              <a:t>Respiratory losses</a:t>
            </a:r>
            <a:r>
              <a:rPr lang="en-GB" dirty="0" smtClean="0"/>
              <a:t>: Plants use 20% to 50% of the gross production energy for respiration, leaving little to be stored.</a:t>
            </a:r>
          </a:p>
          <a:p>
            <a:pPr algn="just"/>
            <a:r>
              <a:rPr lang="en-GB" dirty="0" smtClean="0">
                <a:solidFill>
                  <a:srgbClr val="FF0000"/>
                </a:solidFill>
              </a:rPr>
              <a:t>Net production</a:t>
            </a:r>
            <a:r>
              <a:rPr lang="en-GB" dirty="0" smtClean="0"/>
              <a:t>: The rate at which the plant stores energy.</a:t>
            </a:r>
            <a:endParaRPr lang="en-GB" dirty="0"/>
          </a:p>
        </p:txBody>
      </p:sp>
      <p:sp>
        <p:nvSpPr>
          <p:cNvPr id="4" name="Title 1"/>
          <p:cNvSpPr txBox="1">
            <a:spLocks/>
          </p:cNvSpPr>
          <p:nvPr/>
        </p:nvSpPr>
        <p:spPr>
          <a:xfrm>
            <a:off x="0" y="1196752"/>
            <a:ext cx="9144000" cy="1061310"/>
          </a:xfrm>
          <a:prstGeom prst="rect">
            <a:avLst/>
          </a:prstGeom>
          <a:solidFill>
            <a:schemeClr val="bg1"/>
          </a:solidFill>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100" b="1" i="0" u="none" strike="noStrike" kern="1200" cap="none" spc="0" normalizeH="0" baseline="0" noProof="0" dirty="0" smtClean="0">
                <a:ln>
                  <a:noFill/>
                </a:ln>
                <a:solidFill>
                  <a:srgbClr val="FF0000"/>
                </a:solidFill>
                <a:effectLst/>
                <a:uLnTx/>
                <a:uFillTx/>
                <a:ea typeface="+mj-ea"/>
                <a:cs typeface="+mj-cs"/>
              </a:rPr>
              <a:t>Net            =           Gross      –      Respiratory</a:t>
            </a:r>
          </a:p>
          <a:p>
            <a:pPr lvl="0">
              <a:spcBef>
                <a:spcPct val="0"/>
              </a:spcBef>
              <a:defRPr/>
            </a:pPr>
            <a:r>
              <a:rPr lang="en-GB" sz="3100" b="1" dirty="0" smtClean="0">
                <a:solidFill>
                  <a:srgbClr val="FF0000"/>
                </a:solidFill>
              </a:rPr>
              <a:t>  production           </a:t>
            </a:r>
            <a:r>
              <a:rPr lang="en-GB" sz="3100" b="1" dirty="0" err="1" smtClean="0">
                <a:solidFill>
                  <a:srgbClr val="FF0000"/>
                </a:solidFill>
              </a:rPr>
              <a:t>production</a:t>
            </a:r>
            <a:r>
              <a:rPr lang="en-GB" sz="3100" b="1" dirty="0" smtClean="0">
                <a:solidFill>
                  <a:srgbClr val="FF0000"/>
                </a:solidFill>
              </a:rPr>
              <a:t>            losses</a:t>
            </a:r>
            <a:endParaRPr kumimoji="0" lang="en-GB" sz="3100" b="1" i="0" u="none" strike="noStrike" kern="1200" cap="none" spc="0" normalizeH="0" baseline="0" noProof="0" dirty="0">
              <a:ln>
                <a:noFill/>
              </a:ln>
              <a:solidFill>
                <a:srgbClr val="FF0000"/>
              </a:solidFill>
              <a:effectLst/>
              <a:uLnTx/>
              <a:uFillTx/>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Increasing primary productivity</a:t>
            </a:r>
            <a:endParaRPr lang="en-GB" dirty="0"/>
          </a:p>
        </p:txBody>
      </p:sp>
      <p:sp>
        <p:nvSpPr>
          <p:cNvPr id="3" name="Content Placeholder 2"/>
          <p:cNvSpPr>
            <a:spLocks noGrp="1"/>
          </p:cNvSpPr>
          <p:nvPr>
            <p:ph idx="1"/>
          </p:nvPr>
        </p:nvSpPr>
        <p:spPr/>
        <p:txBody>
          <a:bodyPr/>
          <a:lstStyle/>
          <a:p>
            <a:pPr marL="0" indent="0">
              <a:buNone/>
            </a:pPr>
            <a:r>
              <a:rPr lang="en-GB" dirty="0" smtClean="0"/>
              <a:t>Using p 274-5 make note on how we can increase primary productivity.</a:t>
            </a:r>
          </a:p>
          <a:p>
            <a:pPr>
              <a:buFont typeface="Arial" panose="020B0604020202020204" pitchFamily="34" charset="0"/>
              <a:buChar char="•"/>
            </a:pPr>
            <a:r>
              <a:rPr lang="en-GB" dirty="0" smtClean="0"/>
              <a:t>Light</a:t>
            </a:r>
          </a:p>
          <a:p>
            <a:pPr>
              <a:buFont typeface="Arial" panose="020B0604020202020204" pitchFamily="34" charset="0"/>
              <a:buChar char="•"/>
            </a:pPr>
            <a:r>
              <a:rPr lang="en-GB" dirty="0" smtClean="0"/>
              <a:t>Irrigation/drought resistant strains</a:t>
            </a:r>
          </a:p>
          <a:p>
            <a:pPr>
              <a:buFont typeface="Arial" panose="020B0604020202020204" pitchFamily="34" charset="0"/>
              <a:buChar char="•"/>
            </a:pPr>
            <a:r>
              <a:rPr lang="en-GB" dirty="0" smtClean="0"/>
              <a:t>Temperature</a:t>
            </a:r>
          </a:p>
          <a:p>
            <a:pPr>
              <a:buFont typeface="Arial" panose="020B0604020202020204" pitchFamily="34" charset="0"/>
              <a:buChar char="•"/>
            </a:pPr>
            <a:r>
              <a:rPr lang="en-GB" dirty="0" smtClean="0"/>
              <a:t>Nutrients</a:t>
            </a:r>
          </a:p>
          <a:p>
            <a:pPr>
              <a:buFont typeface="Arial" panose="020B0604020202020204" pitchFamily="34" charset="0"/>
              <a:buChar char="•"/>
            </a:pPr>
            <a:r>
              <a:rPr lang="en-GB" dirty="0" smtClean="0"/>
              <a:t>Insecticides/pest resistance</a:t>
            </a:r>
          </a:p>
          <a:p>
            <a:pPr>
              <a:buFont typeface="Arial" panose="020B0604020202020204" pitchFamily="34" charset="0"/>
              <a:buChar char="•"/>
            </a:pPr>
            <a:r>
              <a:rPr lang="en-GB" dirty="0" smtClean="0"/>
              <a:t>Fungicides/fungal resistance</a:t>
            </a:r>
          </a:p>
          <a:p>
            <a:pPr>
              <a:buFont typeface="Arial" panose="020B0604020202020204" pitchFamily="34" charset="0"/>
              <a:buChar char="•"/>
            </a:pPr>
            <a:r>
              <a:rPr lang="en-GB" dirty="0" smtClean="0"/>
              <a:t>Herbicides</a:t>
            </a:r>
          </a:p>
          <a:p>
            <a:pPr marL="0" indent="0">
              <a:buNone/>
            </a:pPr>
            <a:endParaRPr lang="en-GB" dirty="0" smtClean="0"/>
          </a:p>
        </p:txBody>
      </p:sp>
    </p:spTree>
    <p:extLst>
      <p:ext uri="{BB962C8B-B14F-4D97-AF65-F5344CB8AC3E}">
        <p14:creationId xmlns:p14="http://schemas.microsoft.com/office/powerpoint/2010/main" val="197795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a:xfrm>
            <a:off x="457200" y="704850"/>
            <a:ext cx="8229600" cy="652463"/>
          </a:xfrm>
        </p:spPr>
        <p:txBody>
          <a:bodyPr>
            <a:normAutofit fontScale="90000"/>
          </a:bodyPr>
          <a:lstStyle/>
          <a:p>
            <a:pPr eaLnBrk="1" hangingPunct="1"/>
            <a:r>
              <a:rPr lang="en-GB" sz="4000" dirty="0" smtClean="0"/>
              <a:t>Energy flow through consumers</a:t>
            </a:r>
          </a:p>
        </p:txBody>
      </p:sp>
      <p:sp>
        <p:nvSpPr>
          <p:cNvPr id="3" name="Content Placeholder 2"/>
          <p:cNvSpPr>
            <a:spLocks noGrp="1"/>
          </p:cNvSpPr>
          <p:nvPr>
            <p:ph idx="1"/>
          </p:nvPr>
        </p:nvSpPr>
        <p:spPr>
          <a:xfrm>
            <a:off x="457200" y="1428750"/>
            <a:ext cx="8401050" cy="4895850"/>
          </a:xfrm>
        </p:spPr>
        <p:txBody>
          <a:bodyPr>
            <a:normAutofit/>
          </a:bodyPr>
          <a:lstStyle/>
          <a:p>
            <a:pPr eaLnBrk="1" hangingPunct="1"/>
            <a:r>
              <a:rPr lang="en-GB" dirty="0" smtClean="0">
                <a:latin typeface="Calibri" pitchFamily="34" charset="0"/>
              </a:rPr>
              <a:t>It is estimated that in the transfer of energy from producers to primary consumers is only 10% efficient.</a:t>
            </a:r>
          </a:p>
          <a:p>
            <a:pPr eaLnBrk="1" hangingPunct="1"/>
            <a:endParaRPr lang="en-GB" sz="1000" dirty="0" smtClean="0">
              <a:latin typeface="Calibri" pitchFamily="34" charset="0"/>
            </a:endParaRPr>
          </a:p>
          <a:p>
            <a:pPr eaLnBrk="1" hangingPunct="1"/>
            <a:r>
              <a:rPr lang="en-GB" dirty="0" smtClean="0">
                <a:latin typeface="Calibri" pitchFamily="34" charset="0"/>
              </a:rPr>
              <a:t>There is 90% wastage between </a:t>
            </a:r>
            <a:r>
              <a:rPr lang="en-GB" dirty="0" err="1" smtClean="0">
                <a:latin typeface="Calibri" pitchFamily="34" charset="0"/>
              </a:rPr>
              <a:t>trophic</a:t>
            </a:r>
            <a:r>
              <a:rPr lang="en-GB" dirty="0" smtClean="0">
                <a:latin typeface="Calibri" pitchFamily="34" charset="0"/>
              </a:rPr>
              <a:t> levels:</a:t>
            </a:r>
          </a:p>
          <a:p>
            <a:pPr lvl="1" eaLnBrk="1" hangingPunct="1"/>
            <a:r>
              <a:rPr lang="en-GB" dirty="0" smtClean="0">
                <a:latin typeface="Calibri" pitchFamily="34" charset="0"/>
              </a:rPr>
              <a:t>Some of the plant may not be eaten in the first place</a:t>
            </a:r>
          </a:p>
          <a:p>
            <a:pPr lvl="1" eaLnBrk="1" hangingPunct="1"/>
            <a:r>
              <a:rPr lang="en-GB" dirty="0" smtClean="0">
                <a:latin typeface="Calibri" pitchFamily="34" charset="0"/>
              </a:rPr>
              <a:t>Some is not digested and lost as faeces</a:t>
            </a:r>
          </a:p>
          <a:p>
            <a:pPr lvl="1" eaLnBrk="1" hangingPunct="1"/>
            <a:r>
              <a:rPr lang="en-GB" dirty="0" smtClean="0">
                <a:latin typeface="Calibri" pitchFamily="34" charset="0"/>
              </a:rPr>
              <a:t>Much is used for respiration</a:t>
            </a:r>
          </a:p>
          <a:p>
            <a:pPr eaLnBrk="1" hangingPunct="1"/>
            <a:endParaRPr lang="en-GB" sz="1000" dirty="0" smtClean="0">
              <a:latin typeface="Calibri" pitchFamily="34" charset="0"/>
            </a:endParaRPr>
          </a:p>
          <a:p>
            <a:pPr eaLnBrk="1" hangingPunct="1"/>
            <a:r>
              <a:rPr lang="en-GB" dirty="0" smtClean="0">
                <a:latin typeface="Calibri" pitchFamily="34" charset="0"/>
              </a:rPr>
              <a:t>Carnivores are more efficient at energy conversion, some are able to achieve as much as 20%. This is because they are able to digest their high protein diets more efficiently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16" y="332460"/>
            <a:ext cx="8229600" cy="1143000"/>
          </a:xfrm>
        </p:spPr>
        <p:txBody>
          <a:bodyPr/>
          <a:lstStyle/>
          <a:p>
            <a:r>
              <a:rPr lang="en-GB" dirty="0" smtClean="0"/>
              <a:t>Energy flow</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9561" t="16704" r="48893" b="43108"/>
          <a:stretch/>
        </p:blipFill>
        <p:spPr>
          <a:xfrm>
            <a:off x="1212806" y="1628800"/>
            <a:ext cx="6718388" cy="4811992"/>
          </a:xfrm>
          <a:prstGeom prst="rect">
            <a:avLst/>
          </a:prstGeom>
        </p:spPr>
      </p:pic>
    </p:spTree>
    <p:extLst>
      <p:ext uri="{BB962C8B-B14F-4D97-AF65-F5344CB8AC3E}">
        <p14:creationId xmlns:p14="http://schemas.microsoft.com/office/powerpoint/2010/main" val="2231882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Increasing secondary productivity</a:t>
            </a:r>
            <a:endParaRPr lang="en-GB" dirty="0"/>
          </a:p>
        </p:txBody>
      </p:sp>
      <p:sp>
        <p:nvSpPr>
          <p:cNvPr id="3" name="Content Placeholder 2"/>
          <p:cNvSpPr>
            <a:spLocks noGrp="1"/>
          </p:cNvSpPr>
          <p:nvPr>
            <p:ph idx="1"/>
          </p:nvPr>
        </p:nvSpPr>
        <p:spPr/>
        <p:txBody>
          <a:bodyPr/>
          <a:lstStyle/>
          <a:p>
            <a:pPr marL="0" indent="0">
              <a:buNone/>
            </a:pPr>
            <a:r>
              <a:rPr lang="en-GB" dirty="0" smtClean="0"/>
              <a:t>Using p 275 make note on how we can increase secondary productivity.</a:t>
            </a:r>
          </a:p>
          <a:p>
            <a:pPr>
              <a:buFont typeface="Arial" panose="020B0604020202020204" pitchFamily="34" charset="0"/>
              <a:buChar char="•"/>
            </a:pPr>
            <a:r>
              <a:rPr lang="en-GB" dirty="0" smtClean="0"/>
              <a:t>Harvesting animals before adulthood</a:t>
            </a:r>
          </a:p>
          <a:p>
            <a:pPr>
              <a:buFont typeface="Arial" panose="020B0604020202020204" pitchFamily="34" charset="0"/>
              <a:buChar char="•"/>
            </a:pPr>
            <a:r>
              <a:rPr lang="en-GB" dirty="0" smtClean="0"/>
              <a:t>Selective breeding</a:t>
            </a:r>
          </a:p>
          <a:p>
            <a:pPr>
              <a:buFont typeface="Arial" panose="020B0604020202020204" pitchFamily="34" charset="0"/>
              <a:buChar char="•"/>
            </a:pPr>
            <a:r>
              <a:rPr lang="en-GB" dirty="0" smtClean="0"/>
              <a:t>Use of antibiotics</a:t>
            </a:r>
          </a:p>
          <a:p>
            <a:pPr>
              <a:buFont typeface="Arial" panose="020B0604020202020204" pitchFamily="34" charset="0"/>
              <a:buChar char="•"/>
            </a:pPr>
            <a:r>
              <a:rPr lang="en-GB" dirty="0" smtClean="0"/>
              <a:t>Keeping animals indoors</a:t>
            </a:r>
          </a:p>
          <a:p>
            <a:pPr>
              <a:buFont typeface="Arial" panose="020B0604020202020204" pitchFamily="34" charset="0"/>
              <a:buChar char="•"/>
            </a:pPr>
            <a:endParaRPr lang="en-GB" dirty="0" smtClean="0"/>
          </a:p>
          <a:p>
            <a:pPr marL="0" indent="0">
              <a:buNone/>
            </a:pPr>
            <a:endParaRPr lang="en-GB" dirty="0" smtClean="0"/>
          </a:p>
        </p:txBody>
      </p:sp>
    </p:spTree>
    <p:extLst>
      <p:ext uri="{BB962C8B-B14F-4D97-AF65-F5344CB8AC3E}">
        <p14:creationId xmlns:p14="http://schemas.microsoft.com/office/powerpoint/2010/main" val="327345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GB" smtClean="0"/>
              <a:t>Energy loss in food chains</a:t>
            </a:r>
          </a:p>
        </p:txBody>
      </p:sp>
    </p:spTree>
    <p:controls>
      <mc:AlternateContent xmlns:mc="http://schemas.openxmlformats.org/markup-compatibility/2006">
        <mc:Choice xmlns:v="urn:schemas-microsoft-com:vml" Requires="v">
          <p:control spid="1038" name="ShockwaveFlash1" r:id="rId2" imgW="8699400" imgH="5308560"/>
        </mc:Choice>
        <mc:Fallback>
          <p:control name="ShockwaveFlash1" r:id="rId2" imgW="8699400" imgH="5308560">
            <p:pic>
              <p:nvPicPr>
                <p:cNvPr id="2" name="ShockwaveFlash1"/>
                <p:cNvPicPr preferRelativeResize="0">
                  <a:picLocks noChangeArrowheads="1" noChangeShapeType="1"/>
                </p:cNvPicPr>
                <p:nvPr/>
              </p:nvPicPr>
              <p:blipFill>
                <a:blip r:embed="rId5"/>
                <a:srcRect/>
                <a:stretch>
                  <a:fillRect/>
                </a:stretch>
              </p:blipFill>
              <p:spPr bwMode="auto">
                <a:xfrm>
                  <a:off x="212725" y="800100"/>
                  <a:ext cx="8699500" cy="53086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Autofit/>
          </a:bodyPr>
          <a:lstStyle/>
          <a:p>
            <a:pPr algn="ctr"/>
            <a:r>
              <a:rPr lang="en-GB" sz="4000" dirty="0">
                <a:solidFill>
                  <a:schemeClr val="tx1"/>
                </a:solidFill>
              </a:rPr>
              <a:t>Energy transfer between trophic levels is relatively inefficient. </a:t>
            </a:r>
            <a:endParaRPr lang="en-GB" sz="4000" dirty="0"/>
          </a:p>
        </p:txBody>
      </p:sp>
      <p:sp>
        <p:nvSpPr>
          <p:cNvPr id="3" name="Content Placeholder 2"/>
          <p:cNvSpPr>
            <a:spLocks noGrp="1"/>
          </p:cNvSpPr>
          <p:nvPr>
            <p:ph idx="1"/>
          </p:nvPr>
        </p:nvSpPr>
        <p:spPr>
          <a:xfrm>
            <a:off x="457200" y="1700808"/>
            <a:ext cx="8229600" cy="4623792"/>
          </a:xfrm>
        </p:spPr>
        <p:txBody>
          <a:bodyPr>
            <a:normAutofit fontScale="92500" lnSpcReduction="20000"/>
          </a:bodyPr>
          <a:lstStyle/>
          <a:p>
            <a:pPr marL="0" indent="0" algn="just">
              <a:buNone/>
            </a:pPr>
            <a:r>
              <a:rPr lang="en-GB" dirty="0"/>
              <a:t>Question: Give 4 reasons why there is a low percentage of energy transferred at each stage:</a:t>
            </a:r>
          </a:p>
          <a:p>
            <a:pPr algn="just"/>
            <a:r>
              <a:rPr lang="en-GB" dirty="0"/>
              <a:t>Part of the organism is </a:t>
            </a:r>
            <a:r>
              <a:rPr lang="en-GB" dirty="0">
                <a:solidFill>
                  <a:srgbClr val="FF0000"/>
                </a:solidFill>
              </a:rPr>
              <a:t>not eaten</a:t>
            </a:r>
            <a:r>
              <a:rPr lang="en-GB" dirty="0"/>
              <a:t>.</a:t>
            </a:r>
          </a:p>
          <a:p>
            <a:pPr algn="just"/>
            <a:r>
              <a:rPr lang="en-GB" dirty="0"/>
              <a:t>Some parts are eaten but </a:t>
            </a:r>
            <a:r>
              <a:rPr lang="en-GB" dirty="0">
                <a:solidFill>
                  <a:srgbClr val="FF0000"/>
                </a:solidFill>
              </a:rPr>
              <a:t>cannot be digested </a:t>
            </a:r>
            <a:r>
              <a:rPr lang="en-GB" dirty="0"/>
              <a:t>and are lost in faeces.</a:t>
            </a:r>
          </a:p>
          <a:p>
            <a:pPr algn="just"/>
            <a:r>
              <a:rPr lang="en-GB" dirty="0"/>
              <a:t>Some energy is lost in </a:t>
            </a:r>
            <a:r>
              <a:rPr lang="en-GB" dirty="0">
                <a:solidFill>
                  <a:srgbClr val="FF0000"/>
                </a:solidFill>
              </a:rPr>
              <a:t>excretory</a:t>
            </a:r>
            <a:r>
              <a:rPr lang="en-GB" dirty="0"/>
              <a:t> materials e.g. urine.</a:t>
            </a:r>
          </a:p>
          <a:p>
            <a:pPr algn="just"/>
            <a:r>
              <a:rPr lang="en-GB" dirty="0"/>
              <a:t>Some energy losses occur as heat from </a:t>
            </a:r>
            <a:r>
              <a:rPr lang="en-GB" dirty="0">
                <a:solidFill>
                  <a:srgbClr val="FF0000"/>
                </a:solidFill>
              </a:rPr>
              <a:t>respiration</a:t>
            </a:r>
            <a:r>
              <a:rPr lang="en-GB" dirty="0"/>
              <a:t> (directly from the body to the environment). </a:t>
            </a:r>
            <a:endParaRPr lang="en-GB" dirty="0" smtClean="0"/>
          </a:p>
          <a:p>
            <a:pPr marL="0" indent="0" algn="just">
              <a:buNone/>
            </a:pPr>
            <a:endParaRPr lang="en-GB" sz="1100" dirty="0"/>
          </a:p>
          <a:p>
            <a:pPr marL="0" indent="0" algn="just">
              <a:buNone/>
            </a:pPr>
            <a:r>
              <a:rPr lang="en-GB" dirty="0" smtClean="0"/>
              <a:t>Why are respiration loses higher in mammals and birds?</a:t>
            </a:r>
          </a:p>
          <a:p>
            <a:pPr marL="0" indent="0" algn="just">
              <a:buNone/>
            </a:pPr>
            <a:r>
              <a:rPr lang="en-GB" dirty="0" smtClean="0"/>
              <a:t>Because </a:t>
            </a:r>
            <a:r>
              <a:rPr lang="en-GB" dirty="0"/>
              <a:t>of their </a:t>
            </a:r>
            <a:r>
              <a:rPr lang="en-GB" dirty="0">
                <a:solidFill>
                  <a:srgbClr val="FF0000"/>
                </a:solidFill>
              </a:rPr>
              <a:t>high</a:t>
            </a:r>
            <a:r>
              <a:rPr lang="en-GB" dirty="0"/>
              <a:t> </a:t>
            </a:r>
            <a:r>
              <a:rPr lang="en-GB" dirty="0">
                <a:solidFill>
                  <a:srgbClr val="FF0000"/>
                </a:solidFill>
              </a:rPr>
              <a:t>body temperature</a:t>
            </a:r>
            <a:r>
              <a:rPr lang="en-GB" dirty="0"/>
              <a:t>. Much energy is needed to maintain their body temperature when heat is being constantly lost to the environment.</a:t>
            </a:r>
          </a:p>
          <a:p>
            <a:endParaRPr lang="en-GB" dirty="0"/>
          </a:p>
        </p:txBody>
      </p:sp>
    </p:spTree>
    <p:extLst>
      <p:ext uri="{BB962C8B-B14F-4D97-AF65-F5344CB8AC3E}">
        <p14:creationId xmlns:p14="http://schemas.microsoft.com/office/powerpoint/2010/main" val="201701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5400" dirty="0">
                <a:solidFill>
                  <a:schemeClr val="tx1"/>
                </a:solidFill>
              </a:rPr>
              <a:t>Energy transfer between trophic levels is relatively inefficient. </a:t>
            </a:r>
            <a:endParaRPr lang="en-GB" dirty="0">
              <a:solidFill>
                <a:schemeClr val="tx1"/>
              </a:solidFill>
            </a:endParaRPr>
          </a:p>
        </p:txBody>
      </p:sp>
      <p:sp>
        <p:nvSpPr>
          <p:cNvPr id="3" name="Content Placeholder 2"/>
          <p:cNvSpPr>
            <a:spLocks noGrp="1"/>
          </p:cNvSpPr>
          <p:nvPr>
            <p:ph idx="1"/>
          </p:nvPr>
        </p:nvSpPr>
        <p:spPr/>
        <p:txBody>
          <a:bodyPr>
            <a:normAutofit/>
          </a:bodyPr>
          <a:lstStyle/>
          <a:p>
            <a:pPr>
              <a:buNone/>
            </a:pPr>
            <a:r>
              <a:rPr lang="en-GB" dirty="0" smtClean="0"/>
              <a:t>This has the following consequences:</a:t>
            </a:r>
          </a:p>
          <a:p>
            <a:r>
              <a:rPr lang="en-GB" dirty="0" smtClean="0"/>
              <a:t>Food chains tend to have </a:t>
            </a:r>
            <a:r>
              <a:rPr lang="en-GB" dirty="0" smtClean="0">
                <a:solidFill>
                  <a:srgbClr val="FF0000"/>
                </a:solidFill>
              </a:rPr>
              <a:t>4/5 </a:t>
            </a:r>
            <a:r>
              <a:rPr lang="en-GB" dirty="0" err="1" smtClean="0">
                <a:solidFill>
                  <a:srgbClr val="FF0000"/>
                </a:solidFill>
              </a:rPr>
              <a:t>trophic</a:t>
            </a:r>
            <a:r>
              <a:rPr lang="en-GB" dirty="0" smtClean="0">
                <a:solidFill>
                  <a:srgbClr val="FF0000"/>
                </a:solidFill>
              </a:rPr>
              <a:t> levels </a:t>
            </a:r>
            <a:r>
              <a:rPr lang="en-GB" dirty="0" smtClean="0"/>
              <a:t>because insufficient energy is available to support a large enough breeding population at </a:t>
            </a:r>
            <a:r>
              <a:rPr lang="en-GB" dirty="0" err="1" smtClean="0"/>
              <a:t>trophic</a:t>
            </a:r>
            <a:r>
              <a:rPr lang="en-GB" dirty="0" smtClean="0"/>
              <a:t> levels higher than these.</a:t>
            </a:r>
          </a:p>
          <a:p>
            <a:r>
              <a:rPr lang="en-GB" dirty="0" smtClean="0"/>
              <a:t>The total mass of organisms in a particular place (biomass) is less at higher </a:t>
            </a:r>
            <a:r>
              <a:rPr lang="en-GB" dirty="0" err="1" smtClean="0"/>
              <a:t>trophic</a:t>
            </a:r>
            <a:r>
              <a:rPr lang="en-GB" dirty="0" smtClean="0"/>
              <a:t> levels.</a:t>
            </a:r>
          </a:p>
          <a:p>
            <a:r>
              <a:rPr lang="en-GB" dirty="0" smtClean="0"/>
              <a:t>The total amount of energy stored is less at each level as one moves up a food chain.</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4" name="Rectangle 44"/>
          <p:cNvSpPr>
            <a:spLocks noGrp="1" noChangeArrowheads="1"/>
          </p:cNvSpPr>
          <p:nvPr>
            <p:ph type="title" idx="4294967295"/>
          </p:nvPr>
        </p:nvSpPr>
        <p:spPr/>
        <p:txBody>
          <a:bodyPr>
            <a:normAutofit fontScale="90000"/>
          </a:bodyPr>
          <a:lstStyle/>
          <a:p>
            <a:r>
              <a:rPr lang="en-GB"/>
              <a:t>Energy transfer in the food chain</a:t>
            </a:r>
          </a:p>
        </p:txBody>
      </p:sp>
    </p:spTree>
    <p:controls>
      <mc:AlternateContent xmlns:mc="http://schemas.openxmlformats.org/markup-compatibility/2006">
        <mc:Choice xmlns:v="urn:schemas-microsoft-com:vml" Requires="v">
          <p:control spid="2060" name="ShockwaveFlash1" r:id="rId2" imgW="8699400" imgH="5308560"/>
        </mc:Choice>
        <mc:Fallback>
          <p:control name="ShockwaveFlash1" r:id="rId2" imgW="8699400" imgH="5308560">
            <p:pic>
              <p:nvPicPr>
                <p:cNvPr id="2" name="ShockwaveFlash1"/>
                <p:cNvPicPr preferRelativeResize="0">
                  <a:picLocks noChangeArrowheads="1" noChangeShapeType="1"/>
                </p:cNvPicPr>
                <p:nvPr/>
              </p:nvPicPr>
              <p:blipFill>
                <a:blip r:embed="rId5"/>
                <a:srcRect/>
                <a:stretch>
                  <a:fillRect/>
                </a:stretch>
              </p:blipFill>
              <p:spPr bwMode="auto">
                <a:xfrm>
                  <a:off x="212725" y="800100"/>
                  <a:ext cx="8699500" cy="53086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3978555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191" name="Picture 15" descr="BA12_gfx_cow"/>
          <p:cNvPicPr>
            <a:picLocks noChangeAspect="1" noChangeArrowheads="1"/>
          </p:cNvPicPr>
          <p:nvPr/>
        </p:nvPicPr>
        <p:blipFill>
          <a:blip r:embed="rId3" cstate="print"/>
          <a:srcRect/>
          <a:stretch>
            <a:fillRect/>
          </a:stretch>
        </p:blipFill>
        <p:spPr bwMode="auto">
          <a:xfrm>
            <a:off x="4227513" y="3543300"/>
            <a:ext cx="1190625" cy="1812925"/>
          </a:xfrm>
          <a:prstGeom prst="rect">
            <a:avLst/>
          </a:prstGeom>
          <a:noFill/>
          <a:ln w="9525">
            <a:noFill/>
            <a:miter lim="800000"/>
            <a:headEnd/>
            <a:tailEnd/>
          </a:ln>
        </p:spPr>
      </p:pic>
      <p:pic>
        <p:nvPicPr>
          <p:cNvPr id="306194" name="Picture 18" descr="BA12_gfx_arrows"/>
          <p:cNvPicPr>
            <a:picLocks noChangeAspect="1" noChangeArrowheads="1"/>
          </p:cNvPicPr>
          <p:nvPr/>
        </p:nvPicPr>
        <p:blipFill>
          <a:blip r:embed="rId4" cstate="print"/>
          <a:srcRect/>
          <a:stretch>
            <a:fillRect/>
          </a:stretch>
        </p:blipFill>
        <p:spPr bwMode="auto">
          <a:xfrm>
            <a:off x="2341563" y="3963988"/>
            <a:ext cx="1666875" cy="971550"/>
          </a:xfrm>
          <a:prstGeom prst="rect">
            <a:avLst/>
          </a:prstGeom>
          <a:noFill/>
          <a:ln w="9525">
            <a:noFill/>
            <a:miter lim="800000"/>
            <a:headEnd/>
            <a:tailEnd/>
          </a:ln>
        </p:spPr>
      </p:pic>
      <p:pic>
        <p:nvPicPr>
          <p:cNvPr id="306197" name="Picture 21" descr="BA12_gfx_burger_eater"/>
          <p:cNvPicPr>
            <a:picLocks noChangeAspect="1" noChangeArrowheads="1"/>
          </p:cNvPicPr>
          <p:nvPr/>
        </p:nvPicPr>
        <p:blipFill>
          <a:blip r:embed="rId5" cstate="print"/>
          <a:srcRect/>
          <a:stretch>
            <a:fillRect/>
          </a:stretch>
        </p:blipFill>
        <p:spPr bwMode="auto">
          <a:xfrm>
            <a:off x="7524750" y="3019425"/>
            <a:ext cx="1266825" cy="2281238"/>
          </a:xfrm>
          <a:prstGeom prst="rect">
            <a:avLst/>
          </a:prstGeom>
          <a:noFill/>
          <a:ln w="9525">
            <a:noFill/>
            <a:miter lim="800000"/>
            <a:headEnd/>
            <a:tailEnd/>
          </a:ln>
        </p:spPr>
      </p:pic>
      <p:pic>
        <p:nvPicPr>
          <p:cNvPr id="306198" name="Picture 22" descr="BA12_gfx_wheat"/>
          <p:cNvPicPr>
            <a:picLocks noChangeAspect="1" noChangeArrowheads="1"/>
          </p:cNvPicPr>
          <p:nvPr/>
        </p:nvPicPr>
        <p:blipFill>
          <a:blip r:embed="rId6" cstate="print"/>
          <a:srcRect/>
          <a:stretch>
            <a:fillRect/>
          </a:stretch>
        </p:blipFill>
        <p:spPr bwMode="auto">
          <a:xfrm>
            <a:off x="611188" y="1808163"/>
            <a:ext cx="1511300" cy="1511300"/>
          </a:xfrm>
          <a:prstGeom prst="rect">
            <a:avLst/>
          </a:prstGeom>
          <a:noFill/>
          <a:ln w="9525">
            <a:noFill/>
            <a:miter lim="800000"/>
            <a:headEnd/>
            <a:tailEnd/>
          </a:ln>
        </p:spPr>
      </p:pic>
      <p:pic>
        <p:nvPicPr>
          <p:cNvPr id="306199" name="Picture 23" descr="BA12_gfx_wheat"/>
          <p:cNvPicPr>
            <a:picLocks noChangeAspect="1" noChangeArrowheads="1"/>
          </p:cNvPicPr>
          <p:nvPr/>
        </p:nvPicPr>
        <p:blipFill>
          <a:blip r:embed="rId6" cstate="print"/>
          <a:srcRect/>
          <a:stretch>
            <a:fillRect/>
          </a:stretch>
        </p:blipFill>
        <p:spPr bwMode="auto">
          <a:xfrm>
            <a:off x="611188" y="3694113"/>
            <a:ext cx="1511300" cy="1511300"/>
          </a:xfrm>
          <a:prstGeom prst="rect">
            <a:avLst/>
          </a:prstGeom>
          <a:noFill/>
          <a:ln w="9525">
            <a:noFill/>
            <a:miter lim="800000"/>
            <a:headEnd/>
            <a:tailEnd/>
          </a:ln>
        </p:spPr>
      </p:pic>
      <p:pic>
        <p:nvPicPr>
          <p:cNvPr id="306202" name="Picture 26" descr="BA12_gfx_bread_eater"/>
          <p:cNvPicPr>
            <a:picLocks noChangeAspect="1" noChangeArrowheads="1"/>
          </p:cNvPicPr>
          <p:nvPr/>
        </p:nvPicPr>
        <p:blipFill>
          <a:blip r:embed="rId7" cstate="print"/>
          <a:srcRect/>
          <a:stretch>
            <a:fillRect/>
          </a:stretch>
        </p:blipFill>
        <p:spPr bwMode="auto">
          <a:xfrm>
            <a:off x="4067175" y="1628775"/>
            <a:ext cx="1677988" cy="1871663"/>
          </a:xfrm>
          <a:prstGeom prst="rect">
            <a:avLst/>
          </a:prstGeom>
          <a:noFill/>
          <a:ln w="9525">
            <a:noFill/>
            <a:miter lim="800000"/>
            <a:headEnd/>
            <a:tailEnd/>
          </a:ln>
        </p:spPr>
      </p:pic>
      <p:sp>
        <p:nvSpPr>
          <p:cNvPr id="22536" name="Rectangle 2"/>
          <p:cNvSpPr>
            <a:spLocks noGrp="1" noChangeArrowheads="1"/>
          </p:cNvSpPr>
          <p:nvPr>
            <p:ph type="title"/>
          </p:nvPr>
        </p:nvSpPr>
        <p:spPr>
          <a:xfrm>
            <a:off x="457200" y="0"/>
            <a:ext cx="8229600" cy="714375"/>
          </a:xfrm>
          <a:noFill/>
        </p:spPr>
        <p:txBody>
          <a:bodyPr/>
          <a:lstStyle/>
          <a:p>
            <a:r>
              <a:rPr lang="en-GB" sz="3600" smtClean="0"/>
              <a:t>How energy efficient is it to eat meat?</a:t>
            </a:r>
          </a:p>
        </p:txBody>
      </p:sp>
      <p:sp>
        <p:nvSpPr>
          <p:cNvPr id="22537" name="Text Box 4"/>
          <p:cNvSpPr txBox="1">
            <a:spLocks noChangeArrowheads="1"/>
          </p:cNvSpPr>
          <p:nvPr/>
        </p:nvSpPr>
        <p:spPr bwMode="auto">
          <a:xfrm>
            <a:off x="500063" y="784225"/>
            <a:ext cx="8596312" cy="830263"/>
          </a:xfrm>
          <a:prstGeom prst="rect">
            <a:avLst/>
          </a:prstGeom>
          <a:noFill/>
          <a:ln w="9525">
            <a:noFill/>
            <a:miter lim="800000"/>
            <a:headEnd/>
            <a:tailEnd/>
          </a:ln>
        </p:spPr>
        <p:txBody>
          <a:bodyPr>
            <a:spAutoFit/>
          </a:bodyPr>
          <a:lstStyle/>
          <a:p>
            <a:pPr>
              <a:spcBef>
                <a:spcPct val="50000"/>
              </a:spcBef>
            </a:pPr>
            <a:r>
              <a:rPr lang="en-GB" sz="2400"/>
              <a:t>Food chains can be used to understand why some foods cost more than others. Which of these chains is the most efficient?</a:t>
            </a:r>
          </a:p>
        </p:txBody>
      </p:sp>
      <p:sp>
        <p:nvSpPr>
          <p:cNvPr id="306190" name="Text Box 14"/>
          <p:cNvSpPr txBox="1">
            <a:spLocks noChangeArrowheads="1"/>
          </p:cNvSpPr>
          <p:nvPr/>
        </p:nvSpPr>
        <p:spPr bwMode="auto">
          <a:xfrm>
            <a:off x="539750" y="5445125"/>
            <a:ext cx="7916863" cy="830263"/>
          </a:xfrm>
          <a:prstGeom prst="rect">
            <a:avLst/>
          </a:prstGeom>
          <a:noFill/>
          <a:ln w="9525">
            <a:noFill/>
            <a:miter lim="800000"/>
            <a:headEnd/>
            <a:tailEnd/>
          </a:ln>
        </p:spPr>
        <p:txBody>
          <a:bodyPr>
            <a:spAutoFit/>
          </a:bodyPr>
          <a:lstStyle/>
          <a:p>
            <a:pPr>
              <a:spcBef>
                <a:spcPct val="50000"/>
              </a:spcBef>
            </a:pPr>
            <a:r>
              <a:rPr lang="en-GB" sz="2400"/>
              <a:t>The first food chain is the most efficient because it contains fewest trophic levels, so less energy will be lost.</a:t>
            </a:r>
          </a:p>
        </p:txBody>
      </p:sp>
      <p:pic>
        <p:nvPicPr>
          <p:cNvPr id="306204" name="Picture 28" descr="BA12_gfx_arrows"/>
          <p:cNvPicPr>
            <a:picLocks noChangeAspect="1" noChangeArrowheads="1"/>
          </p:cNvPicPr>
          <p:nvPr/>
        </p:nvPicPr>
        <p:blipFill>
          <a:blip r:embed="rId4" cstate="print"/>
          <a:srcRect/>
          <a:stretch>
            <a:fillRect/>
          </a:stretch>
        </p:blipFill>
        <p:spPr bwMode="auto">
          <a:xfrm>
            <a:off x="2341563" y="2078038"/>
            <a:ext cx="1666875" cy="971550"/>
          </a:xfrm>
          <a:prstGeom prst="rect">
            <a:avLst/>
          </a:prstGeom>
          <a:noFill/>
          <a:ln w="9525">
            <a:noFill/>
            <a:miter lim="800000"/>
            <a:headEnd/>
            <a:tailEnd/>
          </a:ln>
        </p:spPr>
      </p:pic>
      <p:pic>
        <p:nvPicPr>
          <p:cNvPr id="306205" name="Picture 29" descr="BA12_gfx_arrows"/>
          <p:cNvPicPr>
            <a:picLocks noChangeAspect="1" noChangeArrowheads="1"/>
          </p:cNvPicPr>
          <p:nvPr/>
        </p:nvPicPr>
        <p:blipFill>
          <a:blip r:embed="rId4" cstate="print"/>
          <a:srcRect/>
          <a:stretch>
            <a:fillRect/>
          </a:stretch>
        </p:blipFill>
        <p:spPr bwMode="auto">
          <a:xfrm>
            <a:off x="5637213" y="3963988"/>
            <a:ext cx="1666875" cy="971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6198"/>
                                        </p:tgtEl>
                                        <p:attrNameLst>
                                          <p:attrName>style.visibility</p:attrName>
                                        </p:attrNameLst>
                                      </p:cBhvr>
                                      <p:to>
                                        <p:strVal val="visible"/>
                                      </p:to>
                                    </p:set>
                                    <p:anim calcmode="lin" valueType="num">
                                      <p:cBhvr>
                                        <p:cTn id="7" dur="500" fill="hold"/>
                                        <p:tgtEl>
                                          <p:spTgt spid="306198"/>
                                        </p:tgtEl>
                                        <p:attrNameLst>
                                          <p:attrName>ppt_w</p:attrName>
                                        </p:attrNameLst>
                                      </p:cBhvr>
                                      <p:tavLst>
                                        <p:tav tm="0">
                                          <p:val>
                                            <p:fltVal val="0"/>
                                          </p:val>
                                        </p:tav>
                                        <p:tav tm="100000">
                                          <p:val>
                                            <p:strVal val="#ppt_w"/>
                                          </p:val>
                                        </p:tav>
                                      </p:tavLst>
                                    </p:anim>
                                    <p:anim calcmode="lin" valueType="num">
                                      <p:cBhvr>
                                        <p:cTn id="8" dur="500" fill="hold"/>
                                        <p:tgtEl>
                                          <p:spTgt spid="30619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06204"/>
                                        </p:tgtEl>
                                        <p:attrNameLst>
                                          <p:attrName>style.visibility</p:attrName>
                                        </p:attrNameLst>
                                      </p:cBhvr>
                                      <p:to>
                                        <p:strVal val="visible"/>
                                      </p:to>
                                    </p:set>
                                    <p:animEffect transition="in" filter="wipe(left)">
                                      <p:cBhvr>
                                        <p:cTn id="12" dur="500"/>
                                        <p:tgtEl>
                                          <p:spTgt spid="306204"/>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306202"/>
                                        </p:tgtEl>
                                        <p:attrNameLst>
                                          <p:attrName>style.visibility</p:attrName>
                                        </p:attrNameLst>
                                      </p:cBhvr>
                                      <p:to>
                                        <p:strVal val="visible"/>
                                      </p:to>
                                    </p:set>
                                    <p:anim calcmode="lin" valueType="num">
                                      <p:cBhvr>
                                        <p:cTn id="16" dur="500" fill="hold"/>
                                        <p:tgtEl>
                                          <p:spTgt spid="306202"/>
                                        </p:tgtEl>
                                        <p:attrNameLst>
                                          <p:attrName>ppt_w</p:attrName>
                                        </p:attrNameLst>
                                      </p:cBhvr>
                                      <p:tavLst>
                                        <p:tav tm="0">
                                          <p:val>
                                            <p:fltVal val="0"/>
                                          </p:val>
                                        </p:tav>
                                        <p:tav tm="100000">
                                          <p:val>
                                            <p:strVal val="#ppt_w"/>
                                          </p:val>
                                        </p:tav>
                                      </p:tavLst>
                                    </p:anim>
                                    <p:anim calcmode="lin" valueType="num">
                                      <p:cBhvr>
                                        <p:cTn id="17" dur="500" fill="hold"/>
                                        <p:tgtEl>
                                          <p:spTgt spid="306202"/>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306199"/>
                                        </p:tgtEl>
                                        <p:attrNameLst>
                                          <p:attrName>style.visibility</p:attrName>
                                        </p:attrNameLst>
                                      </p:cBhvr>
                                      <p:to>
                                        <p:strVal val="visible"/>
                                      </p:to>
                                    </p:set>
                                    <p:anim calcmode="lin" valueType="num">
                                      <p:cBhvr>
                                        <p:cTn id="22" dur="500" fill="hold"/>
                                        <p:tgtEl>
                                          <p:spTgt spid="306199"/>
                                        </p:tgtEl>
                                        <p:attrNameLst>
                                          <p:attrName>ppt_w</p:attrName>
                                        </p:attrNameLst>
                                      </p:cBhvr>
                                      <p:tavLst>
                                        <p:tav tm="0">
                                          <p:val>
                                            <p:fltVal val="0"/>
                                          </p:val>
                                        </p:tav>
                                        <p:tav tm="100000">
                                          <p:val>
                                            <p:strVal val="#ppt_w"/>
                                          </p:val>
                                        </p:tav>
                                      </p:tavLst>
                                    </p:anim>
                                    <p:anim calcmode="lin" valueType="num">
                                      <p:cBhvr>
                                        <p:cTn id="23" dur="500" fill="hold"/>
                                        <p:tgtEl>
                                          <p:spTgt spid="306199"/>
                                        </p:tgtEl>
                                        <p:attrNameLst>
                                          <p:attrName>ppt_h</p:attrName>
                                        </p:attrNameLst>
                                      </p:cBhvr>
                                      <p:tavLst>
                                        <p:tav tm="0">
                                          <p:val>
                                            <p:fltVal val="0"/>
                                          </p:val>
                                        </p:tav>
                                        <p:tav tm="100000">
                                          <p:val>
                                            <p:strVal val="#ppt_h"/>
                                          </p:val>
                                        </p:tav>
                                      </p:tavLst>
                                    </p:anim>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306194"/>
                                        </p:tgtEl>
                                        <p:attrNameLst>
                                          <p:attrName>style.visibility</p:attrName>
                                        </p:attrNameLst>
                                      </p:cBhvr>
                                      <p:to>
                                        <p:strVal val="visible"/>
                                      </p:to>
                                    </p:set>
                                    <p:animEffect transition="in" filter="wipe(left)">
                                      <p:cBhvr>
                                        <p:cTn id="27" dur="500"/>
                                        <p:tgtEl>
                                          <p:spTgt spid="306194"/>
                                        </p:tgtEl>
                                      </p:cBhvr>
                                    </p:animEffect>
                                  </p:childTnLst>
                                </p:cTn>
                              </p:par>
                            </p:childTnLst>
                          </p:cTn>
                        </p:par>
                        <p:par>
                          <p:cTn id="28" fill="hold">
                            <p:stCondLst>
                              <p:cond delay="1000"/>
                            </p:stCondLst>
                            <p:childTnLst>
                              <p:par>
                                <p:cTn id="29" presetID="23" presetClass="entr" presetSubtype="16" fill="hold" nodeType="afterEffect">
                                  <p:stCondLst>
                                    <p:cond delay="0"/>
                                  </p:stCondLst>
                                  <p:childTnLst>
                                    <p:set>
                                      <p:cBhvr>
                                        <p:cTn id="30" dur="1" fill="hold">
                                          <p:stCondLst>
                                            <p:cond delay="0"/>
                                          </p:stCondLst>
                                        </p:cTn>
                                        <p:tgtEl>
                                          <p:spTgt spid="306191"/>
                                        </p:tgtEl>
                                        <p:attrNameLst>
                                          <p:attrName>style.visibility</p:attrName>
                                        </p:attrNameLst>
                                      </p:cBhvr>
                                      <p:to>
                                        <p:strVal val="visible"/>
                                      </p:to>
                                    </p:set>
                                    <p:anim calcmode="lin" valueType="num">
                                      <p:cBhvr>
                                        <p:cTn id="31" dur="500" fill="hold"/>
                                        <p:tgtEl>
                                          <p:spTgt spid="306191"/>
                                        </p:tgtEl>
                                        <p:attrNameLst>
                                          <p:attrName>ppt_w</p:attrName>
                                        </p:attrNameLst>
                                      </p:cBhvr>
                                      <p:tavLst>
                                        <p:tav tm="0">
                                          <p:val>
                                            <p:fltVal val="0"/>
                                          </p:val>
                                        </p:tav>
                                        <p:tav tm="100000">
                                          <p:val>
                                            <p:strVal val="#ppt_w"/>
                                          </p:val>
                                        </p:tav>
                                      </p:tavLst>
                                    </p:anim>
                                    <p:anim calcmode="lin" valueType="num">
                                      <p:cBhvr>
                                        <p:cTn id="32" dur="500" fill="hold"/>
                                        <p:tgtEl>
                                          <p:spTgt spid="306191"/>
                                        </p:tgtEl>
                                        <p:attrNameLst>
                                          <p:attrName>ppt_h</p:attrName>
                                        </p:attrNameLst>
                                      </p:cBhvr>
                                      <p:tavLst>
                                        <p:tav tm="0">
                                          <p:val>
                                            <p:fltVal val="0"/>
                                          </p:val>
                                        </p:tav>
                                        <p:tav tm="100000">
                                          <p:val>
                                            <p:strVal val="#ppt_h"/>
                                          </p:val>
                                        </p:tav>
                                      </p:tavLst>
                                    </p:anim>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306205"/>
                                        </p:tgtEl>
                                        <p:attrNameLst>
                                          <p:attrName>style.visibility</p:attrName>
                                        </p:attrNameLst>
                                      </p:cBhvr>
                                      <p:to>
                                        <p:strVal val="visible"/>
                                      </p:to>
                                    </p:set>
                                    <p:animEffect transition="in" filter="wipe(left)">
                                      <p:cBhvr>
                                        <p:cTn id="36" dur="500"/>
                                        <p:tgtEl>
                                          <p:spTgt spid="306205"/>
                                        </p:tgtEl>
                                      </p:cBhvr>
                                    </p:animEffect>
                                  </p:childTnLst>
                                </p:cTn>
                              </p:par>
                            </p:childTnLst>
                          </p:cTn>
                        </p:par>
                        <p:par>
                          <p:cTn id="37" fill="hold">
                            <p:stCondLst>
                              <p:cond delay="2000"/>
                            </p:stCondLst>
                            <p:childTnLst>
                              <p:par>
                                <p:cTn id="38" presetID="23" presetClass="entr" presetSubtype="16" fill="hold" nodeType="afterEffect">
                                  <p:stCondLst>
                                    <p:cond delay="0"/>
                                  </p:stCondLst>
                                  <p:childTnLst>
                                    <p:set>
                                      <p:cBhvr>
                                        <p:cTn id="39" dur="1" fill="hold">
                                          <p:stCondLst>
                                            <p:cond delay="0"/>
                                          </p:stCondLst>
                                        </p:cTn>
                                        <p:tgtEl>
                                          <p:spTgt spid="306197"/>
                                        </p:tgtEl>
                                        <p:attrNameLst>
                                          <p:attrName>style.visibility</p:attrName>
                                        </p:attrNameLst>
                                      </p:cBhvr>
                                      <p:to>
                                        <p:strVal val="visible"/>
                                      </p:to>
                                    </p:set>
                                    <p:anim calcmode="lin" valueType="num">
                                      <p:cBhvr>
                                        <p:cTn id="40" dur="500" fill="hold"/>
                                        <p:tgtEl>
                                          <p:spTgt spid="306197"/>
                                        </p:tgtEl>
                                        <p:attrNameLst>
                                          <p:attrName>ppt_w</p:attrName>
                                        </p:attrNameLst>
                                      </p:cBhvr>
                                      <p:tavLst>
                                        <p:tav tm="0">
                                          <p:val>
                                            <p:fltVal val="0"/>
                                          </p:val>
                                        </p:tav>
                                        <p:tav tm="100000">
                                          <p:val>
                                            <p:strVal val="#ppt_w"/>
                                          </p:val>
                                        </p:tav>
                                      </p:tavLst>
                                    </p:anim>
                                    <p:anim calcmode="lin" valueType="num">
                                      <p:cBhvr>
                                        <p:cTn id="41" dur="500" fill="hold"/>
                                        <p:tgtEl>
                                          <p:spTgt spid="306197"/>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306190"/>
                                        </p:tgtEl>
                                        <p:attrNameLst>
                                          <p:attrName>style.visibility</p:attrName>
                                        </p:attrNameLst>
                                      </p:cBhvr>
                                      <p:to>
                                        <p:strVal val="visible"/>
                                      </p:to>
                                    </p:set>
                                    <p:animEffect transition="in" filter="dissolve">
                                      <p:cBhvr>
                                        <p:cTn id="46" dur="500"/>
                                        <p:tgtEl>
                                          <p:spTgt spid="306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9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679" name="Picture 15" descr="BA12_gfx_lots_and_cows"/>
          <p:cNvPicPr>
            <a:picLocks noChangeAspect="1" noChangeArrowheads="1"/>
          </p:cNvPicPr>
          <p:nvPr/>
        </p:nvPicPr>
        <p:blipFill>
          <a:blip r:embed="rId3" cstate="print"/>
          <a:srcRect/>
          <a:stretch>
            <a:fillRect/>
          </a:stretch>
        </p:blipFill>
        <p:spPr bwMode="auto">
          <a:xfrm>
            <a:off x="4714875" y="3641725"/>
            <a:ext cx="4194175" cy="2181225"/>
          </a:xfrm>
          <a:prstGeom prst="rect">
            <a:avLst/>
          </a:prstGeom>
          <a:noFill/>
          <a:ln w="9525">
            <a:noFill/>
            <a:miter lim="800000"/>
            <a:headEnd/>
            <a:tailEnd/>
          </a:ln>
        </p:spPr>
      </p:pic>
      <p:pic>
        <p:nvPicPr>
          <p:cNvPr id="369680" name="Picture 16" descr="BA12_gfx_one_man_cows"/>
          <p:cNvPicPr>
            <a:picLocks noChangeAspect="1" noChangeArrowheads="1"/>
          </p:cNvPicPr>
          <p:nvPr/>
        </p:nvPicPr>
        <p:blipFill>
          <a:blip r:embed="rId4" cstate="print"/>
          <a:srcRect/>
          <a:stretch>
            <a:fillRect/>
          </a:stretch>
        </p:blipFill>
        <p:spPr bwMode="auto">
          <a:xfrm>
            <a:off x="595313" y="1781175"/>
            <a:ext cx="3721100" cy="2625725"/>
          </a:xfrm>
          <a:prstGeom prst="rect">
            <a:avLst/>
          </a:prstGeom>
          <a:noFill/>
          <a:ln w="9525">
            <a:noFill/>
            <a:miter lim="800000"/>
            <a:headEnd/>
            <a:tailEnd/>
          </a:ln>
        </p:spPr>
      </p:pic>
      <p:sp>
        <p:nvSpPr>
          <p:cNvPr id="23556" name="Rectangle 2"/>
          <p:cNvSpPr>
            <a:spLocks noGrp="1" noChangeArrowheads="1"/>
          </p:cNvSpPr>
          <p:nvPr>
            <p:ph type="title"/>
          </p:nvPr>
        </p:nvSpPr>
        <p:spPr>
          <a:xfrm>
            <a:off x="428625" y="0"/>
            <a:ext cx="8229600" cy="785813"/>
          </a:xfrm>
        </p:spPr>
        <p:txBody>
          <a:bodyPr/>
          <a:lstStyle/>
          <a:p>
            <a:r>
              <a:rPr lang="en-GB" sz="3600" smtClean="0"/>
              <a:t>Is eating meat less energy efficient? </a:t>
            </a:r>
          </a:p>
        </p:txBody>
      </p:sp>
      <p:sp>
        <p:nvSpPr>
          <p:cNvPr id="23557" name="Text Box 5"/>
          <p:cNvSpPr txBox="1">
            <a:spLocks noChangeArrowheads="1"/>
          </p:cNvSpPr>
          <p:nvPr/>
        </p:nvSpPr>
        <p:spPr bwMode="auto">
          <a:xfrm>
            <a:off x="563563" y="784225"/>
            <a:ext cx="7904162" cy="1200150"/>
          </a:xfrm>
          <a:prstGeom prst="rect">
            <a:avLst/>
          </a:prstGeom>
          <a:noFill/>
          <a:ln w="9525">
            <a:noFill/>
            <a:miter lim="800000"/>
            <a:headEnd/>
            <a:tailEnd/>
          </a:ln>
        </p:spPr>
        <p:txBody>
          <a:bodyPr>
            <a:spAutoFit/>
          </a:bodyPr>
          <a:lstStyle/>
          <a:p>
            <a:pPr>
              <a:spcBef>
                <a:spcPct val="50000"/>
              </a:spcBef>
            </a:pPr>
            <a:r>
              <a:rPr lang="en-GB" sz="2400"/>
              <a:t>Cattle and other livestock are fed grain and cereals. Would it be more energy efficient if humans ate the plant crops instead?</a:t>
            </a:r>
          </a:p>
        </p:txBody>
      </p:sp>
      <p:sp>
        <p:nvSpPr>
          <p:cNvPr id="369670" name="Text Box 6"/>
          <p:cNvSpPr txBox="1">
            <a:spLocks noChangeArrowheads="1"/>
          </p:cNvSpPr>
          <p:nvPr/>
        </p:nvSpPr>
        <p:spPr bwMode="auto">
          <a:xfrm>
            <a:off x="4859338" y="1916113"/>
            <a:ext cx="4033837" cy="1200150"/>
          </a:xfrm>
          <a:prstGeom prst="rect">
            <a:avLst/>
          </a:prstGeom>
          <a:noFill/>
          <a:ln w="9525">
            <a:noFill/>
            <a:miter lim="800000"/>
            <a:headEnd/>
            <a:tailEnd/>
          </a:ln>
        </p:spPr>
        <p:txBody>
          <a:bodyPr>
            <a:spAutoFit/>
          </a:bodyPr>
          <a:lstStyle/>
          <a:p>
            <a:pPr>
              <a:spcBef>
                <a:spcPct val="50000"/>
              </a:spcBef>
            </a:pPr>
            <a:r>
              <a:rPr lang="en-GB" sz="2400"/>
              <a:t>If a one-acre field of corn is used to feed cows, it can support one person.</a:t>
            </a:r>
          </a:p>
        </p:txBody>
      </p:sp>
      <p:sp>
        <p:nvSpPr>
          <p:cNvPr id="369671" name="Text Box 7"/>
          <p:cNvSpPr txBox="1">
            <a:spLocks noChangeArrowheads="1"/>
          </p:cNvSpPr>
          <p:nvPr/>
        </p:nvSpPr>
        <p:spPr bwMode="auto">
          <a:xfrm>
            <a:off x="563563" y="4508500"/>
            <a:ext cx="3744912" cy="1200150"/>
          </a:xfrm>
          <a:prstGeom prst="rect">
            <a:avLst/>
          </a:prstGeom>
          <a:noFill/>
          <a:ln w="9525">
            <a:noFill/>
            <a:miter lim="800000"/>
            <a:headEnd/>
            <a:tailEnd/>
          </a:ln>
        </p:spPr>
        <p:txBody>
          <a:bodyPr>
            <a:spAutoFit/>
          </a:bodyPr>
          <a:lstStyle/>
          <a:p>
            <a:pPr>
              <a:spcBef>
                <a:spcPct val="50000"/>
              </a:spcBef>
            </a:pPr>
            <a:r>
              <a:rPr lang="en-GB" sz="2400"/>
              <a:t>If the same area is used to feed humans directly, it can support 10 people.</a:t>
            </a:r>
          </a:p>
        </p:txBody>
      </p:sp>
      <p:sp>
        <p:nvSpPr>
          <p:cNvPr id="369676" name="Text Box 12"/>
          <p:cNvSpPr txBox="1">
            <a:spLocks noChangeArrowheads="1"/>
          </p:cNvSpPr>
          <p:nvPr/>
        </p:nvSpPr>
        <p:spPr bwMode="auto">
          <a:xfrm>
            <a:off x="563562" y="5780088"/>
            <a:ext cx="6240685" cy="830997"/>
          </a:xfrm>
          <a:prstGeom prst="rect">
            <a:avLst/>
          </a:prstGeom>
          <a:noFill/>
          <a:ln w="9525">
            <a:noFill/>
            <a:miter lim="800000"/>
            <a:headEnd/>
            <a:tailEnd/>
          </a:ln>
        </p:spPr>
        <p:txBody>
          <a:bodyPr wrap="square">
            <a:spAutoFit/>
          </a:bodyPr>
          <a:lstStyle/>
          <a:p>
            <a:pPr>
              <a:spcBef>
                <a:spcPct val="50000"/>
              </a:spcBef>
            </a:pPr>
            <a:r>
              <a:rPr lang="en-GB" sz="2400" dirty="0" smtClean="0"/>
              <a:t>However in some areas crops can’t survive but animals can e.g. sheep on mountainsides</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9670"/>
                                        </p:tgtEl>
                                        <p:attrNameLst>
                                          <p:attrName>style.visibility</p:attrName>
                                        </p:attrNameLst>
                                      </p:cBhvr>
                                      <p:to>
                                        <p:strVal val="visible"/>
                                      </p:to>
                                    </p:set>
                                    <p:animEffect transition="in" filter="dissolve">
                                      <p:cBhvr>
                                        <p:cTn id="7" dur="500"/>
                                        <p:tgtEl>
                                          <p:spTgt spid="369670"/>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369680"/>
                                        </p:tgtEl>
                                        <p:attrNameLst>
                                          <p:attrName>style.visibility</p:attrName>
                                        </p:attrNameLst>
                                      </p:cBhvr>
                                      <p:to>
                                        <p:strVal val="visible"/>
                                      </p:to>
                                    </p:set>
                                    <p:anim calcmode="lin" valueType="num">
                                      <p:cBhvr>
                                        <p:cTn id="11" dur="500" fill="hold"/>
                                        <p:tgtEl>
                                          <p:spTgt spid="369680"/>
                                        </p:tgtEl>
                                        <p:attrNameLst>
                                          <p:attrName>ppt_w</p:attrName>
                                        </p:attrNameLst>
                                      </p:cBhvr>
                                      <p:tavLst>
                                        <p:tav tm="0">
                                          <p:val>
                                            <p:fltVal val="0"/>
                                          </p:val>
                                        </p:tav>
                                        <p:tav tm="100000">
                                          <p:val>
                                            <p:strVal val="#ppt_w"/>
                                          </p:val>
                                        </p:tav>
                                      </p:tavLst>
                                    </p:anim>
                                    <p:anim calcmode="lin" valueType="num">
                                      <p:cBhvr>
                                        <p:cTn id="12" dur="500" fill="hold"/>
                                        <p:tgtEl>
                                          <p:spTgt spid="36968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9671"/>
                                        </p:tgtEl>
                                        <p:attrNameLst>
                                          <p:attrName>style.visibility</p:attrName>
                                        </p:attrNameLst>
                                      </p:cBhvr>
                                      <p:to>
                                        <p:strVal val="visible"/>
                                      </p:to>
                                    </p:set>
                                    <p:animEffect transition="in" filter="dissolve">
                                      <p:cBhvr>
                                        <p:cTn id="17" dur="500"/>
                                        <p:tgtEl>
                                          <p:spTgt spid="369671"/>
                                        </p:tgtEl>
                                      </p:cBhvr>
                                    </p:animEffect>
                                  </p:childTnLst>
                                </p:cTn>
                              </p:par>
                            </p:childTnLst>
                          </p:cTn>
                        </p:par>
                        <p:par>
                          <p:cTn id="18" fill="hold">
                            <p:stCondLst>
                              <p:cond delay="500"/>
                            </p:stCondLst>
                            <p:childTnLst>
                              <p:par>
                                <p:cTn id="19" presetID="23" presetClass="entr" presetSubtype="16" fill="hold" nodeType="afterEffect">
                                  <p:stCondLst>
                                    <p:cond delay="0"/>
                                  </p:stCondLst>
                                  <p:childTnLst>
                                    <p:set>
                                      <p:cBhvr>
                                        <p:cTn id="20" dur="1" fill="hold">
                                          <p:stCondLst>
                                            <p:cond delay="0"/>
                                          </p:stCondLst>
                                        </p:cTn>
                                        <p:tgtEl>
                                          <p:spTgt spid="369679"/>
                                        </p:tgtEl>
                                        <p:attrNameLst>
                                          <p:attrName>style.visibility</p:attrName>
                                        </p:attrNameLst>
                                      </p:cBhvr>
                                      <p:to>
                                        <p:strVal val="visible"/>
                                      </p:to>
                                    </p:set>
                                    <p:anim calcmode="lin" valueType="num">
                                      <p:cBhvr>
                                        <p:cTn id="21" dur="500" fill="hold"/>
                                        <p:tgtEl>
                                          <p:spTgt spid="369679"/>
                                        </p:tgtEl>
                                        <p:attrNameLst>
                                          <p:attrName>ppt_w</p:attrName>
                                        </p:attrNameLst>
                                      </p:cBhvr>
                                      <p:tavLst>
                                        <p:tav tm="0">
                                          <p:val>
                                            <p:fltVal val="0"/>
                                          </p:val>
                                        </p:tav>
                                        <p:tav tm="100000">
                                          <p:val>
                                            <p:strVal val="#ppt_w"/>
                                          </p:val>
                                        </p:tav>
                                      </p:tavLst>
                                    </p:anim>
                                    <p:anim calcmode="lin" valueType="num">
                                      <p:cBhvr>
                                        <p:cTn id="22" dur="500" fill="hold"/>
                                        <p:tgtEl>
                                          <p:spTgt spid="369679"/>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69676"/>
                                        </p:tgtEl>
                                        <p:attrNameLst>
                                          <p:attrName>style.visibility</p:attrName>
                                        </p:attrNameLst>
                                      </p:cBhvr>
                                      <p:to>
                                        <p:strVal val="visible"/>
                                      </p:to>
                                    </p:set>
                                    <p:animEffect transition="in" filter="dissolve">
                                      <p:cBhvr>
                                        <p:cTn id="27" dur="500"/>
                                        <p:tgtEl>
                                          <p:spTgt spid="369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70" grpId="0"/>
      <p:bldP spid="369671" grpId="0"/>
      <p:bldP spid="36967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a:t>
            </a:r>
            <a:endParaRPr lang="en-GB" dirty="0"/>
          </a:p>
        </p:txBody>
      </p:sp>
      <p:sp>
        <p:nvSpPr>
          <p:cNvPr id="3" name="Content Placeholder 2"/>
          <p:cNvSpPr>
            <a:spLocks noGrp="1"/>
          </p:cNvSpPr>
          <p:nvPr>
            <p:ph idx="1"/>
          </p:nvPr>
        </p:nvSpPr>
        <p:spPr/>
        <p:txBody>
          <a:bodyPr/>
          <a:lstStyle/>
          <a:p>
            <a:r>
              <a:rPr lang="en-GB" dirty="0" smtClean="0"/>
              <a:t>Complete exam questions</a:t>
            </a:r>
            <a:endParaRPr lang="en-GB" dirty="0"/>
          </a:p>
        </p:txBody>
      </p:sp>
    </p:spTree>
    <p:extLst>
      <p:ext uri="{BB962C8B-B14F-4D97-AF65-F5344CB8AC3E}">
        <p14:creationId xmlns:p14="http://schemas.microsoft.com/office/powerpoint/2010/main" val="2998675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GB" dirty="0"/>
              <a:t>Learning </a:t>
            </a:r>
            <a:r>
              <a:rPr lang="en-GB" dirty="0" smtClean="0"/>
              <a:t>outcomes</a:t>
            </a:r>
            <a:endParaRPr lang="en-US" dirty="0"/>
          </a:p>
        </p:txBody>
      </p:sp>
      <p:sp>
        <p:nvSpPr>
          <p:cNvPr id="3075" name="Rectangle 3"/>
          <p:cNvSpPr>
            <a:spLocks noGrp="1" noChangeArrowheads="1"/>
          </p:cNvSpPr>
          <p:nvPr>
            <p:ph idx="1"/>
          </p:nvPr>
        </p:nvSpPr>
        <p:spPr/>
        <p:txBody>
          <a:bodyPr>
            <a:normAutofit/>
          </a:bodyPr>
          <a:lstStyle/>
          <a:p>
            <a:pPr marL="514350" indent="-514350">
              <a:buAutoNum type="alphaLcParenBoth" startAt="2"/>
            </a:pPr>
            <a:r>
              <a:rPr lang="en-GB" smtClean="0"/>
              <a:t>biomass </a:t>
            </a:r>
            <a:r>
              <a:rPr lang="en-GB" dirty="0"/>
              <a:t>transfers through ecosystems	</a:t>
            </a:r>
            <a:endParaRPr lang="en-GB" dirty="0" smtClean="0"/>
          </a:p>
          <a:p>
            <a:pPr>
              <a:buFont typeface="Wingdings" panose="05000000000000000000" pitchFamily="2" charset="2"/>
              <a:buChar char="§"/>
            </a:pPr>
            <a:r>
              <a:rPr lang="en-GB" dirty="0" smtClean="0"/>
              <a:t>To </a:t>
            </a:r>
            <a:r>
              <a:rPr lang="en-GB" dirty="0"/>
              <a:t>include how biomass transfers between trophic levels can be </a:t>
            </a:r>
            <a:r>
              <a:rPr lang="en-GB" dirty="0" smtClean="0"/>
              <a:t>measured </a:t>
            </a:r>
          </a:p>
          <a:p>
            <a:pPr marL="0" indent="0">
              <a:buNone/>
            </a:pPr>
            <a:r>
              <a:rPr lang="en-GB" b="1" dirty="0" smtClean="0"/>
              <a:t>AND </a:t>
            </a:r>
          </a:p>
          <a:p>
            <a:pPr>
              <a:buFont typeface="Wingdings" panose="05000000000000000000" pitchFamily="2" charset="2"/>
              <a:buChar char="§"/>
            </a:pPr>
            <a:r>
              <a:rPr lang="en-GB" dirty="0" smtClean="0"/>
              <a:t>the </a:t>
            </a:r>
            <a:r>
              <a:rPr lang="en-GB" dirty="0"/>
              <a:t>efficiency of biomass transfers between trophic </a:t>
            </a:r>
            <a:r>
              <a:rPr lang="en-GB" dirty="0" smtClean="0"/>
              <a:t>levels</a:t>
            </a:r>
          </a:p>
          <a:p>
            <a:pPr marL="0" indent="0">
              <a:buNone/>
            </a:pPr>
            <a:r>
              <a:rPr lang="en-GB" b="1" dirty="0" smtClean="0"/>
              <a:t>AND</a:t>
            </a:r>
          </a:p>
          <a:p>
            <a:pPr>
              <a:buFont typeface="Wingdings" panose="05000000000000000000" pitchFamily="2" charset="2"/>
              <a:buChar char="§"/>
            </a:pPr>
            <a:r>
              <a:rPr lang="en-GB" dirty="0" smtClean="0"/>
              <a:t>how </a:t>
            </a:r>
            <a:r>
              <a:rPr lang="en-GB" dirty="0"/>
              <a:t>human activities can manipulate the transfer of biomass through ecosystems.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5" descr="BA12_gfx_owl_pyramid"/>
          <p:cNvPicPr>
            <a:picLocks noChangeAspect="1" noChangeArrowheads="1"/>
          </p:cNvPicPr>
          <p:nvPr/>
        </p:nvPicPr>
        <p:blipFill>
          <a:blip r:embed="rId3" cstate="print"/>
          <a:srcRect/>
          <a:stretch>
            <a:fillRect/>
          </a:stretch>
        </p:blipFill>
        <p:spPr bwMode="auto">
          <a:xfrm>
            <a:off x="4665663" y="755650"/>
            <a:ext cx="4189412" cy="3770313"/>
          </a:xfrm>
          <a:prstGeom prst="rect">
            <a:avLst/>
          </a:prstGeom>
          <a:noFill/>
          <a:ln w="9525">
            <a:noFill/>
            <a:miter lim="800000"/>
            <a:headEnd/>
            <a:tailEnd/>
          </a:ln>
        </p:spPr>
      </p:pic>
      <p:sp>
        <p:nvSpPr>
          <p:cNvPr id="149516" name="Text Box 12"/>
          <p:cNvSpPr txBox="1">
            <a:spLocks noChangeAspect="1" noChangeArrowheads="1"/>
          </p:cNvSpPr>
          <p:nvPr/>
        </p:nvSpPr>
        <p:spPr bwMode="auto">
          <a:xfrm>
            <a:off x="563563" y="4797425"/>
            <a:ext cx="7918450" cy="1938338"/>
          </a:xfrm>
          <a:prstGeom prst="rect">
            <a:avLst/>
          </a:prstGeom>
          <a:noFill/>
          <a:ln w="9525">
            <a:noFill/>
            <a:miter lim="800000"/>
            <a:headEnd/>
            <a:tailEnd/>
          </a:ln>
        </p:spPr>
        <p:txBody>
          <a:bodyPr>
            <a:spAutoFit/>
          </a:bodyPr>
          <a:lstStyle/>
          <a:p>
            <a:pPr eaLnBrk="0" hangingPunct="0">
              <a:buClr>
                <a:srgbClr val="10BC45"/>
              </a:buClr>
              <a:buFont typeface="Wingdings" pitchFamily="2" charset="2"/>
              <a:buNone/>
            </a:pPr>
            <a:r>
              <a:rPr lang="en-GB" sz="2400">
                <a:solidFill>
                  <a:srgbClr val="010066"/>
                </a:solidFill>
                <a:latin typeface="Constantia" pitchFamily="18" charset="0"/>
              </a:rPr>
              <a:t>Pyramids of numbers only give an accurate impression of the flow of energy in a food chain if the organisms are of similar size. Measuring the </a:t>
            </a:r>
            <a:r>
              <a:rPr lang="en-GB" sz="2400" b="1">
                <a:solidFill>
                  <a:srgbClr val="10BC45"/>
                </a:solidFill>
                <a:latin typeface="Constantia" pitchFamily="18" charset="0"/>
              </a:rPr>
              <a:t>biomass</a:t>
            </a:r>
            <a:r>
              <a:rPr lang="en-GB" sz="2400">
                <a:solidFill>
                  <a:srgbClr val="010066"/>
                </a:solidFill>
                <a:latin typeface="Constantia" pitchFamily="18" charset="0"/>
              </a:rPr>
              <a:t> at each trophic level can give a more accurate picture.</a:t>
            </a:r>
          </a:p>
        </p:txBody>
      </p:sp>
      <p:sp>
        <p:nvSpPr>
          <p:cNvPr id="11268" name="Text Box 16"/>
          <p:cNvSpPr txBox="1">
            <a:spLocks noChangeArrowheads="1"/>
          </p:cNvSpPr>
          <p:nvPr/>
        </p:nvSpPr>
        <p:spPr bwMode="auto">
          <a:xfrm>
            <a:off x="563563" y="784225"/>
            <a:ext cx="4319587" cy="1200150"/>
          </a:xfrm>
          <a:prstGeom prst="rect">
            <a:avLst/>
          </a:prstGeom>
          <a:noFill/>
          <a:ln w="9525">
            <a:noFill/>
            <a:miter lim="800000"/>
            <a:headEnd/>
            <a:tailEnd/>
          </a:ln>
        </p:spPr>
        <p:txBody>
          <a:bodyPr>
            <a:spAutoFit/>
          </a:bodyPr>
          <a:lstStyle/>
          <a:p>
            <a:r>
              <a:rPr lang="en-GB" sz="2400" b="1">
                <a:solidFill>
                  <a:srgbClr val="10BC45"/>
                </a:solidFill>
                <a:latin typeface="Constantia" pitchFamily="18" charset="0"/>
              </a:rPr>
              <a:t>Pyramids of numbers</a:t>
            </a:r>
            <a:r>
              <a:rPr lang="en-GB" sz="2400">
                <a:latin typeface="Constantia" pitchFamily="18" charset="0"/>
              </a:rPr>
              <a:t> are a </a:t>
            </a:r>
            <a:r>
              <a:rPr lang="en-GB" sz="2400" b="1">
                <a:latin typeface="Constantia" pitchFamily="18" charset="0"/>
              </a:rPr>
              <a:t>quantitative</a:t>
            </a:r>
            <a:r>
              <a:rPr lang="en-GB" sz="2400">
                <a:latin typeface="Constantia" pitchFamily="18" charset="0"/>
              </a:rPr>
              <a:t> way of representing food chains. </a:t>
            </a:r>
          </a:p>
        </p:txBody>
      </p:sp>
      <p:sp>
        <p:nvSpPr>
          <p:cNvPr id="149525" name="Text Box 21"/>
          <p:cNvSpPr txBox="1">
            <a:spLocks noChangeArrowheads="1"/>
          </p:cNvSpPr>
          <p:nvPr/>
        </p:nvSpPr>
        <p:spPr bwMode="auto">
          <a:xfrm>
            <a:off x="563563" y="3459163"/>
            <a:ext cx="3887787" cy="1570037"/>
          </a:xfrm>
          <a:prstGeom prst="rect">
            <a:avLst/>
          </a:prstGeom>
          <a:noFill/>
          <a:ln w="9525">
            <a:noFill/>
            <a:miter lim="800000"/>
            <a:headEnd/>
            <a:tailEnd/>
          </a:ln>
        </p:spPr>
        <p:txBody>
          <a:bodyPr>
            <a:spAutoFit/>
          </a:bodyPr>
          <a:lstStyle/>
          <a:p>
            <a:pPr>
              <a:spcBef>
                <a:spcPct val="50000"/>
              </a:spcBef>
            </a:pPr>
            <a:r>
              <a:rPr lang="en-GB" sz="2400">
                <a:latin typeface="Constantia" pitchFamily="18" charset="0"/>
              </a:rPr>
              <a:t>What are the problems of representing food chains in pyramids of numbers? </a:t>
            </a:r>
          </a:p>
        </p:txBody>
      </p:sp>
      <p:sp>
        <p:nvSpPr>
          <p:cNvPr id="149530" name="Rectangle 26"/>
          <p:cNvSpPr>
            <a:spLocks noChangeArrowheads="1"/>
          </p:cNvSpPr>
          <p:nvPr/>
        </p:nvSpPr>
        <p:spPr bwMode="auto">
          <a:xfrm>
            <a:off x="563563" y="2120900"/>
            <a:ext cx="4176712" cy="1200150"/>
          </a:xfrm>
          <a:prstGeom prst="rect">
            <a:avLst/>
          </a:prstGeom>
          <a:noFill/>
          <a:ln w="9525">
            <a:noFill/>
            <a:miter lim="800000"/>
            <a:headEnd/>
            <a:tailEnd/>
          </a:ln>
        </p:spPr>
        <p:txBody>
          <a:bodyPr>
            <a:spAutoFit/>
          </a:bodyPr>
          <a:lstStyle/>
          <a:p>
            <a:r>
              <a:rPr lang="en-GB" sz="2400">
                <a:latin typeface="Constantia" pitchFamily="18" charset="0"/>
              </a:rPr>
              <a:t>They record the number of organisms at each trophic level in a specified area.</a:t>
            </a:r>
          </a:p>
        </p:txBody>
      </p:sp>
      <p:sp>
        <p:nvSpPr>
          <p:cNvPr id="149534" name="Rectangle 30"/>
          <p:cNvSpPr>
            <a:spLocks noGrp="1" noChangeArrowheads="1"/>
          </p:cNvSpPr>
          <p:nvPr>
            <p:ph type="title" idx="4294967295"/>
          </p:nvPr>
        </p:nvSpPr>
        <p:spPr>
          <a:xfrm>
            <a:off x="428625" y="0"/>
            <a:ext cx="8229600" cy="654050"/>
          </a:xfrm>
        </p:spPr>
        <p:txBody>
          <a:bodyPr>
            <a:normAutofit fontScale="90000"/>
          </a:bodyPr>
          <a:lstStyle/>
          <a:p>
            <a:pPr eaLnBrk="1" fontAlgn="auto" hangingPunct="1">
              <a:spcAft>
                <a:spcPts val="0"/>
              </a:spcAft>
              <a:defRPr/>
            </a:pPr>
            <a:r>
              <a:rPr lang="en-GB" dirty="0">
                <a:solidFill>
                  <a:schemeClr val="tx1"/>
                </a:solidFill>
              </a:rPr>
              <a:t>What are pyramids of numbers?</a:t>
            </a:r>
          </a:p>
        </p:txBody>
      </p:sp>
    </p:spTree>
    <p:extLst>
      <p:ext uri="{BB962C8B-B14F-4D97-AF65-F5344CB8AC3E}">
        <p14:creationId xmlns:p14="http://schemas.microsoft.com/office/powerpoint/2010/main" val="256837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9530"/>
                                        </p:tgtEl>
                                        <p:attrNameLst>
                                          <p:attrName>style.visibility</p:attrName>
                                        </p:attrNameLst>
                                      </p:cBhvr>
                                      <p:to>
                                        <p:strVal val="visible"/>
                                      </p:to>
                                    </p:set>
                                    <p:animEffect transition="in" filter="dissolve">
                                      <p:cBhvr>
                                        <p:cTn id="7" dur="500"/>
                                        <p:tgtEl>
                                          <p:spTgt spid="1495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9525"/>
                                        </p:tgtEl>
                                        <p:attrNameLst>
                                          <p:attrName>style.visibility</p:attrName>
                                        </p:attrNameLst>
                                      </p:cBhvr>
                                      <p:to>
                                        <p:strVal val="visible"/>
                                      </p:to>
                                    </p:set>
                                    <p:animEffect transition="in" filter="dissolve">
                                      <p:cBhvr>
                                        <p:cTn id="12" dur="500"/>
                                        <p:tgtEl>
                                          <p:spTgt spid="1495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9516"/>
                                        </p:tgtEl>
                                        <p:attrNameLst>
                                          <p:attrName>style.visibility</p:attrName>
                                        </p:attrNameLst>
                                      </p:cBhvr>
                                      <p:to>
                                        <p:strVal val="visible"/>
                                      </p:to>
                                    </p:set>
                                    <p:animEffect transition="in" filter="dissolve">
                                      <p:cBhvr>
                                        <p:cTn id="17" dur="500"/>
                                        <p:tgtEl>
                                          <p:spTgt spid="149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6" grpId="0"/>
      <p:bldP spid="149525" grpId="0"/>
      <p:bldP spid="1495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3"/>
          <p:cNvSpPr>
            <a:spLocks noGrp="1" noChangeArrowheads="1"/>
          </p:cNvSpPr>
          <p:nvPr>
            <p:ph type="title" idx="4294967295"/>
          </p:nvPr>
        </p:nvSpPr>
        <p:spPr/>
        <p:txBody>
          <a:bodyPr/>
          <a:lstStyle/>
          <a:p>
            <a:pPr eaLnBrk="1" hangingPunct="1"/>
            <a:r>
              <a:rPr lang="en-GB" smtClean="0"/>
              <a:t>Numbers or biomass?</a:t>
            </a:r>
          </a:p>
        </p:txBody>
      </p:sp>
      <p:sp>
        <p:nvSpPr>
          <p:cNvPr id="165894" name="Rectangle 6"/>
          <p:cNvSpPr>
            <a:spLocks noChangeArrowheads="1"/>
          </p:cNvSpPr>
          <p:nvPr/>
        </p:nvSpPr>
        <p:spPr bwMode="auto">
          <a:xfrm>
            <a:off x="179388" y="5157788"/>
            <a:ext cx="7954962" cy="576262"/>
          </a:xfrm>
          <a:prstGeom prst="rect">
            <a:avLst/>
          </a:prstGeom>
          <a:noFill/>
          <a:ln w="12700">
            <a:noFill/>
            <a:miter lim="800000"/>
            <a:headEnd/>
            <a:tailEnd/>
          </a:ln>
          <a:effectLst/>
        </p:spPr>
        <p:txBody>
          <a:bodyPr lIns="90488" tIns="44450" rIns="90488" bIns="44450">
            <a:spAutoFit/>
          </a:bodyPr>
          <a:lstStyle/>
          <a:p>
            <a:pPr algn="ctr" eaLnBrk="0" hangingPunct="0">
              <a:defRPr/>
            </a:pPr>
            <a:endParaRPr lang="en-US" sz="3200" b="1">
              <a:effectLst>
                <a:outerShdw blurRad="38100" dist="38100" dir="2700000" algn="tl">
                  <a:srgbClr val="C0C0C0"/>
                </a:outerShdw>
              </a:effectLst>
              <a:latin typeface="Verdana" pitchFamily="34" charset="0"/>
            </a:endParaRPr>
          </a:p>
        </p:txBody>
      </p:sp>
    </p:spTree>
    <p:controls>
      <mc:AlternateContent xmlns:mc="http://schemas.openxmlformats.org/markup-compatibility/2006">
        <mc:Choice xmlns:v="urn:schemas-microsoft-com:vml" Requires="v">
          <p:control spid="3084" name="ShockwaveFlash1" r:id="rId2" imgW="8699400" imgH="5308560"/>
        </mc:Choice>
        <mc:Fallback>
          <p:control name="ShockwaveFlash1" r:id="rId2" imgW="8699400" imgH="5308560">
            <p:pic>
              <p:nvPicPr>
                <p:cNvPr id="2" name="ShockwaveFlash1"/>
                <p:cNvPicPr preferRelativeResize="0">
                  <a:picLocks noChangeArrowheads="1" noChangeShapeType="1"/>
                </p:cNvPicPr>
                <p:nvPr/>
              </p:nvPicPr>
              <p:blipFill>
                <a:blip r:embed="rId5"/>
                <a:srcRect/>
                <a:stretch>
                  <a:fillRect/>
                </a:stretch>
              </p:blipFill>
              <p:spPr bwMode="auto">
                <a:xfrm>
                  <a:off x="212725" y="800100"/>
                  <a:ext cx="8699500" cy="53086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529760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5335" name="Picture 7" descr="BA12_gfx_pyramid of numbers"/>
          <p:cNvPicPr>
            <a:picLocks noChangeAspect="1" noChangeArrowheads="1"/>
          </p:cNvPicPr>
          <p:nvPr/>
        </p:nvPicPr>
        <p:blipFill>
          <a:blip r:embed="rId3" cstate="print"/>
          <a:srcRect/>
          <a:stretch>
            <a:fillRect/>
          </a:stretch>
        </p:blipFill>
        <p:spPr bwMode="auto">
          <a:xfrm>
            <a:off x="906463" y="1844675"/>
            <a:ext cx="7337425" cy="3511550"/>
          </a:xfrm>
          <a:prstGeom prst="rect">
            <a:avLst/>
          </a:prstGeom>
          <a:noFill/>
          <a:ln w="9525">
            <a:noFill/>
            <a:miter lim="800000"/>
            <a:headEnd/>
            <a:tailEnd/>
          </a:ln>
        </p:spPr>
      </p:pic>
      <p:sp>
        <p:nvSpPr>
          <p:cNvPr id="12291" name="Text Box 4"/>
          <p:cNvSpPr txBox="1">
            <a:spLocks noChangeArrowheads="1"/>
          </p:cNvSpPr>
          <p:nvPr/>
        </p:nvSpPr>
        <p:spPr bwMode="auto">
          <a:xfrm>
            <a:off x="563563" y="784225"/>
            <a:ext cx="8281987" cy="1200150"/>
          </a:xfrm>
          <a:prstGeom prst="rect">
            <a:avLst/>
          </a:prstGeom>
          <a:noFill/>
          <a:ln w="9525">
            <a:noFill/>
            <a:miter lim="800000"/>
            <a:headEnd/>
            <a:tailEnd/>
          </a:ln>
        </p:spPr>
        <p:txBody>
          <a:bodyPr>
            <a:spAutoFit/>
          </a:bodyPr>
          <a:lstStyle/>
          <a:p>
            <a:pPr>
              <a:spcBef>
                <a:spcPct val="50000"/>
              </a:spcBef>
            </a:pPr>
            <a:r>
              <a:rPr lang="en-GB" sz="2400">
                <a:latin typeface="Constantia" pitchFamily="18" charset="0"/>
              </a:rPr>
              <a:t>In a pyramid of numbers, the length of each bar represents the </a:t>
            </a:r>
            <a:r>
              <a:rPr lang="en-GB" sz="2400" b="1">
                <a:latin typeface="Constantia" pitchFamily="18" charset="0"/>
              </a:rPr>
              <a:t>number of organisms</a:t>
            </a:r>
            <a:r>
              <a:rPr lang="en-GB" sz="2400">
                <a:latin typeface="Constantia" pitchFamily="18" charset="0"/>
              </a:rPr>
              <a:t> at each trophic level in a specified area. </a:t>
            </a:r>
          </a:p>
        </p:txBody>
      </p:sp>
      <p:sp>
        <p:nvSpPr>
          <p:cNvPr id="355333" name="Text Box 5"/>
          <p:cNvSpPr txBox="1">
            <a:spLocks noChangeArrowheads="1"/>
          </p:cNvSpPr>
          <p:nvPr/>
        </p:nvSpPr>
        <p:spPr bwMode="auto">
          <a:xfrm>
            <a:off x="612775" y="5453063"/>
            <a:ext cx="7540625" cy="830262"/>
          </a:xfrm>
          <a:prstGeom prst="rect">
            <a:avLst/>
          </a:prstGeom>
          <a:noFill/>
          <a:ln w="9525">
            <a:noFill/>
            <a:miter lim="800000"/>
            <a:headEnd/>
            <a:tailEnd/>
          </a:ln>
        </p:spPr>
        <p:txBody>
          <a:bodyPr>
            <a:spAutoFit/>
          </a:bodyPr>
          <a:lstStyle/>
          <a:p>
            <a:pPr>
              <a:spcBef>
                <a:spcPct val="50000"/>
              </a:spcBef>
            </a:pPr>
            <a:r>
              <a:rPr lang="en-GB" sz="2400">
                <a:latin typeface="Constantia" pitchFamily="18" charset="0"/>
              </a:rPr>
              <a:t>As a single tree can support many organisms, this food chain produces an unbalanced pyramid.    </a:t>
            </a:r>
          </a:p>
        </p:txBody>
      </p:sp>
      <p:sp>
        <p:nvSpPr>
          <p:cNvPr id="355339" name="Rectangle 11"/>
          <p:cNvSpPr>
            <a:spLocks noGrp="1" noChangeArrowheads="1"/>
          </p:cNvSpPr>
          <p:nvPr>
            <p:ph type="title"/>
          </p:nvPr>
        </p:nvSpPr>
        <p:spPr>
          <a:xfrm>
            <a:off x="457200" y="214313"/>
            <a:ext cx="8229600" cy="571500"/>
          </a:xfrm>
        </p:spPr>
        <p:txBody>
          <a:bodyPr>
            <a:normAutofit fontScale="90000"/>
          </a:bodyPr>
          <a:lstStyle/>
          <a:p>
            <a:pPr eaLnBrk="1" fontAlgn="auto" hangingPunct="1">
              <a:spcAft>
                <a:spcPts val="0"/>
              </a:spcAft>
              <a:defRPr/>
            </a:pPr>
            <a:r>
              <a:rPr lang="en-GB" sz="4000" dirty="0">
                <a:solidFill>
                  <a:schemeClr val="tx1"/>
                </a:solidFill>
              </a:rPr>
              <a:t>Understanding pyramids of numbers</a:t>
            </a:r>
          </a:p>
        </p:txBody>
      </p:sp>
    </p:spTree>
    <p:extLst>
      <p:ext uri="{BB962C8B-B14F-4D97-AF65-F5344CB8AC3E}">
        <p14:creationId xmlns:p14="http://schemas.microsoft.com/office/powerpoint/2010/main" val="143718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5335"/>
                                        </p:tgtEl>
                                        <p:attrNameLst>
                                          <p:attrName>style.visibility</p:attrName>
                                        </p:attrNameLst>
                                      </p:cBhvr>
                                      <p:to>
                                        <p:strVal val="visible"/>
                                      </p:to>
                                    </p:set>
                                    <p:animEffect transition="in" filter="wipe(down)">
                                      <p:cBhvr>
                                        <p:cTn id="7" dur="500"/>
                                        <p:tgtEl>
                                          <p:spTgt spid="35533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5333"/>
                                        </p:tgtEl>
                                        <p:attrNameLst>
                                          <p:attrName>style.visibility</p:attrName>
                                        </p:attrNameLst>
                                      </p:cBhvr>
                                      <p:to>
                                        <p:strVal val="visible"/>
                                      </p:to>
                                    </p:set>
                                    <p:animEffect transition="in" filter="dissolve">
                                      <p:cBhvr>
                                        <p:cTn id="12" dur="500"/>
                                        <p:tgtEl>
                                          <p:spTgt spid="355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571500" y="0"/>
            <a:ext cx="8229600" cy="642938"/>
          </a:xfrm>
        </p:spPr>
        <p:txBody>
          <a:bodyPr>
            <a:normAutofit fontScale="90000"/>
          </a:bodyPr>
          <a:lstStyle/>
          <a:p>
            <a:pPr eaLnBrk="1" fontAlgn="auto" hangingPunct="1">
              <a:spcAft>
                <a:spcPts val="0"/>
              </a:spcAft>
              <a:defRPr/>
            </a:pPr>
            <a:r>
              <a:rPr lang="en-GB" sz="4000" dirty="0">
                <a:solidFill>
                  <a:schemeClr val="tx1"/>
                </a:solidFill>
              </a:rPr>
              <a:t>Understanding pyramids of biomass</a:t>
            </a:r>
          </a:p>
        </p:txBody>
      </p:sp>
      <p:sp>
        <p:nvSpPr>
          <p:cNvPr id="14339" name="Text Box 7"/>
          <p:cNvSpPr txBox="1">
            <a:spLocks noChangeArrowheads="1"/>
          </p:cNvSpPr>
          <p:nvPr/>
        </p:nvSpPr>
        <p:spPr bwMode="auto">
          <a:xfrm>
            <a:off x="563563" y="784225"/>
            <a:ext cx="8459787" cy="1200150"/>
          </a:xfrm>
          <a:prstGeom prst="rect">
            <a:avLst/>
          </a:prstGeom>
          <a:noFill/>
          <a:ln w="9525">
            <a:noFill/>
            <a:miter lim="800000"/>
            <a:headEnd/>
            <a:tailEnd/>
          </a:ln>
        </p:spPr>
        <p:txBody>
          <a:bodyPr>
            <a:spAutoFit/>
          </a:bodyPr>
          <a:lstStyle/>
          <a:p>
            <a:pPr>
              <a:spcBef>
                <a:spcPct val="50000"/>
              </a:spcBef>
            </a:pPr>
            <a:r>
              <a:rPr lang="en-GB" sz="2400">
                <a:latin typeface="Constantia" pitchFamily="18" charset="0"/>
              </a:rPr>
              <a:t>In a pyramid of biomass, the length of each bar represents the </a:t>
            </a:r>
            <a:r>
              <a:rPr lang="en-GB" sz="2400" b="1">
                <a:latin typeface="Constantia" pitchFamily="18" charset="0"/>
              </a:rPr>
              <a:t>amount of organic matter</a:t>
            </a:r>
            <a:r>
              <a:rPr lang="en-GB" sz="2400">
                <a:latin typeface="Constantia" pitchFamily="18" charset="0"/>
              </a:rPr>
              <a:t> – </a:t>
            </a:r>
            <a:r>
              <a:rPr lang="en-GB" sz="2400" b="1">
                <a:solidFill>
                  <a:srgbClr val="10BC45"/>
                </a:solidFill>
                <a:latin typeface="Constantia" pitchFamily="18" charset="0"/>
              </a:rPr>
              <a:t>biomass</a:t>
            </a:r>
            <a:r>
              <a:rPr lang="en-GB" sz="2400">
                <a:latin typeface="Constantia" pitchFamily="18" charset="0"/>
              </a:rPr>
              <a:t> – at each trophic level in a specified area.  </a:t>
            </a:r>
          </a:p>
        </p:txBody>
      </p:sp>
      <p:sp>
        <p:nvSpPr>
          <p:cNvPr id="354312" name="Text Box 8"/>
          <p:cNvSpPr txBox="1">
            <a:spLocks noChangeArrowheads="1"/>
          </p:cNvSpPr>
          <p:nvPr/>
        </p:nvSpPr>
        <p:spPr bwMode="auto">
          <a:xfrm>
            <a:off x="563563" y="5373688"/>
            <a:ext cx="7705725" cy="830262"/>
          </a:xfrm>
          <a:prstGeom prst="rect">
            <a:avLst/>
          </a:prstGeom>
          <a:noFill/>
          <a:ln w="9525">
            <a:noFill/>
            <a:miter lim="800000"/>
            <a:headEnd/>
            <a:tailEnd/>
          </a:ln>
        </p:spPr>
        <p:txBody>
          <a:bodyPr>
            <a:spAutoFit/>
          </a:bodyPr>
          <a:lstStyle/>
          <a:p>
            <a:pPr>
              <a:spcBef>
                <a:spcPct val="50000"/>
              </a:spcBef>
            </a:pPr>
            <a:r>
              <a:rPr lang="en-GB" sz="2400" dirty="0">
                <a:latin typeface="Constantia" pitchFamily="18" charset="0"/>
              </a:rPr>
              <a:t>At each </a:t>
            </a:r>
            <a:r>
              <a:rPr lang="en-GB" sz="2400" dirty="0" err="1">
                <a:latin typeface="Constantia" pitchFamily="18" charset="0"/>
              </a:rPr>
              <a:t>trophic</a:t>
            </a:r>
            <a:r>
              <a:rPr lang="en-GB" sz="2400" dirty="0">
                <a:latin typeface="Constantia" pitchFamily="18" charset="0"/>
              </a:rPr>
              <a:t> level, the amount of </a:t>
            </a:r>
            <a:r>
              <a:rPr lang="en-GB" sz="2400" dirty="0" smtClean="0">
                <a:latin typeface="Constantia" pitchFamily="18" charset="0"/>
              </a:rPr>
              <a:t>biomass </a:t>
            </a:r>
            <a:r>
              <a:rPr lang="en-GB" sz="2400" dirty="0">
                <a:latin typeface="Constantia" pitchFamily="18" charset="0"/>
              </a:rPr>
              <a:t>available is reduced, giving a pyramid shape. </a:t>
            </a:r>
          </a:p>
        </p:txBody>
      </p:sp>
      <p:pic>
        <p:nvPicPr>
          <p:cNvPr id="354315" name="Picture 11" descr="BA12_gfx_pyramid_biomass"/>
          <p:cNvPicPr>
            <a:picLocks noChangeAspect="1" noChangeArrowheads="1"/>
          </p:cNvPicPr>
          <p:nvPr/>
        </p:nvPicPr>
        <p:blipFill>
          <a:blip r:embed="rId3" cstate="print"/>
          <a:srcRect/>
          <a:stretch>
            <a:fillRect/>
          </a:stretch>
        </p:blipFill>
        <p:spPr bwMode="auto">
          <a:xfrm>
            <a:off x="1103313" y="1844675"/>
            <a:ext cx="6916737" cy="3563938"/>
          </a:xfrm>
          <a:prstGeom prst="rect">
            <a:avLst/>
          </a:prstGeom>
          <a:noFill/>
          <a:ln w="9525">
            <a:noFill/>
            <a:miter lim="800000"/>
            <a:headEnd/>
            <a:tailEnd/>
          </a:ln>
        </p:spPr>
      </p:pic>
    </p:spTree>
    <p:extLst>
      <p:ext uri="{BB962C8B-B14F-4D97-AF65-F5344CB8AC3E}">
        <p14:creationId xmlns:p14="http://schemas.microsoft.com/office/powerpoint/2010/main" val="144854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4315"/>
                                        </p:tgtEl>
                                        <p:attrNameLst>
                                          <p:attrName>style.visibility</p:attrName>
                                        </p:attrNameLst>
                                      </p:cBhvr>
                                      <p:to>
                                        <p:strVal val="visible"/>
                                      </p:to>
                                    </p:set>
                                    <p:animEffect transition="in" filter="wipe(down)">
                                      <p:cBhvr>
                                        <p:cTn id="7" dur="500"/>
                                        <p:tgtEl>
                                          <p:spTgt spid="3543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4312"/>
                                        </p:tgtEl>
                                        <p:attrNameLst>
                                          <p:attrName>style.visibility</p:attrName>
                                        </p:attrNameLst>
                                      </p:cBhvr>
                                      <p:to>
                                        <p:strVal val="visible"/>
                                      </p:to>
                                    </p:set>
                                    <p:animEffect transition="in" filter="dissolve">
                                      <p:cBhvr>
                                        <p:cTn id="12" dur="500"/>
                                        <p:tgtEl>
                                          <p:spTgt spid="354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66775"/>
          </a:xfrm>
        </p:spPr>
        <p:txBody>
          <a:bodyPr>
            <a:normAutofit fontScale="90000"/>
          </a:bodyPr>
          <a:lstStyle/>
          <a:p>
            <a:pPr eaLnBrk="1" fontAlgn="auto" hangingPunct="1">
              <a:spcAft>
                <a:spcPts val="0"/>
              </a:spcAft>
              <a:defRPr/>
            </a:pPr>
            <a:r>
              <a:rPr lang="en-GB" dirty="0" smtClean="0"/>
              <a:t>Drawbacks of pyramids of biomass </a:t>
            </a:r>
            <a:endParaRPr lang="en-GB" dirty="0"/>
          </a:p>
        </p:txBody>
      </p:sp>
      <p:sp>
        <p:nvSpPr>
          <p:cNvPr id="15363" name="Content Placeholder 2"/>
          <p:cNvSpPr>
            <a:spLocks noGrp="1"/>
          </p:cNvSpPr>
          <p:nvPr>
            <p:ph idx="1"/>
          </p:nvPr>
        </p:nvSpPr>
        <p:spPr/>
        <p:txBody>
          <a:bodyPr>
            <a:normAutofit fontScale="85000" lnSpcReduction="10000"/>
          </a:bodyPr>
          <a:lstStyle/>
          <a:p>
            <a:r>
              <a:rPr lang="en-GB" sz="3200" dirty="0" smtClean="0">
                <a:solidFill>
                  <a:srgbClr val="FF0000"/>
                </a:solidFill>
              </a:rPr>
              <a:t>Fresh mass </a:t>
            </a:r>
            <a:r>
              <a:rPr lang="en-GB" sz="3200" dirty="0" smtClean="0"/>
              <a:t>is quite easy to assess, but the presence of varying amounts of </a:t>
            </a:r>
            <a:r>
              <a:rPr lang="en-GB" sz="3200" dirty="0" smtClean="0">
                <a:solidFill>
                  <a:srgbClr val="FF0000"/>
                </a:solidFill>
              </a:rPr>
              <a:t>water</a:t>
            </a:r>
            <a:r>
              <a:rPr lang="en-GB" sz="3200" dirty="0" smtClean="0"/>
              <a:t> makes it </a:t>
            </a:r>
            <a:r>
              <a:rPr lang="en-GB" sz="3200" dirty="0" smtClean="0">
                <a:solidFill>
                  <a:srgbClr val="FF0000"/>
                </a:solidFill>
              </a:rPr>
              <a:t>unreliable</a:t>
            </a:r>
            <a:r>
              <a:rPr lang="en-GB" sz="3200" dirty="0" smtClean="0"/>
              <a:t>.</a:t>
            </a:r>
          </a:p>
          <a:p>
            <a:endParaRPr lang="en-GB" sz="3200" dirty="0" smtClean="0"/>
          </a:p>
          <a:p>
            <a:r>
              <a:rPr lang="en-GB" sz="3200" dirty="0" smtClean="0"/>
              <a:t> The use of </a:t>
            </a:r>
            <a:r>
              <a:rPr lang="en-GB" sz="3200" dirty="0" smtClean="0">
                <a:solidFill>
                  <a:srgbClr val="FF0000"/>
                </a:solidFill>
              </a:rPr>
              <a:t>dry mass </a:t>
            </a:r>
            <a:r>
              <a:rPr lang="en-GB" sz="3200" dirty="0" smtClean="0"/>
              <a:t>measurement overcomes this problem but, because the organisms must be </a:t>
            </a:r>
            <a:r>
              <a:rPr lang="en-GB" sz="3200" dirty="0" smtClean="0">
                <a:solidFill>
                  <a:srgbClr val="FF0000"/>
                </a:solidFill>
              </a:rPr>
              <a:t>killed</a:t>
            </a:r>
            <a:r>
              <a:rPr lang="en-GB" sz="3200" dirty="0" smtClean="0"/>
              <a:t>, it is usually only made on a </a:t>
            </a:r>
            <a:r>
              <a:rPr lang="en-GB" sz="3200" dirty="0" smtClean="0">
                <a:solidFill>
                  <a:srgbClr val="FF0000"/>
                </a:solidFill>
              </a:rPr>
              <a:t>small sample </a:t>
            </a:r>
            <a:r>
              <a:rPr lang="en-GB" sz="3200" dirty="0" smtClean="0"/>
              <a:t>and this sample </a:t>
            </a:r>
            <a:r>
              <a:rPr lang="en-GB" sz="3200" dirty="0" smtClean="0">
                <a:solidFill>
                  <a:srgbClr val="FF0000"/>
                </a:solidFill>
              </a:rPr>
              <a:t>may not be representative</a:t>
            </a:r>
            <a:r>
              <a:rPr lang="en-GB" sz="3200" dirty="0" smtClean="0"/>
              <a:t>. </a:t>
            </a:r>
          </a:p>
          <a:p>
            <a:pPr eaLnBrk="1" hangingPunct="1"/>
            <a:endParaRPr lang="en-GB" sz="3200" dirty="0" smtClean="0"/>
          </a:p>
          <a:p>
            <a:pPr eaLnBrk="1" hangingPunct="1"/>
            <a:r>
              <a:rPr lang="en-GB" sz="3200" dirty="0" smtClean="0"/>
              <a:t>Different species can release different amounts of energy per gram</a:t>
            </a:r>
          </a:p>
          <a:p>
            <a:pPr eaLnBrk="1" hangingPunct="1"/>
            <a:endParaRPr lang="en-GB" sz="3200" dirty="0" smtClean="0"/>
          </a:p>
        </p:txBody>
      </p:sp>
    </p:spTree>
    <p:extLst>
      <p:ext uri="{BB962C8B-B14F-4D97-AF65-F5344CB8AC3E}">
        <p14:creationId xmlns:p14="http://schemas.microsoft.com/office/powerpoint/2010/main" val="88352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1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 calcmode="lin" valueType="num">
                                      <p:cBhvr additive="base">
                                        <p:cTn id="13" dur="10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anim calcmode="lin" valueType="num">
                                      <p:cBhvr additive="base">
                                        <p:cTn id="19" dur="10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352" y="0"/>
            <a:ext cx="8579296" cy="1143000"/>
          </a:xfrm>
        </p:spPr>
        <p:txBody>
          <a:bodyPr>
            <a:normAutofit/>
          </a:bodyPr>
          <a:lstStyle/>
          <a:p>
            <a:r>
              <a:rPr lang="en-GB" sz="3600" dirty="0" smtClean="0"/>
              <a:t>Calculating the efficiency of biomass transfer</a:t>
            </a:r>
            <a:endParaRPr lang="en-GB" sz="3600" dirty="0"/>
          </a:p>
        </p:txBody>
      </p:sp>
      <p:sp>
        <p:nvSpPr>
          <p:cNvPr id="3" name="Content Placeholder 2"/>
          <p:cNvSpPr>
            <a:spLocks noGrp="1"/>
          </p:cNvSpPr>
          <p:nvPr>
            <p:ph idx="1"/>
          </p:nvPr>
        </p:nvSpPr>
        <p:spPr>
          <a:xfrm>
            <a:off x="457200" y="1412776"/>
            <a:ext cx="8229600" cy="4911824"/>
          </a:xfrm>
        </p:spPr>
        <p:txBody>
          <a:bodyPr/>
          <a:lstStyle/>
          <a:p>
            <a:pPr marL="0" indent="0">
              <a:buNone/>
            </a:pPr>
            <a:endParaRPr lang="en-GB" dirty="0" smtClean="0"/>
          </a:p>
          <a:p>
            <a:pPr marL="0" indent="0">
              <a:buNone/>
            </a:pPr>
            <a:r>
              <a:rPr lang="en-GB" dirty="0" smtClean="0"/>
              <a:t>Ecological = </a:t>
            </a:r>
            <a:r>
              <a:rPr lang="en-GB" u="sng" dirty="0" smtClean="0"/>
              <a:t>Biomass at the higher trophic level</a:t>
            </a:r>
            <a:r>
              <a:rPr lang="en-GB" dirty="0" smtClean="0"/>
              <a:t>   X 100</a:t>
            </a:r>
          </a:p>
          <a:p>
            <a:pPr marL="0" indent="0">
              <a:buNone/>
            </a:pPr>
            <a:r>
              <a:rPr lang="en-GB" dirty="0"/>
              <a:t>e</a:t>
            </a:r>
            <a:r>
              <a:rPr lang="en-GB" dirty="0" smtClean="0"/>
              <a:t>fficiency      Biomass at the lower trophic level </a:t>
            </a:r>
          </a:p>
          <a:p>
            <a:pPr marL="0" indent="0">
              <a:buNone/>
            </a:pPr>
            <a:endParaRPr lang="en-GB" dirty="0"/>
          </a:p>
          <a:p>
            <a:pPr marL="0" indent="0">
              <a:buNone/>
            </a:pPr>
            <a:endParaRPr lang="en-GB" dirty="0" smtClean="0"/>
          </a:p>
          <a:p>
            <a:pPr marL="0" indent="0">
              <a:buNone/>
            </a:pPr>
            <a:r>
              <a:rPr lang="en-GB" dirty="0" smtClean="0"/>
              <a:t>Ecological   =   </a:t>
            </a:r>
            <a:r>
              <a:rPr lang="en-GB" u="sng" dirty="0"/>
              <a:t>Biomass </a:t>
            </a:r>
            <a:r>
              <a:rPr lang="en-GB" u="sng" dirty="0" smtClean="0"/>
              <a:t>of primary consumer</a:t>
            </a:r>
            <a:r>
              <a:rPr lang="en-GB" dirty="0" smtClean="0"/>
              <a:t>    X </a:t>
            </a:r>
            <a:r>
              <a:rPr lang="en-GB" dirty="0"/>
              <a:t>100</a:t>
            </a:r>
          </a:p>
          <a:p>
            <a:pPr marL="0" indent="0">
              <a:buNone/>
            </a:pPr>
            <a:r>
              <a:rPr lang="en-GB" dirty="0"/>
              <a:t>efficiency     </a:t>
            </a:r>
            <a:r>
              <a:rPr lang="en-GB" dirty="0" smtClean="0"/>
              <a:t>            </a:t>
            </a:r>
            <a:r>
              <a:rPr lang="en-GB" dirty="0"/>
              <a:t>Biomass </a:t>
            </a:r>
            <a:r>
              <a:rPr lang="en-GB" dirty="0" smtClean="0"/>
              <a:t>of producer</a:t>
            </a:r>
            <a:endParaRPr lang="en-GB" dirty="0"/>
          </a:p>
          <a:p>
            <a:pPr marL="0" indent="0">
              <a:buNone/>
            </a:pPr>
            <a:endParaRPr lang="en-GB" dirty="0"/>
          </a:p>
        </p:txBody>
      </p:sp>
    </p:spTree>
    <p:extLst>
      <p:ext uri="{BB962C8B-B14F-4D97-AF65-F5344CB8AC3E}">
        <p14:creationId xmlns:p14="http://schemas.microsoft.com/office/powerpoint/2010/main" val="16031752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1352</TotalTime>
  <Words>1254</Words>
  <Application>Microsoft Office PowerPoint</Application>
  <PresentationFormat>On-screen Show (4:3)</PresentationFormat>
  <Paragraphs>129</Paragraphs>
  <Slides>22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Constantia</vt:lpstr>
      <vt:lpstr>Verdana</vt:lpstr>
      <vt:lpstr>Wingdings</vt:lpstr>
      <vt:lpstr>Wingdings 2</vt:lpstr>
      <vt:lpstr>Flow</vt:lpstr>
      <vt:lpstr>Productivity</vt:lpstr>
      <vt:lpstr>Energy transfer in the food chain</vt:lpstr>
      <vt:lpstr>Learning outcomes</vt:lpstr>
      <vt:lpstr>What are pyramids of numbers?</vt:lpstr>
      <vt:lpstr>Numbers or biomass?</vt:lpstr>
      <vt:lpstr>Understanding pyramids of numbers</vt:lpstr>
      <vt:lpstr>Understanding pyramids of biomass</vt:lpstr>
      <vt:lpstr>Drawbacks of pyramids of biomass </vt:lpstr>
      <vt:lpstr>Calculating the efficiency of biomass transfer</vt:lpstr>
      <vt:lpstr>Summary questions</vt:lpstr>
      <vt:lpstr>Entry of biomass into a food chain</vt:lpstr>
      <vt:lpstr>Productivity</vt:lpstr>
      <vt:lpstr>Increasing primary productivity</vt:lpstr>
      <vt:lpstr>Energy flow through consumers</vt:lpstr>
      <vt:lpstr>Energy flow</vt:lpstr>
      <vt:lpstr>Increasing secondary productivity</vt:lpstr>
      <vt:lpstr>Energy loss in food chains</vt:lpstr>
      <vt:lpstr>Energy transfer between trophic levels is relatively inefficient. </vt:lpstr>
      <vt:lpstr>Energy transfer between trophic levels is relatively inefficient. </vt:lpstr>
      <vt:lpstr>How energy efficient is it to eat meat?</vt:lpstr>
      <vt:lpstr>Is eating meat less energy efficient? </vt:lpstr>
      <vt:lpstr>Task </vt:lpstr>
    </vt:vector>
  </TitlesOfParts>
  <Company>RM plc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helenh</dc:creator>
  <cp:lastModifiedBy>Helen Hawke</cp:lastModifiedBy>
  <cp:revision>27</cp:revision>
  <dcterms:created xsi:type="dcterms:W3CDTF">2014-12-26T12:03:25Z</dcterms:created>
  <dcterms:modified xsi:type="dcterms:W3CDTF">2017-03-04T15:49:26Z</dcterms:modified>
</cp:coreProperties>
</file>