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57" r:id="rId4"/>
    <p:sldId id="282" r:id="rId5"/>
    <p:sldId id="283" r:id="rId6"/>
    <p:sldId id="284" r:id="rId7"/>
    <p:sldId id="285" r:id="rId8"/>
    <p:sldId id="265" r:id="rId9"/>
    <p:sldId id="266" r:id="rId10"/>
    <p:sldId id="258" r:id="rId11"/>
    <p:sldId id="271" r:id="rId12"/>
    <p:sldId id="259" r:id="rId13"/>
    <p:sldId id="286" r:id="rId14"/>
    <p:sldId id="28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87AC1-F7DE-4170-9D1E-C823F5CE42E2}" type="datetimeFigureOut">
              <a:rPr lang="en-GB" smtClean="0"/>
              <a:pPr/>
              <a:t>25/03/2017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5097-E694-40E4-A7DA-FDA7CA2487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87AC1-F7DE-4170-9D1E-C823F5CE42E2}" type="datetimeFigureOut">
              <a:rPr lang="en-GB" smtClean="0"/>
              <a:pPr/>
              <a:t>25/03/2017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5097-E694-40E4-A7DA-FDA7CA2487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87AC1-F7DE-4170-9D1E-C823F5CE42E2}" type="datetimeFigureOut">
              <a:rPr lang="en-GB" smtClean="0"/>
              <a:pPr/>
              <a:t>25/03/2017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5097-E694-40E4-A7DA-FDA7CA2487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87AC1-F7DE-4170-9D1E-C823F5CE42E2}" type="datetimeFigureOut">
              <a:rPr lang="en-GB" smtClean="0"/>
              <a:pPr/>
              <a:t>25/03/2017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5097-E694-40E4-A7DA-FDA7CA2487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87AC1-F7DE-4170-9D1E-C823F5CE42E2}" type="datetimeFigureOut">
              <a:rPr lang="en-GB" smtClean="0"/>
              <a:pPr/>
              <a:t>25/03/2017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5097-E694-40E4-A7DA-FDA7CA2487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87AC1-F7DE-4170-9D1E-C823F5CE42E2}" type="datetimeFigureOut">
              <a:rPr lang="en-GB" smtClean="0"/>
              <a:pPr/>
              <a:t>25/03/2017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5097-E694-40E4-A7DA-FDA7CA2487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87AC1-F7DE-4170-9D1E-C823F5CE42E2}" type="datetimeFigureOut">
              <a:rPr lang="en-GB" smtClean="0"/>
              <a:pPr/>
              <a:t>25/03/2017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5097-E694-40E4-A7DA-FDA7CA2487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87AC1-F7DE-4170-9D1E-C823F5CE42E2}" type="datetimeFigureOut">
              <a:rPr lang="en-GB" smtClean="0"/>
              <a:pPr/>
              <a:t>25/03/2017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5097-E694-40E4-A7DA-FDA7CA2487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87AC1-F7DE-4170-9D1E-C823F5CE42E2}" type="datetimeFigureOut">
              <a:rPr lang="en-GB" smtClean="0"/>
              <a:pPr/>
              <a:t>25/03/2017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5097-E694-40E4-A7DA-FDA7CA2487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87AC1-F7DE-4170-9D1E-C823F5CE42E2}" type="datetimeFigureOut">
              <a:rPr lang="en-GB" smtClean="0"/>
              <a:pPr/>
              <a:t>25/03/2017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5097-E694-40E4-A7DA-FDA7CA2487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87AC1-F7DE-4170-9D1E-C823F5CE42E2}" type="datetimeFigureOut">
              <a:rPr lang="en-GB" smtClean="0"/>
              <a:pPr/>
              <a:t>25/03/2017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105097-E694-40E4-A7DA-FDA7CA2487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387AC1-F7DE-4170-9D1E-C823F5CE42E2}" type="datetimeFigureOut">
              <a:rPr lang="en-GB" smtClean="0"/>
              <a:pPr/>
              <a:t>25/03/2017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105097-E694-40E4-A7DA-FDA7CA24879F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Conservation and preservation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Sustainable Management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43528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Potential conflict between our need for natural resources and conservation e.g. wood production and fish production.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Sustainable management aims to maintain biodiversity whilst ensuring supplies and maintaining their economic benefit.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Managing small scale timber production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6203032" cy="4839816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GB" sz="2800" dirty="0" smtClean="0"/>
              <a:t>Coppicing</a:t>
            </a:r>
            <a:r>
              <a:rPr lang="en-GB" sz="24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Harvesting wood but keeping the tree alive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Cut trunk of deciduous tree close to the ground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New stems grow from cut surface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Used for e.g. firewood, fencing, furniture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Done on rotational basis, some trees left (standards) to supply larger pieces of timber. Good for biodiversity</a:t>
            </a:r>
          </a:p>
          <a:p>
            <a:pPr lvl="1">
              <a:lnSpc>
                <a:spcPct val="90000"/>
              </a:lnSpc>
            </a:pPr>
            <a:endParaRPr lang="en-GB" sz="2000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Pollarding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Like coppicing but trunk cut higher up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Protects trees from deer</a:t>
            </a:r>
          </a:p>
          <a:p>
            <a:endParaRPr lang="en-GB" dirty="0"/>
          </a:p>
        </p:txBody>
      </p:sp>
      <p:sp>
        <p:nvSpPr>
          <p:cNvPr id="1026" name="AutoShape 2" descr="http://www.coppiceapprentice.org.uk/img/coppicing/r_hc1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http://www.coppiceapprentice.org.uk/img/coppicing/r_h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6256" y="1484784"/>
            <a:ext cx="2517744" cy="3356992"/>
          </a:xfrm>
          <a:prstGeom prst="rect">
            <a:avLst/>
          </a:prstGeom>
          <a:noFill/>
        </p:spPr>
      </p:pic>
      <p:pic>
        <p:nvPicPr>
          <p:cNvPr id="1030" name="Picture 6" descr="http://www.countryside-lavie.com/sites/default/files/field/image/75-35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4116" y="4365104"/>
            <a:ext cx="2769884" cy="2492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708688"/>
          </a:xfrm>
        </p:spPr>
        <p:txBody>
          <a:bodyPr>
            <a:normAutofit/>
          </a:bodyPr>
          <a:lstStyle/>
          <a:p>
            <a:r>
              <a:rPr lang="en-GB" sz="4000" dirty="0" smtClean="0"/>
              <a:t>Managing large scale timber production</a:t>
            </a:r>
            <a:endParaRPr lang="en-US" sz="40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2348880"/>
            <a:ext cx="4608512" cy="396044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Modern forestry is based on the following principles:</a:t>
            </a:r>
            <a:endParaRPr lang="en-GB" dirty="0"/>
          </a:p>
          <a:p>
            <a:pPr lvl="1">
              <a:lnSpc>
                <a:spcPct val="90000"/>
              </a:lnSpc>
            </a:pPr>
            <a:r>
              <a:rPr lang="en-GB" dirty="0" smtClean="0"/>
              <a:t>Replanting after harvesting</a:t>
            </a:r>
            <a:endParaRPr lang="en-GB" dirty="0"/>
          </a:p>
          <a:p>
            <a:pPr lvl="1">
              <a:lnSpc>
                <a:spcPct val="90000"/>
              </a:lnSpc>
            </a:pPr>
            <a:r>
              <a:rPr lang="en-GB" dirty="0"/>
              <a:t>Maintain biodiversity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Local people benefit</a:t>
            </a:r>
            <a:endParaRPr lang="en-US" dirty="0"/>
          </a:p>
        </p:txBody>
      </p:sp>
      <p:sp>
        <p:nvSpPr>
          <p:cNvPr id="25602" name="AutoShape 2" descr="https://encrypted-tbn2.gstatic.com/images?q=tbn:ANd9GcRvs89b8rn9NsZnzbYEGBqCzfryWwlLtkYXCzrjtfF-sw4pz5OT1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604" name="AutoShape 4" descr="https://encrypted-tbn2.gstatic.com/images?q=tbn:ANd9GcRvs89b8rn9NsZnzbYEGBqCzfryWwlLtkYXCzrjtfF-sw4pz5OT1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5606" name="Picture 6" descr="http://torreybyles.files.wordpress.com/2010/07/clear-c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0525" y="4437112"/>
            <a:ext cx="4943475" cy="2420888"/>
          </a:xfrm>
          <a:prstGeom prst="rect">
            <a:avLst/>
          </a:prstGeom>
          <a:noFill/>
        </p:spPr>
      </p:pic>
      <p:pic>
        <p:nvPicPr>
          <p:cNvPr id="25608" name="Picture 8" descr="http://www.kaitiakitanga.net/images/lookout/viewsout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37112"/>
            <a:ext cx="4932040" cy="2420887"/>
          </a:xfrm>
          <a:prstGeom prst="rect">
            <a:avLst/>
          </a:prstGeom>
          <a:noFill/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427984" y="2060848"/>
            <a:ext cx="4716016" cy="43204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GB" sz="2600" noProof="0" dirty="0" smtClean="0"/>
              <a:t>Balancing wood production and conservation:</a:t>
            </a:r>
          </a:p>
          <a:p>
            <a:pPr marL="731520" lvl="1" indent="-274320">
              <a:lnSpc>
                <a:spcPct val="9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2400" dirty="0" smtClean="0"/>
              <a:t>Control pests and pathogens</a:t>
            </a:r>
          </a:p>
          <a:p>
            <a:pPr marL="731520" lvl="1" indent="-274320">
              <a:lnSpc>
                <a:spcPct val="9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2600" noProof="0" dirty="0" smtClean="0"/>
              <a:t>Particular plant species</a:t>
            </a:r>
          </a:p>
          <a:p>
            <a:pPr marL="731520" lvl="1" indent="-274320">
              <a:lnSpc>
                <a:spcPct val="9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kumimoji="0" lang="en-GB" sz="2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Position</a:t>
            </a:r>
            <a:r>
              <a:rPr kumimoji="0" lang="en-GB" sz="2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trees optimum distance apart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1052736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Clear felling is rarely practiced in UK as it can result in reduced mineral levels, soil erosion and subsequent pollution of rivers.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24"/>
            <a:ext cx="8229600" cy="1143000"/>
          </a:xfrm>
        </p:spPr>
        <p:txBody>
          <a:bodyPr/>
          <a:lstStyle/>
          <a:p>
            <a:r>
              <a:rPr lang="en-GB" dirty="0" smtClean="0"/>
              <a:t>Managing fish stocks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r>
              <a:rPr lang="en-GB" dirty="0" smtClean="0"/>
              <a:t>Fishing must take place at a level which it allows it to continue indefinitely</a:t>
            </a:r>
          </a:p>
          <a:p>
            <a:r>
              <a:rPr lang="en-GB" dirty="0" smtClean="0"/>
              <a:t>The optimum is to maintain fish populations at the carrying capacity of their environment</a:t>
            </a:r>
          </a:p>
          <a:p>
            <a:r>
              <a:rPr lang="en-GB" dirty="0" smtClean="0"/>
              <a:t>They should be no permanent damage to the local habitat</a:t>
            </a:r>
          </a:p>
          <a:p>
            <a:r>
              <a:rPr lang="en-GB" dirty="0" smtClean="0"/>
              <a:t>Fishery must comply with local, national and international regulations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Aquaculture</a:t>
            </a:r>
            <a:r>
              <a:rPr lang="en-GB" dirty="0" smtClean="0"/>
              <a:t> – can provide sustainable fish stocks. It restricts impact on oceanic fish stocks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652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83000" y="65172"/>
            <a:ext cx="8229600" cy="1143000"/>
          </a:xfrm>
        </p:spPr>
        <p:txBody>
          <a:bodyPr/>
          <a:lstStyle/>
          <a:p>
            <a:r>
              <a:rPr lang="en-GB" dirty="0" smtClean="0"/>
              <a:t>Flipped learning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412776"/>
            <a:ext cx="8229600" cy="54452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200" b="1" dirty="0" smtClean="0"/>
              <a:t>(e)</a:t>
            </a:r>
            <a:r>
              <a:rPr lang="en-GB" sz="2200" dirty="0" smtClean="0"/>
              <a:t>the </a:t>
            </a:r>
            <a:r>
              <a:rPr lang="en-GB" sz="2200" dirty="0"/>
              <a:t>management of environmental resources and the effects of human activities.	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To </a:t>
            </a:r>
            <a:r>
              <a:rPr lang="en-GB" sz="2200" dirty="0"/>
              <a:t>include how ecosystems can be managed to balance the conflict between conservation/preservation and human </a:t>
            </a:r>
            <a:r>
              <a:rPr lang="en-GB" sz="2200" dirty="0" smtClean="0"/>
              <a:t>needs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 err="1" smtClean="0"/>
              <a:t>Masai</a:t>
            </a:r>
            <a:r>
              <a:rPr lang="en-GB" sz="2200" dirty="0" smtClean="0"/>
              <a:t> </a:t>
            </a:r>
            <a:r>
              <a:rPr lang="en-GB" sz="2200" dirty="0"/>
              <a:t>Mara region in Kenya </a:t>
            </a:r>
            <a:endParaRPr lang="en-GB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200" dirty="0" err="1" smtClean="0"/>
              <a:t>Terai</a:t>
            </a:r>
            <a:r>
              <a:rPr lang="en-GB" sz="2200" dirty="0" smtClean="0"/>
              <a:t> </a:t>
            </a:r>
            <a:r>
              <a:rPr lang="en-GB" sz="2200" dirty="0"/>
              <a:t>region of Nepal, peat </a:t>
            </a:r>
            <a:r>
              <a:rPr lang="en-GB" sz="2200" dirty="0" smtClean="0"/>
              <a:t>bogs</a:t>
            </a:r>
          </a:p>
          <a:p>
            <a:pPr marL="0" indent="0">
              <a:buNone/>
            </a:pPr>
            <a:r>
              <a:rPr lang="en-GB" sz="1800" b="1" dirty="0" smtClean="0"/>
              <a:t>AND</a:t>
            </a:r>
          </a:p>
          <a:p>
            <a:pPr marL="0" indent="0">
              <a:buNone/>
            </a:pPr>
            <a:r>
              <a:rPr lang="en-GB" sz="2200" dirty="0" smtClean="0"/>
              <a:t>The </a:t>
            </a:r>
            <a:r>
              <a:rPr lang="en-GB" sz="2200" dirty="0"/>
              <a:t>effects of human activities on the animal and plant populations and how these are controlled in environmentally sensitive ecosystems 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GB" sz="2200" dirty="0" smtClean="0"/>
              <a:t>Galapagos </a:t>
            </a:r>
            <a:r>
              <a:rPr lang="en-GB" sz="2200" dirty="0"/>
              <a:t>Islands, </a:t>
            </a:r>
            <a:endParaRPr lang="en-GB" sz="2200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en-GB" sz="2200" dirty="0" smtClean="0"/>
              <a:t>Antarctica</a:t>
            </a:r>
            <a:r>
              <a:rPr lang="en-GB" sz="2200" dirty="0"/>
              <a:t>, </a:t>
            </a:r>
            <a:endParaRPr lang="en-GB" sz="2200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en-GB" sz="2200" dirty="0" smtClean="0"/>
              <a:t>Snowdonia </a:t>
            </a:r>
            <a:r>
              <a:rPr lang="en-GB" sz="2200" dirty="0"/>
              <a:t>National Park, </a:t>
            </a:r>
            <a:endParaRPr lang="en-GB" sz="2200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en-GB" sz="2200" smtClean="0"/>
              <a:t>Lake </a:t>
            </a:r>
            <a:r>
              <a:rPr lang="en-GB" sz="2200" dirty="0"/>
              <a:t>District.	</a:t>
            </a:r>
          </a:p>
          <a:p>
            <a:pPr marL="0" indent="0">
              <a:buNone/>
            </a:pPr>
            <a:r>
              <a:rPr lang="en-GB" sz="2200" dirty="0"/>
              <a:t>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70111" y="4653136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6 groups – prepare a presentation on one of the topics listed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62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Conservation/preservation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What’s the difference between conservation and preservation?</a:t>
            </a:r>
          </a:p>
          <a:p>
            <a:r>
              <a:rPr lang="en-GB" dirty="0" smtClean="0"/>
              <a:t>Conservation – maintenance of biodiversity, including the diversity between species, genetic diversity with species, and maintenance of a variety of habitats and ecosystems.</a:t>
            </a:r>
          </a:p>
          <a:p>
            <a:r>
              <a:rPr lang="en-GB" dirty="0" smtClean="0"/>
              <a:t>Preservation – maintenance of habitats and ecosystems in their present condition, minimising human impact.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770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916832"/>
            <a:ext cx="8229600" cy="4389120"/>
          </a:xfrm>
        </p:spPr>
        <p:txBody>
          <a:bodyPr>
            <a:normAutofit/>
          </a:bodyPr>
          <a:lstStyle/>
          <a:p>
            <a:pPr marL="514350" indent="-514350">
              <a:buAutoNum type="alphaLcParenBoth" startAt="3"/>
            </a:pPr>
            <a:r>
              <a:rPr lang="en-GB" sz="2800" dirty="0" smtClean="0"/>
              <a:t>the </a:t>
            </a:r>
            <a:r>
              <a:rPr lang="en-GB" sz="2800" dirty="0"/>
              <a:t>reasons for, and differences between, conservation and preservation	</a:t>
            </a:r>
            <a:endParaRPr lang="en-GB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To </a:t>
            </a:r>
            <a:r>
              <a:rPr lang="en-GB" sz="2800" dirty="0"/>
              <a:t>include the economic, social and ethical reasons for conservation of biological resources.</a:t>
            </a:r>
          </a:p>
          <a:p>
            <a:pPr marL="0" indent="0">
              <a:buNone/>
            </a:pPr>
            <a:r>
              <a:rPr lang="en-GB" sz="2800" dirty="0"/>
              <a:t>	</a:t>
            </a:r>
          </a:p>
          <a:p>
            <a:pPr marL="514350" indent="-514350">
              <a:buAutoNum type="alphaLcParenBoth" startAt="4"/>
            </a:pPr>
            <a:r>
              <a:rPr lang="en-GB" sz="2800" smtClean="0"/>
              <a:t>how </a:t>
            </a:r>
            <a:r>
              <a:rPr lang="en-GB" sz="2800" dirty="0"/>
              <a:t>the management of an ecosystem can provide resources in a sustainable way</a:t>
            </a:r>
            <a:r>
              <a:rPr lang="en-GB" sz="2800"/>
              <a:t>	</a:t>
            </a:r>
            <a:endParaRPr lang="en-GB" sz="280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800" smtClean="0"/>
              <a:t>Examples </a:t>
            </a:r>
            <a:r>
              <a:rPr lang="en-GB" sz="2800" dirty="0"/>
              <a:t>to include timber production and fishing.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Threats to biodiversity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What are the threats to biodiversity?</a:t>
            </a:r>
          </a:p>
          <a:p>
            <a:pPr marL="0" indent="0">
              <a:buNone/>
            </a:pPr>
            <a:r>
              <a:rPr lang="en-GB" dirty="0" smtClean="0"/>
              <a:t>Hint:</a:t>
            </a:r>
            <a:endParaRPr lang="en-GB" dirty="0"/>
          </a:p>
        </p:txBody>
      </p:sp>
      <p:pic>
        <p:nvPicPr>
          <p:cNvPr id="4" name="Picture 2" descr="B2_g_01_workshe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107401"/>
            <a:ext cx="6048672" cy="3200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601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Threats to biodiversity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Over exploitation of wild populations for food (cod), for sport (sharks) and for commerce (pearls form mussels)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Habitat disruption and fragmentation as a result of intensive agricultural practices, increased pollution or building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Species introduction by humans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42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Conservation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Requires consideration of social and economic costs to local community</a:t>
            </a:r>
          </a:p>
          <a:p>
            <a:r>
              <a:rPr lang="en-GB" dirty="0" smtClean="0"/>
              <a:t>Effective education and liaison with local community</a:t>
            </a:r>
          </a:p>
          <a:p>
            <a:pPr marL="0" indent="0">
              <a:buNone/>
            </a:pPr>
            <a:r>
              <a:rPr lang="en-GB" dirty="0" smtClean="0"/>
              <a:t>Can involve:</a:t>
            </a:r>
            <a:endParaRPr lang="en-GB" dirty="0"/>
          </a:p>
          <a:p>
            <a:r>
              <a:rPr lang="en-GB" dirty="0" smtClean="0"/>
              <a:t>National parks</a:t>
            </a:r>
          </a:p>
          <a:p>
            <a:r>
              <a:rPr lang="en-GB" dirty="0" smtClean="0"/>
              <a:t>Green belts</a:t>
            </a:r>
          </a:p>
          <a:p>
            <a:r>
              <a:rPr lang="en-GB" dirty="0" smtClean="0"/>
              <a:t>SSSI</a:t>
            </a:r>
          </a:p>
          <a:p>
            <a:r>
              <a:rPr lang="en-GB" dirty="0" smtClean="0"/>
              <a:t>Legal protection</a:t>
            </a:r>
          </a:p>
          <a:p>
            <a:r>
              <a:rPr lang="en-GB" dirty="0" smtClean="0"/>
              <a:t>Ex situ conservation e.g. zoos and botanic gardens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228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/>
          </a:bodyPr>
          <a:lstStyle/>
          <a:p>
            <a:r>
              <a:rPr lang="en-GB" dirty="0" smtClean="0"/>
              <a:t>Management strategies used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Depends on the specific characteristics of the ecosystem and species involved.</a:t>
            </a:r>
          </a:p>
          <a:p>
            <a:pPr marL="0" indent="0">
              <a:buNone/>
            </a:pPr>
            <a:r>
              <a:rPr lang="en-GB" dirty="0" smtClean="0"/>
              <a:t>List some management strategies:</a:t>
            </a:r>
          </a:p>
          <a:p>
            <a:r>
              <a:rPr lang="en-GB" dirty="0" smtClean="0"/>
              <a:t>Raise carrying capacity by providing extra food</a:t>
            </a:r>
          </a:p>
          <a:p>
            <a:r>
              <a:rPr lang="en-GB" dirty="0" smtClean="0"/>
              <a:t>Moving individual, encouraging natural dispersion</a:t>
            </a:r>
          </a:p>
          <a:p>
            <a:r>
              <a:rPr lang="en-GB" dirty="0" smtClean="0"/>
              <a:t>Restricting dispersal using fencing</a:t>
            </a:r>
          </a:p>
          <a:p>
            <a:r>
              <a:rPr lang="en-GB" dirty="0" smtClean="0"/>
              <a:t>Control of predators and poachers</a:t>
            </a:r>
          </a:p>
          <a:p>
            <a:r>
              <a:rPr lang="en-GB" dirty="0" smtClean="0"/>
              <a:t>Vaccination against disease</a:t>
            </a:r>
          </a:p>
          <a:p>
            <a:r>
              <a:rPr lang="en-GB" dirty="0" smtClean="0"/>
              <a:t>Prevent pollution, restrict succession e.g. mowing, grazing or coppicing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07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362950" cy="1138237"/>
          </a:xfrm>
        </p:spPr>
        <p:txBody>
          <a:bodyPr>
            <a:normAutofit/>
          </a:bodyPr>
          <a:lstStyle/>
          <a:p>
            <a:r>
              <a:rPr lang="en-GB" sz="4400" dirty="0" smtClean="0"/>
              <a:t>Reasons </a:t>
            </a:r>
            <a:r>
              <a:rPr lang="en-GB" sz="4400" dirty="0"/>
              <a:t>for </a:t>
            </a:r>
            <a:r>
              <a:rPr lang="en-GB" sz="4400" dirty="0" smtClean="0"/>
              <a:t>conservation</a:t>
            </a:r>
            <a:endParaRPr lang="en-GB" sz="4400" dirty="0"/>
          </a:p>
        </p:txBody>
      </p:sp>
      <p:graphicFrame>
        <p:nvGraphicFramePr>
          <p:cNvPr id="6168" name="Group 24"/>
          <p:cNvGraphicFramePr>
            <a:graphicFrameLocks noGrp="1"/>
          </p:cNvGraphicFramePr>
          <p:nvPr>
            <p:ph idx="1"/>
          </p:nvPr>
        </p:nvGraphicFramePr>
        <p:xfrm>
          <a:off x="395288" y="1484313"/>
          <a:ext cx="8497887" cy="5113338"/>
        </p:xfrm>
        <a:graphic>
          <a:graphicData uri="http://schemas.openxmlformats.org/drawingml/2006/table">
            <a:tbl>
              <a:tblPr/>
              <a:tblGrid>
                <a:gridCol w="2832100"/>
                <a:gridCol w="2833687"/>
                <a:gridCol w="2832100"/>
              </a:tblGrid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Economic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20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406829"/>
              </p:ext>
            </p:extLst>
          </p:nvPr>
        </p:nvGraphicFramePr>
        <p:xfrm>
          <a:off x="395288" y="333375"/>
          <a:ext cx="8353425" cy="6264275"/>
        </p:xfrm>
        <a:graphic>
          <a:graphicData uri="http://schemas.openxmlformats.org/drawingml/2006/table">
            <a:tbl>
              <a:tblPr/>
              <a:tblGrid>
                <a:gridCol w="2784475"/>
                <a:gridCol w="2784475"/>
                <a:gridCol w="2784475"/>
              </a:tblGrid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Economic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Enrichment (nice to look at)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Culturally valuable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Ecotourism and recreation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Moral &amp; ethical responsibility for 1.5 million named organisms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Every species is valuable in it’s own right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Subjective!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Direct value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Food source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Genetic diversity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Drugs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Biological control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Indirect value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Insect pollination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Maintaining water quality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193</TotalTime>
  <Words>540</Words>
  <Application>Microsoft Office PowerPoint</Application>
  <PresentationFormat>On-screen Show (4:3)</PresentationFormat>
  <Paragraphs>102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Constantia</vt:lpstr>
      <vt:lpstr>Wingdings</vt:lpstr>
      <vt:lpstr>Wingdings 2</vt:lpstr>
      <vt:lpstr>Flow</vt:lpstr>
      <vt:lpstr>Conservation and preservation</vt:lpstr>
      <vt:lpstr>Conservation/preservation</vt:lpstr>
      <vt:lpstr>Learning outcomes</vt:lpstr>
      <vt:lpstr>Threats to biodiversity</vt:lpstr>
      <vt:lpstr>Threats to biodiversity</vt:lpstr>
      <vt:lpstr>Conservation</vt:lpstr>
      <vt:lpstr>Management strategies used</vt:lpstr>
      <vt:lpstr>Reasons for conservation</vt:lpstr>
      <vt:lpstr>PowerPoint Presentation</vt:lpstr>
      <vt:lpstr>Sustainable Management</vt:lpstr>
      <vt:lpstr>Managing small scale timber production</vt:lpstr>
      <vt:lpstr>Managing large scale timber production</vt:lpstr>
      <vt:lpstr>Managing fish stocks</vt:lpstr>
      <vt:lpstr>Flipped learning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helenh</dc:creator>
  <cp:lastModifiedBy>Helen Hawke</cp:lastModifiedBy>
  <cp:revision>37</cp:revision>
  <dcterms:created xsi:type="dcterms:W3CDTF">2014-12-27T15:56:43Z</dcterms:created>
  <dcterms:modified xsi:type="dcterms:W3CDTF">2017-03-25T14:31:11Z</dcterms:modified>
</cp:coreProperties>
</file>