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8" r:id="rId12"/>
    <p:sldId id="271" r:id="rId13"/>
    <p:sldId id="274" r:id="rId14"/>
    <p:sldId id="275" r:id="rId15"/>
    <p:sldId id="276" r:id="rId16"/>
    <p:sldId id="282" r:id="rId17"/>
    <p:sldId id="283" r:id="rId18"/>
    <p:sldId id="284" r:id="rId19"/>
    <p:sldId id="285"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88F48-CC9F-4070-A4DD-C84DBB420E36}" type="datetimeFigureOut">
              <a:rPr lang="en-GB" smtClean="0"/>
              <a:t>04/12/2016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19002-1867-41FB-BDBD-53DF99A61838}" type="slidenum">
              <a:rPr lang="en-GB" smtClean="0"/>
              <a:t>‹#›</a:t>
            </a:fld>
            <a:endParaRPr lang="en-GB"/>
          </a:p>
        </p:txBody>
      </p:sp>
    </p:spTree>
    <p:extLst>
      <p:ext uri="{BB962C8B-B14F-4D97-AF65-F5344CB8AC3E}">
        <p14:creationId xmlns:p14="http://schemas.microsoft.com/office/powerpoint/2010/main" val="244958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AA1F4-D246-4136-94E7-56B5407E8D81}" type="slidenum">
              <a:rPr lang="en-GB" smtClean="0">
                <a:latin typeface="Times New Roman" panose="02020603050405020304" pitchFamily="18" charset="0"/>
              </a:rPr>
              <a:pPr>
                <a:spcBef>
                  <a:spcPct val="0"/>
                </a:spcBef>
              </a:pPr>
              <a:t>3</a:t>
            </a:fld>
            <a:endParaRPr lang="en-GB" smtClean="0">
              <a:latin typeface="Times New Roman" panose="02020603050405020304" pitchFamily="18" charset="0"/>
            </a:endParaRPr>
          </a:p>
        </p:txBody>
      </p:sp>
    </p:spTree>
    <p:extLst>
      <p:ext uri="{BB962C8B-B14F-4D97-AF65-F5344CB8AC3E}">
        <p14:creationId xmlns:p14="http://schemas.microsoft.com/office/powerpoint/2010/main" val="320808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1E482D-64EB-4A64-AE69-41A0C52B18CA}" type="slidenum">
              <a:rPr lang="en-GB" smtClean="0">
                <a:latin typeface="Times New Roman" panose="02020603050405020304" pitchFamily="18" charset="0"/>
              </a:rPr>
              <a:pPr>
                <a:spcBef>
                  <a:spcPct val="0"/>
                </a:spcBef>
              </a:pPr>
              <a:t>15</a:t>
            </a:fld>
            <a:endParaRPr lang="en-GB" smtClean="0">
              <a:latin typeface="Times New Roman" panose="02020603050405020304" pitchFamily="18" charset="0"/>
            </a:endParaRPr>
          </a:p>
        </p:txBody>
      </p:sp>
    </p:spTree>
    <p:extLst>
      <p:ext uri="{BB962C8B-B14F-4D97-AF65-F5344CB8AC3E}">
        <p14:creationId xmlns:p14="http://schemas.microsoft.com/office/powerpoint/2010/main" val="290298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74FE16D-A883-4B5A-ADA7-2E1CFE91E3FC}" type="slidenum">
              <a:rPr lang="en-GB" altLang="en-US" sz="1200" smtClean="0"/>
              <a:pPr/>
              <a:t>16</a:t>
            </a:fld>
            <a:endParaRPr lang="en-GB" altLang="en-US" sz="1200" smtClean="0"/>
          </a:p>
        </p:txBody>
      </p:sp>
    </p:spTree>
    <p:extLst>
      <p:ext uri="{BB962C8B-B14F-4D97-AF65-F5344CB8AC3E}">
        <p14:creationId xmlns:p14="http://schemas.microsoft.com/office/powerpoint/2010/main" val="420656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174FD4-1884-40FE-A5B5-538B383F2C94}" type="slidenum">
              <a:rPr lang="en-GB" smtClean="0">
                <a:latin typeface="Times New Roman" panose="02020603050405020304" pitchFamily="18" charset="0"/>
              </a:rPr>
              <a:pPr>
                <a:spcBef>
                  <a:spcPct val="0"/>
                </a:spcBef>
              </a:pPr>
              <a:t>4</a:t>
            </a:fld>
            <a:endParaRPr lang="en-GB" smtClean="0">
              <a:latin typeface="Times New Roman" panose="02020603050405020304" pitchFamily="18" charset="0"/>
            </a:endParaRPr>
          </a:p>
        </p:txBody>
      </p:sp>
    </p:spTree>
    <p:extLst>
      <p:ext uri="{BB962C8B-B14F-4D97-AF65-F5344CB8AC3E}">
        <p14:creationId xmlns:p14="http://schemas.microsoft.com/office/powerpoint/2010/main" val="49787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0C8A24-EBD6-4990-979F-18747481BF64}" type="slidenum">
              <a:rPr lang="en-GB" smtClean="0">
                <a:latin typeface="Times New Roman" panose="02020603050405020304" pitchFamily="18" charset="0"/>
              </a:rPr>
              <a:pPr>
                <a:spcBef>
                  <a:spcPct val="0"/>
                </a:spcBef>
              </a:pPr>
              <a:t>8</a:t>
            </a:fld>
            <a:endParaRPr lang="en-GB" smtClean="0">
              <a:latin typeface="Times New Roman" panose="02020603050405020304" pitchFamily="18" charset="0"/>
            </a:endParaRPr>
          </a:p>
        </p:txBody>
      </p:sp>
    </p:spTree>
    <p:extLst>
      <p:ext uri="{BB962C8B-B14F-4D97-AF65-F5344CB8AC3E}">
        <p14:creationId xmlns:p14="http://schemas.microsoft.com/office/powerpoint/2010/main" val="51793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E7BC50-732E-405D-9FD3-89613F2259DB}" type="slidenum">
              <a:rPr lang="en-GB" smtClean="0">
                <a:latin typeface="Times New Roman" panose="02020603050405020304" pitchFamily="18" charset="0"/>
              </a:rPr>
              <a:pPr>
                <a:spcBef>
                  <a:spcPct val="0"/>
                </a:spcBef>
              </a:pPr>
              <a:t>9</a:t>
            </a:fld>
            <a:endParaRPr lang="en-GB" smtClean="0">
              <a:latin typeface="Times New Roman" panose="02020603050405020304" pitchFamily="18" charset="0"/>
            </a:endParaRPr>
          </a:p>
        </p:txBody>
      </p:sp>
    </p:spTree>
    <p:extLst>
      <p:ext uri="{BB962C8B-B14F-4D97-AF65-F5344CB8AC3E}">
        <p14:creationId xmlns:p14="http://schemas.microsoft.com/office/powerpoint/2010/main" val="43503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D2C1E4-67F3-442C-8CB9-24250FD1D385}" type="slidenum">
              <a:rPr lang="en-GB" smtClean="0">
                <a:latin typeface="Times New Roman" panose="02020603050405020304" pitchFamily="18" charset="0"/>
              </a:rPr>
              <a:pPr>
                <a:spcBef>
                  <a:spcPct val="0"/>
                </a:spcBef>
              </a:pPr>
              <a:t>10</a:t>
            </a:fld>
            <a:endParaRPr lang="en-GB" smtClean="0">
              <a:latin typeface="Times New Roman" panose="02020603050405020304" pitchFamily="18" charset="0"/>
            </a:endParaRPr>
          </a:p>
        </p:txBody>
      </p:sp>
    </p:spTree>
    <p:extLst>
      <p:ext uri="{BB962C8B-B14F-4D97-AF65-F5344CB8AC3E}">
        <p14:creationId xmlns:p14="http://schemas.microsoft.com/office/powerpoint/2010/main" val="282452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FB25DD-DCDE-4EAA-85CC-F12414499633}" type="slidenum">
              <a:rPr lang="en-GB" smtClean="0">
                <a:latin typeface="Times New Roman" panose="02020603050405020304" pitchFamily="18" charset="0"/>
              </a:rPr>
              <a:pPr>
                <a:spcBef>
                  <a:spcPct val="0"/>
                </a:spcBef>
              </a:pPr>
              <a:t>11</a:t>
            </a:fld>
            <a:endParaRPr lang="en-GB" smtClean="0">
              <a:latin typeface="Times New Roman" panose="02020603050405020304" pitchFamily="18" charset="0"/>
            </a:endParaRPr>
          </a:p>
        </p:txBody>
      </p:sp>
    </p:spTree>
    <p:extLst>
      <p:ext uri="{BB962C8B-B14F-4D97-AF65-F5344CB8AC3E}">
        <p14:creationId xmlns:p14="http://schemas.microsoft.com/office/powerpoint/2010/main" val="3296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B5F4D5-3377-4DEC-B6F5-A73B185D4F54}" type="slidenum">
              <a:rPr lang="en-GB" smtClean="0">
                <a:latin typeface="Times New Roman" panose="02020603050405020304" pitchFamily="18" charset="0"/>
              </a:rPr>
              <a:pPr>
                <a:spcBef>
                  <a:spcPct val="0"/>
                </a:spcBef>
              </a:pPr>
              <a:t>12</a:t>
            </a:fld>
            <a:endParaRPr lang="en-GB" smtClean="0">
              <a:latin typeface="Times New Roman" panose="02020603050405020304" pitchFamily="18" charset="0"/>
            </a:endParaRPr>
          </a:p>
        </p:txBody>
      </p:sp>
    </p:spTree>
    <p:extLst>
      <p:ext uri="{BB962C8B-B14F-4D97-AF65-F5344CB8AC3E}">
        <p14:creationId xmlns:p14="http://schemas.microsoft.com/office/powerpoint/2010/main" val="337014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95076-1775-4EBB-9E26-590FC0B78FA3}" type="slidenum">
              <a:rPr lang="en-GB" smtClean="0">
                <a:latin typeface="Times New Roman" panose="02020603050405020304" pitchFamily="18" charset="0"/>
              </a:rPr>
              <a:pPr>
                <a:spcBef>
                  <a:spcPct val="0"/>
                </a:spcBef>
              </a:pPr>
              <a:t>13</a:t>
            </a:fld>
            <a:endParaRPr lang="en-GB" smtClean="0">
              <a:latin typeface="Times New Roman" panose="02020603050405020304" pitchFamily="18" charset="0"/>
            </a:endParaRPr>
          </a:p>
        </p:txBody>
      </p:sp>
    </p:spTree>
    <p:extLst>
      <p:ext uri="{BB962C8B-B14F-4D97-AF65-F5344CB8AC3E}">
        <p14:creationId xmlns:p14="http://schemas.microsoft.com/office/powerpoint/2010/main" val="175380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A08968-46C7-4983-9CC6-B123CFDD90A8}" type="slidenum">
              <a:rPr lang="en-GB" smtClean="0">
                <a:latin typeface="Times New Roman" panose="02020603050405020304" pitchFamily="18" charset="0"/>
              </a:rPr>
              <a:pPr>
                <a:spcBef>
                  <a:spcPct val="0"/>
                </a:spcBef>
              </a:pPr>
              <a:t>14</a:t>
            </a:fld>
            <a:endParaRPr lang="en-GB" smtClean="0">
              <a:latin typeface="Times New Roman" panose="02020603050405020304" pitchFamily="18" charset="0"/>
            </a:endParaRPr>
          </a:p>
        </p:txBody>
      </p:sp>
    </p:spTree>
    <p:extLst>
      <p:ext uri="{BB962C8B-B14F-4D97-AF65-F5344CB8AC3E}">
        <p14:creationId xmlns:p14="http://schemas.microsoft.com/office/powerpoint/2010/main" val="226690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774825"/>
            <a:ext cx="5384800"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74825"/>
            <a:ext cx="5384800"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27309F-FABC-4BE2-8C5D-18F564E62690}" type="slidenum">
              <a:rPr lang="en-US"/>
              <a:pPr>
                <a:defRPr/>
              </a:pPr>
              <a:t>‹#›</a:t>
            </a:fld>
            <a:endParaRPr lang="en-US"/>
          </a:p>
        </p:txBody>
      </p:sp>
    </p:spTree>
    <p:extLst>
      <p:ext uri="{BB962C8B-B14F-4D97-AF65-F5344CB8AC3E}">
        <p14:creationId xmlns:p14="http://schemas.microsoft.com/office/powerpoint/2010/main" val="224532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74825"/>
            <a:ext cx="10972800" cy="2236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4164014"/>
            <a:ext cx="10972800" cy="223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592EE3-09F0-4E95-8403-9EF2107527A3}" type="slidenum">
              <a:rPr lang="en-US"/>
              <a:pPr>
                <a:defRPr/>
              </a:pPr>
              <a:t>‹#›</a:t>
            </a:fld>
            <a:endParaRPr lang="en-US"/>
          </a:p>
        </p:txBody>
      </p:sp>
    </p:spTree>
    <p:extLst>
      <p:ext uri="{BB962C8B-B14F-4D97-AF65-F5344CB8AC3E}">
        <p14:creationId xmlns:p14="http://schemas.microsoft.com/office/powerpoint/2010/main" val="35889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hyperlink" Target="http://plantsinmotion.bio.indiana.edu/plantmotion/projects/projects.html" TargetMode="External"/><Relationship Id="rId2" Type="http://schemas.openxmlformats.org/officeDocument/2006/relationships/hyperlink" Target="http://plantsinmotion.bio.indiana.edu/plantmotion/movements/tropism/tropism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BLTcVNyOhUc"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 of hormones on plant growth</a:t>
            </a:r>
            <a:endParaRPr lang="en-GB" dirty="0"/>
          </a:p>
        </p:txBody>
      </p:sp>
      <p:sp>
        <p:nvSpPr>
          <p:cNvPr id="3" name="Subtitle 2"/>
          <p:cNvSpPr>
            <a:spLocks noGrp="1"/>
          </p:cNvSpPr>
          <p:nvPr>
            <p:ph type="subTitle" idx="1"/>
          </p:nvPr>
        </p:nvSpPr>
        <p:spPr/>
        <p:txBody>
          <a:bodyPr/>
          <a:lstStyle/>
          <a:p>
            <a:r>
              <a:rPr lang="en-GB" dirty="0" smtClean="0"/>
              <a:t>Practical – PAG11</a:t>
            </a:r>
            <a:endParaRPr lang="en-GB" dirty="0"/>
          </a:p>
        </p:txBody>
      </p:sp>
    </p:spTree>
    <p:extLst>
      <p:ext uri="{BB962C8B-B14F-4D97-AF65-F5344CB8AC3E}">
        <p14:creationId xmlns:p14="http://schemas.microsoft.com/office/powerpoint/2010/main" val="337968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noFill/>
        </p:spPr>
        <p:txBody>
          <a:bodyPr/>
          <a:lstStyle/>
          <a:p>
            <a:r>
              <a:rPr lang="en-GB" smtClean="0"/>
              <a:t>Darwin’s experiment</a:t>
            </a: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l="40398" t="20464" r="12354" b="53737"/>
          <a:stretch>
            <a:fillRect/>
          </a:stretch>
        </p:blipFill>
        <p:spPr bwMode="auto">
          <a:xfrm>
            <a:off x="1339494" y="1270000"/>
            <a:ext cx="75612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914400" y="4649273"/>
            <a:ext cx="10032642" cy="1841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A growth stimulus is produced in the tip of the coleoptile</a:t>
            </a:r>
          </a:p>
          <a:p>
            <a:r>
              <a:rPr lang="en-GB" sz="2400"/>
              <a:t>Growth stimulus is transmitted to the zone of elongation</a:t>
            </a:r>
          </a:p>
          <a:p>
            <a:r>
              <a:rPr lang="en-GB" sz="2400"/>
              <a:t>Cells on the shaded side of the coleoptile elongate more than the cells on the other side.</a:t>
            </a:r>
            <a:endParaRPr lang="en-GB" sz="2400" dirty="0"/>
          </a:p>
        </p:txBody>
      </p:sp>
    </p:spTree>
    <p:extLst>
      <p:ext uri="{BB962C8B-B14F-4D97-AF65-F5344CB8AC3E}">
        <p14:creationId xmlns:p14="http://schemas.microsoft.com/office/powerpoint/2010/main" val="10981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p:cNvSpPr>
          <p:nvPr>
            <p:ph type="title"/>
          </p:nvPr>
        </p:nvSpPr>
        <p:spPr>
          <a:noFill/>
        </p:spPr>
        <p:txBody>
          <a:bodyPr/>
          <a:lstStyle/>
          <a:p>
            <a:r>
              <a:rPr lang="en-GB" smtClean="0"/>
              <a:t>Boysen-Jensen’s experiment</a:t>
            </a:r>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l="9392" t="16536" r="56641" b="51974"/>
          <a:stretch>
            <a:fillRect/>
          </a:stretch>
        </p:blipFill>
        <p:spPr bwMode="auto">
          <a:xfrm>
            <a:off x="7556456" y="291206"/>
            <a:ext cx="4138640" cy="28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43359" t="16536" r="8659" b="52951"/>
          <a:stretch>
            <a:fillRect/>
          </a:stretch>
        </p:blipFill>
        <p:spPr bwMode="auto">
          <a:xfrm>
            <a:off x="870018" y="1282879"/>
            <a:ext cx="5801239" cy="276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811369" y="3799268"/>
            <a:ext cx="10174310" cy="2717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Materials which are not permeable to water can stop the curvature response in some </a:t>
            </a:r>
            <a:r>
              <a:rPr lang="en-GB" sz="2400" dirty="0" smtClean="0"/>
              <a:t>circumstances</a:t>
            </a:r>
          </a:p>
          <a:p>
            <a:endParaRPr lang="en-GB" sz="2400" dirty="0"/>
          </a:p>
          <a:p>
            <a:r>
              <a:rPr lang="en-GB" sz="2400" dirty="0"/>
              <a:t>Materials which are permeable to water do not interfere with the curvature response</a:t>
            </a:r>
          </a:p>
        </p:txBody>
      </p:sp>
    </p:spTree>
    <p:extLst>
      <p:ext uri="{BB962C8B-B14F-4D97-AF65-F5344CB8AC3E}">
        <p14:creationId xmlns:p14="http://schemas.microsoft.com/office/powerpoint/2010/main" val="18829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noFill/>
        </p:spPr>
        <p:txBody>
          <a:bodyPr/>
          <a:lstStyle/>
          <a:p>
            <a:r>
              <a:rPr lang="en-GB" smtClean="0"/>
              <a:t>Went’s experiment</a:t>
            </a:r>
          </a:p>
        </p:txBody>
      </p:sp>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l="7927" t="59853" r="41878" b="12587"/>
          <a:stretch>
            <a:fillRect/>
          </a:stretch>
        </p:blipFill>
        <p:spPr bwMode="auto">
          <a:xfrm>
            <a:off x="677334" y="1406793"/>
            <a:ext cx="6029900" cy="248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59602" t="59853" r="7927" b="12587"/>
          <a:stretch>
            <a:fillRect/>
          </a:stretch>
        </p:blipFill>
        <p:spPr bwMode="auto">
          <a:xfrm>
            <a:off x="6918607" y="890142"/>
            <a:ext cx="4710790" cy="299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888642" y="4237149"/>
            <a:ext cx="10959921" cy="2343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Angle of curvature is related to the number of tips used</a:t>
            </a:r>
          </a:p>
          <a:p>
            <a:r>
              <a:rPr lang="en-GB" sz="2400"/>
              <a:t>Number of tips used relates to the concentration of auxin in the agar block</a:t>
            </a:r>
          </a:p>
          <a:p>
            <a:r>
              <a:rPr lang="en-GB" sz="2400"/>
              <a:t>Curvature response is due to a chemical which moves from the tip and affects cell elongation</a:t>
            </a:r>
            <a:endParaRPr lang="en-GB" sz="2400" dirty="0"/>
          </a:p>
        </p:txBody>
      </p:sp>
    </p:spTree>
    <p:extLst>
      <p:ext uri="{BB962C8B-B14F-4D97-AF65-F5344CB8AC3E}">
        <p14:creationId xmlns:p14="http://schemas.microsoft.com/office/powerpoint/2010/main" val="910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noFill/>
        </p:spPr>
        <p:txBody>
          <a:bodyPr/>
          <a:lstStyle/>
          <a:p>
            <a:r>
              <a:rPr lang="en-GB" sz="4100"/>
              <a:t>What causes phototropism?</a:t>
            </a:r>
          </a:p>
        </p:txBody>
      </p:sp>
      <p:sp>
        <p:nvSpPr>
          <p:cNvPr id="46083" name="Rectangle 3"/>
          <p:cNvSpPr>
            <a:spLocks noGrp="1"/>
          </p:cNvSpPr>
          <p:nvPr>
            <p:ph type="body" idx="1"/>
          </p:nvPr>
        </p:nvSpPr>
        <p:spPr>
          <a:xfrm>
            <a:off x="819002" y="1529524"/>
            <a:ext cx="8596668" cy="3880773"/>
          </a:xfrm>
        </p:spPr>
        <p:txBody>
          <a:bodyPr>
            <a:noAutofit/>
          </a:bodyPr>
          <a:lstStyle/>
          <a:p>
            <a:r>
              <a:rPr lang="en-GB" sz="2400" dirty="0" err="1"/>
              <a:t>Phototropins</a:t>
            </a:r>
            <a:endParaRPr lang="en-GB" sz="2400" dirty="0"/>
          </a:p>
          <a:p>
            <a:pPr lvl="1"/>
            <a:r>
              <a:rPr lang="en-GB" sz="2400" dirty="0"/>
              <a:t>Proteins that act as receptors for blue light</a:t>
            </a:r>
          </a:p>
          <a:p>
            <a:pPr lvl="1"/>
            <a:r>
              <a:rPr lang="en-GB" sz="2400" dirty="0"/>
              <a:t>In plasma membrane of certain cells in plant shoots</a:t>
            </a:r>
          </a:p>
          <a:p>
            <a:pPr lvl="1"/>
            <a:r>
              <a:rPr lang="en-GB" sz="2400" dirty="0"/>
              <a:t>Become phosphorylated when hit by blue light</a:t>
            </a:r>
          </a:p>
          <a:p>
            <a:r>
              <a:rPr lang="en-GB" sz="2400" dirty="0"/>
              <a:t>If light is directional, then the </a:t>
            </a:r>
            <a:r>
              <a:rPr lang="en-GB" sz="2400" dirty="0" err="1"/>
              <a:t>phototropin</a:t>
            </a:r>
            <a:r>
              <a:rPr lang="en-GB" sz="2400" dirty="0"/>
              <a:t> on the side receiving the light becomes phosphorylated.</a:t>
            </a:r>
          </a:p>
          <a:p>
            <a:endParaRPr lang="en-GB" sz="2400" dirty="0"/>
          </a:p>
          <a:p>
            <a:r>
              <a:rPr lang="en-GB" sz="2400" dirty="0"/>
              <a:t>This activates the </a:t>
            </a:r>
            <a:r>
              <a:rPr lang="en-GB" sz="2400" dirty="0" err="1"/>
              <a:t>phototropin</a:t>
            </a:r>
            <a:r>
              <a:rPr lang="en-GB" sz="2400" dirty="0"/>
              <a:t> on the light side and the </a:t>
            </a:r>
            <a:r>
              <a:rPr lang="en-GB" sz="2400" dirty="0" err="1"/>
              <a:t>phototropin</a:t>
            </a:r>
            <a:r>
              <a:rPr lang="en-GB" sz="2400" dirty="0"/>
              <a:t> in the rest of the shoot is progressively less active. The gradient this sets up ensures the distribution of </a:t>
            </a:r>
            <a:r>
              <a:rPr lang="en-GB" sz="2400" dirty="0" err="1"/>
              <a:t>auxin</a:t>
            </a:r>
            <a:r>
              <a:rPr lang="en-GB" sz="2400" dirty="0"/>
              <a:t>.</a:t>
            </a:r>
          </a:p>
        </p:txBody>
      </p:sp>
    </p:spTree>
    <p:extLst>
      <p:ext uri="{BB962C8B-B14F-4D97-AF65-F5344CB8AC3E}">
        <p14:creationId xmlns:p14="http://schemas.microsoft.com/office/powerpoint/2010/main" val="61107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p:cNvSpPr>
          <p:nvPr>
            <p:ph type="title"/>
          </p:nvPr>
        </p:nvSpPr>
        <p:spPr>
          <a:noFill/>
        </p:spPr>
        <p:txBody>
          <a:bodyPr>
            <a:normAutofit fontScale="90000"/>
          </a:bodyPr>
          <a:lstStyle/>
          <a:p>
            <a:r>
              <a:rPr lang="en-GB" sz="4100"/>
              <a:t>Phototropin, auxin and phototropism</a:t>
            </a:r>
          </a:p>
        </p:txBody>
      </p:sp>
      <p:pic>
        <p:nvPicPr>
          <p:cNvPr id="48131" name="Picture 5"/>
          <p:cNvPicPr>
            <a:picLocks noChangeAspect="1" noChangeArrowheads="1"/>
          </p:cNvPicPr>
          <p:nvPr/>
        </p:nvPicPr>
        <p:blipFill>
          <a:blip r:embed="rId3">
            <a:extLst>
              <a:ext uri="{28A0092B-C50C-407E-A947-70E740481C1C}">
                <a14:useLocalDpi xmlns:a14="http://schemas.microsoft.com/office/drawing/2010/main" val="0"/>
              </a:ext>
            </a:extLst>
          </a:blip>
          <a:srcRect l="13399" t="17224" r="4651" b="14235"/>
          <a:stretch>
            <a:fillRect/>
          </a:stretch>
        </p:blipFill>
        <p:spPr bwMode="auto">
          <a:xfrm>
            <a:off x="2063750" y="1557339"/>
            <a:ext cx="8280400"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65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noFill/>
        </p:spPr>
        <p:txBody>
          <a:bodyPr>
            <a:normAutofit fontScale="90000"/>
          </a:bodyPr>
          <a:lstStyle/>
          <a:p>
            <a:r>
              <a:rPr lang="en-GB" sz="4100"/>
              <a:t>Phototropin, auxin and phototropism</a:t>
            </a:r>
          </a:p>
        </p:txBody>
      </p:sp>
      <p:sp>
        <p:nvSpPr>
          <p:cNvPr id="50179" name="Rectangle 3"/>
          <p:cNvSpPr>
            <a:spLocks noGrp="1"/>
          </p:cNvSpPr>
          <p:nvPr>
            <p:ph type="body" idx="1"/>
          </p:nvPr>
        </p:nvSpPr>
        <p:spPr/>
        <p:txBody>
          <a:bodyPr>
            <a:normAutofit fontScale="92500"/>
          </a:bodyPr>
          <a:lstStyle/>
          <a:p>
            <a:r>
              <a:rPr lang="en-GB" sz="2800"/>
              <a:t>Phosphorylation of phototropin brings about a sideways movement of </a:t>
            </a:r>
            <a:r>
              <a:rPr lang="en-GB" sz="2800" b="1"/>
              <a:t>auxin</a:t>
            </a:r>
            <a:endParaRPr lang="en-GB" sz="2800"/>
          </a:p>
          <a:p>
            <a:pPr lvl="1"/>
            <a:r>
              <a:rPr lang="en-GB" sz="2400"/>
              <a:t>More auxin ends up on the shady side of the shoot than on the light side</a:t>
            </a:r>
          </a:p>
          <a:p>
            <a:pPr lvl="1"/>
            <a:r>
              <a:rPr lang="en-GB" sz="2400"/>
              <a:t>Involves transporter proteins in the plasma membranes of some cells in the shoot, these actively move auxin out of the cell</a:t>
            </a:r>
          </a:p>
          <a:p>
            <a:r>
              <a:rPr lang="en-GB" sz="2800"/>
              <a:t>The presence of auxin stimulates cells to grow longer</a:t>
            </a:r>
          </a:p>
          <a:p>
            <a:pPr lvl="1"/>
            <a:r>
              <a:rPr lang="en-GB" sz="2400"/>
              <a:t>Where there is more auxin there is more growth</a:t>
            </a:r>
          </a:p>
          <a:p>
            <a:endParaRPr lang="en-GB" sz="2800"/>
          </a:p>
        </p:txBody>
      </p:sp>
    </p:spTree>
    <p:extLst>
      <p:ext uri="{BB962C8B-B14F-4D97-AF65-F5344CB8AC3E}">
        <p14:creationId xmlns:p14="http://schemas.microsoft.com/office/powerpoint/2010/main" val="3742707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981200" y="0"/>
            <a:ext cx="8229600" cy="1250950"/>
          </a:xfrm>
          <a:noFill/>
        </p:spPr>
        <p:txBody>
          <a:bodyPr/>
          <a:lstStyle/>
          <a:p>
            <a:r>
              <a:rPr lang="en-GB" altLang="en-US"/>
              <a:t>Auxin action – how cells elongate</a:t>
            </a:r>
          </a:p>
        </p:txBody>
      </p:sp>
      <p:sp>
        <p:nvSpPr>
          <p:cNvPr id="22531" name="Rectangle 3"/>
          <p:cNvSpPr>
            <a:spLocks noGrp="1"/>
          </p:cNvSpPr>
          <p:nvPr>
            <p:ph type="body" idx="1"/>
          </p:nvPr>
        </p:nvSpPr>
        <p:spPr>
          <a:xfrm>
            <a:off x="1119188" y="720211"/>
            <a:ext cx="8642350" cy="4843462"/>
          </a:xfrm>
        </p:spPr>
        <p:txBody>
          <a:bodyPr>
            <a:normAutofit/>
          </a:bodyPr>
          <a:lstStyle/>
          <a:p>
            <a:pPr>
              <a:lnSpc>
                <a:spcPct val="90000"/>
              </a:lnSpc>
            </a:pPr>
            <a:r>
              <a:rPr lang="en-GB" altLang="en-US" sz="2200" dirty="0" err="1"/>
              <a:t>Auxin</a:t>
            </a:r>
            <a:r>
              <a:rPr lang="en-GB" altLang="en-US" sz="2200" dirty="0"/>
              <a:t> increase stretchiness of cell wall</a:t>
            </a:r>
          </a:p>
          <a:p>
            <a:pPr lvl="1">
              <a:lnSpc>
                <a:spcPct val="90000"/>
              </a:lnSpc>
            </a:pPr>
            <a:r>
              <a:rPr lang="en-GB" altLang="en-US" sz="2200" dirty="0"/>
              <a:t>Promotes active transport of hydrogen ions by ATPase enzyme</a:t>
            </a:r>
          </a:p>
          <a:p>
            <a:pPr lvl="1">
              <a:lnSpc>
                <a:spcPct val="90000"/>
              </a:lnSpc>
            </a:pPr>
            <a:r>
              <a:rPr lang="en-GB" altLang="en-US" sz="2200" dirty="0"/>
              <a:t>Build up of hydrogen ions in the cell walls</a:t>
            </a:r>
          </a:p>
          <a:p>
            <a:pPr lvl="1">
              <a:lnSpc>
                <a:spcPct val="90000"/>
              </a:lnSpc>
            </a:pPr>
            <a:r>
              <a:rPr lang="en-GB" altLang="en-US" sz="2200" dirty="0"/>
              <a:t>The Low pH activates enzymes that break cross-linkages between molecules in walls</a:t>
            </a:r>
          </a:p>
          <a:p>
            <a:pPr lvl="1">
              <a:lnSpc>
                <a:spcPct val="90000"/>
              </a:lnSpc>
            </a:pPr>
            <a:r>
              <a:rPr lang="en-GB" altLang="en-US" sz="2200" dirty="0"/>
              <a:t>Cell takes up water by osmosis, cell swell and become longer</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3556001"/>
            <a:ext cx="7050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689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ph type="title"/>
          </p:nvPr>
        </p:nvSpPr>
        <p:spPr/>
        <p:txBody>
          <a:bodyPr/>
          <a:lstStyle/>
          <a:p>
            <a:pPr eaLnBrk="1" hangingPunct="1"/>
            <a:r>
              <a:rPr lang="en-US" dirty="0" smtClean="0"/>
              <a:t>Geotropism</a:t>
            </a:r>
            <a:endParaRPr lang="en-US" dirty="0" smtClean="0"/>
          </a:p>
        </p:txBody>
      </p:sp>
      <p:sp>
        <p:nvSpPr>
          <p:cNvPr id="35843" name="Rectangle 2"/>
          <p:cNvSpPr>
            <a:spLocks noChangeArrowheads="1"/>
          </p:cNvSpPr>
          <p:nvPr>
            <p:ph type="body" idx="1"/>
          </p:nvPr>
        </p:nvSpPr>
        <p:spPr>
          <a:xfrm>
            <a:off x="677334" y="1611630"/>
            <a:ext cx="5281506" cy="4674870"/>
          </a:xfrm>
        </p:spPr>
        <p:txBody>
          <a:bodyPr>
            <a:normAutofit/>
          </a:bodyPr>
          <a:lstStyle/>
          <a:p>
            <a:pPr marL="597218"/>
            <a:r>
              <a:rPr lang="en-US" sz="2400" dirty="0" smtClean="0"/>
              <a:t>In this Impatiens plant, shoots grow upwards and roots grow downwards in response to gravity. </a:t>
            </a:r>
          </a:p>
          <a:p>
            <a:pPr marL="597218"/>
            <a:r>
              <a:rPr lang="en-US" sz="2400" dirty="0" smtClean="0"/>
              <a:t>On which side of the shoot and root do you think </a:t>
            </a:r>
            <a:r>
              <a:rPr lang="en-US" sz="2400" dirty="0" err="1" smtClean="0"/>
              <a:t>auxins</a:t>
            </a:r>
            <a:r>
              <a:rPr lang="en-US" sz="2400" dirty="0" smtClean="0"/>
              <a:t> are more concentrated?</a:t>
            </a: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366" y="541497"/>
            <a:ext cx="4240530" cy="34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gravitrop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797" y="4476683"/>
            <a:ext cx="7967989" cy="22074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0434202"/>
      </p:ext>
    </p:extLst>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ph type="title"/>
          </p:nvPr>
        </p:nvSpPr>
        <p:spPr/>
        <p:txBody>
          <a:bodyPr/>
          <a:lstStyle/>
          <a:p>
            <a:pPr eaLnBrk="1" hangingPunct="1"/>
            <a:r>
              <a:rPr lang="en-US" dirty="0" smtClean="0"/>
              <a:t>Geotropism </a:t>
            </a:r>
            <a:r>
              <a:rPr lang="en-US" dirty="0" smtClean="0"/>
              <a:t>in shoots</a:t>
            </a:r>
          </a:p>
        </p:txBody>
      </p:sp>
      <p:sp>
        <p:nvSpPr>
          <p:cNvPr id="36867" name="Rectangle 2"/>
          <p:cNvSpPr>
            <a:spLocks noChangeArrowheads="1"/>
          </p:cNvSpPr>
          <p:nvPr>
            <p:ph type="body" idx="1"/>
          </p:nvPr>
        </p:nvSpPr>
        <p:spPr>
          <a:xfrm>
            <a:off x="677334" y="1611630"/>
            <a:ext cx="4881456" cy="4674870"/>
          </a:xfrm>
        </p:spPr>
        <p:txBody>
          <a:bodyPr>
            <a:normAutofit/>
          </a:bodyPr>
          <a:lstStyle/>
          <a:p>
            <a:pPr marL="597218"/>
            <a:r>
              <a:rPr lang="en-US" sz="2400" dirty="0" smtClean="0"/>
              <a:t>In shoots, </a:t>
            </a:r>
            <a:r>
              <a:rPr lang="en-US" sz="2400" dirty="0" err="1" smtClean="0"/>
              <a:t>auxins</a:t>
            </a:r>
            <a:r>
              <a:rPr lang="en-US" sz="2400" dirty="0" smtClean="0"/>
              <a:t> are more concentrated on the lower side of the stem, causing the cells there to elongate.</a:t>
            </a:r>
          </a:p>
          <a:p>
            <a:pPr marL="597218"/>
            <a:r>
              <a:rPr lang="en-US" sz="2400" dirty="0" smtClean="0"/>
              <a:t>Why is this </a:t>
            </a:r>
            <a:r>
              <a:rPr lang="en-US" sz="2400" dirty="0" smtClean="0"/>
              <a:t>geotropism </a:t>
            </a:r>
            <a:r>
              <a:rPr lang="en-US" sz="2400" dirty="0" smtClean="0"/>
              <a:t>and not phototropism?</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122" y="2520315"/>
            <a:ext cx="4207668" cy="284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22880246"/>
      </p:ext>
    </p:extLst>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ph type="title"/>
          </p:nvPr>
        </p:nvSpPr>
        <p:spPr/>
        <p:txBody>
          <a:bodyPr/>
          <a:lstStyle/>
          <a:p>
            <a:pPr eaLnBrk="1" hangingPunct="1"/>
            <a:r>
              <a:rPr lang="en-US" dirty="0" smtClean="0"/>
              <a:t>Geotropism </a:t>
            </a:r>
            <a:r>
              <a:rPr lang="en-US" dirty="0" smtClean="0"/>
              <a:t>in roots</a:t>
            </a:r>
          </a:p>
        </p:txBody>
      </p:sp>
      <p:sp>
        <p:nvSpPr>
          <p:cNvPr id="37891" name="Rectangle 2"/>
          <p:cNvSpPr>
            <a:spLocks noChangeArrowheads="1"/>
          </p:cNvSpPr>
          <p:nvPr>
            <p:ph type="body" idx="1"/>
          </p:nvPr>
        </p:nvSpPr>
        <p:spPr>
          <a:xfrm>
            <a:off x="677334" y="2160589"/>
            <a:ext cx="5437240" cy="3880773"/>
          </a:xfrm>
        </p:spPr>
        <p:txBody>
          <a:bodyPr>
            <a:normAutofit/>
          </a:bodyPr>
          <a:lstStyle/>
          <a:p>
            <a:pPr marL="597218"/>
            <a:r>
              <a:rPr lang="en-US" sz="2400" dirty="0" smtClean="0"/>
              <a:t>In roots, however, </a:t>
            </a:r>
            <a:r>
              <a:rPr lang="en-US" sz="2400" dirty="0" err="1" smtClean="0"/>
              <a:t>auxin</a:t>
            </a:r>
            <a:r>
              <a:rPr lang="en-US" sz="2400" dirty="0" smtClean="0"/>
              <a:t> concentration on the lower side of the root suppresses cell elongation. </a:t>
            </a:r>
          </a:p>
          <a:p>
            <a:pPr marL="597218"/>
            <a:r>
              <a:rPr lang="en-US" sz="2400" dirty="0" smtClean="0"/>
              <a:t>The upper side of the root continues to grow, causing the roots to bend downward.</a:t>
            </a:r>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574" y="1760220"/>
            <a:ext cx="375332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32335756"/>
      </p:ext>
    </p:extLst>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resources</a:t>
            </a:r>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plantsinmotion.bio.indiana.edu/plantmotion/movements/tropism/tropisms.html</a:t>
            </a:r>
            <a:endParaRPr lang="en-GB" dirty="0" smtClean="0"/>
          </a:p>
          <a:p>
            <a:endParaRPr lang="en-GB" dirty="0" smtClean="0"/>
          </a:p>
          <a:p>
            <a:r>
              <a:rPr lang="en-GB" dirty="0">
                <a:hlinkClick r:id="rId3"/>
              </a:rPr>
              <a:t>http://</a:t>
            </a:r>
            <a:r>
              <a:rPr lang="en-GB" dirty="0" smtClean="0">
                <a:hlinkClick r:id="rId3"/>
              </a:rPr>
              <a:t>plantsinmotion.bio.indiana.edu/plantmotion/projects/projects.html</a:t>
            </a:r>
            <a:endParaRPr lang="en-GB" dirty="0" smtClean="0"/>
          </a:p>
          <a:p>
            <a:endParaRPr lang="en-GB" dirty="0"/>
          </a:p>
        </p:txBody>
      </p:sp>
    </p:spTree>
    <p:extLst>
      <p:ext uri="{BB962C8B-B14F-4D97-AF65-F5344CB8AC3E}">
        <p14:creationId xmlns:p14="http://schemas.microsoft.com/office/powerpoint/2010/main" val="4159387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smtClean="0"/>
              <a:t>Plenary</a:t>
            </a:r>
          </a:p>
        </p:txBody>
      </p:sp>
      <p:sp>
        <p:nvSpPr>
          <p:cNvPr id="2" name="Content Placeholder 1"/>
          <p:cNvSpPr>
            <a:spLocks noGrp="1"/>
          </p:cNvSpPr>
          <p:nvPr>
            <p:ph sz="half" idx="1"/>
          </p:nvPr>
        </p:nvSpPr>
        <p:spPr/>
        <p:txBody>
          <a:bodyPr/>
          <a:lstStyle/>
          <a:p>
            <a:endParaRPr lang="en-GB"/>
          </a:p>
        </p:txBody>
      </p:sp>
      <p:sp>
        <p:nvSpPr>
          <p:cNvPr id="3" name="Text Placeholder 2"/>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582413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noFill/>
        </p:spPr>
        <p:txBody>
          <a:bodyPr/>
          <a:lstStyle/>
          <a:p>
            <a:r>
              <a:rPr lang="en-GB" smtClean="0"/>
              <a:t>Learning Outcomes</a:t>
            </a:r>
          </a:p>
        </p:txBody>
      </p:sp>
      <p:sp>
        <p:nvSpPr>
          <p:cNvPr id="17411" name="Rectangle 3"/>
          <p:cNvSpPr>
            <a:spLocks noGrp="1"/>
          </p:cNvSpPr>
          <p:nvPr>
            <p:ph type="body" idx="1"/>
          </p:nvPr>
        </p:nvSpPr>
        <p:spPr/>
        <p:txBody>
          <a:bodyPr>
            <a:normAutofit/>
          </a:bodyPr>
          <a:lstStyle/>
          <a:p>
            <a:r>
              <a:rPr lang="en-GB" sz="2400" dirty="0" smtClean="0"/>
              <a:t>Define the term </a:t>
            </a:r>
            <a:r>
              <a:rPr lang="en-GB" sz="2400" i="1" dirty="0" smtClean="0"/>
              <a:t>tropism</a:t>
            </a:r>
            <a:r>
              <a:rPr lang="en-GB" sz="2400" dirty="0" smtClean="0"/>
              <a:t>.</a:t>
            </a:r>
          </a:p>
          <a:p>
            <a:r>
              <a:rPr lang="en-GB" sz="2400" dirty="0" smtClean="0"/>
              <a:t>Explain how plant responses to environmental changes are coordinated by hormones, with reference to responding to changes in light direction.</a:t>
            </a:r>
          </a:p>
          <a:p>
            <a:endParaRPr lang="en-GB" sz="2400" dirty="0" smtClean="0"/>
          </a:p>
        </p:txBody>
      </p:sp>
    </p:spTree>
    <p:extLst>
      <p:ext uri="{BB962C8B-B14F-4D97-AF65-F5344CB8AC3E}">
        <p14:creationId xmlns:p14="http://schemas.microsoft.com/office/powerpoint/2010/main" val="306201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noFill/>
        </p:spPr>
        <p:txBody>
          <a:bodyPr/>
          <a:lstStyle/>
          <a:p>
            <a:r>
              <a:rPr lang="en-GB" smtClean="0"/>
              <a:t>Tropisms</a:t>
            </a:r>
          </a:p>
        </p:txBody>
      </p:sp>
      <p:sp>
        <p:nvSpPr>
          <p:cNvPr id="19459" name="Rectangle 3"/>
          <p:cNvSpPr>
            <a:spLocks noGrp="1"/>
          </p:cNvSpPr>
          <p:nvPr>
            <p:ph type="body" idx="1"/>
          </p:nvPr>
        </p:nvSpPr>
        <p:spPr>
          <a:xfrm>
            <a:off x="1981200" y="1416230"/>
            <a:ext cx="8229600" cy="4625975"/>
          </a:xfrm>
        </p:spPr>
        <p:txBody>
          <a:bodyPr>
            <a:normAutofit/>
          </a:bodyPr>
          <a:lstStyle/>
          <a:p>
            <a:r>
              <a:rPr lang="en-GB" sz="2400" dirty="0" smtClean="0"/>
              <a:t>Slow responses resulting in directional growth</a:t>
            </a:r>
          </a:p>
          <a:p>
            <a:endParaRPr lang="en-GB" sz="2400" dirty="0" smtClean="0"/>
          </a:p>
          <a:p>
            <a:r>
              <a:rPr lang="en-GB" sz="2400" dirty="0" smtClean="0"/>
              <a:t>“</a:t>
            </a:r>
            <a:r>
              <a:rPr lang="en-GB" sz="2400" i="1" dirty="0" smtClean="0"/>
              <a:t>is a </a:t>
            </a:r>
            <a:r>
              <a:rPr lang="en-GB" sz="2400" b="1" i="1" u="sng" dirty="0" smtClean="0"/>
              <a:t>directional growth response</a:t>
            </a:r>
            <a:r>
              <a:rPr lang="en-GB" sz="2400" i="1" dirty="0" smtClean="0"/>
              <a:t> in which the direction of the response is determined by the direction of the external stimulus”</a:t>
            </a:r>
          </a:p>
          <a:p>
            <a:endParaRPr lang="en-GB" sz="2400" dirty="0" smtClean="0"/>
          </a:p>
          <a:p>
            <a:r>
              <a:rPr lang="en-GB" sz="2400" dirty="0" smtClean="0"/>
              <a:t>List the main tropisms – what are their external stimuli?</a:t>
            </a:r>
          </a:p>
        </p:txBody>
      </p:sp>
    </p:spTree>
    <p:extLst>
      <p:ext uri="{BB962C8B-B14F-4D97-AF65-F5344CB8AC3E}">
        <p14:creationId xmlns:p14="http://schemas.microsoft.com/office/powerpoint/2010/main" val="369670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Tropisms</a:t>
            </a:r>
          </a:p>
        </p:txBody>
      </p:sp>
      <p:sp>
        <p:nvSpPr>
          <p:cNvPr id="21507" name="Content Placeholder 2"/>
          <p:cNvSpPr>
            <a:spLocks noGrp="1"/>
          </p:cNvSpPr>
          <p:nvPr>
            <p:ph idx="1"/>
          </p:nvPr>
        </p:nvSpPr>
        <p:spPr>
          <a:xfrm>
            <a:off x="793244" y="1761344"/>
            <a:ext cx="8596668" cy="3880773"/>
          </a:xfrm>
        </p:spPr>
        <p:txBody>
          <a:bodyPr>
            <a:noAutofit/>
          </a:bodyPr>
          <a:lstStyle/>
          <a:p>
            <a:r>
              <a:rPr lang="en-GB" sz="2400" dirty="0" smtClean="0"/>
              <a:t>Phototropism</a:t>
            </a:r>
          </a:p>
          <a:p>
            <a:endParaRPr lang="en-GB" sz="2400" dirty="0" smtClean="0"/>
          </a:p>
          <a:p>
            <a:r>
              <a:rPr lang="en-GB" sz="2400" dirty="0" smtClean="0"/>
              <a:t>Geotropism</a:t>
            </a:r>
          </a:p>
          <a:p>
            <a:endParaRPr lang="en-GB" sz="2400" dirty="0" smtClean="0"/>
          </a:p>
          <a:p>
            <a:r>
              <a:rPr lang="en-GB" sz="2400" dirty="0" smtClean="0"/>
              <a:t>Chemotropism – </a:t>
            </a:r>
            <a:r>
              <a:rPr lang="en-GB" sz="2400" dirty="0"/>
              <a:t>pollen tubes grow down the style, attracted by chemicals</a:t>
            </a:r>
          </a:p>
          <a:p>
            <a:endParaRPr lang="en-GB" sz="2400" dirty="0" smtClean="0"/>
          </a:p>
          <a:p>
            <a:r>
              <a:rPr lang="en-GB" sz="2400" dirty="0" err="1" smtClean="0"/>
              <a:t>Thigmotropism</a:t>
            </a:r>
            <a:r>
              <a:rPr lang="en-GB" sz="2400" dirty="0" smtClean="0"/>
              <a:t> – </a:t>
            </a:r>
            <a:r>
              <a:rPr lang="en-GB" sz="2400" dirty="0"/>
              <a:t>shoots of climbing plants wind around supports </a:t>
            </a:r>
          </a:p>
        </p:txBody>
      </p:sp>
    </p:spTree>
    <p:extLst>
      <p:ext uri="{BB962C8B-B14F-4D97-AF65-F5344CB8AC3E}">
        <p14:creationId xmlns:p14="http://schemas.microsoft.com/office/powerpoint/2010/main" val="307182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Nastic responses</a:t>
            </a:r>
          </a:p>
        </p:txBody>
      </p:sp>
      <p:sp>
        <p:nvSpPr>
          <p:cNvPr id="22531" name="Content Placeholder 2"/>
          <p:cNvSpPr>
            <a:spLocks noGrp="1"/>
          </p:cNvSpPr>
          <p:nvPr>
            <p:ph idx="1"/>
          </p:nvPr>
        </p:nvSpPr>
        <p:spPr/>
        <p:txBody>
          <a:bodyPr>
            <a:normAutofit/>
          </a:bodyPr>
          <a:lstStyle/>
          <a:p>
            <a:r>
              <a:rPr lang="en-GB" sz="2400" dirty="0" smtClean="0"/>
              <a:t>Non-directional responses to external stimuli</a:t>
            </a:r>
          </a:p>
          <a:p>
            <a:endParaRPr lang="en-GB" sz="2400" dirty="0" smtClean="0"/>
          </a:p>
          <a:p>
            <a:r>
              <a:rPr lang="en-GB" sz="2400" dirty="0" err="1" smtClean="0"/>
              <a:t>Eg</a:t>
            </a:r>
            <a:r>
              <a:rPr lang="en-GB" sz="2400" dirty="0" smtClean="0"/>
              <a:t> </a:t>
            </a:r>
            <a:r>
              <a:rPr lang="en-GB" sz="2400" i="1" dirty="0" smtClean="0"/>
              <a:t>Mimosa </a:t>
            </a:r>
            <a:r>
              <a:rPr lang="en-GB" sz="2400" i="1" dirty="0" err="1" smtClean="0"/>
              <a:t>pudica</a:t>
            </a:r>
            <a:r>
              <a:rPr lang="en-GB" sz="2400" i="1" dirty="0" smtClean="0"/>
              <a:t> </a:t>
            </a:r>
            <a:r>
              <a:rPr lang="en-GB" sz="2400" dirty="0" smtClean="0"/>
              <a:t>– leaves fold in response to touch. </a:t>
            </a:r>
            <a:r>
              <a:rPr lang="en-GB" sz="2400" dirty="0" smtClean="0">
                <a:hlinkClick r:id="rId2"/>
              </a:rPr>
              <a:t>(</a:t>
            </a:r>
            <a:r>
              <a:rPr lang="en-GB" sz="2400" dirty="0" err="1" smtClean="0">
                <a:hlinkClick r:id="rId2"/>
              </a:rPr>
              <a:t>thigmonasty</a:t>
            </a:r>
            <a:r>
              <a:rPr lang="en-GB" sz="2400" dirty="0" smtClean="0">
                <a:hlinkClick r:id="rId2"/>
              </a:rPr>
              <a:t>)</a:t>
            </a:r>
            <a:endParaRPr lang="en-GB" sz="2400" dirty="0" smtClean="0"/>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581526"/>
            <a:ext cx="30241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4581526"/>
            <a:ext cx="30241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32851" y="57151"/>
            <a:ext cx="183991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544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smtClean="0"/>
              <a:t>How it works</a:t>
            </a:r>
          </a:p>
        </p:txBody>
      </p:sp>
      <p:sp>
        <p:nvSpPr>
          <p:cNvPr id="23555" name="Rectangle 2"/>
          <p:cNvSpPr>
            <a:spLocks noGrp="1" noChangeArrowheads="1"/>
          </p:cNvSpPr>
          <p:nvPr>
            <p:ph type="body" idx="1"/>
          </p:nvPr>
        </p:nvSpPr>
        <p:spPr/>
        <p:txBody>
          <a:bodyPr>
            <a:normAutofit/>
          </a:bodyPr>
          <a:lstStyle/>
          <a:p>
            <a:pPr marL="628650"/>
            <a:r>
              <a:rPr lang="en-US" sz="2400" smtClean="0"/>
              <a:t>Nastic movements are rapid, reversible movements in a plant.</a:t>
            </a:r>
          </a:p>
          <a:p>
            <a:pPr marL="628650"/>
            <a:endParaRPr lang="en-US" sz="2400" smtClean="0"/>
          </a:p>
          <a:p>
            <a:pPr marL="628650"/>
            <a:r>
              <a:rPr lang="en-US" sz="2400" smtClean="0"/>
              <a:t>Electrical potentials across cell membranes, similar to those in our nerve cells, signal plant cells at the base of the Mimosa leaf to rapidly lose water. This causes the leaf to droop.</a:t>
            </a:r>
          </a:p>
        </p:txBody>
      </p:sp>
    </p:spTree>
    <p:custDataLst>
      <p:tags r:id="rId1"/>
    </p:custDataLst>
    <p:extLst>
      <p:ext uri="{BB962C8B-B14F-4D97-AF65-F5344CB8AC3E}">
        <p14:creationId xmlns:p14="http://schemas.microsoft.com/office/powerpoint/2010/main" val="244401211"/>
      </p:ext>
    </p:extLst>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noFill/>
        </p:spPr>
        <p:txBody>
          <a:bodyPr/>
          <a:lstStyle/>
          <a:p>
            <a:r>
              <a:rPr lang="en-GB" smtClean="0"/>
              <a:t>Phototropism</a:t>
            </a:r>
          </a:p>
        </p:txBody>
      </p:sp>
      <p:sp>
        <p:nvSpPr>
          <p:cNvPr id="24579" name="Rectangle 3"/>
          <p:cNvSpPr>
            <a:spLocks noGrp="1"/>
          </p:cNvSpPr>
          <p:nvPr>
            <p:ph type="body" sz="half" idx="1"/>
          </p:nvPr>
        </p:nvSpPr>
        <p:spPr>
          <a:xfrm>
            <a:off x="1981201" y="1557338"/>
            <a:ext cx="4043363" cy="4843462"/>
          </a:xfrm>
        </p:spPr>
        <p:txBody>
          <a:bodyPr/>
          <a:lstStyle/>
          <a:p>
            <a:r>
              <a:rPr lang="en-GB" sz="2800"/>
              <a:t>Phototropism is the response of plant organs to the direction of light.</a:t>
            </a:r>
          </a:p>
          <a:p>
            <a:r>
              <a:rPr lang="en-GB" sz="2800"/>
              <a:t>A shoot shows Positive phototropism</a:t>
            </a:r>
          </a:p>
          <a:p>
            <a:r>
              <a:rPr lang="en-GB" sz="2800"/>
              <a:t>GCSE knowledge: what causes positive phototropism? </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l="12549" t="18510" r="61548" b="43100"/>
          <a:stretch>
            <a:fillRect/>
          </a:stretch>
        </p:blipFill>
        <p:spPr bwMode="auto">
          <a:xfrm>
            <a:off x="6311900" y="1844676"/>
            <a:ext cx="38877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938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noFill/>
        </p:spPr>
        <p:txBody>
          <a:bodyPr/>
          <a:lstStyle/>
          <a:p>
            <a:r>
              <a:rPr lang="en-GB" smtClean="0"/>
              <a:t>Phototropism</a:t>
            </a:r>
          </a:p>
        </p:txBody>
      </p:sp>
      <p:sp>
        <p:nvSpPr>
          <p:cNvPr id="26627" name="Rectangle 3"/>
          <p:cNvSpPr>
            <a:spLocks noGrp="1"/>
          </p:cNvSpPr>
          <p:nvPr>
            <p:ph type="body" idx="1"/>
          </p:nvPr>
        </p:nvSpPr>
        <p:spPr/>
        <p:txBody>
          <a:bodyPr>
            <a:normAutofit/>
          </a:bodyPr>
          <a:lstStyle/>
          <a:p>
            <a:r>
              <a:rPr lang="en-GB" sz="2400" dirty="0" smtClean="0"/>
              <a:t>This is a growth response towards or away from light</a:t>
            </a:r>
          </a:p>
          <a:p>
            <a:endParaRPr lang="en-GB" sz="2400" dirty="0" smtClean="0"/>
          </a:p>
          <a:p>
            <a:r>
              <a:rPr lang="en-GB" sz="2400" dirty="0" smtClean="0"/>
              <a:t>Look at the worksheet detailing some early experiments on </a:t>
            </a:r>
            <a:r>
              <a:rPr lang="en-GB" sz="2400" dirty="0" err="1" smtClean="0"/>
              <a:t>phototropisms</a:t>
            </a:r>
            <a:r>
              <a:rPr lang="en-GB" sz="2400" dirty="0" smtClean="0"/>
              <a:t> using oat, barley and wheat coleoptiles.</a:t>
            </a:r>
          </a:p>
          <a:p>
            <a:pPr lvl="1"/>
            <a:r>
              <a:rPr lang="en-GB" sz="2400" dirty="0" smtClean="0"/>
              <a:t>Try to draw a conclusion to each experiment.</a:t>
            </a:r>
          </a:p>
        </p:txBody>
      </p:sp>
    </p:spTree>
    <p:extLst>
      <p:ext uri="{BB962C8B-B14F-4D97-AF65-F5344CB8AC3E}">
        <p14:creationId xmlns:p14="http://schemas.microsoft.com/office/powerpoint/2010/main" val="3659752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TotalTime>
  <Words>686</Words>
  <Application>Microsoft Office PowerPoint</Application>
  <PresentationFormat>Widescreen</PresentationFormat>
  <Paragraphs>94</Paragraphs>
  <Slides>20</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Wingdings 3</vt:lpstr>
      <vt:lpstr>Facet</vt:lpstr>
      <vt:lpstr>Effect of hormones on plant growth</vt:lpstr>
      <vt:lpstr>Web resources</vt:lpstr>
      <vt:lpstr>Learning Outcomes</vt:lpstr>
      <vt:lpstr>Tropisms</vt:lpstr>
      <vt:lpstr>Tropisms</vt:lpstr>
      <vt:lpstr>Nastic responses</vt:lpstr>
      <vt:lpstr>How it works</vt:lpstr>
      <vt:lpstr>Phototropism</vt:lpstr>
      <vt:lpstr>Phototropism</vt:lpstr>
      <vt:lpstr>Darwin’s experiment</vt:lpstr>
      <vt:lpstr>Boysen-Jensen’s experiment</vt:lpstr>
      <vt:lpstr>Went’s experiment</vt:lpstr>
      <vt:lpstr>What causes phototropism?</vt:lpstr>
      <vt:lpstr>Phototropin, auxin and phototropism</vt:lpstr>
      <vt:lpstr>Phototropin, auxin and phototropism</vt:lpstr>
      <vt:lpstr>Auxin action – how cells elongate</vt:lpstr>
      <vt:lpstr>Geotropism</vt:lpstr>
      <vt:lpstr>Geotropism in shoots</vt:lpstr>
      <vt:lpstr>Geotropism in roots</vt:lpstr>
      <vt:lpstr>Plenary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hormones on plant growth</dc:title>
  <dc:creator>Seran Bradley</dc:creator>
  <cp:lastModifiedBy>Helen Hawke</cp:lastModifiedBy>
  <cp:revision>10</cp:revision>
  <dcterms:created xsi:type="dcterms:W3CDTF">2016-08-27T17:06:07Z</dcterms:created>
  <dcterms:modified xsi:type="dcterms:W3CDTF">2016-12-04T17:54:33Z</dcterms:modified>
</cp:coreProperties>
</file>