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handoutMasterIdLst>
    <p:handoutMasterId r:id="rId28"/>
  </p:handoutMasterIdLst>
  <p:sldIdLst>
    <p:sldId id="283" r:id="rId2"/>
    <p:sldId id="257" r:id="rId3"/>
    <p:sldId id="258" r:id="rId4"/>
    <p:sldId id="284" r:id="rId5"/>
    <p:sldId id="259" r:id="rId6"/>
    <p:sldId id="285" r:id="rId7"/>
    <p:sldId id="286" r:id="rId8"/>
    <p:sldId id="287" r:id="rId9"/>
    <p:sldId id="263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64" r:id="rId18"/>
    <p:sldId id="278" r:id="rId19"/>
    <p:sldId id="265" r:id="rId20"/>
    <p:sldId id="279" r:id="rId21"/>
    <p:sldId id="280" r:id="rId22"/>
    <p:sldId id="274" r:id="rId23"/>
    <p:sldId id="275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462" autoAdjust="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7147A-FFFF-B042-AABF-D50163D2A54F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03C3F-2D72-4B4F-B22E-CC758E28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2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0C09-776B-474E-B521-EC567E894708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E2485-65F3-450A-AA76-06BF76C2B5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6,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DC422-A8B4-4678-B43B-5FF4C39159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3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26924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Photosynthesis</a:t>
            </a:r>
            <a:br>
              <a:rPr lang="en-US" sz="3500" dirty="0" smtClean="0"/>
            </a:br>
            <a:r>
              <a:rPr lang="en-US" sz="3500" dirty="0" smtClean="0"/>
              <a:t>Lesson 3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737100" y="4140200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Light-Dependent Stage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7887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Photolysis</a:t>
            </a:r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11451"/>
            <a:ext cx="2962672" cy="1688630"/>
          </a:xfrm>
          <a:ln/>
        </p:spPr>
      </p:pic>
      <p:sp>
        <p:nvSpPr>
          <p:cNvPr id="1025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419872" y="1340768"/>
            <a:ext cx="4537075" cy="4997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Light </a:t>
            </a:r>
            <a:r>
              <a:rPr lang="en-GB" sz="2800" dirty="0" smtClean="0"/>
              <a:t>energy excites electrons in the chlorophyll of PSII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PSII contains an enzyme </a:t>
            </a:r>
            <a:r>
              <a:rPr lang="en-GB" sz="2800" dirty="0" smtClean="0"/>
              <a:t>that </a:t>
            </a:r>
            <a:r>
              <a:rPr lang="en-GB" sz="2800" dirty="0"/>
              <a:t>splits </a:t>
            </a:r>
            <a:r>
              <a:rPr lang="en-GB" sz="2800" dirty="0" smtClean="0"/>
              <a:t>water</a:t>
            </a:r>
            <a:endParaRPr lang="en-GB" sz="2800" dirty="0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23528" y="2780928"/>
            <a:ext cx="648072" cy="187230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338437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SC: Analyse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the role of light in the light dependent reaction (Grade C-B)</a:t>
            </a:r>
          </a:p>
        </p:txBody>
      </p:sp>
    </p:spTree>
    <p:extLst>
      <p:ext uri="{BB962C8B-B14F-4D97-AF65-F5344CB8AC3E}">
        <p14:creationId xmlns:p14="http://schemas.microsoft.com/office/powerpoint/2010/main" val="24506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4402832" cy="2146250"/>
          </a:xfrm>
        </p:spPr>
        <p:txBody>
          <a:bodyPr/>
          <a:lstStyle/>
          <a:p>
            <a:r>
              <a:rPr lang="en-GB" dirty="0"/>
              <a:t>Electron Transfer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140968"/>
            <a:ext cx="3285018" cy="1872357"/>
          </a:xfrm>
          <a:ln/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56619" y="2343376"/>
            <a:ext cx="4464050" cy="4525963"/>
          </a:xfrm>
        </p:spPr>
        <p:txBody>
          <a:bodyPr/>
          <a:lstStyle/>
          <a:p>
            <a:r>
              <a:rPr lang="en-GB" sz="2800" dirty="0"/>
              <a:t>Electrons </a:t>
            </a:r>
            <a:r>
              <a:rPr lang="en-GB" sz="2800" dirty="0" smtClean="0"/>
              <a:t>passed down the electron transfer chain</a:t>
            </a:r>
          </a:p>
          <a:p>
            <a:r>
              <a:rPr lang="en-GB" sz="2800" dirty="0" smtClean="0"/>
              <a:t>Electrons reduce carriers</a:t>
            </a:r>
          </a:p>
          <a:p>
            <a:r>
              <a:rPr lang="en-GB" sz="2800" dirty="0" smtClean="0"/>
              <a:t>Energy is released</a:t>
            </a:r>
            <a:endParaRPr lang="en-GB" sz="2800" dirty="0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971601" y="3068960"/>
            <a:ext cx="1008112" cy="237636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0" y="188640"/>
            <a:ext cx="338437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SC: Analyse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the role of light in the light dependent reaction (Grade C-B)</a:t>
            </a:r>
          </a:p>
        </p:txBody>
      </p:sp>
    </p:spTree>
    <p:extLst>
      <p:ext uri="{BB962C8B-B14F-4D97-AF65-F5344CB8AC3E}">
        <p14:creationId xmlns:p14="http://schemas.microsoft.com/office/powerpoint/2010/main" val="14117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PSI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140967"/>
            <a:ext cx="3285018" cy="1872357"/>
          </a:xfrm>
          <a:ln/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1940" y="1510693"/>
            <a:ext cx="4464496" cy="4608512"/>
          </a:xfrm>
        </p:spPr>
        <p:txBody>
          <a:bodyPr/>
          <a:lstStyle/>
          <a:p>
            <a:r>
              <a:rPr lang="en-GB" sz="2800" dirty="0"/>
              <a:t>Light </a:t>
            </a:r>
            <a:r>
              <a:rPr lang="en-GB" sz="2800" dirty="0" smtClean="0"/>
              <a:t>energy excites the electrons in the chlorophyll in PSI</a:t>
            </a:r>
            <a:endParaRPr lang="en-GB" sz="2800" baseline="30000" dirty="0"/>
          </a:p>
          <a:p>
            <a:r>
              <a:rPr lang="en-GB" sz="2800" dirty="0"/>
              <a:t>The e</a:t>
            </a:r>
            <a:r>
              <a:rPr lang="en-GB" sz="2800" baseline="30000" dirty="0"/>
              <a:t>-</a:t>
            </a:r>
            <a:r>
              <a:rPr lang="en-GB" sz="2800" dirty="0"/>
              <a:t> and the H</a:t>
            </a:r>
            <a:r>
              <a:rPr lang="en-GB" sz="2800" baseline="30000" dirty="0"/>
              <a:t>+</a:t>
            </a:r>
            <a:r>
              <a:rPr lang="en-GB" sz="2800" dirty="0"/>
              <a:t> (from hydrolysis of </a:t>
            </a:r>
            <a:r>
              <a:rPr lang="en-GB" sz="2800" dirty="0" smtClean="0"/>
              <a:t>water) </a:t>
            </a:r>
            <a:r>
              <a:rPr lang="en-GB" sz="2800" dirty="0"/>
              <a:t>join NADP to make it reduced </a:t>
            </a:r>
            <a:r>
              <a:rPr lang="en-GB" sz="2800" dirty="0" smtClean="0"/>
              <a:t>NADP</a:t>
            </a:r>
            <a:endParaRPr lang="en-GB" sz="2800" dirty="0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1763688" y="3068960"/>
            <a:ext cx="1116013" cy="223224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0" y="188640"/>
            <a:ext cx="338437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SC: Analyse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the role of light in the light dependent reaction (Grade C-B)</a:t>
            </a:r>
          </a:p>
        </p:txBody>
      </p:sp>
    </p:spTree>
    <p:extLst>
      <p:ext uri="{BB962C8B-B14F-4D97-AF65-F5344CB8AC3E}">
        <p14:creationId xmlns:p14="http://schemas.microsoft.com/office/powerpoint/2010/main" val="238292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456384" cy="2100848"/>
          </a:xfrm>
        </p:spPr>
        <p:txBody>
          <a:bodyPr/>
          <a:lstStyle/>
          <a:p>
            <a:r>
              <a:rPr lang="en-GB" dirty="0" smtClean="0"/>
              <a:t>Task: Question Chase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0832"/>
          </a:xfrm>
        </p:spPr>
        <p:txBody>
          <a:bodyPr/>
          <a:lstStyle/>
          <a:p>
            <a:r>
              <a:rPr lang="en-GB" dirty="0" smtClean="0"/>
              <a:t>Each group gets question 1 to start with</a:t>
            </a:r>
          </a:p>
          <a:p>
            <a:r>
              <a:rPr lang="en-GB" dirty="0" smtClean="0"/>
              <a:t>Discuss the answer in your groups and write it on your whiteboard</a:t>
            </a:r>
          </a:p>
          <a:p>
            <a:r>
              <a:rPr lang="en-GB" dirty="0" smtClean="0"/>
              <a:t>Bring it to the teacher to be checked, if you received full marks you can move to the next question, is not go back and try again</a:t>
            </a:r>
          </a:p>
          <a:p>
            <a:r>
              <a:rPr lang="en-GB" dirty="0" smtClean="0"/>
              <a:t>Questions have increasing </a:t>
            </a:r>
            <a:r>
              <a:rPr lang="en-GB" dirty="0" smtClean="0"/>
              <a:t>difficulty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332656"/>
            <a:ext cx="3384376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SC: State where the light dependent reaction occurs (Grade E-D)</a:t>
            </a:r>
          </a:p>
          <a:p>
            <a:endParaRPr lang="en-GB" dirty="0" smtClean="0"/>
          </a:p>
          <a:p>
            <a:r>
              <a:rPr lang="en-GB" dirty="0" smtClean="0"/>
              <a:t>SC: Analyse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the role of light in the light dependent reaction (Grade C-B)</a:t>
            </a:r>
          </a:p>
        </p:txBody>
      </p:sp>
    </p:spTree>
    <p:extLst>
      <p:ext uri="{BB962C8B-B14F-4D97-AF65-F5344CB8AC3E}">
        <p14:creationId xmlns:p14="http://schemas.microsoft.com/office/powerpoint/2010/main" val="39285131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Chemiosmosis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284984"/>
            <a:ext cx="3026774" cy="1725166"/>
          </a:xfrm>
          <a:ln/>
        </p:spPr>
      </p:pic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63888" y="1628800"/>
            <a:ext cx="4464050" cy="4525963"/>
          </a:xfrm>
        </p:spPr>
        <p:txBody>
          <a:bodyPr/>
          <a:lstStyle/>
          <a:p>
            <a:r>
              <a:rPr lang="en-GB" sz="2800" dirty="0"/>
              <a:t>High concentration of H</a:t>
            </a:r>
            <a:r>
              <a:rPr lang="en-GB" sz="2800" baseline="30000" dirty="0"/>
              <a:t>+</a:t>
            </a:r>
            <a:r>
              <a:rPr lang="en-GB" sz="2800" dirty="0"/>
              <a:t> in the </a:t>
            </a:r>
            <a:r>
              <a:rPr lang="en-GB" sz="2800" dirty="0" err="1"/>
              <a:t>thylakoid</a:t>
            </a:r>
            <a:r>
              <a:rPr lang="en-GB" sz="2800" dirty="0"/>
              <a:t> lumen diffuse into the </a:t>
            </a:r>
            <a:r>
              <a:rPr lang="en-GB" sz="2800" dirty="0" err="1"/>
              <a:t>stroma</a:t>
            </a:r>
            <a:r>
              <a:rPr lang="en-GB" sz="2800" dirty="0"/>
              <a:t> through </a:t>
            </a:r>
            <a:r>
              <a:rPr lang="en-GB" sz="2800" dirty="0" smtClean="0"/>
              <a:t>ATP </a:t>
            </a:r>
            <a:r>
              <a:rPr lang="en-GB" sz="2800" dirty="0" err="1" smtClean="0"/>
              <a:t>synthase</a:t>
            </a:r>
            <a:r>
              <a:rPr lang="en-GB" sz="2800" dirty="0" smtClean="0"/>
              <a:t> </a:t>
            </a:r>
            <a:r>
              <a:rPr lang="en-GB" sz="2800" dirty="0"/>
              <a:t>(</a:t>
            </a:r>
            <a:r>
              <a:rPr lang="en-GB" sz="2800" dirty="0" err="1"/>
              <a:t>chemiosmosis</a:t>
            </a:r>
            <a:r>
              <a:rPr lang="en-GB" sz="2800" dirty="0"/>
              <a:t>)</a:t>
            </a:r>
          </a:p>
          <a:p>
            <a:r>
              <a:rPr lang="en-GB" sz="2800" dirty="0"/>
              <a:t>Produces a force that joins ADP and P</a:t>
            </a:r>
            <a:r>
              <a:rPr lang="en-GB" sz="2800" baseline="-25000" dirty="0"/>
              <a:t>i</a:t>
            </a:r>
            <a:r>
              <a:rPr lang="en-GB" sz="2800" dirty="0"/>
              <a:t> to make </a:t>
            </a:r>
            <a:r>
              <a:rPr lang="en-GB" sz="2800" dirty="0" smtClean="0"/>
              <a:t>ATP</a:t>
            </a:r>
            <a:endParaRPr lang="en-GB" sz="2800" dirty="0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483768" y="2924944"/>
            <a:ext cx="1008112" cy="237626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44008" y="260648"/>
            <a:ext cx="338437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SC: </a:t>
            </a:r>
            <a:r>
              <a:rPr lang="en-GB" dirty="0" smtClean="0">
                <a:solidFill>
                  <a:schemeClr val="bg1"/>
                </a:solidFill>
              </a:rPr>
              <a:t>Model how ATP is produced (Grade A-A*) </a:t>
            </a:r>
          </a:p>
        </p:txBody>
      </p:sp>
    </p:spTree>
    <p:extLst>
      <p:ext uri="{BB962C8B-B14F-4D97-AF65-F5344CB8AC3E}">
        <p14:creationId xmlns:p14="http://schemas.microsoft.com/office/powerpoint/2010/main" val="204158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r>
              <a:rPr lang="en-GB" dirty="0" smtClean="0"/>
              <a:t>Use the card sort in your group to create a model to show how plants use light to make ATP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260648"/>
            <a:ext cx="338437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SC: </a:t>
            </a:r>
            <a:r>
              <a:rPr lang="en-GB" dirty="0" smtClean="0">
                <a:solidFill>
                  <a:schemeClr val="bg1"/>
                </a:solidFill>
              </a:rPr>
              <a:t>Model how ATP is produced (Grade A-A*)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21572">
            <a:off x="-267481" y="3270666"/>
            <a:ext cx="4104456" cy="1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1701433" cy="146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52128" y="5183478"/>
            <a:ext cx="2304256" cy="167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0821">
            <a:off x="2585488" y="2921772"/>
            <a:ext cx="2961640" cy="59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0.gstatic.com/images?q=tbn:ANd9GcQvuY9oPxGAAyu_cOAxkkcFnopJslD0Y5nH2kaDFxCNpIBNp4Vduw:www.dermalinstitute.com/us/news/wp-content/uploads/2012/04/sun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221088"/>
            <a:ext cx="1512168" cy="158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24944"/>
            <a:ext cx="2121525" cy="6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6093296"/>
            <a:ext cx="52565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077072"/>
            <a:ext cx="2844698" cy="20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3933056"/>
            <a:ext cx="2146935" cy="18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05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en-GB" dirty="0" smtClean="0"/>
              <a:t>Peer Assess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r>
              <a:rPr lang="en-GB" dirty="0" smtClean="0"/>
              <a:t>Explain your model to the group next to you in and assess their explanation in turn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260648"/>
            <a:ext cx="338437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SC: </a:t>
            </a:r>
            <a:r>
              <a:rPr lang="en-GB" dirty="0" smtClean="0">
                <a:solidFill>
                  <a:schemeClr val="bg1"/>
                </a:solidFill>
              </a:rPr>
              <a:t>Model how ATP is produced (Grade A-A*)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21572">
            <a:off x="-267481" y="3270666"/>
            <a:ext cx="4104456" cy="1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1701433" cy="146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52128" y="5183478"/>
            <a:ext cx="2304256" cy="167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0821">
            <a:off x="2585488" y="2921772"/>
            <a:ext cx="2961640" cy="59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0.gstatic.com/images?q=tbn:ANd9GcQvuY9oPxGAAyu_cOAxkkcFnopJslD0Y5nH2kaDFxCNpIBNp4Vduw:www.dermalinstitute.com/us/news/wp-content/uploads/2012/04/sun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221088"/>
            <a:ext cx="1512168" cy="158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24944"/>
            <a:ext cx="2121525" cy="6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6093296"/>
            <a:ext cx="52565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077072"/>
            <a:ext cx="2844698" cy="20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3933056"/>
            <a:ext cx="2146935" cy="18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591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45" y="653144"/>
            <a:ext cx="7024744" cy="3788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LDR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37" y="1031968"/>
            <a:ext cx="7917633" cy="5264330"/>
          </a:xfrm>
        </p:spPr>
        <p:txBody>
          <a:bodyPr/>
          <a:lstStyle/>
          <a:p>
            <a:r>
              <a:rPr lang="en-GB" sz="1800" dirty="0"/>
              <a:t>This stage of photosynthesis occurs on the </a:t>
            </a:r>
            <a:r>
              <a:rPr lang="en-GB" sz="1800" b="1" dirty="0"/>
              <a:t>thylakoid membranes</a:t>
            </a:r>
            <a:r>
              <a:rPr lang="en-GB" sz="1800" dirty="0"/>
              <a:t>, unlike the light-</a:t>
            </a:r>
            <a:r>
              <a:rPr lang="en-GB" sz="1800" b="1" dirty="0"/>
              <a:t>in</a:t>
            </a:r>
            <a:r>
              <a:rPr lang="en-GB" sz="1800" dirty="0"/>
              <a:t>dependent reaction (which occurs in the </a:t>
            </a:r>
            <a:r>
              <a:rPr lang="en-GB" sz="1800" b="1" dirty="0" err="1"/>
              <a:t>stroma</a:t>
            </a:r>
            <a:r>
              <a:rPr lang="en-GB" sz="1800" dirty="0"/>
              <a:t>).</a:t>
            </a:r>
            <a:endParaRPr lang="en-GB" sz="1800" b="1" dirty="0"/>
          </a:p>
          <a:p>
            <a:endParaRPr lang="en-GB" sz="1800" dirty="0"/>
          </a:p>
          <a:p>
            <a:r>
              <a:rPr lang="en-GB" sz="1800" dirty="0"/>
              <a:t>The reaction involves the capture of </a:t>
            </a:r>
            <a:r>
              <a:rPr lang="en-GB" sz="1800" dirty="0" smtClean="0"/>
              <a:t>light by the photosystems, </a:t>
            </a:r>
            <a:r>
              <a:rPr lang="en-GB" sz="1800" dirty="0"/>
              <a:t>whose energy is used for </a:t>
            </a:r>
            <a:r>
              <a:rPr lang="en-GB" sz="1800" b="1" dirty="0"/>
              <a:t>three </a:t>
            </a:r>
            <a:r>
              <a:rPr lang="en-GB" sz="1800" b="1" dirty="0" smtClean="0"/>
              <a:t>purposes</a:t>
            </a:r>
            <a:r>
              <a:rPr lang="en-GB" sz="1800" dirty="0" smtClean="0"/>
              <a:t>: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Production of ATP in the presence of light is known as </a:t>
            </a:r>
            <a:r>
              <a:rPr lang="en-GB" sz="1800" b="1" dirty="0" smtClean="0"/>
              <a:t>photophosphorylation.</a:t>
            </a:r>
            <a:endParaRPr lang="en-GB" sz="1800" dirty="0" smtClean="0"/>
          </a:p>
          <a:p>
            <a:r>
              <a:rPr lang="en-GB" sz="1800" dirty="0" smtClean="0"/>
              <a:t>There are two types: </a:t>
            </a:r>
            <a:r>
              <a:rPr lang="en-GB" sz="1800" b="1" dirty="0" smtClean="0"/>
              <a:t>Cyclic</a:t>
            </a:r>
            <a:r>
              <a:rPr lang="en-GB" sz="1800" dirty="0" smtClean="0"/>
              <a:t> and </a:t>
            </a:r>
            <a:r>
              <a:rPr lang="en-GB" sz="1800" b="1" dirty="0" smtClean="0"/>
              <a:t>Non-Cyclic</a:t>
            </a:r>
            <a:r>
              <a:rPr lang="en-GB" sz="1800" dirty="0" smtClean="0"/>
              <a:t>.</a:t>
            </a:r>
            <a:endParaRPr lang="en-GB" sz="1800" dirty="0"/>
          </a:p>
          <a:p>
            <a:pPr marL="68580" indent="0">
              <a:buNone/>
            </a:pPr>
            <a:endParaRPr lang="en-GB" sz="20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53704" y="428175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To reduce the coenzyme NADP.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3704" y="344999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To combine ADP and an P</a:t>
            </a:r>
            <a:r>
              <a:rPr lang="en-GB" sz="2000" b="1" baseline="-25000" dirty="0"/>
              <a:t>i </a:t>
            </a:r>
            <a:r>
              <a:rPr lang="en-GB" sz="2000" b="1" dirty="0"/>
              <a:t>(inorganic phosphate) to form </a:t>
            </a:r>
            <a:r>
              <a:rPr lang="en-GB" sz="2000" b="1" u="sng" dirty="0"/>
              <a:t>ATP</a:t>
            </a:r>
            <a:r>
              <a:rPr lang="en-GB" sz="2000" b="1" dirty="0"/>
              <a:t> (photophosphorylation</a:t>
            </a:r>
            <a:r>
              <a:rPr lang="en-GB" sz="2000" b="1" dirty="0" smtClean="0"/>
              <a:t>).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53704" y="2904049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To split water (photolysis).</a:t>
            </a:r>
          </a:p>
        </p:txBody>
      </p:sp>
      <p:sp>
        <p:nvSpPr>
          <p:cNvPr id="9" name="Sun 8"/>
          <p:cNvSpPr/>
          <p:nvPr/>
        </p:nvSpPr>
        <p:spPr>
          <a:xfrm>
            <a:off x="955342" y="2837211"/>
            <a:ext cx="519412" cy="533787"/>
          </a:xfrm>
          <a:prstGeom prst="su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un 11"/>
          <p:cNvSpPr/>
          <p:nvPr/>
        </p:nvSpPr>
        <p:spPr>
          <a:xfrm>
            <a:off x="955342" y="3537046"/>
            <a:ext cx="519412" cy="533787"/>
          </a:xfrm>
          <a:prstGeom prst="su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un 12"/>
          <p:cNvSpPr/>
          <p:nvPr/>
        </p:nvSpPr>
        <p:spPr>
          <a:xfrm>
            <a:off x="955342" y="4208073"/>
            <a:ext cx="519412" cy="533787"/>
          </a:xfrm>
          <a:prstGeom prst="su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01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93800"/>
            <a:ext cx="7046408" cy="4638829"/>
          </a:xfrm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The following animation shows an outline of the main stages in the </a:t>
            </a:r>
            <a:r>
              <a:rPr lang="en-GB" sz="2800" dirty="0" smtClean="0"/>
              <a:t>LDR</a:t>
            </a:r>
            <a:r>
              <a:rPr lang="en-GB" sz="2800" dirty="0"/>
              <a:t> </a:t>
            </a:r>
            <a:r>
              <a:rPr lang="en-GB" sz="2800" dirty="0" smtClean="0"/>
              <a:t>by energy level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83483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899592" y="5661248"/>
            <a:ext cx="1800200" cy="79208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9592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chlorophyll</a:t>
            </a:r>
            <a:endParaRPr lang="en-GB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930627" y="1028827"/>
            <a:ext cx="1944216" cy="523220"/>
            <a:chOff x="5940152" y="1033572"/>
            <a:chExt cx="1944216" cy="523220"/>
          </a:xfrm>
        </p:grpSpPr>
        <p:sp>
          <p:nvSpPr>
            <p:cNvPr id="27" name="Rectangle 26"/>
            <p:cNvSpPr/>
            <p:nvPr/>
          </p:nvSpPr>
          <p:spPr>
            <a:xfrm>
              <a:off x="6084168" y="1033572"/>
              <a:ext cx="792088" cy="5232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7092280" y="1033572"/>
              <a:ext cx="504056" cy="5232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0152" y="103357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ADP</a:t>
              </a:r>
              <a:endParaRPr lang="en-GB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04248" y="103357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P</a:t>
              </a:r>
              <a:r>
                <a:rPr lang="en-GB" sz="2800" baseline="-25000" dirty="0" smtClean="0"/>
                <a:t>i</a:t>
              </a:r>
              <a:endParaRPr lang="en-GB" sz="2800" baseline="-25000" dirty="0"/>
            </a:p>
          </p:txBody>
        </p:sp>
      </p:grpSp>
      <p:sp>
        <p:nvSpPr>
          <p:cNvPr id="6" name="Lightning Bolt 5"/>
          <p:cNvSpPr/>
          <p:nvPr/>
        </p:nvSpPr>
        <p:spPr>
          <a:xfrm>
            <a:off x="-1188640" y="3284984"/>
            <a:ext cx="1080120" cy="936104"/>
          </a:xfrm>
          <a:prstGeom prst="lightningBol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403648" y="5487615"/>
            <a:ext cx="432048" cy="432048"/>
            <a:chOff x="1187624" y="4581128"/>
            <a:chExt cx="432048" cy="432048"/>
          </a:xfrm>
        </p:grpSpPr>
        <p:sp>
          <p:nvSpPr>
            <p:cNvPr id="7" name="Oval 6"/>
            <p:cNvSpPr/>
            <p:nvPr/>
          </p:nvSpPr>
          <p:spPr>
            <a:xfrm>
              <a:off x="1187624" y="4653136"/>
              <a:ext cx="360040" cy="36004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624" y="458112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e</a:t>
              </a:r>
              <a:r>
                <a:rPr lang="en-GB" sz="2000" baseline="30000" dirty="0" smtClean="0"/>
                <a:t>-</a:t>
              </a:r>
              <a:endParaRPr lang="en-GB" sz="2400" baseline="30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5696" y="5487615"/>
            <a:ext cx="432048" cy="432048"/>
            <a:chOff x="1187624" y="4581128"/>
            <a:chExt cx="432048" cy="432048"/>
          </a:xfrm>
        </p:grpSpPr>
        <p:sp>
          <p:nvSpPr>
            <p:cNvPr id="11" name="Oval 10"/>
            <p:cNvSpPr/>
            <p:nvPr/>
          </p:nvSpPr>
          <p:spPr>
            <a:xfrm>
              <a:off x="1187624" y="4653136"/>
              <a:ext cx="360040" cy="36004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624" y="458112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e</a:t>
              </a:r>
              <a:r>
                <a:rPr lang="en-GB" sz="2000" baseline="30000" dirty="0" smtClean="0"/>
                <a:t>-</a:t>
              </a:r>
              <a:endParaRPr lang="en-GB" sz="2400" baseline="30000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611560" y="620688"/>
            <a:ext cx="0" cy="5832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-1816676" y="3336957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 l e c t r o n    e n e r g y   l e v e l</a:t>
            </a:r>
            <a:endParaRPr lang="en-GB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1259632" y="404664"/>
            <a:ext cx="108012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2771800" y="1628800"/>
            <a:ext cx="108012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355976" y="2852936"/>
            <a:ext cx="108012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2987824" y="836712"/>
            <a:ext cx="1512168" cy="648072"/>
            <a:chOff x="2987824" y="836712"/>
            <a:chExt cx="1512168" cy="648072"/>
          </a:xfrm>
        </p:grpSpPr>
        <p:sp>
          <p:nvSpPr>
            <p:cNvPr id="21" name="Right Arrow 20"/>
            <p:cNvSpPr/>
            <p:nvPr/>
          </p:nvSpPr>
          <p:spPr>
            <a:xfrm>
              <a:off x="2987824" y="836712"/>
              <a:ext cx="1512168" cy="64807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75856" y="97143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energy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99992" y="2060848"/>
            <a:ext cx="1512168" cy="648072"/>
            <a:chOff x="4499992" y="2060848"/>
            <a:chExt cx="1512168" cy="648072"/>
          </a:xfrm>
        </p:grpSpPr>
        <p:sp>
          <p:nvSpPr>
            <p:cNvPr id="23" name="Right Arrow 22"/>
            <p:cNvSpPr/>
            <p:nvPr/>
          </p:nvSpPr>
          <p:spPr>
            <a:xfrm>
              <a:off x="4499992" y="2060848"/>
              <a:ext cx="1512168" cy="64807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88024" y="219557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energy</a:t>
              </a:r>
              <a:endParaRPr lang="en-GB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480212" y="5805264"/>
            <a:ext cx="972108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H</a:t>
            </a:r>
            <a:r>
              <a:rPr lang="en-GB" sz="2400" b="1" baseline="-25000" dirty="0" smtClean="0"/>
              <a:t>2</a:t>
            </a:r>
            <a:r>
              <a:rPr lang="en-GB" sz="2400" b="1" dirty="0" smtClean="0"/>
              <a:t>O</a:t>
            </a:r>
            <a:endParaRPr lang="en-GB" sz="2800" b="1" dirty="0"/>
          </a:p>
        </p:txBody>
      </p:sp>
      <p:sp>
        <p:nvSpPr>
          <p:cNvPr id="34" name="Lightning Bolt 33"/>
          <p:cNvSpPr/>
          <p:nvPr/>
        </p:nvSpPr>
        <p:spPr>
          <a:xfrm>
            <a:off x="-1188640" y="359078"/>
            <a:ext cx="1080120" cy="936104"/>
          </a:xfrm>
          <a:prstGeom prst="lightningBol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300192" y="5805264"/>
            <a:ext cx="53100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</a:t>
            </a:r>
            <a:r>
              <a:rPr lang="en-GB" sz="2400" baseline="30000" dirty="0" smtClean="0"/>
              <a:t>+</a:t>
            </a:r>
            <a:endParaRPr lang="en-GB" sz="2800" baseline="30000" dirty="0"/>
          </a:p>
        </p:txBody>
      </p:sp>
      <p:sp>
        <p:nvSpPr>
          <p:cNvPr id="36" name="TextBox 35"/>
          <p:cNvSpPr txBox="1"/>
          <p:nvPr/>
        </p:nvSpPr>
        <p:spPr>
          <a:xfrm>
            <a:off x="6993324" y="5805264"/>
            <a:ext cx="6030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</a:t>
            </a:r>
            <a:r>
              <a:rPr lang="en-GB" sz="2400" baseline="-25000" dirty="0"/>
              <a:t>2</a:t>
            </a:r>
          </a:p>
        </p:txBody>
      </p:sp>
      <p:sp>
        <p:nvSpPr>
          <p:cNvPr id="31" name="Explosion 2 30"/>
          <p:cNvSpPr/>
          <p:nvPr/>
        </p:nvSpPr>
        <p:spPr>
          <a:xfrm rot="578967">
            <a:off x="5674650" y="404664"/>
            <a:ext cx="2448272" cy="1656184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28184" y="97143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ATP!</a:t>
            </a:r>
            <a:endParaRPr lang="en-GB" sz="3200" b="1" i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5791456" y="5826459"/>
            <a:ext cx="432048" cy="432048"/>
            <a:chOff x="1187624" y="4581128"/>
            <a:chExt cx="432048" cy="432048"/>
          </a:xfrm>
        </p:grpSpPr>
        <p:sp>
          <p:nvSpPr>
            <p:cNvPr id="38" name="Oval 37"/>
            <p:cNvSpPr/>
            <p:nvPr/>
          </p:nvSpPr>
          <p:spPr>
            <a:xfrm>
              <a:off x="1187624" y="4653136"/>
              <a:ext cx="360040" cy="36004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87624" y="458112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e</a:t>
              </a:r>
              <a:r>
                <a:rPr lang="en-GB" sz="2000" baseline="30000" dirty="0" smtClean="0"/>
                <a:t>-</a:t>
              </a:r>
              <a:endParaRPr lang="en-GB" sz="2400" baseline="300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896036" y="4221088"/>
            <a:ext cx="133214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NADP</a:t>
            </a:r>
            <a:endParaRPr lang="en-GB" sz="2800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372200" y="4482698"/>
            <a:ext cx="48605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64288" y="4068941"/>
            <a:ext cx="1453634" cy="80021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reduced</a:t>
            </a:r>
          </a:p>
          <a:p>
            <a:pPr algn="ctr"/>
            <a:r>
              <a:rPr lang="en-GB" sz="2800" b="1" dirty="0" smtClean="0"/>
              <a:t>NADP</a:t>
            </a:r>
            <a:endParaRPr lang="en-GB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596336" y="6381328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by-product</a:t>
            </a:r>
            <a:endParaRPr lang="en-GB" sz="1100" b="1" dirty="0"/>
          </a:p>
        </p:txBody>
      </p:sp>
      <p:sp>
        <p:nvSpPr>
          <p:cNvPr id="2" name="Explosion 1 1"/>
          <p:cNvSpPr/>
          <p:nvPr/>
        </p:nvSpPr>
        <p:spPr>
          <a:xfrm>
            <a:off x="3851920" y="4869160"/>
            <a:ext cx="1701244" cy="1264786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ATP!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94723" y="2391271"/>
            <a:ext cx="175119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These go off to the Light Independent Reactions!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445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6772E-7 L 0.33385 0.30643 L 0.59288 0.56267 L 1.09062 0.99792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31" y="4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5.92044E-6 L -0.38055 0.00024 " pathEditMode="relative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406 -0.04579 L -0.10434 -0.13136 L -0.11041 -0.16513 " pathEditMode="relative" ptsTypes="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1027E-6 L 0.14027 0.18084 L 0.24913 0.33186 L 0.45816 0.58857 " pathEditMode="relative" ptsTypes="AAAA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73774 " pathEditMode="relative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73774 " pathEditMode="relative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74259 L 0.16545 -0.5617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904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74259 L 0.16545 -0.5617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904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-0.56429 L 0.33559 -0.3734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952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-0.56429 L 0.33559 -0.3734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952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37534 L 0.40695 -0.2321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714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2 -0.37534 L 0.40694 -0.2321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99 -0.00208 " pathEditMode="relative" ptsTypes="AA">
                                      <p:cBhvr>
                                        <p:cTn id="1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5976E-6 L 0.42309 0.2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1248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9334E-6 L 0.42968 0.2453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6" y="1225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691 -0.18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393 -0.37188 " pathEditMode="relative" ptsTypes="AA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1" grpId="0" animBg="1"/>
      <p:bldP spid="31" grpId="1" animBg="1"/>
      <p:bldP spid="32" grpId="0"/>
      <p:bldP spid="32" grpId="1"/>
      <p:bldP spid="40" grpId="0" animBg="1"/>
      <p:bldP spid="43" grpId="0" animBg="1"/>
      <p:bldP spid="43" grpId="1" animBg="1"/>
      <p:bldP spid="44" grpId="0"/>
      <p:bldP spid="2" grpId="0" animBg="1"/>
      <p:bldP spid="2" grpId="1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light energy is converted to chemical energy.</a:t>
            </a:r>
          </a:p>
          <a:p>
            <a:r>
              <a:rPr lang="en-US" dirty="0" smtClean="0"/>
              <a:t>Understand why water is necessary in the light-dependent stage of photosynthesis.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19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Non-Cyclic &amp; Cyclic Photophosphorylation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8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98" y="1612900"/>
            <a:ext cx="4743102" cy="4025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600" y="1435100"/>
            <a:ext cx="1708498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Non-cyclic involves PSI and PSII.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The electrons excited in PSII move all the way through the Z-diagram, reducing NADP.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61200" y="1612900"/>
            <a:ext cx="1708498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Cyclic only involves PSI.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Electrons excited by light from PSI pass to an electron carrier system that leads back to PSI.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14798" y="5816599"/>
            <a:ext cx="660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Read the </a:t>
            </a:r>
            <a:r>
              <a:rPr lang="en-GB" smtClean="0"/>
              <a:t>’Cyclic photophosphorylation’ paragraph on page 121 to find out more.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2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10" y="509049"/>
            <a:ext cx="7024744" cy="40535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Plenary /8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b="75933"/>
          <a:stretch/>
        </p:blipFill>
        <p:spPr bwMode="auto">
          <a:xfrm>
            <a:off x="0" y="1555844"/>
            <a:ext cx="9144000" cy="25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009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5" y="708281"/>
            <a:ext cx="7024744" cy="30981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b="13658"/>
          <a:stretch/>
        </p:blipFill>
        <p:spPr bwMode="auto">
          <a:xfrm>
            <a:off x="1181540" y="1308551"/>
            <a:ext cx="7116299" cy="40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74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light energy is converted to chemical energy.</a:t>
            </a:r>
          </a:p>
          <a:p>
            <a:r>
              <a:rPr lang="en-US" dirty="0" smtClean="0"/>
              <a:t>Understand why water is necessary in the light-dependent stage of photosynthesis.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26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Describe how ATP is produced.</a:t>
            </a:r>
          </a:p>
          <a:p>
            <a:r>
              <a:rPr lang="en-GB" dirty="0" smtClean="0"/>
              <a:t>Describe how NADP is produced.</a:t>
            </a:r>
          </a:p>
          <a:p>
            <a:r>
              <a:rPr lang="en-GB" dirty="0" smtClean="0"/>
              <a:t>Explain why the products of the light-dependent stage are important. </a:t>
            </a:r>
          </a:p>
          <a:p>
            <a:r>
              <a:rPr lang="en-GB" dirty="0" smtClean="0"/>
              <a:t>Explain the difference between cyclic and non-cyclic photophosphorylation.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791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Describe how ATP is produced.</a:t>
            </a:r>
          </a:p>
          <a:p>
            <a:r>
              <a:rPr lang="en-GB" dirty="0" smtClean="0"/>
              <a:t>Describe how NADP is produced.</a:t>
            </a:r>
          </a:p>
          <a:p>
            <a:r>
              <a:rPr lang="en-GB" dirty="0" smtClean="0"/>
              <a:t>Explain why the products of the light-dependent stage are important. </a:t>
            </a:r>
          </a:p>
          <a:p>
            <a:r>
              <a:rPr lang="en-GB" dirty="0" smtClean="0"/>
              <a:t>Explain the difference between cyclic and non-cyclic photophosphorylation.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22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82" t="40252" r="23252" b="40158"/>
          <a:stretch/>
        </p:blipFill>
        <p:spPr>
          <a:xfrm>
            <a:off x="-1" y="2323652"/>
            <a:ext cx="9204603" cy="20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35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37" y="653144"/>
            <a:ext cx="7024744" cy="3788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537" y="1031967"/>
            <a:ext cx="5489308" cy="54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05266" y="1514901"/>
            <a:ext cx="2074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Name A, B, C and D</a:t>
            </a:r>
          </a:p>
          <a:p>
            <a:pPr algn="ctr"/>
            <a:endParaRPr lang="en-GB" dirty="0"/>
          </a:p>
          <a:p>
            <a:pPr algn="ctr"/>
            <a:endParaRPr lang="en-GB" sz="1600" dirty="0" smtClean="0"/>
          </a:p>
          <a:p>
            <a:r>
              <a:rPr lang="en-GB" sz="1400" dirty="0" smtClean="0"/>
              <a:t>A – </a:t>
            </a:r>
          </a:p>
          <a:p>
            <a:r>
              <a:rPr lang="en-GB" sz="1400" dirty="0" err="1" smtClean="0"/>
              <a:t>Stroma</a:t>
            </a:r>
            <a:r>
              <a:rPr lang="en-GB" sz="1400" dirty="0" smtClean="0"/>
              <a:t>/Ribosome could be hard to tell)</a:t>
            </a:r>
          </a:p>
          <a:p>
            <a:endParaRPr lang="en-GB" sz="1400" dirty="0"/>
          </a:p>
          <a:p>
            <a:r>
              <a:rPr lang="en-GB" sz="1400" dirty="0" smtClean="0"/>
              <a:t>B – </a:t>
            </a:r>
          </a:p>
          <a:p>
            <a:r>
              <a:rPr lang="en-GB" sz="1400" dirty="0" smtClean="0"/>
              <a:t>Envelope/Inner/Outer Membrane</a:t>
            </a:r>
          </a:p>
          <a:p>
            <a:endParaRPr lang="en-GB" sz="1400" dirty="0"/>
          </a:p>
          <a:p>
            <a:r>
              <a:rPr lang="en-GB" sz="1400" dirty="0" smtClean="0"/>
              <a:t>C – </a:t>
            </a:r>
          </a:p>
          <a:p>
            <a:r>
              <a:rPr lang="en-GB" sz="1400" dirty="0" smtClean="0"/>
              <a:t>Thylakoid/Lamella</a:t>
            </a:r>
          </a:p>
          <a:p>
            <a:endParaRPr lang="en-GB" sz="1400" dirty="0"/>
          </a:p>
          <a:p>
            <a:r>
              <a:rPr lang="en-GB" sz="1400" dirty="0" smtClean="0"/>
              <a:t>D – </a:t>
            </a:r>
          </a:p>
          <a:p>
            <a:r>
              <a:rPr lang="en-GB" sz="1400" dirty="0" smtClean="0"/>
              <a:t>Granum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11228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A3 Memory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88640"/>
            <a:ext cx="338437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SC: State where the light dependent reaction occurs (Grade E-D)</a:t>
            </a:r>
          </a:p>
        </p:txBody>
      </p:sp>
    </p:spTree>
    <p:extLst>
      <p:ext uri="{BB962C8B-B14F-4D97-AF65-F5344CB8AC3E}">
        <p14:creationId xmlns:p14="http://schemas.microsoft.com/office/powerpoint/2010/main" val="1128873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7835421" cy="446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188640"/>
            <a:ext cx="338437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SC: State where the light dependent reaction occurs (Grade E-D)</a:t>
            </a:r>
          </a:p>
        </p:txBody>
      </p:sp>
    </p:spTree>
    <p:extLst>
      <p:ext uri="{BB962C8B-B14F-4D97-AF65-F5344CB8AC3E}">
        <p14:creationId xmlns:p14="http://schemas.microsoft.com/office/powerpoint/2010/main" val="3566161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Think, Pair, Share:</a:t>
            </a:r>
            <a:br>
              <a:rPr lang="en-GB" dirty="0" smtClean="0"/>
            </a:br>
            <a:r>
              <a:rPr lang="en-GB" dirty="0" smtClean="0"/>
              <a:t>Where Does the LDR Happen?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7239000" cy="367480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260648"/>
            <a:ext cx="338437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SC: State where the light dependent reaction occurs (Grade E-D)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05064"/>
            <a:ext cx="2938877" cy="16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artinaid.com/wp-content/uploads/2013/04/Structure-of-Chloroplasts.gif"/>
          <p:cNvPicPr>
            <a:picLocks noChangeAspect="1" noChangeArrowheads="1"/>
          </p:cNvPicPr>
          <p:nvPr/>
        </p:nvPicPr>
        <p:blipFill>
          <a:blip r:embed="rId3" cstate="print"/>
          <a:srcRect t="13827"/>
          <a:stretch>
            <a:fillRect/>
          </a:stretch>
        </p:blipFill>
        <p:spPr bwMode="auto">
          <a:xfrm>
            <a:off x="899592" y="2564904"/>
            <a:ext cx="3125087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399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Dependent Reaction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92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369</TotalTime>
  <Words>718</Words>
  <Application>Microsoft Office PowerPoint</Application>
  <PresentationFormat>On-screen Show (4:3)</PresentationFormat>
  <Paragraphs>120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Century Gothic</vt:lpstr>
      <vt:lpstr>Wingdings 2</vt:lpstr>
      <vt:lpstr>Austin</vt:lpstr>
      <vt:lpstr>Photosynthesis Lesson 3</vt:lpstr>
      <vt:lpstr>Learning Objectives</vt:lpstr>
      <vt:lpstr>Success Criteria</vt:lpstr>
      <vt:lpstr>Specification</vt:lpstr>
      <vt:lpstr>Starter</vt:lpstr>
      <vt:lpstr>TASK</vt:lpstr>
      <vt:lpstr>Answer</vt:lpstr>
      <vt:lpstr> Think, Pair, Share: Where Does the LDR Happen?</vt:lpstr>
      <vt:lpstr>Light Dependent Reaction</vt:lpstr>
      <vt:lpstr>Photolysis</vt:lpstr>
      <vt:lpstr>Electron Transfer</vt:lpstr>
      <vt:lpstr>PSI</vt:lpstr>
      <vt:lpstr>Task: Question Chase</vt:lpstr>
      <vt:lpstr>Chemiosmosis</vt:lpstr>
      <vt:lpstr>Task</vt:lpstr>
      <vt:lpstr>Peer Assess</vt:lpstr>
      <vt:lpstr>LDR Outline</vt:lpstr>
      <vt:lpstr>PowerPoint Presentation</vt:lpstr>
      <vt:lpstr>PowerPoint Presentation</vt:lpstr>
      <vt:lpstr>Non-Cyclic &amp; Cyclic Photophosphorylation</vt:lpstr>
      <vt:lpstr>PowerPoint Presentation</vt:lpstr>
      <vt:lpstr>Plenary /8</vt:lpstr>
      <vt:lpstr>Answer</vt:lpstr>
      <vt:lpstr>Learning Objectives</vt:lpstr>
      <vt:lpstr>Success Criteria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Lesson 1</dc:title>
  <dc:creator>Varinder Singh</dc:creator>
  <cp:lastModifiedBy>Louise Wilson</cp:lastModifiedBy>
  <cp:revision>44</cp:revision>
  <dcterms:created xsi:type="dcterms:W3CDTF">2014-10-12T14:26:29Z</dcterms:created>
  <dcterms:modified xsi:type="dcterms:W3CDTF">2016-12-06T20:08:02Z</dcterms:modified>
</cp:coreProperties>
</file>