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92" r:id="rId3"/>
    <p:sldId id="257" r:id="rId4"/>
    <p:sldId id="258" r:id="rId5"/>
    <p:sldId id="261" r:id="rId6"/>
    <p:sldId id="262" r:id="rId7"/>
    <p:sldId id="264" r:id="rId8"/>
    <p:sldId id="265" r:id="rId9"/>
    <p:sldId id="266" r:id="rId10"/>
    <p:sldId id="267" r:id="rId11"/>
    <p:sldId id="269" r:id="rId12"/>
    <p:sldId id="291" r:id="rId13"/>
    <p:sldId id="272" r:id="rId14"/>
    <p:sldId id="273" r:id="rId15"/>
    <p:sldId id="274" r:id="rId16"/>
    <p:sldId id="275" r:id="rId17"/>
    <p:sldId id="276"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3A81E-C1FE-4F2C-AB14-A85213CC716E}" type="datetimeFigureOut">
              <a:rPr lang="en-GB" smtClean="0"/>
              <a:t>26/07/2016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3A963-7701-46F5-9439-B7ED98F04391}" type="slidenum">
              <a:rPr lang="en-GB" smtClean="0"/>
              <a:t>‹#›</a:t>
            </a:fld>
            <a:endParaRPr lang="en-GB"/>
          </a:p>
        </p:txBody>
      </p:sp>
    </p:spTree>
    <p:extLst>
      <p:ext uri="{BB962C8B-B14F-4D97-AF65-F5344CB8AC3E}">
        <p14:creationId xmlns:p14="http://schemas.microsoft.com/office/powerpoint/2010/main" val="188052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613A2B2-5020-4CD7-B573-0CF21609282B}" type="slidenum">
              <a:rPr lang="en-GB" smtClean="0"/>
              <a:pPr/>
              <a:t>30</a:t>
            </a:fld>
            <a:endParaRPr lang="en-GB"/>
          </a:p>
        </p:txBody>
      </p:sp>
    </p:spTree>
    <p:extLst>
      <p:ext uri="{BB962C8B-B14F-4D97-AF65-F5344CB8AC3E}">
        <p14:creationId xmlns:p14="http://schemas.microsoft.com/office/powerpoint/2010/main" val="3701811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7/26/2016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7/26/2016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7/26/2016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7/26/2016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7/26/2016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7/26/2016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7/26/2016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7/26/2016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7/26/2016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7/26/2016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7/26/2016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7/26/2016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Lesson%203%20Homework%20Multiple%20alleles%20-bunnies.doc" TargetMode="External"/><Relationship Id="rId7"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Dihybrid crosses, sex linkage and multiple alleles</a:t>
            </a:r>
            <a:endParaRPr lang="en-GB" dirty="0"/>
          </a:p>
        </p:txBody>
      </p:sp>
      <p:sp>
        <p:nvSpPr>
          <p:cNvPr id="3" name="Subtitle 2"/>
          <p:cNvSpPr>
            <a:spLocks noGrp="1"/>
          </p:cNvSpPr>
          <p:nvPr>
            <p:ph type="subTitle" idx="1"/>
          </p:nvPr>
        </p:nvSpPr>
        <p:spPr/>
        <p:txBody>
          <a:bodyPr/>
          <a:lstStyle/>
          <a:p>
            <a:r>
              <a:rPr lang="en-GB" dirty="0" smtClean="0"/>
              <a:t>Patterns of inheritance</a:t>
            </a:r>
            <a:endParaRPr lang="en-GB" dirty="0"/>
          </a:p>
        </p:txBody>
      </p:sp>
    </p:spTree>
    <p:extLst>
      <p:ext uri="{BB962C8B-B14F-4D97-AF65-F5344CB8AC3E}">
        <p14:creationId xmlns:p14="http://schemas.microsoft.com/office/powerpoint/2010/main" val="412750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6" y="0"/>
            <a:ext cx="8229600" cy="1143000"/>
          </a:xfrm>
        </p:spPr>
        <p:txBody>
          <a:bodyPr/>
          <a:lstStyle/>
          <a:p>
            <a:r>
              <a:rPr lang="en-GB" dirty="0" smtClean="0"/>
              <a:t>Malaria </a:t>
            </a:r>
            <a:endParaRPr lang="en-GB" dirty="0"/>
          </a:p>
        </p:txBody>
      </p:sp>
      <p:sp>
        <p:nvSpPr>
          <p:cNvPr id="3" name="Content Placeholder 2"/>
          <p:cNvSpPr>
            <a:spLocks noGrp="1"/>
          </p:cNvSpPr>
          <p:nvPr>
            <p:ph idx="1"/>
          </p:nvPr>
        </p:nvSpPr>
        <p:spPr>
          <a:xfrm>
            <a:off x="1255929" y="1481134"/>
            <a:ext cx="4797141" cy="5038740"/>
          </a:xfrm>
        </p:spPr>
        <p:txBody>
          <a:bodyPr>
            <a:normAutofit/>
          </a:bodyPr>
          <a:lstStyle/>
          <a:p>
            <a:r>
              <a:rPr lang="en-GB" sz="2400" dirty="0" smtClean="0"/>
              <a:t>Malaria is a parasitic disease caused by a plasmodium cell. It is carried by mosquitoes and invades normal red blood cells, which causes them to lyse.</a:t>
            </a:r>
          </a:p>
          <a:p>
            <a:r>
              <a:rPr lang="en-GB" sz="2400" dirty="0" smtClean="0"/>
              <a:t>Symptoms include fever shivering, vomiting and anaemia. Death is common, often due to kidney failure or severe anaemia.</a:t>
            </a:r>
          </a:p>
          <a:p>
            <a:r>
              <a:rPr lang="en-GB" sz="2400" dirty="0" smtClean="0"/>
              <a:t>Malaria cannot infect sickle cells, so people with the sickle cell trait (allele) are more resistant to the disease.</a:t>
            </a:r>
          </a:p>
        </p:txBody>
      </p:sp>
      <p:pic>
        <p:nvPicPr>
          <p:cNvPr id="1028" name="Picture 4" descr="http://coolaggregator.files.wordpress.com/2008/07/mosquito_65147_7.jpg"/>
          <p:cNvPicPr>
            <a:picLocks noChangeAspect="1" noChangeArrowheads="1"/>
          </p:cNvPicPr>
          <p:nvPr/>
        </p:nvPicPr>
        <p:blipFill>
          <a:blip r:embed="rId2" cstate="print"/>
          <a:srcRect/>
          <a:stretch>
            <a:fillRect/>
          </a:stretch>
        </p:blipFill>
        <p:spPr bwMode="auto">
          <a:xfrm>
            <a:off x="6804204" y="4157064"/>
            <a:ext cx="2722550" cy="2157630"/>
          </a:xfrm>
          <a:prstGeom prst="rect">
            <a:avLst/>
          </a:prstGeom>
          <a:noFill/>
        </p:spPr>
      </p:pic>
      <p:pic>
        <p:nvPicPr>
          <p:cNvPr id="1030" name="Picture 6" descr="http://www.educa.madrid.org/web/ies.alonsoquijano.alcala/carpetas/quienes/departamentos/ccnn/web_1_ciclo_ESO/1eso/images/tema-10/malaria-Plasmodium%20_alciparum.jpg"/>
          <p:cNvPicPr>
            <a:picLocks noChangeAspect="1" noChangeArrowheads="1"/>
          </p:cNvPicPr>
          <p:nvPr/>
        </p:nvPicPr>
        <p:blipFill>
          <a:blip r:embed="rId3" cstate="print"/>
          <a:srcRect/>
          <a:stretch>
            <a:fillRect/>
          </a:stretch>
        </p:blipFill>
        <p:spPr bwMode="auto">
          <a:xfrm>
            <a:off x="6804204" y="1373682"/>
            <a:ext cx="2876550" cy="2552700"/>
          </a:xfrm>
          <a:prstGeom prst="rect">
            <a:avLst/>
          </a:prstGeom>
          <a:noFill/>
        </p:spPr>
      </p:pic>
      <p:sp>
        <p:nvSpPr>
          <p:cNvPr id="7" name="TextBox 6"/>
          <p:cNvSpPr txBox="1"/>
          <p:nvPr/>
        </p:nvSpPr>
        <p:spPr>
          <a:xfrm>
            <a:off x="8415269" y="173353"/>
            <a:ext cx="3776731" cy="1200329"/>
          </a:xfrm>
          <a:prstGeom prst="rect">
            <a:avLst/>
          </a:prstGeom>
          <a:noFill/>
        </p:spPr>
        <p:txBody>
          <a:bodyPr wrap="square" rtlCol="0">
            <a:spAutoFit/>
          </a:bodyPr>
          <a:lstStyle/>
          <a:p>
            <a:r>
              <a:rPr lang="en-GB" dirty="0">
                <a:solidFill>
                  <a:schemeClr val="accent2"/>
                </a:solidFill>
              </a:rPr>
              <a:t>Research and prepare a leaflet on sickle cell anaemia. It should include</a:t>
            </a:r>
          </a:p>
          <a:p>
            <a:pPr lvl="1"/>
            <a:r>
              <a:rPr lang="en-GB" dirty="0" smtClean="0">
                <a:solidFill>
                  <a:srgbClr val="FF0000"/>
                </a:solidFill>
              </a:rPr>
              <a:t>Worldwide distribution and the link to malaria(2)</a:t>
            </a:r>
            <a:endParaRPr lang="en-GB" dirty="0"/>
          </a:p>
        </p:txBody>
      </p:sp>
    </p:spTree>
    <p:extLst>
      <p:ext uri="{BB962C8B-B14F-4D97-AF65-F5344CB8AC3E}">
        <p14:creationId xmlns:p14="http://schemas.microsoft.com/office/powerpoint/2010/main" val="426352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9251" y="2572894"/>
            <a:ext cx="9826580" cy="3786190"/>
          </a:xfrm>
        </p:spPr>
        <p:txBody>
          <a:bodyPr>
            <a:normAutofit/>
          </a:bodyPr>
          <a:lstStyle/>
          <a:p>
            <a:r>
              <a:rPr lang="en-GB" sz="2400" dirty="0" smtClean="0"/>
              <a:t>Hb</a:t>
            </a:r>
            <a:r>
              <a:rPr lang="en-GB" sz="2400" baseline="30000" dirty="0" smtClean="0"/>
              <a:t>S</a:t>
            </a:r>
            <a:r>
              <a:rPr lang="en-GB" sz="2400" dirty="0" smtClean="0"/>
              <a:t>Hb</a:t>
            </a:r>
            <a:r>
              <a:rPr lang="en-GB" sz="2400" baseline="30000" dirty="0" smtClean="0"/>
              <a:t>S </a:t>
            </a:r>
            <a:r>
              <a:rPr lang="en-GB" sz="2400" dirty="0" smtClean="0"/>
              <a:t>have sickle disease and do not survive well.</a:t>
            </a:r>
          </a:p>
          <a:p>
            <a:r>
              <a:rPr lang="en-GB" sz="2400" dirty="0" smtClean="0"/>
              <a:t>Hb</a:t>
            </a:r>
            <a:r>
              <a:rPr lang="en-GB" sz="2400" baseline="30000" dirty="0" smtClean="0"/>
              <a:t>N</a:t>
            </a:r>
            <a:r>
              <a:rPr lang="en-GB" sz="2400" dirty="0" smtClean="0"/>
              <a:t>Hb</a:t>
            </a:r>
            <a:r>
              <a:rPr lang="en-GB" sz="2400" baseline="30000" dirty="0" smtClean="0"/>
              <a:t>N </a:t>
            </a:r>
            <a:r>
              <a:rPr lang="en-GB" sz="2400" dirty="0" smtClean="0"/>
              <a:t>normal haemoglobin people are susceptible to malaria infection and do not survive well.</a:t>
            </a:r>
          </a:p>
          <a:p>
            <a:pPr lvl="0"/>
            <a:r>
              <a:rPr lang="en-GB" sz="2400" dirty="0" smtClean="0"/>
              <a:t>People having sickle cell trait ( Hb</a:t>
            </a:r>
            <a:r>
              <a:rPr lang="en-GB" sz="2400" baseline="30000" dirty="0" smtClean="0"/>
              <a:t>N</a:t>
            </a:r>
            <a:r>
              <a:rPr lang="en-GB" sz="2400" dirty="0" smtClean="0"/>
              <a:t>Hb</a:t>
            </a:r>
            <a:r>
              <a:rPr lang="en-GB" sz="2400" baseline="30000" dirty="0" smtClean="0"/>
              <a:t>S</a:t>
            </a:r>
            <a:r>
              <a:rPr lang="en-GB" sz="2400" dirty="0" smtClean="0"/>
              <a:t> ) have some resistant to the malaria parasite. This is because the </a:t>
            </a:r>
            <a:r>
              <a:rPr lang="en-GB" sz="2400" dirty="0" err="1" smtClean="0"/>
              <a:t>Hb</a:t>
            </a:r>
            <a:r>
              <a:rPr lang="en-GB" sz="2400" baseline="30000" dirty="0" err="1" smtClean="0"/>
              <a:t>S</a:t>
            </a:r>
            <a:r>
              <a:rPr lang="en-GB" sz="2400" dirty="0" smtClean="0"/>
              <a:t> allele makes it difficult for the parasite to live inside the red cells. Sickle cell trait (carriers) therefore survive malaria infection.</a:t>
            </a:r>
          </a:p>
          <a:p>
            <a:pPr lvl="0"/>
            <a:r>
              <a:rPr lang="en-GB" sz="2400" dirty="0" smtClean="0"/>
              <a:t>The sickle allele survives well in malaria regions accounting for its high frequency in these regions.</a:t>
            </a:r>
          </a:p>
        </p:txBody>
      </p:sp>
      <p:grpSp>
        <p:nvGrpSpPr>
          <p:cNvPr id="2" name="Group 3"/>
          <p:cNvGrpSpPr/>
          <p:nvPr/>
        </p:nvGrpSpPr>
        <p:grpSpPr>
          <a:xfrm>
            <a:off x="1067054" y="878040"/>
            <a:ext cx="7396257" cy="1606460"/>
            <a:chOff x="571472" y="1571612"/>
            <a:chExt cx="8102629" cy="2654300"/>
          </a:xfrm>
        </p:grpSpPr>
        <p:pic>
          <p:nvPicPr>
            <p:cNvPr id="5" name="Picture 5" descr="map of endemic falciparum malarial regions of the Old World showing high frequencies around the Mediterranean Basin, in Central Africa, and South Asia"/>
            <p:cNvPicPr>
              <a:picLocks noGrp="1" noChangeAspect="1" noChangeArrowheads="1"/>
            </p:cNvPicPr>
            <p:nvPr>
              <p:ph sz="half" idx="1"/>
            </p:nvPr>
          </p:nvPicPr>
          <p:blipFill>
            <a:blip r:embed="rId2" cstate="print"/>
            <a:srcRect/>
            <a:stretch>
              <a:fillRect/>
            </a:stretch>
          </p:blipFill>
          <p:spPr>
            <a:xfrm>
              <a:off x="571472" y="1571612"/>
              <a:ext cx="4014787" cy="2611438"/>
            </a:xfrm>
            <a:noFill/>
          </p:spPr>
        </p:pic>
        <p:pic>
          <p:nvPicPr>
            <p:cNvPr id="6" name="Picture 9" descr="map of high frequency sickle-cell anemia areas of the Old World showing that it is most common in West Central Africa and India"/>
            <p:cNvPicPr>
              <a:picLocks noGrp="1" noChangeAspect="1" noChangeArrowheads="1"/>
            </p:cNvPicPr>
            <p:nvPr>
              <p:ph sz="half" idx="4294967295"/>
            </p:nvPr>
          </p:nvPicPr>
          <p:blipFill>
            <a:blip r:embed="rId3" cstate="print"/>
            <a:srcRect/>
            <a:stretch>
              <a:fillRect/>
            </a:stretch>
          </p:blipFill>
          <p:spPr>
            <a:xfrm>
              <a:off x="4714876" y="1571612"/>
              <a:ext cx="3959225" cy="2654300"/>
            </a:xfrm>
            <a:noFill/>
          </p:spPr>
        </p:pic>
      </p:grpSp>
      <p:sp>
        <p:nvSpPr>
          <p:cNvPr id="4" name="TextBox 3"/>
          <p:cNvSpPr txBox="1"/>
          <p:nvPr/>
        </p:nvSpPr>
        <p:spPr>
          <a:xfrm>
            <a:off x="759854" y="170154"/>
            <a:ext cx="8010659" cy="707886"/>
          </a:xfrm>
          <a:prstGeom prst="rect">
            <a:avLst/>
          </a:prstGeom>
          <a:noFill/>
        </p:spPr>
        <p:txBody>
          <a:bodyPr wrap="square" rtlCol="0">
            <a:spAutoFit/>
          </a:bodyPr>
          <a:lstStyle/>
          <a:p>
            <a:r>
              <a:rPr lang="en-GB" sz="4000" dirty="0" smtClean="0"/>
              <a:t>Why does the sickle cell allele persist?</a:t>
            </a:r>
            <a:endParaRPr lang="en-GB" sz="4000" dirty="0"/>
          </a:p>
        </p:txBody>
      </p:sp>
      <p:sp>
        <p:nvSpPr>
          <p:cNvPr id="7" name="TextBox 6"/>
          <p:cNvSpPr txBox="1"/>
          <p:nvPr/>
        </p:nvSpPr>
        <p:spPr>
          <a:xfrm>
            <a:off x="8770513" y="877"/>
            <a:ext cx="3776731" cy="1200329"/>
          </a:xfrm>
          <a:prstGeom prst="rect">
            <a:avLst/>
          </a:prstGeom>
          <a:noFill/>
        </p:spPr>
        <p:txBody>
          <a:bodyPr wrap="square" rtlCol="0">
            <a:spAutoFit/>
          </a:bodyPr>
          <a:lstStyle/>
          <a:p>
            <a:r>
              <a:rPr lang="en-GB" dirty="0">
                <a:solidFill>
                  <a:schemeClr val="accent2"/>
                </a:solidFill>
              </a:rPr>
              <a:t>Research and prepare a leaflet on sickle cell anaemia. It should include</a:t>
            </a:r>
          </a:p>
          <a:p>
            <a:pPr lvl="1"/>
            <a:r>
              <a:rPr lang="en-GB" dirty="0" smtClean="0">
                <a:solidFill>
                  <a:srgbClr val="FF0000"/>
                </a:solidFill>
              </a:rPr>
              <a:t>Why does the sickle cell allele persist? (1)</a:t>
            </a:r>
            <a:endParaRPr lang="en-GB" dirty="0"/>
          </a:p>
        </p:txBody>
      </p:sp>
    </p:spTree>
    <p:extLst>
      <p:ext uri="{BB962C8B-B14F-4D97-AF65-F5344CB8AC3E}">
        <p14:creationId xmlns:p14="http://schemas.microsoft.com/office/powerpoint/2010/main" val="247920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normAutofit/>
          </a:bodyPr>
          <a:lstStyle/>
          <a:p>
            <a:r>
              <a:rPr lang="en-GB" sz="2800" b="1" dirty="0" smtClean="0"/>
              <a:t>(</a:t>
            </a:r>
            <a:r>
              <a:rPr lang="en-GB" sz="2800" b="1" dirty="0" err="1"/>
              <a:t>i</a:t>
            </a:r>
            <a:r>
              <a:rPr lang="en-GB" sz="2800" b="1" dirty="0"/>
              <a:t>) </a:t>
            </a:r>
            <a:r>
              <a:rPr lang="en-GB" sz="2800" dirty="0"/>
              <a:t>genetic diagrams to show patterns of </a:t>
            </a:r>
            <a:r>
              <a:rPr lang="en-GB" sz="2800" dirty="0" smtClean="0"/>
              <a:t>inheritance</a:t>
            </a:r>
          </a:p>
          <a:p>
            <a:endParaRPr lang="en-GB" sz="2800" dirty="0"/>
          </a:p>
          <a:p>
            <a:pPr lvl="1"/>
            <a:r>
              <a:rPr lang="en-GB" sz="2800" dirty="0" smtClean="0"/>
              <a:t>To </a:t>
            </a:r>
            <a:r>
              <a:rPr lang="en-GB" sz="2800" dirty="0"/>
              <a:t>include monogenic inheritance, dihybrid inheritance</a:t>
            </a:r>
            <a:r>
              <a:rPr lang="en-GB" sz="2800" b="1" dirty="0"/>
              <a:t>, multiple alleles, sex linkage</a:t>
            </a:r>
            <a:r>
              <a:rPr lang="en-GB" sz="2800" dirty="0"/>
              <a:t> and codominance.</a:t>
            </a:r>
          </a:p>
          <a:p>
            <a:endParaRPr lang="en-GB" sz="2800" dirty="0"/>
          </a:p>
        </p:txBody>
      </p:sp>
    </p:spTree>
    <p:extLst>
      <p:ext uri="{BB962C8B-B14F-4D97-AF65-F5344CB8AC3E}">
        <p14:creationId xmlns:p14="http://schemas.microsoft.com/office/powerpoint/2010/main" val="3118478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6" y="0"/>
            <a:ext cx="8229600" cy="785794"/>
          </a:xfrm>
        </p:spPr>
        <p:txBody>
          <a:bodyPr>
            <a:normAutofit/>
          </a:bodyPr>
          <a:lstStyle/>
          <a:p>
            <a:r>
              <a:rPr lang="en-GB" b="1" dirty="0" smtClean="0"/>
              <a:t>Sex chromosomes and genes.</a:t>
            </a:r>
            <a:endParaRPr lang="en-GB" dirty="0"/>
          </a:p>
        </p:txBody>
      </p:sp>
      <p:sp>
        <p:nvSpPr>
          <p:cNvPr id="3" name="Content Placeholder 2"/>
          <p:cNvSpPr>
            <a:spLocks noGrp="1"/>
          </p:cNvSpPr>
          <p:nvPr>
            <p:ph idx="1"/>
          </p:nvPr>
        </p:nvSpPr>
        <p:spPr>
          <a:xfrm>
            <a:off x="1738282" y="857232"/>
            <a:ext cx="4572032" cy="5467368"/>
          </a:xfrm>
        </p:spPr>
        <p:txBody>
          <a:bodyPr>
            <a:normAutofit fontScale="92500" lnSpcReduction="20000"/>
          </a:bodyPr>
          <a:lstStyle/>
          <a:p>
            <a:pPr>
              <a:buNone/>
            </a:pPr>
            <a:r>
              <a:rPr lang="en-GB" b="1" dirty="0" smtClean="0"/>
              <a:t>Male:</a:t>
            </a:r>
            <a:endParaRPr lang="en-GB" dirty="0" smtClean="0"/>
          </a:p>
          <a:p>
            <a:pPr lvl="0">
              <a:buNone/>
            </a:pPr>
            <a:r>
              <a:rPr lang="en-GB" dirty="0" smtClean="0"/>
              <a:t>Some genes are present on the X-chromosome but missing on the shorter Y-chromosome.</a:t>
            </a:r>
          </a:p>
          <a:p>
            <a:pPr lvl="0">
              <a:buNone/>
            </a:pPr>
            <a:r>
              <a:rPr lang="en-GB" dirty="0" smtClean="0"/>
              <a:t>In the non-homologous region of the X-chromosome a male will only have one allele for any gene in this region.</a:t>
            </a:r>
          </a:p>
          <a:p>
            <a:pPr lvl="0">
              <a:buNone/>
            </a:pPr>
            <a:r>
              <a:rPr lang="en-GB" dirty="0" smtClean="0"/>
              <a:t>Genes in the homologous region have two alleles per gene and function just as other genes already described.</a:t>
            </a:r>
          </a:p>
          <a:p>
            <a:pPr>
              <a:buNone/>
            </a:pPr>
            <a:endParaRPr lang="en-GB" b="1" dirty="0" smtClean="0"/>
          </a:p>
          <a:p>
            <a:pPr>
              <a:buNone/>
            </a:pPr>
            <a:r>
              <a:rPr lang="en-GB" b="1" dirty="0" smtClean="0"/>
              <a:t>Female:</a:t>
            </a:r>
            <a:endParaRPr lang="en-GB" dirty="0" smtClean="0"/>
          </a:p>
          <a:p>
            <a:pPr lvl="0">
              <a:buNone/>
            </a:pPr>
            <a:r>
              <a:rPr lang="en-GB" dirty="0" smtClean="0"/>
              <a:t>The complete length of the X-chromosome has a homologous pair on the other X-chromosome.</a:t>
            </a:r>
          </a:p>
          <a:p>
            <a:pPr lvl="0">
              <a:buNone/>
            </a:pPr>
            <a:r>
              <a:rPr lang="en-GB" dirty="0" smtClean="0"/>
              <a:t>Genes on the x-chromosome of female therefore have two alleles just like another gene on the other chromosomes. </a:t>
            </a:r>
          </a:p>
          <a:p>
            <a:pPr>
              <a:buNone/>
            </a:pPr>
            <a:endParaRPr lang="en-GB" dirty="0"/>
          </a:p>
        </p:txBody>
      </p:sp>
      <p:pic>
        <p:nvPicPr>
          <p:cNvPr id="4" name="Picture 3" descr="http://click4biology.info/c4b/4/images/4.3/gender.gif"/>
          <p:cNvPicPr/>
          <p:nvPr/>
        </p:nvPicPr>
        <p:blipFill>
          <a:blip r:embed="rId2" cstate="print"/>
          <a:srcRect/>
          <a:stretch>
            <a:fillRect/>
          </a:stretch>
        </p:blipFill>
        <p:spPr bwMode="auto">
          <a:xfrm>
            <a:off x="6310314" y="1000108"/>
            <a:ext cx="4357686" cy="5214974"/>
          </a:xfrm>
          <a:prstGeom prst="rect">
            <a:avLst/>
          </a:prstGeom>
          <a:noFill/>
          <a:ln w="9525">
            <a:noFill/>
            <a:miter lim="800000"/>
            <a:headEnd/>
            <a:tailEnd/>
          </a:ln>
        </p:spPr>
      </p:pic>
    </p:spTree>
    <p:extLst>
      <p:ext uri="{BB962C8B-B14F-4D97-AF65-F5344CB8AC3E}">
        <p14:creationId xmlns:p14="http://schemas.microsoft.com/office/powerpoint/2010/main" val="283122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6" y="0"/>
            <a:ext cx="8229600" cy="1143000"/>
          </a:xfrm>
        </p:spPr>
        <p:txBody>
          <a:bodyPr>
            <a:normAutofit/>
          </a:bodyPr>
          <a:lstStyle/>
          <a:p>
            <a:r>
              <a:rPr lang="en-GB" b="1" dirty="0" smtClean="0"/>
              <a:t>Sex Linkage</a:t>
            </a:r>
            <a:endParaRPr lang="en-GB" dirty="0"/>
          </a:p>
        </p:txBody>
      </p:sp>
      <p:sp>
        <p:nvSpPr>
          <p:cNvPr id="3" name="Content Placeholder 2"/>
          <p:cNvSpPr>
            <a:spLocks noGrp="1"/>
          </p:cNvSpPr>
          <p:nvPr>
            <p:ph idx="1"/>
          </p:nvPr>
        </p:nvSpPr>
        <p:spPr>
          <a:xfrm>
            <a:off x="1981200" y="1357298"/>
            <a:ext cx="5757874" cy="4967302"/>
          </a:xfrm>
        </p:spPr>
        <p:txBody>
          <a:bodyPr>
            <a:normAutofit fontScale="92500" lnSpcReduction="10000"/>
          </a:bodyPr>
          <a:lstStyle/>
          <a:p>
            <a:pPr>
              <a:buNone/>
            </a:pPr>
            <a:r>
              <a:rPr lang="en-GB" dirty="0" smtClean="0"/>
              <a:t>Genes on the non-homologous region of the X - chromosome are said to be sex linked. </a:t>
            </a:r>
          </a:p>
          <a:p>
            <a:pPr>
              <a:buNone/>
            </a:pPr>
            <a:r>
              <a:rPr lang="en-GB" dirty="0" smtClean="0"/>
              <a:t>Phenotypes associated with recessive alleles are more common in males than in females.</a:t>
            </a:r>
          </a:p>
          <a:p>
            <a:pPr lvl="0">
              <a:buNone/>
            </a:pPr>
            <a:r>
              <a:rPr lang="en-GB" dirty="0" smtClean="0"/>
              <a:t>The recessive allele (a) is found on the non-homologous region of the X-chromosome.</a:t>
            </a:r>
          </a:p>
          <a:p>
            <a:pPr lvl="0">
              <a:buNone/>
            </a:pPr>
            <a:r>
              <a:rPr lang="en-GB" dirty="0" smtClean="0"/>
              <a:t>Males only get one allele for this gene.</a:t>
            </a:r>
          </a:p>
          <a:p>
            <a:pPr lvl="0">
              <a:buNone/>
            </a:pPr>
            <a:r>
              <a:rPr lang="en-GB" dirty="0" smtClean="0"/>
              <a:t>Males have a 50% chance of being recessive.</a:t>
            </a:r>
          </a:p>
          <a:p>
            <a:pPr lvl="0">
              <a:buNone/>
            </a:pPr>
            <a:r>
              <a:rPr lang="en-GB" dirty="0" smtClean="0"/>
              <a:t>Female have a lower risk (33.3 %) since they always receive 2 alleles.</a:t>
            </a:r>
          </a:p>
          <a:p>
            <a:pPr lvl="0">
              <a:buNone/>
            </a:pPr>
            <a:r>
              <a:rPr lang="en-GB" dirty="0" smtClean="0"/>
              <a:t>'Recessive' males can pass on this condition    </a:t>
            </a:r>
            <a:r>
              <a:rPr lang="en-GB" dirty="0"/>
              <a:t> </a:t>
            </a:r>
            <a:r>
              <a:rPr lang="en-GB" dirty="0" smtClean="0"/>
              <a:t>           (X-chromosome) to the 'daughter'.</a:t>
            </a:r>
          </a:p>
          <a:p>
            <a:pPr lvl="0">
              <a:buNone/>
            </a:pPr>
            <a:r>
              <a:rPr lang="en-GB" dirty="0" smtClean="0"/>
              <a:t>Cannot pass these conditions to the 'sons' as they pass the y-chromosome with no alleles.</a:t>
            </a:r>
          </a:p>
          <a:p>
            <a:pPr>
              <a:buNone/>
            </a:pPr>
            <a:endParaRPr lang="en-GB" dirty="0"/>
          </a:p>
        </p:txBody>
      </p:sp>
      <p:pic>
        <p:nvPicPr>
          <p:cNvPr id="5" name="Picture 4" descr="http://click4biology.info/c4b/4/images/4.3/gender.gif"/>
          <p:cNvPicPr/>
          <p:nvPr/>
        </p:nvPicPr>
        <p:blipFill>
          <a:blip r:embed="rId2" cstate="print"/>
          <a:srcRect t="52003" r="68719"/>
          <a:stretch>
            <a:fillRect/>
          </a:stretch>
        </p:blipFill>
        <p:spPr bwMode="auto">
          <a:xfrm>
            <a:off x="7881950" y="1"/>
            <a:ext cx="1000132" cy="1542949"/>
          </a:xfrm>
          <a:prstGeom prst="rect">
            <a:avLst/>
          </a:prstGeom>
          <a:noFill/>
          <a:ln w="9525">
            <a:noFill/>
            <a:miter lim="800000"/>
            <a:headEnd/>
            <a:tailEnd/>
          </a:ln>
        </p:spPr>
      </p:pic>
      <p:pic>
        <p:nvPicPr>
          <p:cNvPr id="6" name="Picture 5" descr="http://click4biology.info/c4b/4/images/4.3/linkage.gif"/>
          <p:cNvPicPr/>
          <p:nvPr/>
        </p:nvPicPr>
        <p:blipFill>
          <a:blip r:embed="rId3" cstate="print"/>
          <a:srcRect/>
          <a:stretch>
            <a:fillRect/>
          </a:stretch>
        </p:blipFill>
        <p:spPr bwMode="auto">
          <a:xfrm>
            <a:off x="7596198" y="2000240"/>
            <a:ext cx="3071802" cy="3643338"/>
          </a:xfrm>
          <a:prstGeom prst="rect">
            <a:avLst/>
          </a:prstGeom>
          <a:noFill/>
          <a:ln w="9525">
            <a:noFill/>
            <a:miter lim="800000"/>
            <a:headEnd/>
            <a:tailEnd/>
          </a:ln>
        </p:spPr>
      </p:pic>
      <p:pic>
        <p:nvPicPr>
          <p:cNvPr id="7" name="Picture 6" descr="http://click4biology.info/c4b/4/images/4.3/gender.gif"/>
          <p:cNvPicPr/>
          <p:nvPr/>
        </p:nvPicPr>
        <p:blipFill>
          <a:blip r:embed="rId2" cstate="print"/>
          <a:srcRect r="68719" b="47360"/>
          <a:stretch>
            <a:fillRect/>
          </a:stretch>
        </p:blipFill>
        <p:spPr bwMode="auto">
          <a:xfrm>
            <a:off x="9310710" y="0"/>
            <a:ext cx="1000132" cy="1692170"/>
          </a:xfrm>
          <a:prstGeom prst="rect">
            <a:avLst/>
          </a:prstGeom>
          <a:noFill/>
          <a:ln w="9525">
            <a:noFill/>
            <a:miter lim="800000"/>
            <a:headEnd/>
            <a:tailEnd/>
          </a:ln>
        </p:spPr>
      </p:pic>
    </p:spTree>
    <p:extLst>
      <p:ext uri="{BB962C8B-B14F-4D97-AF65-F5344CB8AC3E}">
        <p14:creationId xmlns:p14="http://schemas.microsoft.com/office/powerpoint/2010/main" val="126968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 calcmode="lin" valueType="num">
                                      <p:cBhvr additive="base">
                                        <p:cTn id="1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additive="base">
                                        <p:cTn id="3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034" y="0"/>
            <a:ext cx="8229600" cy="1143000"/>
          </a:xfrm>
        </p:spPr>
        <p:txBody>
          <a:bodyPr/>
          <a:lstStyle/>
          <a:p>
            <a:r>
              <a:rPr lang="en-GB" b="1" dirty="0" smtClean="0"/>
              <a:t>Colour-blindness</a:t>
            </a:r>
            <a:endParaRPr lang="en-GB" dirty="0" smtClean="0"/>
          </a:p>
        </p:txBody>
      </p:sp>
      <p:sp>
        <p:nvSpPr>
          <p:cNvPr id="3" name="Content Placeholder 2"/>
          <p:cNvSpPr>
            <a:spLocks noGrp="1"/>
          </p:cNvSpPr>
          <p:nvPr>
            <p:ph idx="1"/>
          </p:nvPr>
        </p:nvSpPr>
        <p:spPr>
          <a:xfrm>
            <a:off x="1981200" y="1214422"/>
            <a:ext cx="4900618" cy="5110178"/>
          </a:xfrm>
        </p:spPr>
        <p:txBody>
          <a:bodyPr>
            <a:normAutofit/>
          </a:bodyPr>
          <a:lstStyle/>
          <a:p>
            <a:pPr>
              <a:buNone/>
            </a:pPr>
            <a:r>
              <a:rPr lang="en-GB" dirty="0" smtClean="0"/>
              <a:t> Red Green colour-blindness is a sex linked condition.</a:t>
            </a:r>
          </a:p>
          <a:p>
            <a:pPr>
              <a:buNone/>
            </a:pPr>
            <a:r>
              <a:rPr lang="en-GB" dirty="0" smtClean="0"/>
              <a:t>The gene loci is on the non-homologous region of the X-chromosomes.</a:t>
            </a:r>
          </a:p>
          <a:p>
            <a:pPr>
              <a:buNone/>
            </a:pPr>
            <a:r>
              <a:rPr lang="en-GB" dirty="0" smtClean="0"/>
              <a:t>Red Green colour blindness is more common in males than in females.</a:t>
            </a:r>
          </a:p>
          <a:p>
            <a:pPr>
              <a:buNone/>
            </a:pPr>
            <a:r>
              <a:rPr lang="en-GB" dirty="0" smtClean="0"/>
              <a:t>Males always inherit the colour-blind allele form their mothers.</a:t>
            </a:r>
          </a:p>
          <a:p>
            <a:pPr>
              <a:buNone/>
            </a:pPr>
            <a:r>
              <a:rPr lang="en-GB" dirty="0" smtClean="0"/>
              <a:t>Males cannot pass on colour-blindness to their sons since the Y-allele does not have any of the colour-blindness alleles.</a:t>
            </a:r>
          </a:p>
          <a:p>
            <a:pPr>
              <a:buNone/>
            </a:pPr>
            <a:endParaRPr lang="en-GB" dirty="0"/>
          </a:p>
        </p:txBody>
      </p:sp>
      <p:pic>
        <p:nvPicPr>
          <p:cNvPr id="4" name="Picture 3" descr="http://click4biology.info/c4b/4/images/4.3/colour1.gif"/>
          <p:cNvPicPr/>
          <p:nvPr/>
        </p:nvPicPr>
        <p:blipFill>
          <a:blip r:embed="rId2" cstate="print"/>
          <a:srcRect/>
          <a:stretch>
            <a:fillRect/>
          </a:stretch>
        </p:blipFill>
        <p:spPr bwMode="auto">
          <a:xfrm>
            <a:off x="6810380" y="1428736"/>
            <a:ext cx="3571900" cy="4357718"/>
          </a:xfrm>
          <a:prstGeom prst="rect">
            <a:avLst/>
          </a:prstGeom>
          <a:noFill/>
          <a:ln w="9525">
            <a:noFill/>
            <a:miter lim="800000"/>
            <a:headEnd/>
            <a:tailEnd/>
          </a:ln>
        </p:spPr>
      </p:pic>
    </p:spTree>
    <p:extLst>
      <p:ext uri="{BB962C8B-B14F-4D97-AF65-F5344CB8AC3E}">
        <p14:creationId xmlns:p14="http://schemas.microsoft.com/office/powerpoint/2010/main" val="410612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4290"/>
            <a:ext cx="8229600" cy="785818"/>
          </a:xfrm>
        </p:spPr>
        <p:txBody>
          <a:bodyPr>
            <a:normAutofit fontScale="90000"/>
          </a:bodyPr>
          <a:lstStyle/>
          <a:p>
            <a:r>
              <a:rPr lang="en-GB" b="1" dirty="0" smtClean="0"/>
              <a:t>Inheritance of colour-blindness: </a:t>
            </a:r>
            <a:endParaRPr lang="en-GB" dirty="0"/>
          </a:p>
        </p:txBody>
      </p:sp>
      <p:sp>
        <p:nvSpPr>
          <p:cNvPr id="3" name="Content Placeholder 2"/>
          <p:cNvSpPr>
            <a:spLocks noGrp="1"/>
          </p:cNvSpPr>
          <p:nvPr>
            <p:ph idx="1"/>
          </p:nvPr>
        </p:nvSpPr>
        <p:spPr>
          <a:xfrm>
            <a:off x="1981200" y="1000108"/>
            <a:ext cx="8229600" cy="5324492"/>
          </a:xfrm>
        </p:spPr>
        <p:txBody>
          <a:bodyPr/>
          <a:lstStyle/>
          <a:p>
            <a:pPr>
              <a:buNone/>
            </a:pPr>
            <a:r>
              <a:rPr lang="en-GB" dirty="0">
                <a:solidFill>
                  <a:schemeClr val="accent2"/>
                </a:solidFill>
              </a:rPr>
              <a:t>Calculate the phenotypic ratio of a cross between a female carrier for red green colour blindness and a normal vision male.</a:t>
            </a:r>
          </a:p>
          <a:p>
            <a:pPr>
              <a:buNone/>
            </a:pPr>
            <a:r>
              <a:rPr lang="en-GB" dirty="0" smtClean="0"/>
              <a:t>Phenotypes :</a:t>
            </a:r>
          </a:p>
          <a:p>
            <a:pPr algn="ctr">
              <a:buNone/>
            </a:pPr>
            <a:r>
              <a:rPr lang="en-GB" dirty="0" smtClean="0"/>
              <a:t> Normal female (carrier)  x  Normal male</a:t>
            </a:r>
          </a:p>
          <a:p>
            <a:pPr>
              <a:buNone/>
            </a:pPr>
            <a:r>
              <a:rPr lang="en-GB" dirty="0" smtClean="0"/>
              <a:t>Genotypes :		</a:t>
            </a:r>
            <a:r>
              <a:rPr lang="en-GB" dirty="0" err="1" smtClean="0"/>
              <a:t>X</a:t>
            </a:r>
            <a:r>
              <a:rPr lang="en-GB" baseline="30000" dirty="0" err="1" smtClean="0"/>
              <a:t>B</a:t>
            </a:r>
            <a:r>
              <a:rPr lang="en-GB" dirty="0" err="1" smtClean="0"/>
              <a:t>X</a:t>
            </a:r>
            <a:r>
              <a:rPr lang="en-GB" baseline="30000" dirty="0" err="1" smtClean="0"/>
              <a:t>b</a:t>
            </a:r>
            <a:r>
              <a:rPr lang="en-GB" dirty="0" smtClean="0"/>
              <a:t>        x         X</a:t>
            </a:r>
            <a:r>
              <a:rPr lang="en-GB" baseline="30000" dirty="0" smtClean="0"/>
              <a:t>B</a:t>
            </a:r>
            <a:r>
              <a:rPr lang="en-GB" dirty="0" smtClean="0"/>
              <a:t>Y</a:t>
            </a:r>
          </a:p>
          <a:p>
            <a:pPr>
              <a:buNone/>
            </a:pPr>
            <a:r>
              <a:rPr lang="en-GB" dirty="0" smtClean="0"/>
              <a:t>Gametes	        X</a:t>
            </a:r>
            <a:r>
              <a:rPr lang="en-GB" baseline="30000" dirty="0" smtClean="0"/>
              <a:t>B                </a:t>
            </a:r>
            <a:r>
              <a:rPr lang="en-GB" dirty="0" err="1" smtClean="0"/>
              <a:t>X</a:t>
            </a:r>
            <a:r>
              <a:rPr lang="en-GB" baseline="30000" dirty="0" err="1" smtClean="0"/>
              <a:t>b</a:t>
            </a:r>
            <a:r>
              <a:rPr lang="en-GB" dirty="0" smtClean="0"/>
              <a:t>             X</a:t>
            </a:r>
            <a:r>
              <a:rPr lang="en-GB" baseline="30000" dirty="0" smtClean="0"/>
              <a:t>B           </a:t>
            </a:r>
            <a:r>
              <a:rPr lang="en-GB" dirty="0" smtClean="0"/>
              <a:t>Y</a:t>
            </a:r>
          </a:p>
          <a:p>
            <a:pPr>
              <a:buNone/>
            </a:pPr>
            <a:endParaRPr lang="en-GB" dirty="0" smtClean="0"/>
          </a:p>
          <a:p>
            <a:pPr>
              <a:buNone/>
            </a:pPr>
            <a:endParaRPr lang="en-GB" dirty="0"/>
          </a:p>
        </p:txBody>
      </p:sp>
      <p:sp>
        <p:nvSpPr>
          <p:cNvPr id="4" name="Oval 3"/>
          <p:cNvSpPr/>
          <p:nvPr/>
        </p:nvSpPr>
        <p:spPr>
          <a:xfrm>
            <a:off x="4295800" y="3212976"/>
            <a:ext cx="50405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5375920" y="3212976"/>
            <a:ext cx="50405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672064" y="3212976"/>
            <a:ext cx="50405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464152" y="3212976"/>
            <a:ext cx="50405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endParaRPr lang="en-GB" dirty="0"/>
          </a:p>
        </p:txBody>
      </p:sp>
      <p:graphicFrame>
        <p:nvGraphicFramePr>
          <p:cNvPr id="8" name="Table 7"/>
          <p:cNvGraphicFramePr>
            <a:graphicFrameLocks noGrp="1"/>
          </p:cNvGraphicFramePr>
          <p:nvPr/>
        </p:nvGraphicFramePr>
        <p:xfrm>
          <a:off x="3071664" y="3933057"/>
          <a:ext cx="3456384" cy="2088231"/>
        </p:xfrm>
        <a:graphic>
          <a:graphicData uri="http://schemas.openxmlformats.org/drawingml/2006/table">
            <a:tbl>
              <a:tblPr/>
              <a:tblGrid>
                <a:gridCol w="1152128"/>
                <a:gridCol w="1152128"/>
                <a:gridCol w="1152128"/>
              </a:tblGrid>
              <a:tr h="696077">
                <a:tc>
                  <a:txBody>
                    <a:bodyPr/>
                    <a:lstStyle/>
                    <a:p>
                      <a:pPr algn="ctr">
                        <a:lnSpc>
                          <a:spcPct val="115000"/>
                        </a:lnSpc>
                        <a:spcAft>
                          <a:spcPts val="0"/>
                        </a:spcAft>
                      </a:pPr>
                      <a:endParaRPr lang="en-GB" sz="28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chemeClr val="tx1"/>
                          </a:solidFill>
                          <a:latin typeface="Calibri"/>
                          <a:ea typeface="Calibri"/>
                          <a:cs typeface="Times New Roman"/>
                        </a:rPr>
                        <a:t>X</a:t>
                      </a:r>
                      <a:r>
                        <a:rPr lang="en-GB" sz="2800" baseline="30000">
                          <a:solidFill>
                            <a:schemeClr val="tx1"/>
                          </a:solidFill>
                          <a:latin typeface="Calibri"/>
                          <a:ea typeface="Calibri"/>
                          <a:cs typeface="Times New Roman"/>
                        </a:rPr>
                        <a:t>B</a:t>
                      </a:r>
                      <a:endParaRPr lang="en-GB" sz="28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chemeClr val="tx1"/>
                          </a:solidFill>
                          <a:latin typeface="Calibri"/>
                          <a:ea typeface="Calibri"/>
                          <a:cs typeface="Times New Roman"/>
                        </a:rPr>
                        <a:t>X</a:t>
                      </a:r>
                      <a:r>
                        <a:rPr lang="en-GB" sz="2800" baseline="30000">
                          <a:solidFill>
                            <a:schemeClr val="tx1"/>
                          </a:solidFill>
                          <a:latin typeface="Calibri"/>
                          <a:ea typeface="Calibri"/>
                          <a:cs typeface="Times New Roman"/>
                        </a:rPr>
                        <a:t>b</a:t>
                      </a:r>
                      <a:endParaRPr lang="en-GB" sz="28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077">
                <a:tc>
                  <a:txBody>
                    <a:bodyPr/>
                    <a:lstStyle/>
                    <a:p>
                      <a:pPr algn="ctr">
                        <a:lnSpc>
                          <a:spcPct val="115000"/>
                        </a:lnSpc>
                        <a:spcAft>
                          <a:spcPts val="0"/>
                        </a:spcAft>
                      </a:pPr>
                      <a:r>
                        <a:rPr lang="en-GB" sz="2800">
                          <a:solidFill>
                            <a:schemeClr val="tx1"/>
                          </a:solidFill>
                          <a:latin typeface="Calibri"/>
                          <a:ea typeface="Calibri"/>
                          <a:cs typeface="Times New Roman"/>
                        </a:rPr>
                        <a:t>X</a:t>
                      </a:r>
                      <a:r>
                        <a:rPr lang="en-GB" sz="2800" baseline="30000">
                          <a:solidFill>
                            <a:schemeClr val="tx1"/>
                          </a:solidFill>
                          <a:latin typeface="Calibri"/>
                          <a:ea typeface="Calibri"/>
                          <a:cs typeface="Times New Roman"/>
                        </a:rPr>
                        <a:t>B</a:t>
                      </a:r>
                      <a:endParaRPr lang="en-GB" sz="28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chemeClr val="tx1"/>
                          </a:solidFill>
                          <a:latin typeface="Calibri"/>
                          <a:ea typeface="Calibri"/>
                          <a:cs typeface="Times New Roman"/>
                        </a:rPr>
                        <a:t>X</a:t>
                      </a:r>
                      <a:r>
                        <a:rPr lang="en-GB" sz="2800" baseline="30000">
                          <a:solidFill>
                            <a:schemeClr val="tx1"/>
                          </a:solidFill>
                          <a:latin typeface="Calibri"/>
                          <a:ea typeface="Calibri"/>
                          <a:cs typeface="Times New Roman"/>
                        </a:rPr>
                        <a:t>B</a:t>
                      </a:r>
                      <a:r>
                        <a:rPr lang="en-GB" sz="2800">
                          <a:solidFill>
                            <a:schemeClr val="tx1"/>
                          </a:solidFill>
                          <a:latin typeface="Calibri"/>
                          <a:ea typeface="Calibri"/>
                          <a:cs typeface="Times New Roman"/>
                        </a:rPr>
                        <a:t> X</a:t>
                      </a:r>
                      <a:r>
                        <a:rPr lang="en-GB" sz="2800" baseline="30000">
                          <a:solidFill>
                            <a:schemeClr val="tx1"/>
                          </a:solidFill>
                          <a:latin typeface="Calibri"/>
                          <a:ea typeface="Calibri"/>
                          <a:cs typeface="Times New Roman"/>
                        </a:rPr>
                        <a:t>B</a:t>
                      </a:r>
                      <a:endParaRPr lang="en-GB" sz="28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chemeClr val="tx1"/>
                          </a:solidFill>
                          <a:latin typeface="Calibri"/>
                          <a:ea typeface="Calibri"/>
                          <a:cs typeface="Times New Roman"/>
                        </a:rPr>
                        <a:t>X</a:t>
                      </a:r>
                      <a:r>
                        <a:rPr lang="en-GB" sz="2800" baseline="30000">
                          <a:solidFill>
                            <a:schemeClr val="tx1"/>
                          </a:solidFill>
                          <a:latin typeface="Calibri"/>
                          <a:ea typeface="Calibri"/>
                          <a:cs typeface="Times New Roman"/>
                        </a:rPr>
                        <a:t>b</a:t>
                      </a:r>
                      <a:r>
                        <a:rPr lang="en-GB" sz="2800">
                          <a:solidFill>
                            <a:schemeClr val="tx1"/>
                          </a:solidFill>
                          <a:latin typeface="Calibri"/>
                          <a:ea typeface="Calibri"/>
                          <a:cs typeface="Times New Roman"/>
                        </a:rPr>
                        <a:t> X</a:t>
                      </a:r>
                      <a:r>
                        <a:rPr lang="en-GB" sz="2800" baseline="30000">
                          <a:solidFill>
                            <a:schemeClr val="tx1"/>
                          </a:solidFill>
                          <a:latin typeface="Calibri"/>
                          <a:ea typeface="Calibri"/>
                          <a:cs typeface="Times New Roman"/>
                        </a:rPr>
                        <a:t>B</a:t>
                      </a:r>
                      <a:endParaRPr lang="en-GB" sz="28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077">
                <a:tc>
                  <a:txBody>
                    <a:bodyPr/>
                    <a:lstStyle/>
                    <a:p>
                      <a:pPr algn="ctr">
                        <a:lnSpc>
                          <a:spcPct val="115000"/>
                        </a:lnSpc>
                        <a:spcAft>
                          <a:spcPts val="0"/>
                        </a:spcAft>
                      </a:pPr>
                      <a:r>
                        <a:rPr lang="en-GB" sz="2800">
                          <a:solidFill>
                            <a:schemeClr val="tx1"/>
                          </a:solidFill>
                          <a:latin typeface="Calibri"/>
                          <a:ea typeface="Calibri"/>
                          <a:cs typeface="Times New Roman"/>
                        </a:rPr>
                        <a: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a:solidFill>
                            <a:schemeClr val="tx1"/>
                          </a:solidFill>
                          <a:latin typeface="Calibri"/>
                          <a:ea typeface="Calibri"/>
                          <a:cs typeface="Times New Roman"/>
                        </a:rPr>
                        <a:t>X</a:t>
                      </a:r>
                      <a:r>
                        <a:rPr lang="en-GB" sz="2800" baseline="30000">
                          <a:solidFill>
                            <a:schemeClr val="tx1"/>
                          </a:solidFill>
                          <a:latin typeface="Calibri"/>
                          <a:ea typeface="Calibri"/>
                          <a:cs typeface="Times New Roman"/>
                        </a:rPr>
                        <a:t>B</a:t>
                      </a:r>
                      <a:r>
                        <a:rPr lang="en-GB" sz="2800">
                          <a:solidFill>
                            <a:schemeClr val="tx1"/>
                          </a:solidFill>
                          <a:latin typeface="Calibri"/>
                          <a:ea typeface="Calibri"/>
                          <a:cs typeface="Times New Roman"/>
                        </a:rPr>
                        <a:t> 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dirty="0" err="1">
                          <a:solidFill>
                            <a:schemeClr val="tx1"/>
                          </a:solidFill>
                          <a:latin typeface="Calibri"/>
                          <a:ea typeface="Calibri"/>
                          <a:cs typeface="Times New Roman"/>
                        </a:rPr>
                        <a:t>X</a:t>
                      </a:r>
                      <a:r>
                        <a:rPr lang="en-GB" sz="2800" baseline="30000" dirty="0" err="1">
                          <a:solidFill>
                            <a:schemeClr val="tx1"/>
                          </a:solidFill>
                          <a:latin typeface="Calibri"/>
                          <a:ea typeface="Calibri"/>
                          <a:cs typeface="Times New Roman"/>
                        </a:rPr>
                        <a:t>b</a:t>
                      </a:r>
                      <a:r>
                        <a:rPr lang="en-GB" sz="2800" dirty="0">
                          <a:solidFill>
                            <a:schemeClr val="tx1"/>
                          </a:solidFill>
                          <a:latin typeface="Calibri"/>
                          <a:ea typeface="Calibri"/>
                          <a:cs typeface="Times New Roman"/>
                        </a:rPr>
                        <a:t> 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7248128" y="4293096"/>
            <a:ext cx="2304256" cy="369332"/>
          </a:xfrm>
          <a:prstGeom prst="rect">
            <a:avLst/>
          </a:prstGeom>
          <a:noFill/>
        </p:spPr>
        <p:txBody>
          <a:bodyPr wrap="square" rtlCol="0">
            <a:spAutoFit/>
          </a:bodyPr>
          <a:lstStyle/>
          <a:p>
            <a:endParaRPr lang="en-GB" dirty="0"/>
          </a:p>
        </p:txBody>
      </p:sp>
      <p:sp>
        <p:nvSpPr>
          <p:cNvPr id="31745" name="Rectangle 1"/>
          <p:cNvSpPr>
            <a:spLocks noChangeArrowheads="1"/>
          </p:cNvSpPr>
          <p:nvPr/>
        </p:nvSpPr>
        <p:spPr bwMode="auto">
          <a:xfrm>
            <a:off x="6744072" y="4653136"/>
            <a:ext cx="345638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GB" sz="2400" dirty="0" smtClean="0">
                <a:solidFill>
                  <a:srgbClr val="FF0000"/>
                </a:solidFill>
                <a:latin typeface="Calibri" pitchFamily="34" charset="0"/>
                <a:ea typeface="Calibri" pitchFamily="34" charset="0"/>
                <a:cs typeface="Times New Roman" pitchFamily="18" charset="0"/>
              </a:rPr>
              <a:t>50% Female </a:t>
            </a:r>
            <a:r>
              <a:rPr lang="en-GB" sz="2400" dirty="0">
                <a:solidFill>
                  <a:srgbClr val="FF0000"/>
                </a:solidFill>
                <a:latin typeface="Calibri" pitchFamily="34" charset="0"/>
                <a:ea typeface="Calibri" pitchFamily="34" charset="0"/>
                <a:cs typeface="Times New Roman" pitchFamily="18" charset="0"/>
              </a:rPr>
              <a:t>normal vision </a:t>
            </a:r>
            <a:endParaRPr lang="en-GB" sz="2400" dirty="0">
              <a:latin typeface="Arial" pitchFamily="34" charset="0"/>
              <a:cs typeface="Arial" pitchFamily="34" charset="0"/>
            </a:endParaRPr>
          </a:p>
          <a:p>
            <a:pPr lvl="0" eaLnBrk="0" fontAlgn="base" hangingPunct="0">
              <a:spcBef>
                <a:spcPct val="0"/>
              </a:spcBef>
              <a:spcAft>
                <a:spcPct val="0"/>
              </a:spcAft>
            </a:pPr>
            <a:r>
              <a:rPr lang="en-GB" sz="2400" dirty="0" smtClean="0">
                <a:solidFill>
                  <a:srgbClr val="FF0000"/>
                </a:solidFill>
                <a:latin typeface="Calibri" pitchFamily="34" charset="0"/>
                <a:ea typeface="Calibri" pitchFamily="34" charset="0"/>
                <a:cs typeface="Times New Roman" pitchFamily="18" charset="0"/>
              </a:rPr>
              <a:t>25% Male </a:t>
            </a:r>
            <a:r>
              <a:rPr lang="en-GB" sz="2400" dirty="0">
                <a:solidFill>
                  <a:srgbClr val="FF0000"/>
                </a:solidFill>
                <a:latin typeface="Calibri" pitchFamily="34" charset="0"/>
                <a:ea typeface="Calibri" pitchFamily="34" charset="0"/>
                <a:cs typeface="Times New Roman" pitchFamily="18" charset="0"/>
              </a:rPr>
              <a:t>normal </a:t>
            </a:r>
            <a:r>
              <a:rPr lang="en-GB" sz="2400" dirty="0" smtClean="0">
                <a:solidFill>
                  <a:srgbClr val="FF0000"/>
                </a:solidFill>
                <a:latin typeface="Calibri" pitchFamily="34" charset="0"/>
                <a:ea typeface="Calibri" pitchFamily="34" charset="0"/>
                <a:cs typeface="Times New Roman" pitchFamily="18" charset="0"/>
              </a:rPr>
              <a:t>vision</a:t>
            </a:r>
            <a:endParaRPr lang="en-GB" sz="2400" dirty="0">
              <a:latin typeface="Arial" pitchFamily="34" charset="0"/>
              <a:cs typeface="Arial" pitchFamily="34" charset="0"/>
            </a:endParaRPr>
          </a:p>
          <a:p>
            <a:pPr lvl="0" eaLnBrk="0" fontAlgn="base" hangingPunct="0">
              <a:spcBef>
                <a:spcPct val="0"/>
              </a:spcBef>
              <a:spcAft>
                <a:spcPct val="0"/>
              </a:spcAft>
            </a:pPr>
            <a:r>
              <a:rPr lang="en-GB" sz="2400" dirty="0" smtClean="0">
                <a:solidFill>
                  <a:srgbClr val="FF0000"/>
                </a:solidFill>
                <a:latin typeface="Calibri" pitchFamily="34" charset="0"/>
                <a:ea typeface="Calibri" pitchFamily="34" charset="0"/>
                <a:cs typeface="Times New Roman" pitchFamily="18" charset="0"/>
              </a:rPr>
              <a:t>25% Male </a:t>
            </a:r>
            <a:r>
              <a:rPr lang="en-GB" sz="2400" dirty="0">
                <a:solidFill>
                  <a:srgbClr val="FF0000"/>
                </a:solidFill>
                <a:latin typeface="Calibri" pitchFamily="34" charset="0"/>
                <a:ea typeface="Calibri" pitchFamily="34" charset="0"/>
                <a:cs typeface="Times New Roman" pitchFamily="18" charset="0"/>
              </a:rPr>
              <a:t>colour blind </a:t>
            </a:r>
            <a:endParaRPr lang="en-GB" sz="2400" dirty="0">
              <a:latin typeface="Arial" pitchFamily="34" charset="0"/>
              <a:cs typeface="Arial" pitchFamily="34" charset="0"/>
            </a:endParaRPr>
          </a:p>
          <a:p>
            <a:pPr defTabSz="914400" fontAlgn="base">
              <a:spcBef>
                <a:spcPct val="0"/>
              </a:spcBef>
              <a:spcAft>
                <a:spcPct val="0"/>
              </a:spcAft>
            </a:pPr>
            <a:endParaRPr lang="en-GB" sz="2400" dirty="0">
              <a:latin typeface="Arial" pitchFamily="34" charset="0"/>
              <a:cs typeface="Arial" pitchFamily="34" charset="0"/>
            </a:endParaRPr>
          </a:p>
        </p:txBody>
      </p:sp>
    </p:spTree>
    <p:extLst>
      <p:ext uri="{BB962C8B-B14F-4D97-AF65-F5344CB8AC3E}">
        <p14:creationId xmlns:p14="http://schemas.microsoft.com/office/powerpoint/2010/main" val="246346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17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click4biology.info/c4b/4/images/4.3/haemophilia1.gif"/>
          <p:cNvPicPr/>
          <p:nvPr/>
        </p:nvPicPr>
        <p:blipFill>
          <a:blip r:embed="rId2" cstate="print"/>
          <a:srcRect/>
          <a:stretch>
            <a:fillRect/>
          </a:stretch>
        </p:blipFill>
        <p:spPr bwMode="auto">
          <a:xfrm>
            <a:off x="8557861" y="0"/>
            <a:ext cx="3571900" cy="3786214"/>
          </a:xfrm>
          <a:prstGeom prst="rect">
            <a:avLst/>
          </a:prstGeom>
          <a:noFill/>
          <a:ln w="9525">
            <a:noFill/>
            <a:miter lim="800000"/>
            <a:headEnd/>
            <a:tailEnd/>
          </a:ln>
        </p:spPr>
      </p:pic>
      <p:sp>
        <p:nvSpPr>
          <p:cNvPr id="2" name="Title 1"/>
          <p:cNvSpPr>
            <a:spLocks noGrp="1"/>
          </p:cNvSpPr>
          <p:nvPr>
            <p:ph type="title"/>
          </p:nvPr>
        </p:nvSpPr>
        <p:spPr>
          <a:xfrm>
            <a:off x="1881158" y="0"/>
            <a:ext cx="8229600" cy="1143000"/>
          </a:xfrm>
        </p:spPr>
        <p:txBody>
          <a:bodyPr>
            <a:normAutofit/>
          </a:bodyPr>
          <a:lstStyle/>
          <a:p>
            <a:r>
              <a:rPr lang="en-GB" b="1" dirty="0" smtClean="0"/>
              <a:t>Haemophilia</a:t>
            </a:r>
            <a:endParaRPr lang="en-GB" dirty="0"/>
          </a:p>
        </p:txBody>
      </p:sp>
      <p:sp>
        <p:nvSpPr>
          <p:cNvPr id="3" name="Content Placeholder 2"/>
          <p:cNvSpPr>
            <a:spLocks noGrp="1"/>
          </p:cNvSpPr>
          <p:nvPr>
            <p:ph idx="1"/>
          </p:nvPr>
        </p:nvSpPr>
        <p:spPr>
          <a:xfrm>
            <a:off x="1014590" y="1094177"/>
            <a:ext cx="8715436" cy="5384074"/>
          </a:xfrm>
        </p:spPr>
        <p:txBody>
          <a:bodyPr>
            <a:normAutofit/>
          </a:bodyPr>
          <a:lstStyle/>
          <a:p>
            <a:pPr>
              <a:buNone/>
            </a:pPr>
            <a:r>
              <a:rPr lang="en-GB" sz="2400" dirty="0" smtClean="0"/>
              <a:t>Haemophilia is a recessive, sex-linked genetic disorder.</a:t>
            </a:r>
          </a:p>
          <a:p>
            <a:pPr lvl="0">
              <a:buNone/>
            </a:pPr>
            <a:r>
              <a:rPr lang="en-GB" sz="2400" dirty="0" smtClean="0"/>
              <a:t>Persons suffering from haemophilia are unable to produce                    clotting factor in blood.</a:t>
            </a:r>
          </a:p>
          <a:p>
            <a:pPr lvl="0">
              <a:buNone/>
            </a:pPr>
            <a:r>
              <a:rPr lang="en-GB" sz="2400" dirty="0" smtClean="0"/>
              <a:t>The haemophiliac allele (</a:t>
            </a:r>
            <a:r>
              <a:rPr lang="en-GB" sz="2400" dirty="0" err="1" smtClean="0"/>
              <a:t>X</a:t>
            </a:r>
            <a:r>
              <a:rPr lang="en-GB" sz="2400" baseline="30000" dirty="0" err="1" smtClean="0"/>
              <a:t>h</a:t>
            </a:r>
            <a:r>
              <a:rPr lang="en-GB" sz="2400" dirty="0" smtClean="0"/>
              <a:t>) is recessive to the normal allele (X</a:t>
            </a:r>
            <a:r>
              <a:rPr lang="en-GB" sz="2400" baseline="30000" dirty="0" smtClean="0"/>
              <a:t>H</a:t>
            </a:r>
            <a:r>
              <a:rPr lang="en-GB" sz="2400" dirty="0" smtClean="0"/>
              <a:t>)                                               </a:t>
            </a:r>
          </a:p>
          <a:p>
            <a:pPr lvl="0">
              <a:buNone/>
            </a:pPr>
            <a:r>
              <a:rPr lang="en-GB" sz="2400" dirty="0" smtClean="0"/>
              <a:t>Haemophilia is more common in men than women.</a:t>
            </a:r>
          </a:p>
          <a:p>
            <a:pPr lvl="0">
              <a:buNone/>
            </a:pPr>
            <a:r>
              <a:rPr lang="en-GB" sz="2400" dirty="0"/>
              <a:t>Males inherit the allele from their mother and develop the disease.</a:t>
            </a:r>
          </a:p>
          <a:p>
            <a:pPr lvl="0">
              <a:buNone/>
            </a:pPr>
            <a:r>
              <a:rPr lang="en-GB" sz="2400" dirty="0"/>
              <a:t>Since (until recently) the prognosis was poor such males did not survive to pass on the allele to their daughters (its on the X-chromosome). Therefore female haemophilia would be rare. </a:t>
            </a:r>
          </a:p>
          <a:p>
            <a:pPr>
              <a:buNone/>
            </a:pPr>
            <a:r>
              <a:rPr lang="en-GB" sz="2400" dirty="0"/>
              <a:t>Haemophilia can occur in the children of where the mother is a carrier and a the father a normal male. </a:t>
            </a:r>
            <a:r>
              <a:rPr lang="en-GB" sz="2400" dirty="0">
                <a:solidFill>
                  <a:schemeClr val="accent2"/>
                </a:solidFill>
              </a:rPr>
              <a:t>How</a:t>
            </a:r>
            <a:r>
              <a:rPr lang="en-GB" sz="2400" dirty="0" smtClean="0">
                <a:solidFill>
                  <a:schemeClr val="accent2"/>
                </a:solidFill>
              </a:rPr>
              <a:t>?</a:t>
            </a:r>
          </a:p>
          <a:p>
            <a:pPr>
              <a:buNone/>
            </a:pPr>
            <a:r>
              <a:rPr lang="en-GB" sz="2400" b="1" dirty="0" smtClean="0">
                <a:solidFill>
                  <a:schemeClr val="accent2"/>
                </a:solidFill>
              </a:rPr>
              <a:t>Boys</a:t>
            </a:r>
            <a:r>
              <a:rPr lang="en-GB" sz="2400" dirty="0" smtClean="0">
                <a:solidFill>
                  <a:schemeClr val="accent2"/>
                </a:solidFill>
              </a:rPr>
              <a:t> inherit the </a:t>
            </a:r>
            <a:r>
              <a:rPr lang="en-GB" sz="2400" dirty="0" err="1" smtClean="0">
                <a:solidFill>
                  <a:schemeClr val="accent2"/>
                </a:solidFill>
              </a:rPr>
              <a:t>X</a:t>
            </a:r>
            <a:r>
              <a:rPr lang="en-GB" sz="2400" baseline="30000" dirty="0" err="1" smtClean="0">
                <a:solidFill>
                  <a:schemeClr val="accent2"/>
                </a:solidFill>
              </a:rPr>
              <a:t>h</a:t>
            </a:r>
            <a:r>
              <a:rPr lang="en-GB" sz="2400" dirty="0" smtClean="0">
                <a:solidFill>
                  <a:schemeClr val="accent2"/>
                </a:solidFill>
              </a:rPr>
              <a:t> allele from mum and the Y allele from dad</a:t>
            </a:r>
            <a:endParaRPr lang="en-GB" sz="2400" dirty="0">
              <a:solidFill>
                <a:schemeClr val="accent2"/>
              </a:solidFill>
            </a:endParaRPr>
          </a:p>
          <a:p>
            <a:pPr>
              <a:buNone/>
            </a:pPr>
            <a:endParaRPr lang="en-GB" sz="2400" dirty="0">
              <a:solidFill>
                <a:schemeClr val="accent2"/>
              </a:solidFill>
            </a:endParaRPr>
          </a:p>
          <a:p>
            <a:pPr lvl="0">
              <a:buNone/>
            </a:pPr>
            <a:endParaRPr lang="en-GB" sz="2400" dirty="0" smtClean="0"/>
          </a:p>
          <a:p>
            <a:pPr>
              <a:buNone/>
            </a:pPr>
            <a:endParaRPr lang="en-GB" sz="2400" dirty="0"/>
          </a:p>
        </p:txBody>
      </p:sp>
    </p:spTree>
    <p:extLst>
      <p:ext uri="{BB962C8B-B14F-4D97-AF65-F5344CB8AC3E}">
        <p14:creationId xmlns:p14="http://schemas.microsoft.com/office/powerpoint/2010/main" val="405713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7583" y="214290"/>
            <a:ext cx="9775065" cy="6110310"/>
          </a:xfrm>
        </p:spPr>
        <p:txBody>
          <a:bodyPr>
            <a:normAutofit/>
          </a:bodyPr>
          <a:lstStyle/>
          <a:p>
            <a:pPr lvl="0"/>
            <a:r>
              <a:rPr lang="en-GB" sz="2800" dirty="0" smtClean="0"/>
              <a:t>Today with treatment haemophiliac males can survive until sexual maturity but they cannot have daughters who are genetically normal for this condition, why?</a:t>
            </a:r>
          </a:p>
          <a:p>
            <a:pPr lvl="0"/>
            <a:r>
              <a:rPr lang="en-GB" sz="2800" dirty="0" smtClean="0"/>
              <a:t>Historically the haemophiliac allele has played a significant role in history and not least amongst the royal families of Europe. </a:t>
            </a:r>
          </a:p>
          <a:p>
            <a:endParaRPr lang="en-GB" sz="2800" dirty="0"/>
          </a:p>
        </p:txBody>
      </p:sp>
      <p:pic>
        <p:nvPicPr>
          <p:cNvPr id="20482" name="Picture 2" descr="http://www.sciencecases.org/hemo/ftree.gif"/>
          <p:cNvPicPr>
            <a:picLocks noChangeAspect="1" noChangeArrowheads="1"/>
          </p:cNvPicPr>
          <p:nvPr/>
        </p:nvPicPr>
        <p:blipFill>
          <a:blip r:embed="rId2" cstate="print"/>
          <a:srcRect/>
          <a:stretch>
            <a:fillRect/>
          </a:stretch>
        </p:blipFill>
        <p:spPr bwMode="auto">
          <a:xfrm>
            <a:off x="1808865" y="2433173"/>
            <a:ext cx="8372500" cy="4033095"/>
          </a:xfrm>
          <a:prstGeom prst="rect">
            <a:avLst/>
          </a:prstGeom>
          <a:noFill/>
        </p:spPr>
      </p:pic>
    </p:spTree>
    <p:extLst>
      <p:ext uri="{BB962C8B-B14F-4D97-AF65-F5344CB8AC3E}">
        <p14:creationId xmlns:p14="http://schemas.microsoft.com/office/powerpoint/2010/main" val="92451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20482"/>
                                        </p:tgtEl>
                                        <p:attrNameLst>
                                          <p:attrName>style.visibility</p:attrName>
                                        </p:attrNameLst>
                                      </p:cBhvr>
                                      <p:to>
                                        <p:strVal val="visible"/>
                                      </p:to>
                                    </p:set>
                                    <p:animEffect transition="in" filter="checkerboard(across)">
                                      <p:cBhvr>
                                        <p:cTn id="1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57166"/>
            <a:ext cx="8229600" cy="857256"/>
          </a:xfrm>
        </p:spPr>
        <p:txBody>
          <a:bodyPr>
            <a:normAutofit/>
          </a:bodyPr>
          <a:lstStyle/>
          <a:p>
            <a:r>
              <a:rPr lang="en-GB" b="1" dirty="0" smtClean="0"/>
              <a:t>Female and sex linkage</a:t>
            </a:r>
            <a:endParaRPr lang="en-GB" dirty="0"/>
          </a:p>
        </p:txBody>
      </p:sp>
      <p:sp>
        <p:nvSpPr>
          <p:cNvPr id="3" name="Content Placeholder 2"/>
          <p:cNvSpPr>
            <a:spLocks noGrp="1"/>
          </p:cNvSpPr>
          <p:nvPr>
            <p:ph idx="1"/>
          </p:nvPr>
        </p:nvSpPr>
        <p:spPr>
          <a:xfrm>
            <a:off x="1981200" y="1357298"/>
            <a:ext cx="8472518" cy="4967302"/>
          </a:xfrm>
        </p:spPr>
        <p:txBody>
          <a:bodyPr>
            <a:normAutofit/>
          </a:bodyPr>
          <a:lstStyle/>
          <a:p>
            <a:pPr>
              <a:buNone/>
            </a:pPr>
            <a:r>
              <a:rPr lang="en-GB" sz="2400" dirty="0"/>
              <a:t>Females can be homozygous or heterozygous for the sex-linked alleles</a:t>
            </a:r>
          </a:p>
          <a:p>
            <a:pPr>
              <a:buNone/>
            </a:pPr>
            <a:r>
              <a:rPr lang="en-GB" sz="2400" dirty="0"/>
              <a:t> </a:t>
            </a:r>
          </a:p>
          <a:p>
            <a:pPr>
              <a:buNone/>
            </a:pPr>
            <a:r>
              <a:rPr lang="en-GB" sz="2400" dirty="0"/>
              <a:t> </a:t>
            </a:r>
          </a:p>
          <a:p>
            <a:pPr>
              <a:buNone/>
            </a:pPr>
            <a:endParaRPr lang="en-GB" sz="2400" dirty="0"/>
          </a:p>
          <a:p>
            <a:pPr>
              <a:buNone/>
            </a:pPr>
            <a:endParaRPr lang="en-GB" sz="2400" dirty="0"/>
          </a:p>
          <a:p>
            <a:pPr>
              <a:buNone/>
            </a:pPr>
            <a:r>
              <a:rPr lang="en-GB" sz="2400" b="1" dirty="0"/>
              <a:t>Females carriers for X-linked recessive alleles. </a:t>
            </a:r>
            <a:endParaRPr lang="en-GB" sz="2400" dirty="0"/>
          </a:p>
          <a:p>
            <a:pPr>
              <a:buNone/>
            </a:pPr>
            <a:r>
              <a:rPr lang="en-GB" sz="2400" dirty="0"/>
              <a:t>Carrier are individuals that are heterozygous for the allele.</a:t>
            </a:r>
          </a:p>
          <a:p>
            <a:pPr>
              <a:buNone/>
            </a:pPr>
            <a:r>
              <a:rPr lang="en-GB" sz="2400" dirty="0"/>
              <a:t>The have both the dominant and the recessive (disease) allele.</a:t>
            </a:r>
          </a:p>
          <a:p>
            <a:pPr>
              <a:buNone/>
            </a:pPr>
            <a:r>
              <a:rPr lang="en-GB" sz="2400" dirty="0"/>
              <a:t>Carriers do not have the disease.</a:t>
            </a:r>
          </a:p>
          <a:p>
            <a:pPr>
              <a:buNone/>
            </a:pPr>
            <a:endParaRPr lang="en-GB" sz="2400" dirty="0"/>
          </a:p>
        </p:txBody>
      </p:sp>
      <p:pic>
        <p:nvPicPr>
          <p:cNvPr id="4" name="Picture 3" descr="http://click4biology.info/c4b/4/images/4.3/sexlinkedallles.gif"/>
          <p:cNvPicPr/>
          <p:nvPr/>
        </p:nvPicPr>
        <p:blipFill>
          <a:blip r:embed="rId2" cstate="print"/>
          <a:srcRect/>
          <a:stretch>
            <a:fillRect/>
          </a:stretch>
        </p:blipFill>
        <p:spPr bwMode="auto">
          <a:xfrm>
            <a:off x="3024166" y="2285992"/>
            <a:ext cx="6072230" cy="1357322"/>
          </a:xfrm>
          <a:prstGeom prst="rect">
            <a:avLst/>
          </a:prstGeom>
          <a:noFill/>
          <a:ln w="9525">
            <a:noFill/>
            <a:miter lim="800000"/>
            <a:headEnd/>
            <a:tailEnd/>
          </a:ln>
        </p:spPr>
      </p:pic>
    </p:spTree>
    <p:extLst>
      <p:ext uri="{BB962C8B-B14F-4D97-AF65-F5344CB8AC3E}">
        <p14:creationId xmlns:p14="http://schemas.microsoft.com/office/powerpoint/2010/main" val="60330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normAutofit/>
          </a:bodyPr>
          <a:lstStyle/>
          <a:p>
            <a:r>
              <a:rPr lang="en-GB" sz="2800" b="1" dirty="0" smtClean="0"/>
              <a:t>(</a:t>
            </a:r>
            <a:r>
              <a:rPr lang="en-GB" sz="2800" b="1" dirty="0" err="1"/>
              <a:t>i</a:t>
            </a:r>
            <a:r>
              <a:rPr lang="en-GB" sz="2800" b="1" dirty="0"/>
              <a:t>) </a:t>
            </a:r>
            <a:r>
              <a:rPr lang="en-GB" sz="2800" dirty="0"/>
              <a:t>genetic diagrams to show patterns of </a:t>
            </a:r>
            <a:r>
              <a:rPr lang="en-GB" sz="2800" dirty="0" smtClean="0"/>
              <a:t>inheritance</a:t>
            </a:r>
          </a:p>
          <a:p>
            <a:endParaRPr lang="en-GB" sz="2800" dirty="0"/>
          </a:p>
          <a:p>
            <a:pPr lvl="1"/>
            <a:r>
              <a:rPr lang="en-GB" sz="2800" dirty="0" smtClean="0"/>
              <a:t>To </a:t>
            </a:r>
            <a:r>
              <a:rPr lang="en-GB" sz="2800" dirty="0"/>
              <a:t>include monogenic inheritance, dihybrid inheritance</a:t>
            </a:r>
            <a:r>
              <a:rPr lang="en-GB" sz="2800" b="1" dirty="0"/>
              <a:t>, multiple alleles, sex linkage</a:t>
            </a:r>
            <a:r>
              <a:rPr lang="en-GB" sz="2800" dirty="0"/>
              <a:t> and codominance.</a:t>
            </a:r>
          </a:p>
          <a:p>
            <a:endParaRPr lang="en-GB" sz="2800" dirty="0"/>
          </a:p>
        </p:txBody>
      </p:sp>
    </p:spTree>
    <p:extLst>
      <p:ext uri="{BB962C8B-B14F-4D97-AF65-F5344CB8AC3E}">
        <p14:creationId xmlns:p14="http://schemas.microsoft.com/office/powerpoint/2010/main" val="3566523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420656"/>
          </a:xfrm>
        </p:spPr>
        <p:txBody>
          <a:bodyPr>
            <a:normAutofit fontScale="90000"/>
          </a:bodyPr>
          <a:lstStyle/>
          <a:p>
            <a:r>
              <a:rPr lang="en-GB" dirty="0" smtClean="0"/>
              <a:t>Exam question</a:t>
            </a:r>
            <a:endParaRPr lang="en-GB" dirty="0"/>
          </a:p>
        </p:txBody>
      </p:sp>
      <p:sp>
        <p:nvSpPr>
          <p:cNvPr id="3" name="Content Placeholder 2"/>
          <p:cNvSpPr>
            <a:spLocks noGrp="1"/>
          </p:cNvSpPr>
          <p:nvPr>
            <p:ph idx="1"/>
          </p:nvPr>
        </p:nvSpPr>
        <p:spPr>
          <a:xfrm>
            <a:off x="1133340" y="1268760"/>
            <a:ext cx="9865217" cy="5400600"/>
          </a:xfrm>
        </p:spPr>
        <p:txBody>
          <a:bodyPr>
            <a:noAutofit/>
          </a:bodyPr>
          <a:lstStyle/>
          <a:p>
            <a:pPr>
              <a:buNone/>
            </a:pPr>
            <a:r>
              <a:rPr lang="en-GB" sz="2400" dirty="0" smtClean="0">
                <a:solidFill>
                  <a:schemeClr val="accent2"/>
                </a:solidFill>
              </a:rPr>
              <a:t> Haemophilia is a sex-linked trait where X</a:t>
            </a:r>
            <a:r>
              <a:rPr lang="en-GB" sz="2400" baseline="30000" dirty="0" smtClean="0">
                <a:solidFill>
                  <a:schemeClr val="accent2"/>
                </a:solidFill>
              </a:rPr>
              <a:t>H</a:t>
            </a:r>
            <a:r>
              <a:rPr lang="en-GB" sz="2400" dirty="0" smtClean="0">
                <a:solidFill>
                  <a:schemeClr val="accent2"/>
                </a:solidFill>
              </a:rPr>
              <a:t> gives normal blood clotting and is dominant to the haemophilia allele </a:t>
            </a:r>
            <a:r>
              <a:rPr lang="en-GB" sz="2400" dirty="0" err="1" smtClean="0">
                <a:solidFill>
                  <a:schemeClr val="accent2"/>
                </a:solidFill>
              </a:rPr>
              <a:t>X</a:t>
            </a:r>
            <a:r>
              <a:rPr lang="en-GB" sz="2400" baseline="30000" dirty="0" err="1" smtClean="0">
                <a:solidFill>
                  <a:schemeClr val="accent2"/>
                </a:solidFill>
              </a:rPr>
              <a:t>h</a:t>
            </a:r>
            <a:r>
              <a:rPr lang="en-GB" sz="2400" dirty="0" smtClean="0">
                <a:solidFill>
                  <a:schemeClr val="accent2"/>
                </a:solidFill>
              </a:rPr>
              <a:t>.</a:t>
            </a:r>
          </a:p>
          <a:p>
            <a:pPr>
              <a:buNone/>
            </a:pPr>
            <a:r>
              <a:rPr lang="en-GB" sz="2400" dirty="0" smtClean="0">
                <a:solidFill>
                  <a:schemeClr val="accent2"/>
                </a:solidFill>
              </a:rPr>
              <a:t>a. Give the genotypes of </a:t>
            </a:r>
          </a:p>
          <a:p>
            <a:pPr>
              <a:buNone/>
            </a:pPr>
            <a:r>
              <a:rPr lang="en-GB" sz="2400" dirty="0" smtClean="0">
                <a:solidFill>
                  <a:schemeClr val="accent2"/>
                </a:solidFill>
              </a:rPr>
              <a:t>		1) a woman with normal blood clotting whose father had haemophilia</a:t>
            </a:r>
          </a:p>
          <a:p>
            <a:pPr>
              <a:buNone/>
            </a:pPr>
            <a:r>
              <a:rPr lang="en-GB" sz="2400" dirty="0" smtClean="0">
                <a:solidFill>
                  <a:schemeClr val="accent2"/>
                </a:solidFill>
              </a:rPr>
              <a:t>		2) a normal man whose father had haemophilia.</a:t>
            </a:r>
          </a:p>
          <a:p>
            <a:pPr>
              <a:buNone/>
            </a:pPr>
            <a:r>
              <a:rPr lang="en-GB" sz="2400" dirty="0" smtClean="0">
                <a:solidFill>
                  <a:schemeClr val="accent2"/>
                </a:solidFill>
              </a:rPr>
              <a:t>b. What is the probability that a mating between these two individuals will produce a child, regardless of sex, that has haemophilia? </a:t>
            </a:r>
          </a:p>
          <a:p>
            <a:pPr>
              <a:buNone/>
            </a:pPr>
            <a:r>
              <a:rPr lang="en-GB" sz="2400" dirty="0" smtClean="0">
                <a:solidFill>
                  <a:schemeClr val="accent2"/>
                </a:solidFill>
              </a:rPr>
              <a:t>c. If this couple has a daughter, what is the probability that the daughter will be a carrier of the haemophilia trait? What is the probability a daughter would have haemophilia?</a:t>
            </a:r>
          </a:p>
          <a:p>
            <a:pPr>
              <a:buNone/>
            </a:pPr>
            <a:r>
              <a:rPr lang="en-GB" sz="2400" dirty="0" smtClean="0">
                <a:solidFill>
                  <a:schemeClr val="accent2"/>
                </a:solidFill>
              </a:rPr>
              <a:t>d. If this couple has a son, what is the probability he will have haemophilia?</a:t>
            </a:r>
          </a:p>
          <a:p>
            <a:pPr>
              <a:buNone/>
            </a:pPr>
            <a:endParaRPr lang="en-GB" sz="2400" dirty="0"/>
          </a:p>
        </p:txBody>
      </p:sp>
    </p:spTree>
    <p:extLst>
      <p:ext uri="{BB962C8B-B14F-4D97-AF65-F5344CB8AC3E}">
        <p14:creationId xmlns:p14="http://schemas.microsoft.com/office/powerpoint/2010/main" val="2331322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32656"/>
            <a:ext cx="8229600" cy="504056"/>
          </a:xfrm>
        </p:spPr>
        <p:txBody>
          <a:bodyPr>
            <a:normAutofit fontScale="90000"/>
          </a:bodyPr>
          <a:lstStyle/>
          <a:p>
            <a:r>
              <a:rPr lang="en-GB" dirty="0" smtClean="0"/>
              <a:t>Exam question</a:t>
            </a:r>
            <a:endParaRPr lang="en-GB" dirty="0"/>
          </a:p>
        </p:txBody>
      </p:sp>
      <p:sp>
        <p:nvSpPr>
          <p:cNvPr id="3" name="Content Placeholder 2"/>
          <p:cNvSpPr>
            <a:spLocks noGrp="1"/>
          </p:cNvSpPr>
          <p:nvPr>
            <p:ph idx="1"/>
          </p:nvPr>
        </p:nvSpPr>
        <p:spPr>
          <a:xfrm>
            <a:off x="1847528" y="836712"/>
            <a:ext cx="5544616" cy="5832648"/>
          </a:xfrm>
        </p:spPr>
        <p:txBody>
          <a:bodyPr>
            <a:normAutofit fontScale="85000" lnSpcReduction="20000"/>
          </a:bodyPr>
          <a:lstStyle/>
          <a:p>
            <a:pPr>
              <a:buNone/>
            </a:pPr>
            <a:r>
              <a:rPr lang="en-GB" dirty="0" smtClean="0"/>
              <a:t> Haemophilia is a sex-linked trait where X</a:t>
            </a:r>
            <a:r>
              <a:rPr lang="en-GB" baseline="30000" dirty="0" smtClean="0"/>
              <a:t>H</a:t>
            </a:r>
            <a:r>
              <a:rPr lang="en-GB" dirty="0" smtClean="0"/>
              <a:t> gives normal blood clotting and is dominant to the haemophilia allele </a:t>
            </a:r>
            <a:r>
              <a:rPr lang="en-GB" dirty="0" err="1" smtClean="0"/>
              <a:t>X</a:t>
            </a:r>
            <a:r>
              <a:rPr lang="en-GB" baseline="30000" dirty="0" err="1" smtClean="0"/>
              <a:t>h</a:t>
            </a:r>
            <a:r>
              <a:rPr lang="en-GB" dirty="0" smtClean="0"/>
              <a:t>.</a:t>
            </a:r>
          </a:p>
          <a:p>
            <a:pPr>
              <a:buNone/>
            </a:pPr>
            <a:r>
              <a:rPr lang="en-GB" dirty="0" smtClean="0"/>
              <a:t/>
            </a:r>
            <a:br>
              <a:rPr lang="en-GB" dirty="0" smtClean="0"/>
            </a:br>
            <a:r>
              <a:rPr lang="en-GB" dirty="0" smtClean="0"/>
              <a:t>a. Give the genotypes of </a:t>
            </a:r>
          </a:p>
          <a:p>
            <a:pPr>
              <a:buNone/>
            </a:pPr>
            <a:r>
              <a:rPr lang="en-GB" dirty="0" smtClean="0"/>
              <a:t>		1) a woman with normal blood clotting whose father had haemophilia</a:t>
            </a:r>
          </a:p>
          <a:p>
            <a:pPr>
              <a:buNone/>
            </a:pPr>
            <a:r>
              <a:rPr lang="en-GB" dirty="0" smtClean="0"/>
              <a:t>		2) a normal man whose father had haemophilia.</a:t>
            </a:r>
          </a:p>
          <a:p>
            <a:pPr>
              <a:buNone/>
            </a:pPr>
            <a:r>
              <a:rPr lang="en-GB" dirty="0" smtClean="0"/>
              <a:t/>
            </a:r>
            <a:br>
              <a:rPr lang="en-GB" dirty="0" smtClean="0"/>
            </a:br>
            <a:r>
              <a:rPr lang="en-GB" dirty="0" smtClean="0"/>
              <a:t>b. What is the probability that a mating between these two individuals will produce a child, regardless of sex, that has haemophilia? </a:t>
            </a:r>
          </a:p>
          <a:p>
            <a:pPr>
              <a:buNone/>
            </a:pPr>
            <a:r>
              <a:rPr lang="en-GB" dirty="0" smtClean="0"/>
              <a:t/>
            </a:r>
            <a:br>
              <a:rPr lang="en-GB" dirty="0" smtClean="0"/>
            </a:br>
            <a:r>
              <a:rPr lang="en-GB" dirty="0" smtClean="0"/>
              <a:t>c. If this couple has a daughter, what is the probability that the daughter will be a carrier of the haemophilia trait? What is the probability a daughter would have haemophilia?</a:t>
            </a:r>
          </a:p>
          <a:p>
            <a:pPr>
              <a:buNone/>
            </a:pPr>
            <a:r>
              <a:rPr lang="en-GB" dirty="0" smtClean="0"/>
              <a:t/>
            </a:r>
            <a:br>
              <a:rPr lang="en-GB" dirty="0" smtClean="0"/>
            </a:br>
            <a:r>
              <a:rPr lang="en-GB" dirty="0" smtClean="0"/>
              <a:t>d. If this couple has a son, what is the probability he will have haemophilia?</a:t>
            </a:r>
          </a:p>
          <a:p>
            <a:pPr>
              <a:buNone/>
            </a:pPr>
            <a:endParaRPr lang="en-GB" dirty="0"/>
          </a:p>
        </p:txBody>
      </p:sp>
      <p:sp>
        <p:nvSpPr>
          <p:cNvPr id="4" name="TextBox 3"/>
          <p:cNvSpPr txBox="1"/>
          <p:nvPr/>
        </p:nvSpPr>
        <p:spPr>
          <a:xfrm>
            <a:off x="7608168" y="764704"/>
            <a:ext cx="3686604" cy="5693866"/>
          </a:xfrm>
          <a:prstGeom prst="rect">
            <a:avLst/>
          </a:prstGeom>
          <a:noFill/>
          <a:ln>
            <a:solidFill>
              <a:schemeClr val="tx1"/>
            </a:solidFill>
          </a:ln>
        </p:spPr>
        <p:txBody>
          <a:bodyPr wrap="square" rtlCol="0">
            <a:spAutoFit/>
          </a:bodyPr>
          <a:lstStyle/>
          <a:p>
            <a:r>
              <a:rPr lang="en-GB" sz="2000" dirty="0"/>
              <a:t> a.</a:t>
            </a:r>
          </a:p>
          <a:p>
            <a:pPr marL="342900" indent="-342900">
              <a:buAutoNum type="arabicParenR"/>
            </a:pPr>
            <a:r>
              <a:rPr lang="en-GB" sz="2000" dirty="0"/>
              <a:t>Woman X</a:t>
            </a:r>
            <a:r>
              <a:rPr lang="en-GB" sz="2000" baseline="30000" dirty="0"/>
              <a:t>H </a:t>
            </a:r>
            <a:r>
              <a:rPr lang="en-GB" sz="2000" dirty="0" err="1"/>
              <a:t>X</a:t>
            </a:r>
            <a:r>
              <a:rPr lang="en-GB" sz="2000" baseline="30000" dirty="0" err="1"/>
              <a:t>h</a:t>
            </a:r>
            <a:r>
              <a:rPr lang="en-GB" sz="2000" baseline="30000" dirty="0"/>
              <a:t>  </a:t>
            </a:r>
          </a:p>
          <a:p>
            <a:pPr marL="342900" indent="-342900">
              <a:buAutoNum type="arabicParenR"/>
            </a:pPr>
            <a:r>
              <a:rPr lang="en-GB" sz="2000" dirty="0"/>
              <a:t>Man is X</a:t>
            </a:r>
            <a:r>
              <a:rPr lang="en-GB" sz="2000" baseline="30000" dirty="0"/>
              <a:t>H</a:t>
            </a:r>
            <a:r>
              <a:rPr lang="en-GB" sz="2000" dirty="0"/>
              <a:t> Y</a:t>
            </a:r>
          </a:p>
          <a:p>
            <a:endParaRPr lang="en-GB" baseline="30000" dirty="0"/>
          </a:p>
          <a:p>
            <a:endParaRPr lang="en-GB" baseline="30000" dirty="0"/>
          </a:p>
          <a:p>
            <a:r>
              <a:rPr lang="en-GB" dirty="0"/>
              <a:t>b.</a:t>
            </a:r>
          </a:p>
          <a:p>
            <a:endParaRPr lang="en-GB" baseline="30000" dirty="0"/>
          </a:p>
          <a:p>
            <a:endParaRPr lang="en-GB" baseline="30000" dirty="0"/>
          </a:p>
          <a:p>
            <a:endParaRPr lang="en-GB" baseline="30000" dirty="0"/>
          </a:p>
          <a:p>
            <a:endParaRPr lang="en-GB" baseline="30000" dirty="0"/>
          </a:p>
          <a:p>
            <a:endParaRPr lang="en-GB" baseline="30000" dirty="0"/>
          </a:p>
          <a:p>
            <a:endParaRPr lang="en-GB" baseline="30000" dirty="0"/>
          </a:p>
          <a:p>
            <a:endParaRPr lang="en-GB" baseline="30000" dirty="0"/>
          </a:p>
          <a:p>
            <a:r>
              <a:rPr lang="en-GB" sz="2000" dirty="0"/>
              <a:t>P =0.25</a:t>
            </a:r>
          </a:p>
          <a:p>
            <a:pPr lvl="0"/>
            <a:endParaRPr lang="en-GB" sz="2000" dirty="0"/>
          </a:p>
          <a:p>
            <a:pPr lvl="0"/>
            <a:r>
              <a:rPr lang="en-GB" sz="2000" dirty="0"/>
              <a:t>c.</a:t>
            </a:r>
          </a:p>
          <a:p>
            <a:pPr lvl="0"/>
            <a:r>
              <a:rPr lang="en-GB" sz="2000" dirty="0"/>
              <a:t>Carrier P= 0.5,</a:t>
            </a:r>
          </a:p>
          <a:p>
            <a:pPr lvl="0"/>
            <a:r>
              <a:rPr lang="en-GB" sz="2000" dirty="0"/>
              <a:t>Haemophiliac P = </a:t>
            </a:r>
            <a:r>
              <a:rPr lang="en-GB" sz="2000" dirty="0" smtClean="0"/>
              <a:t>0</a:t>
            </a:r>
            <a:endParaRPr lang="en-GB" sz="2000" dirty="0"/>
          </a:p>
          <a:p>
            <a:pPr lvl="0"/>
            <a:endParaRPr lang="en-GB" sz="2000" dirty="0"/>
          </a:p>
          <a:p>
            <a:pPr lvl="0"/>
            <a:r>
              <a:rPr lang="en-GB" sz="2000" dirty="0"/>
              <a:t>d. </a:t>
            </a:r>
          </a:p>
          <a:p>
            <a:pPr lvl="0"/>
            <a:r>
              <a:rPr lang="en-GB" sz="2000" dirty="0"/>
              <a:t>Haemophiliac son P =0.5</a:t>
            </a:r>
          </a:p>
          <a:p>
            <a:endParaRPr lang="en-GB" dirty="0"/>
          </a:p>
        </p:txBody>
      </p:sp>
      <p:graphicFrame>
        <p:nvGraphicFramePr>
          <p:cNvPr id="9" name="Table 8"/>
          <p:cNvGraphicFramePr>
            <a:graphicFrameLocks noGrp="1"/>
          </p:cNvGraphicFramePr>
          <p:nvPr/>
        </p:nvGraphicFramePr>
        <p:xfrm>
          <a:off x="8040216" y="2204864"/>
          <a:ext cx="2376264" cy="1296144"/>
        </p:xfrm>
        <a:graphic>
          <a:graphicData uri="http://schemas.openxmlformats.org/drawingml/2006/table">
            <a:tbl>
              <a:tblPr/>
              <a:tblGrid>
                <a:gridCol w="756084"/>
                <a:gridCol w="748883"/>
                <a:gridCol w="871297"/>
              </a:tblGrid>
              <a:tr h="432048">
                <a:tc>
                  <a:txBody>
                    <a:bodyPr/>
                    <a:lstStyle/>
                    <a:p>
                      <a:pPr>
                        <a:lnSpc>
                          <a:spcPct val="115000"/>
                        </a:lnSpc>
                      </a:pPr>
                      <a:endParaRPr lang="en-GB" sz="18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a:latin typeface="Constantia"/>
                          <a:ea typeface="Times New Roman"/>
                          <a:cs typeface="Times New Roman"/>
                        </a:rPr>
                        <a:t>X</a:t>
                      </a:r>
                      <a:r>
                        <a:rPr lang="en-GB" sz="1800" baseline="30000">
                          <a:latin typeface="Constantia"/>
                          <a:ea typeface="Times New Roman"/>
                          <a:cs typeface="Times New Roman"/>
                        </a:rPr>
                        <a:t>H</a:t>
                      </a:r>
                      <a:endParaRPr lang="en-GB"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a:latin typeface="Constantia"/>
                          <a:ea typeface="Times New Roman"/>
                          <a:cs typeface="Times New Roman"/>
                        </a:rPr>
                        <a:t>X</a:t>
                      </a:r>
                      <a:r>
                        <a:rPr lang="en-GB" sz="1800" baseline="30000">
                          <a:latin typeface="Constantia"/>
                          <a:ea typeface="Times New Roman"/>
                          <a:cs typeface="Times New Roman"/>
                        </a:rPr>
                        <a:t>h</a:t>
                      </a:r>
                      <a:endParaRPr lang="en-GB"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nSpc>
                          <a:spcPct val="115000"/>
                        </a:lnSpc>
                        <a:spcAft>
                          <a:spcPts val="0"/>
                        </a:spcAft>
                      </a:pPr>
                      <a:r>
                        <a:rPr lang="en-GB" sz="1800">
                          <a:latin typeface="Constantia"/>
                          <a:ea typeface="Times New Roman"/>
                          <a:cs typeface="Times New Roman"/>
                        </a:rPr>
                        <a:t>X</a:t>
                      </a:r>
                      <a:r>
                        <a:rPr lang="en-GB" sz="1800" baseline="30000">
                          <a:latin typeface="Constantia"/>
                          <a:ea typeface="Times New Roman"/>
                          <a:cs typeface="Times New Roman"/>
                        </a:rPr>
                        <a:t>H</a:t>
                      </a:r>
                      <a:endParaRPr lang="en-GB"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latin typeface="Constantia"/>
                          <a:ea typeface="Times New Roman"/>
                          <a:cs typeface="Times New Roman"/>
                        </a:rPr>
                        <a:t>X</a:t>
                      </a:r>
                      <a:r>
                        <a:rPr lang="en-GB" sz="1800" baseline="30000" dirty="0">
                          <a:latin typeface="Constantia"/>
                          <a:ea typeface="Times New Roman"/>
                          <a:cs typeface="Times New Roman"/>
                        </a:rPr>
                        <a:t>H </a:t>
                      </a:r>
                      <a:r>
                        <a:rPr lang="en-GB" sz="1800" dirty="0" err="1" smtClean="0">
                          <a:latin typeface="Constantia"/>
                          <a:ea typeface="Times New Roman"/>
                          <a:cs typeface="Times New Roman"/>
                        </a:rPr>
                        <a:t>X</a:t>
                      </a:r>
                      <a:r>
                        <a:rPr lang="en-GB" sz="1800" baseline="30000" dirty="0" err="1" smtClean="0">
                          <a:latin typeface="Constantia"/>
                          <a:ea typeface="Times New Roman"/>
                          <a:cs typeface="Times New Roman"/>
                        </a:rPr>
                        <a:t>H</a:t>
                      </a:r>
                      <a:endParaRPr lang="en-GB"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a:latin typeface="Constantia"/>
                          <a:ea typeface="Times New Roman"/>
                          <a:cs typeface="Times New Roman"/>
                        </a:rPr>
                        <a:t>X</a:t>
                      </a:r>
                      <a:r>
                        <a:rPr lang="en-GB" sz="1800" b="1" baseline="30000">
                          <a:latin typeface="Constantia"/>
                          <a:ea typeface="Times New Roman"/>
                          <a:cs typeface="Times New Roman"/>
                        </a:rPr>
                        <a:t>H </a:t>
                      </a:r>
                      <a:r>
                        <a:rPr lang="en-GB" sz="1800">
                          <a:latin typeface="Constantia"/>
                          <a:ea typeface="Times New Roman"/>
                          <a:cs typeface="Times New Roman"/>
                        </a:rPr>
                        <a:t>X</a:t>
                      </a:r>
                      <a:r>
                        <a:rPr lang="en-GB" sz="1800" baseline="30000">
                          <a:latin typeface="Constantia"/>
                          <a:ea typeface="Times New Roman"/>
                          <a:cs typeface="Times New Roman"/>
                        </a:rPr>
                        <a:t>h</a:t>
                      </a:r>
                      <a:endParaRPr lang="en-GB"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nSpc>
                          <a:spcPct val="115000"/>
                        </a:lnSpc>
                        <a:spcAft>
                          <a:spcPts val="0"/>
                        </a:spcAft>
                      </a:pPr>
                      <a:r>
                        <a:rPr lang="en-GB" sz="1800">
                          <a:latin typeface="Constantia"/>
                          <a:ea typeface="Times New Roman"/>
                          <a:cs typeface="Times New Roman"/>
                        </a:rPr>
                        <a:t>Y</a:t>
                      </a:r>
                      <a:endParaRPr lang="en-GB"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smtClean="0">
                          <a:latin typeface="Constantia"/>
                          <a:ea typeface="Times New Roman"/>
                          <a:cs typeface="Times New Roman"/>
                        </a:rPr>
                        <a:t> X</a:t>
                      </a:r>
                      <a:r>
                        <a:rPr lang="en-GB" sz="1800" baseline="30000" dirty="0" smtClean="0">
                          <a:latin typeface="Constantia"/>
                          <a:ea typeface="Times New Roman"/>
                          <a:cs typeface="Times New Roman"/>
                        </a:rPr>
                        <a:t>H</a:t>
                      </a:r>
                      <a:r>
                        <a:rPr lang="en-GB" sz="1800" baseline="0" dirty="0" smtClean="0">
                          <a:latin typeface="Constantia"/>
                          <a:ea typeface="Times New Roman"/>
                          <a:cs typeface="Times New Roman"/>
                        </a:rPr>
                        <a:t>Y</a:t>
                      </a:r>
                      <a:endParaRPr lang="en-GB"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smtClean="0">
                          <a:latin typeface="Constantia"/>
                          <a:ea typeface="Times New Roman"/>
                          <a:cs typeface="Times New Roman"/>
                        </a:rPr>
                        <a:t> </a:t>
                      </a:r>
                      <a:r>
                        <a:rPr lang="en-GB" sz="1800" dirty="0" err="1" smtClean="0">
                          <a:latin typeface="Constantia"/>
                          <a:ea typeface="Times New Roman"/>
                          <a:cs typeface="Times New Roman"/>
                        </a:rPr>
                        <a:t>X</a:t>
                      </a:r>
                      <a:r>
                        <a:rPr lang="en-GB" sz="1800" baseline="30000" dirty="0" err="1" smtClean="0">
                          <a:latin typeface="Constantia"/>
                          <a:ea typeface="Times New Roman"/>
                          <a:cs typeface="Times New Roman"/>
                        </a:rPr>
                        <a:t>h</a:t>
                      </a:r>
                      <a:r>
                        <a:rPr lang="en-GB" sz="1800" baseline="0" dirty="0" err="1" smtClean="0">
                          <a:latin typeface="Constantia"/>
                          <a:ea typeface="Times New Roman"/>
                          <a:cs typeface="Times New Roman"/>
                        </a:rPr>
                        <a:t>Y</a:t>
                      </a:r>
                      <a:endParaRPr lang="en-GB"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978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13" end="13"/>
                                            </p:txEl>
                                          </p:spTgt>
                                        </p:tgtEl>
                                        <p:attrNameLst>
                                          <p:attrName>style.visibility</p:attrName>
                                        </p:attrNameLst>
                                      </p:cBhvr>
                                      <p:to>
                                        <p:strVal val="visible"/>
                                      </p:to>
                                    </p:set>
                                    <p:anim calcmode="lin" valueType="num">
                                      <p:cBhvr additive="base">
                                        <p:cTn id="23"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16" end="16"/>
                                            </p:txEl>
                                          </p:spTgt>
                                        </p:tgtEl>
                                        <p:attrNameLst>
                                          <p:attrName>style.visibility</p:attrName>
                                        </p:attrNameLst>
                                      </p:cBhvr>
                                      <p:to>
                                        <p:strVal val="visible"/>
                                      </p:to>
                                    </p:set>
                                    <p:anim calcmode="lin" valueType="num">
                                      <p:cBhvr additive="base">
                                        <p:cTn id="29"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17" end="17"/>
                                            </p:txEl>
                                          </p:spTgt>
                                        </p:tgtEl>
                                        <p:attrNameLst>
                                          <p:attrName>style.visibility</p:attrName>
                                        </p:attrNameLst>
                                      </p:cBhvr>
                                      <p:to>
                                        <p:strVal val="visible"/>
                                      </p:to>
                                    </p:set>
                                    <p:anim calcmode="lin" valueType="num">
                                      <p:cBhvr additive="base">
                                        <p:cTn id="35"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20" end="20"/>
                                            </p:txEl>
                                          </p:spTgt>
                                        </p:tgtEl>
                                        <p:attrNameLst>
                                          <p:attrName>style.visibility</p:attrName>
                                        </p:attrNameLst>
                                      </p:cBhvr>
                                      <p:to>
                                        <p:strVal val="visible"/>
                                      </p:to>
                                    </p:set>
                                    <p:anim calcmode="lin" valueType="num">
                                      <p:cBhvr additive="base">
                                        <p:cTn id="41" dur="500" fill="hold"/>
                                        <p:tgtEl>
                                          <p:spTgt spid="4">
                                            <p:txEl>
                                              <p:pRg st="20" end="2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85493"/>
            <a:ext cx="9720072" cy="1499616"/>
          </a:xfrm>
        </p:spPr>
        <p:txBody>
          <a:bodyPr/>
          <a:lstStyle/>
          <a:p>
            <a:r>
              <a:rPr lang="en-GB" dirty="0" smtClean="0"/>
              <a:t>Multiple Alleles</a:t>
            </a:r>
            <a:endParaRPr lang="en-GB" dirty="0"/>
          </a:p>
        </p:txBody>
      </p:sp>
      <p:sp>
        <p:nvSpPr>
          <p:cNvPr id="3" name="Content Placeholder 2"/>
          <p:cNvSpPr>
            <a:spLocks noGrp="1"/>
          </p:cNvSpPr>
          <p:nvPr>
            <p:ph idx="1"/>
          </p:nvPr>
        </p:nvSpPr>
        <p:spPr>
          <a:xfrm>
            <a:off x="1024128" y="1685108"/>
            <a:ext cx="9720073" cy="4624251"/>
          </a:xfrm>
        </p:spPr>
        <p:txBody>
          <a:bodyPr>
            <a:normAutofit/>
          </a:bodyPr>
          <a:lstStyle/>
          <a:p>
            <a:r>
              <a:rPr lang="en-GB" sz="2800" dirty="0" smtClean="0"/>
              <a:t>Genes don’t always have 2 alleles, sometimes they have more. However, each person will only have 2 of them.</a:t>
            </a:r>
          </a:p>
          <a:p>
            <a:pPr>
              <a:buNone/>
            </a:pPr>
            <a:r>
              <a:rPr lang="en-GB" sz="2800" u="sng" dirty="0" smtClean="0"/>
              <a:t>Human Blood Groups</a:t>
            </a:r>
          </a:p>
          <a:p>
            <a:r>
              <a:rPr lang="en-GB" sz="2800" dirty="0" smtClean="0"/>
              <a:t>The immunoglobulin gene leads to the production of different antigens on the surface of red blood cells</a:t>
            </a:r>
          </a:p>
          <a:p>
            <a:r>
              <a:rPr lang="en-GB" sz="2800" dirty="0" smtClean="0"/>
              <a:t>3 Alleles</a:t>
            </a:r>
          </a:p>
          <a:p>
            <a:pPr lvl="1"/>
            <a:r>
              <a:rPr lang="en-GB" sz="2400" dirty="0" smtClean="0"/>
              <a:t>I</a:t>
            </a:r>
            <a:r>
              <a:rPr lang="en-GB" sz="2400" baseline="30000" dirty="0" smtClean="0"/>
              <a:t>A</a:t>
            </a:r>
            <a:r>
              <a:rPr lang="en-GB" sz="2400" dirty="0" smtClean="0"/>
              <a:t> (produces antigen A)</a:t>
            </a:r>
          </a:p>
          <a:p>
            <a:pPr lvl="1"/>
            <a:r>
              <a:rPr lang="en-GB" sz="2400" dirty="0" smtClean="0"/>
              <a:t>I</a:t>
            </a:r>
            <a:r>
              <a:rPr lang="en-GB" sz="2400" baseline="30000" dirty="0" smtClean="0"/>
              <a:t>B</a:t>
            </a:r>
            <a:r>
              <a:rPr lang="en-GB" sz="2400" dirty="0" smtClean="0"/>
              <a:t> (produces antigen B)</a:t>
            </a:r>
          </a:p>
          <a:p>
            <a:pPr lvl="1"/>
            <a:r>
              <a:rPr lang="en-GB" sz="2400" dirty="0" smtClean="0"/>
              <a:t>I</a:t>
            </a:r>
            <a:r>
              <a:rPr lang="en-GB" sz="2400" baseline="30000" dirty="0" smtClean="0"/>
              <a:t>O </a:t>
            </a:r>
            <a:r>
              <a:rPr lang="en-GB" sz="2400" dirty="0" smtClean="0"/>
              <a:t>(no antigens produced)</a:t>
            </a:r>
            <a:endParaRPr lang="en-GB" sz="2400" dirty="0"/>
          </a:p>
        </p:txBody>
      </p:sp>
    </p:spTree>
    <p:extLst>
      <p:ext uri="{BB962C8B-B14F-4D97-AF65-F5344CB8AC3E}">
        <p14:creationId xmlns:p14="http://schemas.microsoft.com/office/powerpoint/2010/main" val="311928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ox(in)">
                                      <p:cBhvr>
                                        <p:cTn id="25" dur="500"/>
                                        <p:tgtEl>
                                          <p:spTgt spid="3">
                                            <p:txEl>
                                              <p:pRg st="4" end="4"/>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ox(in)">
                                      <p:cBhvr>
                                        <p:cTn id="28" dur="500"/>
                                        <p:tgtEl>
                                          <p:spTgt spid="3">
                                            <p:txEl>
                                              <p:pRg st="5" end="5"/>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ox(in)">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379" y="153160"/>
            <a:ext cx="9720072" cy="1499616"/>
          </a:xfrm>
        </p:spPr>
        <p:txBody>
          <a:bodyPr/>
          <a:lstStyle/>
          <a:p>
            <a:r>
              <a:rPr lang="en-GB" dirty="0" smtClean="0"/>
              <a:t>Human Blood Groups</a:t>
            </a:r>
            <a:endParaRPr lang="en-GB" dirty="0"/>
          </a:p>
        </p:txBody>
      </p:sp>
      <p:sp>
        <p:nvSpPr>
          <p:cNvPr id="3" name="Content Placeholder 2"/>
          <p:cNvSpPr>
            <a:spLocks noGrp="1"/>
          </p:cNvSpPr>
          <p:nvPr>
            <p:ph idx="1"/>
          </p:nvPr>
        </p:nvSpPr>
        <p:spPr>
          <a:xfrm>
            <a:off x="1955074" y="1587198"/>
            <a:ext cx="8229600" cy="4565354"/>
          </a:xfrm>
        </p:spPr>
        <p:txBody>
          <a:bodyPr>
            <a:normAutofit/>
          </a:bodyPr>
          <a:lstStyle/>
          <a:p>
            <a:r>
              <a:rPr lang="en-GB" sz="2800" dirty="0" smtClean="0"/>
              <a:t>I</a:t>
            </a:r>
            <a:r>
              <a:rPr lang="en-GB" sz="2800" baseline="30000" dirty="0" smtClean="0"/>
              <a:t>A </a:t>
            </a:r>
            <a:r>
              <a:rPr lang="en-GB" sz="2800" dirty="0" smtClean="0"/>
              <a:t>and I</a:t>
            </a:r>
            <a:r>
              <a:rPr lang="en-GB" sz="2800" baseline="30000" dirty="0" smtClean="0"/>
              <a:t>B </a:t>
            </a:r>
            <a:r>
              <a:rPr lang="en-GB" sz="2800" dirty="0" smtClean="0"/>
              <a:t>are co-dominant</a:t>
            </a:r>
          </a:p>
          <a:p>
            <a:r>
              <a:rPr lang="en-GB" sz="2800" dirty="0" smtClean="0"/>
              <a:t>I</a:t>
            </a:r>
            <a:r>
              <a:rPr lang="en-GB" sz="2800" baseline="30000" dirty="0" smtClean="0"/>
              <a:t>O</a:t>
            </a:r>
            <a:r>
              <a:rPr lang="en-GB" sz="2800" dirty="0" smtClean="0"/>
              <a:t> is recessive to both</a:t>
            </a:r>
          </a:p>
          <a:p>
            <a:endParaRPr lang="en-GB" sz="2400" dirty="0" smtClean="0"/>
          </a:p>
          <a:p>
            <a:r>
              <a:rPr lang="en-GB" sz="2400" dirty="0" smtClean="0">
                <a:solidFill>
                  <a:schemeClr val="accent2"/>
                </a:solidFill>
              </a:rPr>
              <a:t>For the genotypes below state what blood group they would be:</a:t>
            </a:r>
          </a:p>
          <a:p>
            <a:pPr lvl="1"/>
            <a:r>
              <a:rPr lang="en-GB" sz="2400" dirty="0" smtClean="0"/>
              <a:t>I</a:t>
            </a:r>
            <a:r>
              <a:rPr lang="en-GB" sz="2400" baseline="30000" dirty="0" smtClean="0"/>
              <a:t>A</a:t>
            </a:r>
            <a:r>
              <a:rPr lang="en-GB" sz="2400" dirty="0" smtClean="0"/>
              <a:t> </a:t>
            </a:r>
            <a:r>
              <a:rPr lang="en-GB" sz="2400" dirty="0" err="1" smtClean="0"/>
              <a:t>I</a:t>
            </a:r>
            <a:r>
              <a:rPr lang="en-GB" sz="2400" baseline="30000" dirty="0" err="1" smtClean="0"/>
              <a:t>A</a:t>
            </a:r>
            <a:endParaRPr lang="en-GB" sz="2400" dirty="0" smtClean="0"/>
          </a:p>
          <a:p>
            <a:pPr lvl="1"/>
            <a:r>
              <a:rPr lang="en-GB" sz="2400" dirty="0" smtClean="0"/>
              <a:t>I</a:t>
            </a:r>
            <a:r>
              <a:rPr lang="en-GB" sz="2400" baseline="30000" dirty="0" smtClean="0"/>
              <a:t>B</a:t>
            </a:r>
            <a:r>
              <a:rPr lang="en-GB" sz="2400" dirty="0" smtClean="0"/>
              <a:t> </a:t>
            </a:r>
            <a:r>
              <a:rPr lang="en-GB" sz="2400" dirty="0" err="1" smtClean="0"/>
              <a:t>I</a:t>
            </a:r>
            <a:r>
              <a:rPr lang="en-GB" sz="2400" baseline="30000" dirty="0" err="1" smtClean="0"/>
              <a:t>B</a:t>
            </a:r>
            <a:endParaRPr lang="en-GB" sz="2400" baseline="30000" dirty="0" smtClean="0"/>
          </a:p>
          <a:p>
            <a:pPr lvl="1"/>
            <a:r>
              <a:rPr lang="en-GB" sz="2400" dirty="0" smtClean="0"/>
              <a:t>I</a:t>
            </a:r>
            <a:r>
              <a:rPr lang="en-GB" sz="2400" baseline="30000" dirty="0" smtClean="0"/>
              <a:t>A</a:t>
            </a:r>
            <a:r>
              <a:rPr lang="en-GB" sz="2400" dirty="0" smtClean="0"/>
              <a:t> I</a:t>
            </a:r>
            <a:r>
              <a:rPr lang="en-GB" sz="2400" baseline="30000" dirty="0" smtClean="0"/>
              <a:t>B</a:t>
            </a:r>
          </a:p>
          <a:p>
            <a:pPr lvl="1"/>
            <a:r>
              <a:rPr lang="en-GB" sz="2400" dirty="0" smtClean="0"/>
              <a:t>I</a:t>
            </a:r>
            <a:r>
              <a:rPr lang="en-GB" sz="2400" baseline="30000" dirty="0" smtClean="0"/>
              <a:t>A</a:t>
            </a:r>
            <a:r>
              <a:rPr lang="en-GB" sz="2400" dirty="0" smtClean="0"/>
              <a:t> I</a:t>
            </a:r>
            <a:r>
              <a:rPr lang="en-GB" sz="2400" baseline="30000" dirty="0" smtClean="0"/>
              <a:t>O</a:t>
            </a:r>
          </a:p>
          <a:p>
            <a:pPr lvl="1"/>
            <a:r>
              <a:rPr lang="en-GB" sz="2400" dirty="0" smtClean="0"/>
              <a:t>I</a:t>
            </a:r>
            <a:r>
              <a:rPr lang="en-GB" sz="2400" baseline="30000" dirty="0" smtClean="0"/>
              <a:t>B </a:t>
            </a:r>
            <a:r>
              <a:rPr lang="en-GB" sz="2400" dirty="0" smtClean="0"/>
              <a:t>I</a:t>
            </a:r>
            <a:r>
              <a:rPr lang="en-GB" sz="2400" baseline="30000" dirty="0" smtClean="0"/>
              <a:t>O</a:t>
            </a:r>
          </a:p>
          <a:p>
            <a:pPr lvl="1"/>
            <a:r>
              <a:rPr lang="en-GB" sz="2400" dirty="0" smtClean="0"/>
              <a:t>I</a:t>
            </a:r>
            <a:r>
              <a:rPr lang="en-GB" sz="2400" baseline="30000" dirty="0" smtClean="0"/>
              <a:t>O</a:t>
            </a:r>
            <a:r>
              <a:rPr lang="en-GB" sz="2400" dirty="0" smtClean="0"/>
              <a:t> </a:t>
            </a:r>
            <a:r>
              <a:rPr lang="en-GB" sz="2400" dirty="0" err="1" smtClean="0"/>
              <a:t>I</a:t>
            </a:r>
            <a:r>
              <a:rPr lang="en-GB" sz="2400" baseline="30000" dirty="0" err="1" smtClean="0"/>
              <a:t>O</a:t>
            </a:r>
            <a:endParaRPr lang="en-GB" sz="2400" dirty="0"/>
          </a:p>
        </p:txBody>
      </p:sp>
      <p:sp>
        <p:nvSpPr>
          <p:cNvPr id="4" name="TextBox 3"/>
          <p:cNvSpPr txBox="1"/>
          <p:nvPr/>
        </p:nvSpPr>
        <p:spPr>
          <a:xfrm>
            <a:off x="3407482" y="3530241"/>
            <a:ext cx="2786652" cy="2749094"/>
          </a:xfrm>
          <a:prstGeom prst="rect">
            <a:avLst/>
          </a:prstGeom>
          <a:noFill/>
        </p:spPr>
        <p:txBody>
          <a:bodyPr wrap="square" rtlCol="0">
            <a:spAutoFit/>
          </a:bodyPr>
          <a:lstStyle/>
          <a:p>
            <a:r>
              <a:rPr lang="en-GB" sz="2600" dirty="0"/>
              <a:t>Blood group A</a:t>
            </a:r>
          </a:p>
          <a:p>
            <a:r>
              <a:rPr lang="en-GB" sz="2600" dirty="0"/>
              <a:t>Blood group B</a:t>
            </a:r>
          </a:p>
          <a:p>
            <a:r>
              <a:rPr lang="en-GB" sz="2600" dirty="0"/>
              <a:t>Blood group AB</a:t>
            </a:r>
          </a:p>
          <a:p>
            <a:r>
              <a:rPr lang="en-GB" sz="2600" dirty="0"/>
              <a:t>Blood group A</a:t>
            </a:r>
          </a:p>
          <a:p>
            <a:r>
              <a:rPr lang="en-GB" sz="2600" dirty="0"/>
              <a:t>Blood group B</a:t>
            </a:r>
          </a:p>
          <a:p>
            <a:r>
              <a:rPr lang="en-GB" sz="2600" dirty="0"/>
              <a:t>Blood group O</a:t>
            </a:r>
          </a:p>
          <a:p>
            <a:endParaRPr lang="en-GB" dirty="0"/>
          </a:p>
        </p:txBody>
      </p:sp>
    </p:spTree>
    <p:extLst>
      <p:ext uri="{BB962C8B-B14F-4D97-AF65-F5344CB8AC3E}">
        <p14:creationId xmlns:p14="http://schemas.microsoft.com/office/powerpoint/2010/main" val="209397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Human Blood Groups</a:t>
            </a:r>
            <a:endParaRPr lang="en-GB" dirty="0"/>
          </a:p>
        </p:txBody>
      </p:sp>
      <p:sp>
        <p:nvSpPr>
          <p:cNvPr id="3" name="Content Placeholder 2"/>
          <p:cNvSpPr>
            <a:spLocks noGrp="1"/>
          </p:cNvSpPr>
          <p:nvPr>
            <p:ph idx="1"/>
          </p:nvPr>
        </p:nvSpPr>
        <p:spPr/>
        <p:txBody>
          <a:bodyPr>
            <a:normAutofit/>
          </a:bodyPr>
          <a:lstStyle/>
          <a:p>
            <a:pPr>
              <a:buNone/>
            </a:pPr>
            <a:r>
              <a:rPr lang="en-GB" sz="2800" dirty="0" smtClean="0">
                <a:solidFill>
                  <a:schemeClr val="accent2"/>
                </a:solidFill>
              </a:rPr>
              <a:t>Complete the following crosses:</a:t>
            </a:r>
          </a:p>
          <a:p>
            <a:pPr>
              <a:buNone/>
            </a:pPr>
            <a:endParaRPr lang="en-GB" sz="2800" dirty="0" smtClean="0">
              <a:solidFill>
                <a:schemeClr val="accent2"/>
              </a:solidFill>
            </a:endParaRPr>
          </a:p>
          <a:p>
            <a:pPr marL="514350" indent="-514350">
              <a:buAutoNum type="arabicPeriod"/>
            </a:pPr>
            <a:r>
              <a:rPr lang="en-GB" sz="2800" dirty="0" smtClean="0">
                <a:solidFill>
                  <a:schemeClr val="accent2"/>
                </a:solidFill>
              </a:rPr>
              <a:t>Parents: blood group O and blood group AB</a:t>
            </a:r>
          </a:p>
          <a:p>
            <a:pPr marL="514350" indent="-514350">
              <a:buAutoNum type="arabicPeriod"/>
            </a:pPr>
            <a:endParaRPr lang="en-GB" sz="2800" dirty="0" smtClean="0">
              <a:solidFill>
                <a:schemeClr val="accent2"/>
              </a:solidFill>
            </a:endParaRPr>
          </a:p>
          <a:p>
            <a:pPr marL="514350" indent="-514350">
              <a:buAutoNum type="arabicPeriod"/>
            </a:pPr>
            <a:r>
              <a:rPr lang="en-GB" sz="2800" dirty="0" smtClean="0">
                <a:solidFill>
                  <a:schemeClr val="accent2"/>
                </a:solidFill>
              </a:rPr>
              <a:t>Parents: blood group A and blood group B (both heterozygous with the I</a:t>
            </a:r>
            <a:r>
              <a:rPr lang="en-GB" sz="2800" baseline="30000" dirty="0" smtClean="0">
                <a:solidFill>
                  <a:schemeClr val="accent2"/>
                </a:solidFill>
              </a:rPr>
              <a:t>O</a:t>
            </a:r>
            <a:r>
              <a:rPr lang="en-GB" sz="2800" dirty="0" smtClean="0">
                <a:solidFill>
                  <a:schemeClr val="accent2"/>
                </a:solidFill>
              </a:rPr>
              <a:t> allele)</a:t>
            </a:r>
            <a:endParaRPr lang="en-GB" sz="2800" dirty="0">
              <a:solidFill>
                <a:schemeClr val="accent2"/>
              </a:solidFill>
            </a:endParaRPr>
          </a:p>
        </p:txBody>
      </p:sp>
    </p:spTree>
    <p:extLst>
      <p:ext uri="{BB962C8B-B14F-4D97-AF65-F5344CB8AC3E}">
        <p14:creationId xmlns:p14="http://schemas.microsoft.com/office/powerpoint/2010/main" val="3145699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88640"/>
            <a:ext cx="8229600" cy="1143000"/>
          </a:xfrm>
        </p:spPr>
        <p:txBody>
          <a:bodyPr/>
          <a:lstStyle/>
          <a:p>
            <a:r>
              <a:rPr lang="en-GB" dirty="0" smtClean="0"/>
              <a:t>Human Blood Group Answers</a:t>
            </a:r>
            <a:endParaRPr lang="en-GB" dirty="0"/>
          </a:p>
        </p:txBody>
      </p:sp>
      <p:grpSp>
        <p:nvGrpSpPr>
          <p:cNvPr id="20" name="Group 19"/>
          <p:cNvGrpSpPr/>
          <p:nvPr/>
        </p:nvGrpSpPr>
        <p:grpSpPr>
          <a:xfrm>
            <a:off x="3359696" y="1700808"/>
            <a:ext cx="4501388" cy="3429024"/>
            <a:chOff x="1571604" y="2428868"/>
            <a:chExt cx="4501388" cy="3429024"/>
          </a:xfrm>
        </p:grpSpPr>
        <p:grpSp>
          <p:nvGrpSpPr>
            <p:cNvPr id="3" name="Group 3"/>
            <p:cNvGrpSpPr/>
            <p:nvPr/>
          </p:nvGrpSpPr>
          <p:grpSpPr>
            <a:xfrm>
              <a:off x="1571604" y="2428868"/>
              <a:ext cx="4501388" cy="3429024"/>
              <a:chOff x="2357422" y="3857628"/>
              <a:chExt cx="3715570" cy="2644794"/>
            </a:xfrm>
          </p:grpSpPr>
          <p:sp>
            <p:nvSpPr>
              <p:cNvPr id="5" name="Rectangle 4"/>
              <p:cNvSpPr/>
              <p:nvPr/>
            </p:nvSpPr>
            <p:spPr>
              <a:xfrm>
                <a:off x="3214678" y="3857628"/>
                <a:ext cx="2857520"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Male gametes</a:t>
                </a:r>
              </a:p>
            </p:txBody>
          </p:sp>
          <p:sp>
            <p:nvSpPr>
              <p:cNvPr id="6" name="Rectangle 5"/>
              <p:cNvSpPr/>
              <p:nvPr/>
            </p:nvSpPr>
            <p:spPr>
              <a:xfrm>
                <a:off x="3214678" y="4143380"/>
                <a:ext cx="142876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a:t>
                </a:r>
                <a:r>
                  <a:rPr lang="en-GB" sz="2000" baseline="30000" dirty="0"/>
                  <a:t>A</a:t>
                </a:r>
              </a:p>
            </p:txBody>
          </p:sp>
          <p:sp>
            <p:nvSpPr>
              <p:cNvPr id="7" name="Rectangle 6"/>
              <p:cNvSpPr/>
              <p:nvPr/>
            </p:nvSpPr>
            <p:spPr>
              <a:xfrm>
                <a:off x="4643438" y="4143380"/>
                <a:ext cx="142876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a:t>
                </a:r>
                <a:r>
                  <a:rPr lang="en-GB" sz="2000" baseline="30000" dirty="0"/>
                  <a:t>B</a:t>
                </a:r>
                <a:endParaRPr lang="en-GB" baseline="30000" dirty="0"/>
              </a:p>
            </p:txBody>
          </p:sp>
          <p:sp>
            <p:nvSpPr>
              <p:cNvPr id="8" name="Rectangle 7"/>
              <p:cNvSpPr/>
              <p:nvPr/>
            </p:nvSpPr>
            <p:spPr>
              <a:xfrm rot="5400000">
                <a:off x="2500298" y="4857760"/>
                <a:ext cx="92869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dirty="0"/>
                  <a:t>I</a:t>
                </a:r>
                <a:r>
                  <a:rPr lang="en-GB" sz="2000" baseline="30000" dirty="0"/>
                  <a:t>O</a:t>
                </a:r>
              </a:p>
            </p:txBody>
          </p:sp>
          <p:sp>
            <p:nvSpPr>
              <p:cNvPr id="9" name="Rectangle 8"/>
              <p:cNvSpPr/>
              <p:nvPr/>
            </p:nvSpPr>
            <p:spPr>
              <a:xfrm rot="5400000">
                <a:off x="2500298" y="5786454"/>
                <a:ext cx="92869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dirty="0"/>
                  <a:t>I</a:t>
                </a:r>
                <a:r>
                  <a:rPr lang="en-GB" sz="2000" baseline="30000" dirty="0"/>
                  <a:t>O</a:t>
                </a:r>
              </a:p>
            </p:txBody>
          </p:sp>
          <p:sp>
            <p:nvSpPr>
              <p:cNvPr id="10" name="Rectangle 9"/>
              <p:cNvSpPr/>
              <p:nvPr/>
            </p:nvSpPr>
            <p:spPr>
              <a:xfrm>
                <a:off x="2357422" y="4643446"/>
                <a:ext cx="357190" cy="1857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Female gametes</a:t>
                </a:r>
              </a:p>
            </p:txBody>
          </p:sp>
          <p:cxnSp>
            <p:nvCxnSpPr>
              <p:cNvPr id="11" name="Straight Connector 10"/>
              <p:cNvCxnSpPr/>
              <p:nvPr/>
            </p:nvCxnSpPr>
            <p:spPr>
              <a:xfrm rot="5400000">
                <a:off x="3713950" y="5572140"/>
                <a:ext cx="1858182"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143504" y="5572140"/>
                <a:ext cx="1858182"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14678" y="6500834"/>
                <a:ext cx="28575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14678" y="5572140"/>
                <a:ext cx="2857520"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2857488" y="3714752"/>
              <a:ext cx="1285884" cy="646331"/>
            </a:xfrm>
            <a:prstGeom prst="rect">
              <a:avLst/>
            </a:prstGeom>
            <a:noFill/>
          </p:spPr>
          <p:txBody>
            <a:bodyPr wrap="square" rtlCol="0">
              <a:spAutoFit/>
            </a:bodyPr>
            <a:lstStyle/>
            <a:p>
              <a:r>
                <a:rPr lang="en-GB" sz="3600" dirty="0"/>
                <a:t>I</a:t>
              </a:r>
              <a:r>
                <a:rPr lang="en-GB" sz="3600" baseline="30000" dirty="0"/>
                <a:t>A</a:t>
              </a:r>
              <a:r>
                <a:rPr lang="en-GB" sz="3600" dirty="0"/>
                <a:t>I</a:t>
              </a:r>
              <a:r>
                <a:rPr lang="en-GB" sz="3600" baseline="30000" dirty="0"/>
                <a:t>O</a:t>
              </a:r>
            </a:p>
          </p:txBody>
        </p:sp>
        <p:sp>
          <p:nvSpPr>
            <p:cNvPr id="16" name="TextBox 15"/>
            <p:cNvSpPr txBox="1"/>
            <p:nvPr/>
          </p:nvSpPr>
          <p:spPr>
            <a:xfrm>
              <a:off x="2928926" y="4929198"/>
              <a:ext cx="1285884" cy="646331"/>
            </a:xfrm>
            <a:prstGeom prst="rect">
              <a:avLst/>
            </a:prstGeom>
            <a:noFill/>
          </p:spPr>
          <p:txBody>
            <a:bodyPr wrap="square" rtlCol="0">
              <a:spAutoFit/>
            </a:bodyPr>
            <a:lstStyle/>
            <a:p>
              <a:r>
                <a:rPr lang="en-GB" sz="3600" dirty="0"/>
                <a:t>I</a:t>
              </a:r>
              <a:r>
                <a:rPr lang="en-GB" sz="3600" baseline="30000" dirty="0"/>
                <a:t>A</a:t>
              </a:r>
              <a:r>
                <a:rPr lang="en-GB" sz="3600" dirty="0"/>
                <a:t>I</a:t>
              </a:r>
              <a:r>
                <a:rPr lang="en-GB" sz="3600" baseline="30000" dirty="0"/>
                <a:t>O</a:t>
              </a:r>
            </a:p>
          </p:txBody>
        </p:sp>
        <p:sp>
          <p:nvSpPr>
            <p:cNvPr id="17" name="TextBox 16"/>
            <p:cNvSpPr txBox="1"/>
            <p:nvPr/>
          </p:nvSpPr>
          <p:spPr>
            <a:xfrm>
              <a:off x="4572000" y="3786190"/>
              <a:ext cx="1285884" cy="646331"/>
            </a:xfrm>
            <a:prstGeom prst="rect">
              <a:avLst/>
            </a:prstGeom>
            <a:noFill/>
          </p:spPr>
          <p:txBody>
            <a:bodyPr wrap="square" rtlCol="0">
              <a:spAutoFit/>
            </a:bodyPr>
            <a:lstStyle/>
            <a:p>
              <a:r>
                <a:rPr lang="en-GB" sz="3600" dirty="0"/>
                <a:t>I</a:t>
              </a:r>
              <a:r>
                <a:rPr lang="en-GB" sz="3600" baseline="30000" dirty="0"/>
                <a:t>B</a:t>
              </a:r>
              <a:r>
                <a:rPr lang="en-GB" sz="3600" dirty="0"/>
                <a:t>I</a:t>
              </a:r>
              <a:r>
                <a:rPr lang="en-GB" sz="3600" baseline="30000" dirty="0"/>
                <a:t>O</a:t>
              </a:r>
            </a:p>
          </p:txBody>
        </p:sp>
        <p:sp>
          <p:nvSpPr>
            <p:cNvPr id="18" name="TextBox 17"/>
            <p:cNvSpPr txBox="1"/>
            <p:nvPr/>
          </p:nvSpPr>
          <p:spPr>
            <a:xfrm>
              <a:off x="4572000" y="4857760"/>
              <a:ext cx="1285884" cy="646331"/>
            </a:xfrm>
            <a:prstGeom prst="rect">
              <a:avLst/>
            </a:prstGeom>
            <a:noFill/>
          </p:spPr>
          <p:txBody>
            <a:bodyPr wrap="square" rtlCol="0">
              <a:spAutoFit/>
            </a:bodyPr>
            <a:lstStyle/>
            <a:p>
              <a:r>
                <a:rPr lang="en-GB" sz="3600" dirty="0"/>
                <a:t>I</a:t>
              </a:r>
              <a:r>
                <a:rPr lang="en-GB" sz="3600" baseline="30000" dirty="0"/>
                <a:t>B</a:t>
              </a:r>
              <a:r>
                <a:rPr lang="en-GB" sz="3600" dirty="0"/>
                <a:t>I</a:t>
              </a:r>
              <a:r>
                <a:rPr lang="en-GB" sz="3600" baseline="30000" dirty="0"/>
                <a:t>O</a:t>
              </a:r>
            </a:p>
          </p:txBody>
        </p:sp>
      </p:grpSp>
      <p:sp>
        <p:nvSpPr>
          <p:cNvPr id="19" name="TextBox 18"/>
          <p:cNvSpPr txBox="1"/>
          <p:nvPr/>
        </p:nvSpPr>
        <p:spPr>
          <a:xfrm>
            <a:off x="2306999" y="5418454"/>
            <a:ext cx="8587423" cy="400110"/>
          </a:xfrm>
          <a:prstGeom prst="rect">
            <a:avLst/>
          </a:prstGeom>
          <a:noFill/>
        </p:spPr>
        <p:txBody>
          <a:bodyPr wrap="square" rtlCol="0">
            <a:spAutoFit/>
          </a:bodyPr>
          <a:lstStyle/>
          <a:p>
            <a:r>
              <a:rPr lang="en-GB" sz="2000" dirty="0"/>
              <a:t>Offspring phenotypes: 	50% blood group A, </a:t>
            </a:r>
            <a:r>
              <a:rPr lang="en-GB" sz="2000" dirty="0" smtClean="0"/>
              <a:t>50</a:t>
            </a:r>
            <a:r>
              <a:rPr lang="en-GB" sz="2000" dirty="0"/>
              <a:t>% blood group B</a:t>
            </a:r>
          </a:p>
        </p:txBody>
      </p:sp>
    </p:spTree>
    <p:extLst>
      <p:ext uri="{BB962C8B-B14F-4D97-AF65-F5344CB8AC3E}">
        <p14:creationId xmlns:p14="http://schemas.microsoft.com/office/powerpoint/2010/main" val="391890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0"/>
            <a:ext cx="8229600" cy="1143000"/>
          </a:xfrm>
        </p:spPr>
        <p:txBody>
          <a:bodyPr/>
          <a:lstStyle/>
          <a:p>
            <a:r>
              <a:rPr lang="en-GB" dirty="0" smtClean="0"/>
              <a:t>Human Blood Group Answers</a:t>
            </a:r>
            <a:endParaRPr lang="en-GB" dirty="0"/>
          </a:p>
        </p:txBody>
      </p:sp>
      <p:grpSp>
        <p:nvGrpSpPr>
          <p:cNvPr id="20" name="Group 19"/>
          <p:cNvGrpSpPr/>
          <p:nvPr/>
        </p:nvGrpSpPr>
        <p:grpSpPr>
          <a:xfrm>
            <a:off x="3071664" y="1484784"/>
            <a:ext cx="4501388" cy="3429024"/>
            <a:chOff x="1571604" y="2428868"/>
            <a:chExt cx="4501388" cy="3429024"/>
          </a:xfrm>
        </p:grpSpPr>
        <p:grpSp>
          <p:nvGrpSpPr>
            <p:cNvPr id="3" name="Group 3"/>
            <p:cNvGrpSpPr/>
            <p:nvPr/>
          </p:nvGrpSpPr>
          <p:grpSpPr>
            <a:xfrm>
              <a:off x="1571604" y="2428868"/>
              <a:ext cx="4501388" cy="3429024"/>
              <a:chOff x="2357422" y="3857628"/>
              <a:chExt cx="3715570" cy="2644794"/>
            </a:xfrm>
          </p:grpSpPr>
          <p:sp>
            <p:nvSpPr>
              <p:cNvPr id="5" name="Rectangle 4"/>
              <p:cNvSpPr/>
              <p:nvPr/>
            </p:nvSpPr>
            <p:spPr>
              <a:xfrm>
                <a:off x="3214678" y="3857628"/>
                <a:ext cx="2857520"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Male gametes</a:t>
                </a:r>
              </a:p>
            </p:txBody>
          </p:sp>
          <p:sp>
            <p:nvSpPr>
              <p:cNvPr id="6" name="Rectangle 5"/>
              <p:cNvSpPr/>
              <p:nvPr/>
            </p:nvSpPr>
            <p:spPr>
              <a:xfrm>
                <a:off x="3214678" y="4143380"/>
                <a:ext cx="142876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a:t>
                </a:r>
                <a:r>
                  <a:rPr lang="en-GB" sz="2000" baseline="30000" dirty="0"/>
                  <a:t>A</a:t>
                </a:r>
              </a:p>
            </p:txBody>
          </p:sp>
          <p:sp>
            <p:nvSpPr>
              <p:cNvPr id="7" name="Rectangle 6"/>
              <p:cNvSpPr/>
              <p:nvPr/>
            </p:nvSpPr>
            <p:spPr>
              <a:xfrm>
                <a:off x="4643438" y="4143380"/>
                <a:ext cx="142876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a:t>
                </a:r>
                <a:r>
                  <a:rPr lang="en-GB" sz="2000" baseline="30000" dirty="0"/>
                  <a:t>O</a:t>
                </a:r>
                <a:endParaRPr lang="en-GB" baseline="30000" dirty="0"/>
              </a:p>
            </p:txBody>
          </p:sp>
          <p:sp>
            <p:nvSpPr>
              <p:cNvPr id="8" name="Rectangle 7"/>
              <p:cNvSpPr/>
              <p:nvPr/>
            </p:nvSpPr>
            <p:spPr>
              <a:xfrm rot="5400000">
                <a:off x="2500298" y="4857760"/>
                <a:ext cx="92869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dirty="0"/>
                  <a:t>I</a:t>
                </a:r>
                <a:r>
                  <a:rPr lang="en-GB" sz="2000" baseline="30000" dirty="0"/>
                  <a:t>B</a:t>
                </a:r>
              </a:p>
            </p:txBody>
          </p:sp>
          <p:sp>
            <p:nvSpPr>
              <p:cNvPr id="9" name="Rectangle 8"/>
              <p:cNvSpPr/>
              <p:nvPr/>
            </p:nvSpPr>
            <p:spPr>
              <a:xfrm rot="5400000">
                <a:off x="2500298" y="5786454"/>
                <a:ext cx="92869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dirty="0"/>
                  <a:t>I</a:t>
                </a:r>
                <a:r>
                  <a:rPr lang="en-GB" sz="2000" baseline="30000" dirty="0"/>
                  <a:t>O</a:t>
                </a:r>
              </a:p>
            </p:txBody>
          </p:sp>
          <p:sp>
            <p:nvSpPr>
              <p:cNvPr id="10" name="Rectangle 9"/>
              <p:cNvSpPr/>
              <p:nvPr/>
            </p:nvSpPr>
            <p:spPr>
              <a:xfrm>
                <a:off x="2357422" y="4643446"/>
                <a:ext cx="357190" cy="1857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Female gametes</a:t>
                </a:r>
              </a:p>
            </p:txBody>
          </p:sp>
          <p:cxnSp>
            <p:nvCxnSpPr>
              <p:cNvPr id="11" name="Straight Connector 10"/>
              <p:cNvCxnSpPr/>
              <p:nvPr/>
            </p:nvCxnSpPr>
            <p:spPr>
              <a:xfrm rot="5400000">
                <a:off x="3713950" y="5572140"/>
                <a:ext cx="1858182"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143504" y="5572140"/>
                <a:ext cx="1858182"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14678" y="6500834"/>
                <a:ext cx="28575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14678" y="5572140"/>
                <a:ext cx="2857520"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2857488" y="3714752"/>
              <a:ext cx="1285884" cy="646331"/>
            </a:xfrm>
            <a:prstGeom prst="rect">
              <a:avLst/>
            </a:prstGeom>
            <a:noFill/>
          </p:spPr>
          <p:txBody>
            <a:bodyPr wrap="square" rtlCol="0">
              <a:spAutoFit/>
            </a:bodyPr>
            <a:lstStyle/>
            <a:p>
              <a:r>
                <a:rPr lang="en-GB" sz="3600" dirty="0"/>
                <a:t>I</a:t>
              </a:r>
              <a:r>
                <a:rPr lang="en-GB" sz="3600" baseline="30000" dirty="0"/>
                <a:t>A</a:t>
              </a:r>
              <a:r>
                <a:rPr lang="en-GB" sz="3600" dirty="0"/>
                <a:t>I</a:t>
              </a:r>
              <a:r>
                <a:rPr lang="en-GB" sz="3600" baseline="30000" dirty="0"/>
                <a:t>B</a:t>
              </a:r>
            </a:p>
          </p:txBody>
        </p:sp>
        <p:sp>
          <p:nvSpPr>
            <p:cNvPr id="16" name="TextBox 15"/>
            <p:cNvSpPr txBox="1"/>
            <p:nvPr/>
          </p:nvSpPr>
          <p:spPr>
            <a:xfrm>
              <a:off x="2857488" y="4929198"/>
              <a:ext cx="1285884" cy="646331"/>
            </a:xfrm>
            <a:prstGeom prst="rect">
              <a:avLst/>
            </a:prstGeom>
            <a:noFill/>
          </p:spPr>
          <p:txBody>
            <a:bodyPr wrap="square" rtlCol="0">
              <a:spAutoFit/>
            </a:bodyPr>
            <a:lstStyle/>
            <a:p>
              <a:r>
                <a:rPr lang="en-GB" sz="3600" dirty="0"/>
                <a:t>I</a:t>
              </a:r>
              <a:r>
                <a:rPr lang="en-GB" sz="3600" baseline="30000" dirty="0"/>
                <a:t>A</a:t>
              </a:r>
              <a:r>
                <a:rPr lang="en-GB" sz="3600" dirty="0"/>
                <a:t>I</a:t>
              </a:r>
              <a:r>
                <a:rPr lang="en-GB" sz="3600" baseline="30000" dirty="0"/>
                <a:t>O</a:t>
              </a:r>
            </a:p>
          </p:txBody>
        </p:sp>
        <p:sp>
          <p:nvSpPr>
            <p:cNvPr id="17" name="TextBox 16"/>
            <p:cNvSpPr txBox="1"/>
            <p:nvPr/>
          </p:nvSpPr>
          <p:spPr>
            <a:xfrm>
              <a:off x="4643438" y="3786190"/>
              <a:ext cx="1285884" cy="646331"/>
            </a:xfrm>
            <a:prstGeom prst="rect">
              <a:avLst/>
            </a:prstGeom>
            <a:noFill/>
          </p:spPr>
          <p:txBody>
            <a:bodyPr wrap="square" rtlCol="0">
              <a:spAutoFit/>
            </a:bodyPr>
            <a:lstStyle/>
            <a:p>
              <a:r>
                <a:rPr lang="en-GB" sz="3600" dirty="0"/>
                <a:t>I</a:t>
              </a:r>
              <a:r>
                <a:rPr lang="en-GB" sz="3600" baseline="30000" dirty="0"/>
                <a:t>B</a:t>
              </a:r>
              <a:r>
                <a:rPr lang="en-GB" sz="3600" dirty="0"/>
                <a:t>I</a:t>
              </a:r>
              <a:r>
                <a:rPr lang="en-GB" sz="3600" baseline="30000" dirty="0"/>
                <a:t>O</a:t>
              </a:r>
            </a:p>
          </p:txBody>
        </p:sp>
        <p:sp>
          <p:nvSpPr>
            <p:cNvPr id="18" name="TextBox 17"/>
            <p:cNvSpPr txBox="1"/>
            <p:nvPr/>
          </p:nvSpPr>
          <p:spPr>
            <a:xfrm>
              <a:off x="4572000" y="4929198"/>
              <a:ext cx="1285884" cy="646331"/>
            </a:xfrm>
            <a:prstGeom prst="rect">
              <a:avLst/>
            </a:prstGeom>
            <a:noFill/>
          </p:spPr>
          <p:txBody>
            <a:bodyPr wrap="square" rtlCol="0">
              <a:spAutoFit/>
            </a:bodyPr>
            <a:lstStyle/>
            <a:p>
              <a:r>
                <a:rPr lang="en-GB" sz="3600" dirty="0"/>
                <a:t>I</a:t>
              </a:r>
              <a:r>
                <a:rPr lang="en-GB" sz="3600" baseline="30000" dirty="0"/>
                <a:t>O</a:t>
              </a:r>
              <a:r>
                <a:rPr lang="en-GB" sz="3600" dirty="0"/>
                <a:t>I</a:t>
              </a:r>
              <a:r>
                <a:rPr lang="en-GB" sz="3600" baseline="30000" dirty="0"/>
                <a:t>O</a:t>
              </a:r>
            </a:p>
          </p:txBody>
        </p:sp>
      </p:grpSp>
      <p:sp>
        <p:nvSpPr>
          <p:cNvPr id="19" name="TextBox 18"/>
          <p:cNvSpPr txBox="1"/>
          <p:nvPr/>
        </p:nvSpPr>
        <p:spPr>
          <a:xfrm>
            <a:off x="2524100" y="5085185"/>
            <a:ext cx="7460332" cy="1323439"/>
          </a:xfrm>
          <a:prstGeom prst="rect">
            <a:avLst/>
          </a:prstGeom>
          <a:noFill/>
        </p:spPr>
        <p:txBody>
          <a:bodyPr wrap="square" rtlCol="0">
            <a:spAutoFit/>
          </a:bodyPr>
          <a:lstStyle/>
          <a:p>
            <a:r>
              <a:rPr lang="en-GB" sz="2000" dirty="0"/>
              <a:t>Offspring phenotypes: 	25% blood group </a:t>
            </a:r>
            <a:r>
              <a:rPr lang="en-GB" sz="2000" dirty="0" smtClean="0"/>
              <a:t>AB </a:t>
            </a:r>
            <a:endParaRPr lang="en-GB" sz="2000" dirty="0"/>
          </a:p>
          <a:p>
            <a:r>
              <a:rPr lang="en-GB" sz="2000" dirty="0"/>
              <a:t>		</a:t>
            </a:r>
            <a:r>
              <a:rPr lang="en-GB" sz="2000" dirty="0" smtClean="0"/>
              <a:t>			</a:t>
            </a:r>
            <a:r>
              <a:rPr lang="en-GB" sz="2000" dirty="0"/>
              <a:t>	25% blood group </a:t>
            </a:r>
            <a:r>
              <a:rPr lang="en-GB" sz="2000" dirty="0" smtClean="0"/>
              <a:t>B</a:t>
            </a:r>
            <a:endParaRPr lang="en-GB" sz="2000" dirty="0"/>
          </a:p>
          <a:p>
            <a:r>
              <a:rPr lang="en-GB" sz="2000" dirty="0"/>
              <a:t>			</a:t>
            </a:r>
            <a:r>
              <a:rPr lang="en-GB" sz="2000" dirty="0" smtClean="0"/>
              <a:t>			25</a:t>
            </a:r>
            <a:r>
              <a:rPr lang="en-GB" sz="2000" dirty="0"/>
              <a:t>% blood group </a:t>
            </a:r>
            <a:r>
              <a:rPr lang="en-GB" sz="2000" dirty="0" smtClean="0"/>
              <a:t>A </a:t>
            </a:r>
            <a:endParaRPr lang="en-GB" sz="2000" dirty="0"/>
          </a:p>
          <a:p>
            <a:r>
              <a:rPr lang="en-GB" sz="2000" dirty="0"/>
              <a:t>			</a:t>
            </a:r>
            <a:r>
              <a:rPr lang="en-GB" sz="2000" dirty="0" smtClean="0"/>
              <a:t>			25</a:t>
            </a:r>
            <a:r>
              <a:rPr lang="en-GB" sz="2000" dirty="0"/>
              <a:t>% blood group O</a:t>
            </a:r>
          </a:p>
        </p:txBody>
      </p:sp>
      <p:sp>
        <p:nvSpPr>
          <p:cNvPr id="23554" name="AutoShape 2" descr="data:image/jpg;base64,/9j/4AAQSkZJRgABAQAAAQABAAD/2wBDAAkGBwgHBgkIBwgKCgkLDRYPDQwMDRsUFRAWIB0iIiAdHx8kKDQsJCYxJx8fLT0tMTU3Ojo6Iys/RD84QzQ5Ojf/2wBDAQoKCg0MDRoPDxo3JR8lNzc3Nzc3Nzc3Nzc3Nzc3Nzc3Nzc3Nzc3Nzc3Nzc3Nzc3Nzc3Nzc3Nzc3Nzc3Nzc3Nzf/wAARCACxANIDASIAAhEBAxEB/8QAGwAAAgMBAQEAAAAAAAAAAAAABAUAAgMGAQf/xABIEAACAQMCAwUFBQQIAwcFAAABAgMABBESIQUxQRMiUWFxMoGRobEGFMHR8CMzQlIVJDRyc7Lh8Qc1kxZDRFN0ksJVYoLD4v/EABkBAAMBAQEAAAAAAAAAAAAAAAABAgMEBf/EACMRAAICAgIDAQEAAwAAAAAAAAABAhEDEiExBBNRQSIUMmH/2gAMAwEAAhEDEQA/APjssz9pJIsrFSx0jJ3yTk/jVp72aeHRl+xBzjUayYoSAFIXoM8h+dHWsERTGpNI8dvjUOkS6B4rRmjV9JO4ydW/lVOI2zRssjP3n3weZp1wxFTtHaQEYyRgYXw3rPi3D3l/rWrKAAsFG2nyoTFfIJw2SFXiV10lVyS229bJfM8EsUhQwknGfaAznalTuikmIvsdtXhW9rCHYF9lxv0FDQNHtwi3ErtAyhNIAGMZNex8OcEMzKvUb7E0bJZRMY92wBkaTW8HCU7SMkyaQQx1PRYrBUlcoYbqNXjHeUgY+HjREPFdBClERTsWI6etMZLVHfGkHI3UjGTVX4TDBAHCkuo9nVnY+tQ2TaEb3TztIwTETtz55H4UVOsCTukZ7MDZFdgRnzpj90srOItMCxTTpYfwkHliub0r2sqlwxyTr6N501TLVUPbKCCHVpkR5W3ZiwJb08KE4nIqSiGMlJmbmGxWHB5UhmYT9l2Tciy7n02om6sluZZJLZdekEA6vaOOXlTEu+QDDQuvbNJoB3JGQ3x50wvTDdWOmG5ZI1IJUDb3j30tuGmxHZTxgyRkBTq5Z6HpTbhVvDbgrchce2HJ2IpN0EuDNGew/d3MkilMbNsKoOKa9aXMfagjbA2+FNbSaO1uHYIXLMFAQZ2znJ8qx/owXd9NJasY49RAbUCc53AHMClwyUr7EH3SWWRXtwMFc55Ba1h4ZNcXAEi9ip5vz1elGSLPbO8PaRmPJK9oNJJFOuFiKeJGEaqwXfDbZzyp7ND2YttIXaKYxiMxhymZSdRHkPDl8Kl1wdYbRTE6s2tS669sE45VS/tna51yLHGzZxFnfA61hMXkgZY4yioQp8x5eVIOTS44ckUZM5VmbUdgcqAefyrG17FO2YsojTBVs5yfKhnjQwOySONWyjO58/rQkkRUBdSnBwcHmatLjkaVjR7qZnDwyaHVfZz7XrTS1vbW6ikWWEN3e+CcaX8ceFcq5YkaQwI2rWCKfszIkmnB5Zxmih6jsRwKAPvVqcbZLmpSIxNk99alGoqZ6sjiUjswNsYNFw3EcNhGirGZMsSWGCN9vUVS0tLqSRo4FMr45E8qKgspLb9pcoP2Q7yk8+e1JsbBLO7MMNwg0lpMADTy86ytZLj2Q8hjzpIDY29Kbnh0EsZvXnZEbvMEXPy6bUHDB20rdmrRxE5Vj4jkKaYWgaa2Haqmo5blk88nFaSQQwwqkkn7VeYwTnflRN5NHDEYmjDXAOrtCMYB8POlkpeQk5YhjnPPFC5AZGaZhbWlmoURAtqO53Oc+lb3HGCEOkgyBQoXGcN1pH2jF2y5UYwSvXFN+FQxWzOt6FDOgZDnOAelDBpDbhvFYWXVd4DgDTGOvn5VWTiYu5SSHhTOgIyjveeelJWt7qeR7jh9jMbeM5LKhYbcyaulybl4lliVSSSrB8DPnS1FrQZxEEwiKSciPtQuScnluaDt7UKuIWExzyx7P+9Hf0R2tvokdy7SGTK7jbAx8DW1pHIlq8Qy0urukjB0joTUt0gsBmsluJkVCkUgGTjOD+VEuw4OsslriRDpJU94j18PWm0Vm0f7xW7QgDONh+dKLoKs1wl4oWEyEAo3tDOcMPCkuRIX/wBLq992zwRpuc6E73lv1ou2uobjvXDJrOe6QMqo6UiniCudHsnkc86ccMgsxbiRI5ZrgjZSBhT5j31UlGrLaRdOyAuAY5II2GNabgnO3uqsMs0CAJMcY09pGckii24S9xZqY5OzZCSU1agOhG1Frw2GK0CgrFKW7jIPaPjiptEukAzQqkOLuYSJgtqUZODQFvO6L2UUrIN235AYrac3FzIgklWVIv4sEat96LWx7WUrBbrGQ2ApyR4bHr407oSN72INZxSXBzIAOUuDgjmM0vt5rq3iFoSTGRlVccx5E8qobW4e5aRhrjU6WPtDPgfCsm+9xPidmMakxgjdfcDQkVRNduixvKJBKGDIvIAfjjGa84hNbzvGYLbscDBP8w8aOazia3jMqFRHknJ6dPSqm2tZYw8jhIlbURqyd/Dxp9IBLMpHJifOs92Gyty5k5o+SGEq5iBUqcaWOSaGYFQDyHWqTGjLsz51KtqH84qUwCbcO2o5fUndJO2PD0qLDdupcoSEHeznf8zRFvJeW0bxQyKQ4Os6QTmmc8XEgcpcQOgQaihGMb8wffWblTEwRoUhTsJZQEcAsp/hPiTQUt4YyDGo0gbeNbXVtLHPoZVZ2IBUNnHr4elBmxkM2lmVB4kk4pxoEkEfeoruOXXGFITOTuc1ZXTTCsMgj1ggnFYraJE47RnKHY6OtHJwyG4YMjlY8EqM4PwquAZZIEW4yV1vHsAqgaunPyoiPh7X+FRdNsrks3VmPQGvYraSW5t7RIpWZ3VA4GSCT/F9a70WNvY2So5WOC2j3bzPj8TQlYR7OHmsxYEySaldRlGU95ffTSb7GTz8A/pZZ4hdsvbfdezwdI3znxxvihlWT7RcZxEDHZRe1IdgFHptvXfXSx23Br2+nyEWHs4hjGM91fmRVMtrg+Zz3klrFbNGgaV2ZTq2G2DnFZcMZIrkl+bMZHGcgDwrLicUhW1gVsAyOTjryrLRLG5COSuCpIHIDasn0S1SOhXjdlqaKZiYyQDldj50DfRWN4+IwG17B9BUqfLxpLw647GRyygxNsQ3iOVNZbiK4ljilOnIyrdE6/GiqIoX3NjHawHtSut84wMkAcs0FZXMkBYwwo78ySDnH5VteT3CXTNJISG2GpcAgcqxjOicSj9kxzliSPhir/C10dJa3FylqkpI0yHUQy40+6sbxFnkwJYlnRTgBuW2cgelbwwowQTXYXAyuDhiMZ35nrUsEht79oACZZ8NuPlyyKw4sn8EYuPu5BlKuuoMCvM/6Ux4ZxNRODJHEqs+FZRjfz8KK4pw3h0EbPcl1kO405OT5ZpE9uwCiJdMeQc+A8TWnDHSaOhv7dZys/DowzLuRGfaPry2rmvvqpM8rs7MTsG5g+dPLTiAto7W2gC4PtueRPh/rSviXDURWnM6IcZZSNyfHHSnFoS4D+EX8N1Gba6A16TnP8Q/OhHtorCVlZsK/eRzv3fDehuEWpuLxQTgKNQbl5c6eXfC+20SXLEJH/Dj2vKmwsHhtYpEFwqLLCFwRyPw8aXzwJIGjVXTPic00s3uGuXiEZ+7NkYz3UwNiKpfBVZi45eVJcCOcNo4JGlvhUpt2sf8p+FSnsytmBm7afQFXDKc7c/dR6wGVXkYOI+x1ADB5bDIHmaCngS3hWRMq7brvvVJ72QhUwVAGGA2zyoaTAL4deRqCrx9pLrJDE7DYURNdosw+8KpGcAKtJ4HkVtYUZztkbU84WRezKJI420ppRI9znqTSarkdCi9udV0Ui1dlyGRg48aJ+/MsqBUUomDucDltmnc/DHkaWdrbUxACBk2QD08aHs+HTd/Ns3ZHcAxb5HrS3iCi2uENP8Ah6s9zxOeSYEKoMgJGAGPd+h+OK6+4tDxiQ2zN/V17zYO7Y/WKT/ZOFrLht1NKOzkuZtChxpYKPLp1p9wyQRwXDqgUDbUOQ2rZdFJCmKOJbwW8CLHbxtsi+yfzNM/tomPskkLNgy3CcugGT9cUu+z0LXF+mQCCcnFHfb1bp7ezhsowxLMxOrGMDA+vyqZNJWW026R8zllZ2tpNR1LIyKR6gZHuBrQWd4lopmRRlhltW2CM+6jrDhF5K0AuSUMEjM6qdRwSdhiunseHRxxxF0MzAfu2OQueXvzU62ZyX4cVa8Eu7g9naW0jjBJkUEAddyacWn2SmgMQnuoElk30ONWPMkfCuuWJJICJhIxY+zHtjPiPjvWtukCZLr+1cZ1FiDjfGD05eNa6CoRN9mppsRrcwHSMkOniD49aUXH2OliutQZJguTiM5Xn5+td+trE8Cs5EMKZJKuVGevX9e6rTw2ixtI0hXHeCIxJx442AHKm4qh0fPLvh9zAe2hg1MgyXTfl5Dfag55V7C2R4sSk5VlkzIvmT0r6PNBaAs8sblUwoKvjfHz5+lLLjhlpNmR4CSD3gygEAnAy2cZPnWLxfBanATfe7i5jtXug8cuCr45AHnmulh4fBFEVXGkDduZPiTWnEPsUs+XsrkIADjLEaT4UTw7gvFYoGjmvLSV1wEOH3x47VnNqC5GsU30cXfRx210DEheJX0/tdyw559Ksb+1MdxZyQsXYj9qMEsM7jy6V09z9kb2Q5nurRmySNIbAzQcn2CuZnaT77bIxbnocj6VMckH+l+jJ8Etjc28EborMYkc6UIBOTuPTw91Vn408sbDszzwDkECnz/8Prkw7XkXaHGSI2wSKpH9ibmG3eOS+gGeWqJqfsgndj/x5/BZwG5XsDDJjUp1DzHl76vfqXVwg9pvlRqfY+dZVePiNqcAAjS2PdRD/Y64mBA4tACT/Id/nT9sPoPxshy/3d/5fnUrof8AsBd//Vov/YfzqU/bD6HoyHJQW6XNyiSTlItsF9yPIV0F5wqKWN2hk1SIN+WTjp5cqRRzdrKz9mNLkjSq03+zSW0Kyvc2LTXCydwvIQFGM+yFOT505ulZOOG8kj3h3CoJgGuZ44EB3znUw8B0FdTZzQWsQtbA20NvzKnVk+eRuffWYvoNQJsixxyLuwHu01tFcW2FCIV3yctk/Mj6V5+XNKR62Lx4wQZG0brhrpASMd2Nzj6VePh9iCXkmZlzvphYH4kmhH4k8TabVwhxkBoOf4/CteG313xDiSW7yjswjMwQDTt0GBmssePJllVlZJRhEvITDpjwUPNFbfGrYZHpTUxm24PLhD7OPdj50tFvLdcU9oErJ3c7nbb6V1vEUgtOHRxkhizbZPTlmvbSpUeTduwD7NcPNtbCeZeY2Xx/W9JvthL2nGUiD5SKPRIo6Hmfnt7q6DiXEzwywifRqlI0wxnmzdTjw3+VcgttPLKXvkZmZjlW21nckn4599FJ9g5NO0E8JtexcuFOVy2s9cZP0BFOEt0MW5YsN+Xw+n63qW0YZH/ZtjUd5NvPn6kfrNMLdnj0KpDFlJBUZ22z5bkfTPMVZB6triJEhkIcZVyBgAdcbb9Ky+7RSxKirGmhtRZsk5HLp6flRSBTA6uilt9DA6ceHPfxHxqv3tJI1WIlQdmTXjVg429/SmANJYh5NEjSNrBY4Q4x5c9um2K8hJEGNTSJshBVu/jy6DPSjXtyU3XR2TakWXIyPf652qkbmN3XWWJ74VWA2ORkc8+u30oAF7VX2ZQrIumNNuXTp4YqjB5VK6cylcFGUqceHny3FavKYkeadHlfOC2xDDOR02xnFevbkyIqL2SkllXUS2OZBAOR18c4qQBl4eqQFZJATzA1aj5An/ShbmEKBNNCrKDoZ8nCkdDgjBxTCK0WFBCWJVThpNWob4xy5c/Tf443iK2Ehl0tjvFBgHHLI3HX/aonCM1TRUZuLtC/FuHBj0n/APEsPrVyQxwUVfPRp/GpxLgYS0BALuh1EkgEqfTbANJXs5FbvQxOB4ZOPlXkZsEsPT4PUw5Y5Vz2dB2ltCn7aUAeS1Vb+wYaUmBB8Y/zFc68BZgoSNBjkU/HFYzcPPtK1uD4H/asYzf6zb1o6Vp7NASzvjpoA3rP+krItpUNnOMsp5/CuSmsnB3mTXnI0MdvlWkPD2aIossmDzAJOatyi/0Wp1X3+1/mX/pmpXL/ANDx9Ulz6t+VSpuH0NRF9m7WM2DzdvpJYBgQNIIIx9abpaPDJcyGbDTMp0dnncAgHn4frwI+wvAmnsJbqQylTJpjZTgADGTjx6eXSiftFF91ma1h1Lga5D5ncD0xv76682f+9Ecfi+NS9jFE132MU8kjl0QBUZFUZYjrn+HPpXttcXEkcY+8OdZ9hY1A9OdJrSGW9guoYkMsrSIEQb6iTjFfSuFfZ6LhXDUgPZm8XDTXGSQr9VXxHPNbxwboqfkaMUtwOa3s5Jrq4EWVLKuoZLcwMCmX2cYOJ7p7YxFSFkVvaQD0rpLfgrSRi6mUTMynBf06D40q4kOzkaSFTC0YOoEYyB4+ma6MeKMOjjyZZT7GPA4YGubieQoAWyrHkABzHxoi8gW6njLFRGnLI54Ofw+VcnbPcwxqwUlWyFXHPl08KfwR3MsE09+QvYRsdKZ3OP1mtDJAt6UuuITXjGNmb9nArMMBF3A9539/lVNcbSK6ucai2ActtsSR8QffQJdO1bH7vUyRqRhcYx+h/oaPtYpHchvaWTbRsxUAA8/UY95GOjA8Zpp7pgQowxwozg8zjUfQ7nfflW8cZ9tcNoAGQhA2zvvuTtzz06VYQoiiVVUZGVzvzIb3YHTl4VeDLWzywqSjYQ6c4B/QB/3oA0Y600tAykRmVmOASep8Byo1FeNAG7kgTG5wB4Y2xg5G2fShRCtsO0ktzKwUrLKTpHIdeWDgGtZMCRHjYNIOaBgmNs7Dkxx45BHXwoDQFMwqpjkIOXRVJ0+Ybn0P51S/g7S4RoXGoIO9MrEpnk2MfWio7YPCIu2XUT2gODgAjkNuXlnr1xUFs0EUhMrEKdAaQnGgjcZ5gAjnz33oATR2k9zOjazpDEhpGGnV68seRxTGG2uMlpIgVVe6HGMDYb+X5DwzTK4U9iF7QalUBg5He942IxjB51pBdI8iFdSoDoZGA7qsORI6Agfo0AKXWZYZBIO8xwOikeI6887VrGFhQRpCqud8gbMOhHnkHI+eaaxRMs+FWOUNkmNhtjlny5Y93Shr+N4UE0lqIwjbNjJPXff03pAAOhmDEokaqeR2Uhtz+vWuXm4bHbXJiuLeMrINcTSIuceGfyrsbpIkQS20siLIMlc5GepAOfHkPWub4spa3BkOiaB8rjIIzvj0zk486w8jH7INGuGek0xReQ2ccR/qsOPFYifnopELiySUBbc8/wDy/wD+KK45eTN3VtHK49nXj5KM/Okj8OnSIXMtuiLjJUFgce8kV5OKPH9HrybpUdfw+Sylj5Kh8GQfioo428OjKLEx8exH4GkP2fuYm7pEiEDruPiPyFPsWsowVRgfDf51y5E4yLXRT7qv8sf/AEWqV79zs/8AyV+J/OpUWOkMfs9DHZfZ7htrGWH7BXJI3JfvZ+dcB9pr+S54nf6WyzTGNN8bDavoilYyIwRpt10Fm22RQN/hXz/gPBJeP8X1SowgZjLLjonMj1OcV6sYqUjlvSL/AODr/hx9nhY2Tcdv8FpEMltExOCvIMQPE5x5HPWnHCr6aaKS4aAyRRnLMx67lvXcn40bx2V0gFvAQsQGnSBgKMADGKw4VZSf9krq2T95Izd1egJPhXp1XR5jdu2L7r/iVOsZkTgsxtRyuG5MM4BG3LlR1/cvxjh9jeNB2Uc2e6cFnUAE71wMX2L4g98kEsncJXOQwJHodh8/Su+u3Uw2lpat+xs0MQbOzSEgsc4/+1QD6+NKiaLWdiHdR3yMjYb6c+A93LzrZwyC4g7RtckDZZu8D4A+W/LyPWpaRypCRcxPLrXLO2cgDrudv9evQmKVFheaZ5O933TcnSM7Z6Z8POrSEJYLZfvW4jLq7RmUH2Bg5B88kVpEqxyjQpJJLFlcAcyM46b/AAx55ICtpdrlTIQ74kZQcY5E+m+PeKawiCWMSLhpCCBhiOQG2dumOex3pgHwzGHUr5J0Y0op7x6Hr+XLG3L1JNMWDGcOw0lmwEJ3ON8DrtjbFeQq/wB2dwoUsveIOAckgcuXP59N6kGvOtmyyPoXQ2ooNs9Oh9+/WgD1yBC8LKIGfMbep2yTzx+dW7sU0cIIbVpGcBWOdgSep/HFYPLMVkjbBUkK7nYseZBGNvhWwljYa0kwCdJDHWD4bHb37DBoA1ZMI6BdaoxQlf4wQenLY7eO9GLA8kDoDJ2bSCNXYjYqANzz2O1Kba8ELuREQvaam7xDAnI6DyHx86uDLcXoWOTGmUmTY9/Yb+vPlz9KAPFRjfiRmUKNSSJG4OnfGw9c5Hrijvu4aZlEpdg+sADRqBGDseXicVlHbdkjFZWDP3gQgBYnGTk4z9d+XOmRkmjEDIyvCuBKGLbchkZ39fDA86AKxtymjuFU7EiQg7Njn+JGB6bVcuwt9E8u8bBlAJwVznS2eeOVZ3DRIJNRCFXDaTkb+Poc49/Sld2pikiMepgFxlTkaeg+JHwFSwHF3NDkQpGivICUjJOHwPhuK5fj9x2UyGVSEfuhhnkBybwO4G34UyjnE15GYiyxohZV/lO/X4/EUouZDMJIJFBeJAyMdgBq6eA9PGkM5Pj0xjmRbYHs8F208yOmR6YOaxtJZlsbiQxmVM6UGOZ68umPrRn3cT3AW8iaQKpKhMcgF2NS4L3EGbKP9lEQHRomGnboOu3PrXk+Sqnqkex409sfIVwTONf3J4RyBYZ+eM01kuIsFJAq+ZO5+NK7SWCygZ5rWeJ1XLaYzIpHLI6ii0vJLmJZIYzofGntVePVkZGM+VcUoSbbo32RmUtSSe2j/wDctSqFbrJ/qsf/AFB+VSl62Gy+mE/HzcW8qp/3ilNa74zz+R+NdV9kOH9nwVp8lZpyToI30jlj3fWvlVxd/dlVIslQ+WfxOenia7j7GcfvLlbmOeZBbQQgRIyjtCScYB6gDevU8eOskzi8h7RaR0lxaPd3TEaQuN0zkgj9cqO4bcGwjCxDU+5C6dv9elJTxGIXUbFW1+yoR8E56eB6UZaySNdOwDE5JUny9/j9K9BHmhnEpAYJpp5FjQZBOg5Y9PT50l4TdW6cOilcGNHzIGkOcqSVUgeoPyqcen+8kWxdhGx7xxzXnz93zpRbEX17FDBGBbxhRpxtgDGMfA/GmA/biz/dYYEXmmojcLuAMn0wc/PNacUje3s2jLAx6cyIDpOSDsT1/wBNq2ms83UUMjKqQR9vPIy4AB2VduuMnbkB4ml3GAXgeURY1HPjgBgdvnVCEFrdo0jmVogHICkg7Yz/AK+dH8Ov/u5MIRWQHuHHsjY4Bxjfz8aXQxGV5JC2mNcqq4BA8Pr9DTLh8KGYpIMM5OCDkYG23lnGx86kBql0LeN5Ec6mGgoPXfTn0H6Nei+7iqMBmA3KbA8unoR7vj5DZ/sgHUq6hSACARy2PQ8iPPFV+7kRDRnSWAK6MkN4c9uhoAFSeSSVZHEgiQBmy2sBeu3Xr4Hn4VuSUjZki07ghteDgDO2eeN/xoQRSLIzxuIwCAxj1LpHLOB0/Dxo8xkRMrHY810g+Hex47/XwqgDbSUyrhVEo0jSJEw2ScA+e2fl4Vrw5hHG7pCcuMuEJwrZGD48vy3waEgiVSsc2qTV1Q+0oB3+h91ObcwyQAxloSrZx7Q9Nue5O1AGkkM+FcovZj2jz1Dcb495289s1QyXUEUb9ocA4ZOz3O+CR9cY8fEVvGCuzSSMoAGVB048x5HPKs5LtRFKrRkDVryDgjbf659KVgAzXPaXSRRuqAgsoYbE49kHGRvj4UJxR9BVpY1XRkZCbaSQdunOibpczFmL4VTjkQMjI258hn40ovJsTxrJns9IJTOdK5I0+meu/s+dSMAHFXNxOltlyoBRg2NYznGfHAyPMVjf3TTTZgfXKgCNjbILZx64yPWsHeMGNtDQ5kZ5kOCR4cufLFAzv93vJXjkxBrDBs8sBhv55x8aANbKdY7mCRdTGRWO/PfpjxyAaarfqqqksbBc76Rjfx+dKMJA9wiglI5VIJ54Axijo/ud4V0XRjkABVJAceWWFcubFKTtHThyKKphkVwr+1O5K50hc4YZG/rUnJuI9SuH0nCgHAH6xQU9nNYSCK5R1ZEyGCd3HketVSSVcEdojsdhuAa5GmuGdVpjNYCVB0Hl/NUoD75L/M1SlYqR87kiW4MhErPIpwCRtjlsOldFwOOe3to9cQikPLO538PdSnhHC5pH1SoViXvuG21Hop8sb++umdZlVmK90AeyMkn6V0XXRP8At2HozXq6Yu8+CGGwIO24+FejitzaRRi4hdJAoGo8nOck59aVdqyaNOg6WO+4wPz3zTe10cSjktr5wdCgoc4x+jW+PJfZzzxrtCtuIy3UxAcsxJ2xnc/7V3P2T4XHwqFr26OzYKjqT0rnIrOw4beCRsFgN1J2FMbXi8nEuIaX0i0twCFBzqJ+uxHoBWyZi0O+IXLvOQoDOxJk3xpPr4YwPnSbibdrE0QGyJpGCM4Hl7z86IEqdnJI7khAcZHXbn47bUq4hPEys0ioqPkjHM4P44299U2TQttmlX2cAsD3Me1067efurZShKzKoZkJxp8hvy896qwi7JGjbZgSSF364wOvnWVo6S3CkSHue1pXmvTfzwP0KVhR0lpeySQxlohJ3e6Bkk7g7+PMUW0gKswOFHdVs8sY3Px+tK7MskSNBIM6ARpJ0kbZHvzn/amRuEPbBCjKcBSP4ttwR44+lMQPa7NKBqwp20n2jzwPj8a0SFnw2RGNRX2cEHp6bfjWN1+yYmLnpOSByG2Pfy+dWivUUlZAXOADnkd+fwI+VFjoZAxR4kMKqwAIBON87/rwzV9UKuFBdGfJ3HLPn6/hSi9vHhhmJO+k6c78t+Xu+dD8P4gvZvK276iEDbjQTkAfOjYKOitTofR2oVxuCdjny88bEdRV7uRZViABwToLHlpIJ2FJYbpZboRoJMqwbBOeXh89/OjZZcI2vQVbAOPHIIIpWFEkDBSUbUU/h1bkjPLP0+FIuIzRtcIToVmbBGT3gPDwO59d63vL5c9scDluegzuDSlrqNpWa4hChdQbffHMfEUmx0CXwJncFSk7smTnc53z8c5qWsETC5efJjm9osTttnHx+te3KS3U6syBhnUSh9o4UfM4+NYRo0s4S3cksuO6OXPp1AOKBFJJJHMmF1a2JCqMFsHl57dKyW1uIkYEbZwpVfIFcY3zjz8fKut4BwYL3ZSFcb5Hj410Z4dZygPoQHGM+Ipp0HYm+z8lxcWHYX6GSPmrODtnxrC54YIwc7HVklG+Bp7cXdtbKI9SRSDYAjGT4UmurhnbAQJzBLnmemPGufNq0dOG0A9ifCX3p/rUq2nxMYPUeFSuPU6RRGOyiHanDeySVJ8NgPXrWTI5HZySFQdOAPZUDI/Q86YKp1P2RU4GASThQeg6Vo8aIQpi9oDtC5w3n6CnYUJ5BOQWgjXMe7FvDrWIt5hiQyAMqaWAOBkn/fH4U9mieZVBZstgaTgKBnnQLwrJO5VEDAatcxxpHu/W9UpUKjneJNe3TCQzs7Kd8AjbOxPpmmv2Z4VxK4nmls2VY9HfMhOAzZygHuz6Yoy4g7SYsNTKPZAbQBn67j13p39nLuXhxjtZzFHboxbslXv5J8+ecAk7mtYZDKcOODIwXyhjOzOBzZRkE48uVKeJdtMzKoYsveJPs4yM/jt4iuwvuM2aXsKxQyPCzDLDYAHmQOe3mKrxWztRC7sM5O+g7NnOPpXSpJnM4s5OzuBMym5k0nYhRsNzj8CaOt1hOnssER745atgTjywaX31jA+QVaNSR3lOAT+X5UpEs9nKpjd37QgHI69c+opboaizs7eSK4GpWxlCMY5AgZHxPyoO9nNk3bgg6nyVPI5xn8PhXO2vErqGcjDYUgEg5wduePOtuKcU7WERyAsVffG56/XajdBqzphc9spMecOPxP50XDDHiQMAwKDuk777DH66VyvCuNQpZgd9pFwdIGT44xR39K2wjX+sIpZMcuXhRsGoz4kNajsQzb8/Dofl9awtYSAFIwoAAz6cqrb3qEMWkUjmVBBIGPyNYycVjtZIUlK4kAIIPr+GKLChlawA3Gc8h8aw43fxoSilsDfY746/X5+VW/pW0+7q0bZcEqfXx91cze8QhnvFbVjuZOeWOdFhRafiUruRsxwQPPrj02+RrA8VhVTGXDhgMY31b5+PStHksWCSt/MFCg755j6VrwOLhvakokeqMd4Mc7liRj44qhUXt7a+4gZGtbZ4Y2I2cdPTzFdBBwi34VwvWuTMve1tuwY9fT86I+//AHThxeMZdQvJcjpt7tqVXvFbi6aRVXUXydDK2wzkZwD7qic1FFQx32YW/Gr7t2/ZgFeRzz5UavFrmScgjQHG43ON+e1DQRrs0KaT/KCPDJ23rRjEJCZA4Ubcsb48c/I1z+1nQsUTS4aa5I+8FSn8Ds3PPSqwrJ2bxg5ZRhV3ON+YqqIqgIjoAMd3C5GN8n34ohoo3BZHkXOHUIM7jas22y0qKgTY/s5PnqO9SthArAHXOM747PlUpchYKwWdFO0Y6KBj0B99UAdJDoY8tiwUhdsEeOMY8N6tEqaswphiRgvgEDOdsb8vCtnXUpI2RMnLrqGem22fWpoozhaJkMk1wVCYHdGDz6DGeQ8K3zE2I0PdAyWxkAHBGeo8awYTllMYRScHLDU3rkfnWjxtGZVc9pqGkIidep/1qhHk5ChWjQHLYMYA5eOcj44rzJMHeCnGS+d8j/WrIkUagKRJIAQWZwTjmNulW1ZwhlwTk4ZSc79M9KT7GVbU2tg5wunGW8fDbnnpV9DFYnncDK5zjkRnYe7nXqiURuBpAAKrpQ6R6+eKyftryZY+yURksC+ct5AfDlRbQqTPZbFXBw8jRruV+v6NBtw/eTSFVFxu5yTvy9OdFSRlZY4p3DM8hOnRjG2d/GoImiZFZZdIwAvIHPu2oCkBpw6OWVo42cgDVIhAIGTsfmdvSq3PDYBKrMU2bK6sd4+P1+FMu2jgBGkHAxsrE4FRHAiUDLqo2MoyzZ3Jz6ACjYeoni4QGhM8cagE52GNum2cZPOsTYGMEnAUAEQttz6fSnACAhdGGG264Ck/I1YtGHcQhpFPcjOAAGz5Y8N/Wjdi1E7WveTCNgDeSNMBwcYwK8ltYLiRUV2LqgUAEZyedOQi6TDEeyAfBwuy75zVyg1/vQmsjHdGo0bsNUJoeGxxnUiaWk3AY4J5DlnHQUPBwSK4idVBC5DZPMeIx610/YxOzYH7SNdIJ3cdevpWapBbQHuMwJyWxjDbA9eXTNPZ/Rao5deDJoVJ8lkfA5g/Hx3pha8PtUl06mDSD9pge16n9etNJGEsTc8KcjB3O305A1C6gPKNLso9lkA5csUbsNUYldM4DM2c5VQOa+BqqLGqDBwDgHIwB54q+kGUGYyK0gI3zv4cuXOvVkBZiY84JT9nyB61LbZSVGsM6xy4lbOWwBgDHjy9OtDvqlQuI1LZLsqg5IzzzyzV4xGz6ZFXOeYHdz5+NeGaRWEUKsI3dVLI2yHzo2A8jCmXWNgW6A5bcHGwogKJWUgiHszl4853386DTkexwxU8wQCozg5862iukUsGAVE9pFIyG8dufOnYqND98BOktjp36lAnsSSQbjHkalAcF+Gf26X0P0FbyfvV9V/CpUpDC+Kf2+49BWNt/wB3/cX8alSqEDcR/sVr/wCnb/MKZ3H7yD+4PrUqUhvozh/5eP8AGoe39q2/vw//ALKlShiRW7/8B/iyfQ014p/Y5PRfpUqUDEtn+/b/ABG+lFD/AJaf8M/WpUqCgFv3U/8AeH+WmC+1w7/1H4GpUpgeH25f7w/zVUc5vV/8tSpUITMf/A3HoPxphc/8sl/wU/zCpUqkADa/8rP93/5VWT+2j/DH+Y1KlMD2/wD3k39wf/Gtv4ZP8Vv8tSpQIytv7Tb/AN78TXnCv3XEP7x/zVKlMBbYe1P/AIsn+UUQv9pSpUoGenmalSpTMz//2Q=="/>
          <p:cNvSpPr>
            <a:spLocks noChangeAspect="1" noChangeArrowheads="1"/>
          </p:cNvSpPr>
          <p:nvPr/>
        </p:nvSpPr>
        <p:spPr bwMode="auto">
          <a:xfrm>
            <a:off x="1679575" y="-936625"/>
            <a:ext cx="2324100" cy="19621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4289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6" y="214290"/>
            <a:ext cx="8229600" cy="1143000"/>
          </a:xfrm>
        </p:spPr>
        <p:txBody>
          <a:bodyPr/>
          <a:lstStyle/>
          <a:p>
            <a:r>
              <a:rPr lang="en-GB" dirty="0" smtClean="0"/>
              <a:t>Pedigree charts</a:t>
            </a:r>
            <a:endParaRPr lang="en-GB" dirty="0"/>
          </a:p>
        </p:txBody>
      </p:sp>
      <p:sp>
        <p:nvSpPr>
          <p:cNvPr id="3" name="Content Placeholder 2"/>
          <p:cNvSpPr>
            <a:spLocks noGrp="1"/>
          </p:cNvSpPr>
          <p:nvPr>
            <p:ph idx="1"/>
          </p:nvPr>
        </p:nvSpPr>
        <p:spPr>
          <a:xfrm>
            <a:off x="2207568" y="1935480"/>
            <a:ext cx="8460432" cy="4389120"/>
          </a:xfrm>
        </p:spPr>
        <p:txBody>
          <a:bodyPr>
            <a:noAutofit/>
          </a:bodyPr>
          <a:lstStyle/>
          <a:p>
            <a:pPr>
              <a:buNone/>
            </a:pPr>
            <a:r>
              <a:rPr lang="en-GB" sz="2000" dirty="0"/>
              <a:t>The chart show the typical symbols found                                                         in  a pedigree chart.</a:t>
            </a:r>
          </a:p>
          <a:p>
            <a:pPr lvl="0">
              <a:buNone/>
            </a:pPr>
            <a:r>
              <a:rPr lang="en-GB" sz="2000" dirty="0"/>
              <a:t>Circles are female(1),(3),(5), (6).</a:t>
            </a:r>
          </a:p>
          <a:p>
            <a:pPr lvl="0">
              <a:buNone/>
            </a:pPr>
            <a:r>
              <a:rPr lang="en-GB" sz="2000" dirty="0"/>
              <a:t>Squares are male (2), (4), (7).</a:t>
            </a:r>
          </a:p>
          <a:p>
            <a:pPr lvl="0">
              <a:buNone/>
            </a:pPr>
            <a:r>
              <a:rPr lang="en-GB" sz="2000" dirty="0"/>
              <a:t>Black means that the individual is affected by the condition,(3).</a:t>
            </a:r>
          </a:p>
          <a:p>
            <a:pPr lvl="0">
              <a:buNone/>
            </a:pPr>
            <a:r>
              <a:rPr lang="en-GB" sz="2000" dirty="0"/>
              <a:t>White indicates that the individual is unaffected by the condition.</a:t>
            </a:r>
          </a:p>
          <a:p>
            <a:pPr lvl="0">
              <a:buNone/>
            </a:pPr>
            <a:r>
              <a:rPr lang="en-GB" sz="2000" dirty="0"/>
              <a:t>Mating: Female 1 and male 2 (Horizontal line)</a:t>
            </a:r>
          </a:p>
          <a:p>
            <a:pPr lvl="0">
              <a:buNone/>
            </a:pPr>
            <a:r>
              <a:rPr lang="en-GB" sz="2000" dirty="0"/>
              <a:t>Children: Female (3) and male (4) are the children of (1) and (2).</a:t>
            </a:r>
          </a:p>
          <a:p>
            <a:pPr lvl="0">
              <a:buNone/>
            </a:pPr>
            <a:r>
              <a:rPr lang="en-GB" sz="2000" dirty="0"/>
              <a:t>Individuals (6) and (7) are the paternal grandchildren of (1) and (2). </a:t>
            </a:r>
          </a:p>
          <a:p>
            <a:pPr>
              <a:buNone/>
            </a:pPr>
            <a:endParaRPr lang="en-GB" sz="2000" dirty="0"/>
          </a:p>
        </p:txBody>
      </p:sp>
      <p:pic>
        <p:nvPicPr>
          <p:cNvPr id="4" name="Picture 3" descr="http://click4biology.info/c4b/4/images/4.3/pedigree.gif"/>
          <p:cNvPicPr/>
          <p:nvPr/>
        </p:nvPicPr>
        <p:blipFill>
          <a:blip r:embed="rId2" cstate="print"/>
          <a:srcRect l="1512" r="4535" b="7559"/>
          <a:stretch>
            <a:fillRect/>
          </a:stretch>
        </p:blipFill>
        <p:spPr bwMode="auto">
          <a:xfrm>
            <a:off x="7513470" y="1"/>
            <a:ext cx="3154530" cy="3169777"/>
          </a:xfrm>
          <a:prstGeom prst="rect">
            <a:avLst/>
          </a:prstGeom>
          <a:noFill/>
          <a:ln w="9525">
            <a:noFill/>
            <a:miter lim="800000"/>
            <a:headEnd/>
            <a:tailEnd/>
          </a:ln>
        </p:spPr>
      </p:pic>
    </p:spTree>
    <p:extLst>
      <p:ext uri="{BB962C8B-B14F-4D97-AF65-F5344CB8AC3E}">
        <p14:creationId xmlns:p14="http://schemas.microsoft.com/office/powerpoint/2010/main" val="82686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b="8410"/>
          <a:stretch>
            <a:fillRect/>
          </a:stretch>
        </p:blipFill>
        <p:spPr bwMode="auto">
          <a:xfrm>
            <a:off x="1524000" y="1000109"/>
            <a:ext cx="8839200" cy="5061361"/>
          </a:xfrm>
          <a:prstGeom prst="rect">
            <a:avLst/>
          </a:prstGeom>
          <a:noFill/>
          <a:ln w="9525">
            <a:noFill/>
            <a:miter lim="800000"/>
            <a:headEnd/>
            <a:tailEnd/>
          </a:ln>
        </p:spPr>
      </p:pic>
      <p:sp>
        <p:nvSpPr>
          <p:cNvPr id="3" name="Rectangle 2"/>
          <p:cNvSpPr/>
          <p:nvPr/>
        </p:nvSpPr>
        <p:spPr>
          <a:xfrm>
            <a:off x="6528048" y="2708920"/>
            <a:ext cx="1584176"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335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524000" y="990600"/>
            <a:ext cx="8896350" cy="5867400"/>
          </a:xfrm>
          <a:prstGeom prst="rect">
            <a:avLst/>
          </a:prstGeom>
          <a:noFill/>
          <a:ln w="9525">
            <a:noFill/>
            <a:miter lim="800000"/>
            <a:headEnd/>
            <a:tailEnd/>
          </a:ln>
        </p:spPr>
      </p:pic>
      <p:sp>
        <p:nvSpPr>
          <p:cNvPr id="3" name="Rectangle 2"/>
          <p:cNvSpPr/>
          <p:nvPr/>
        </p:nvSpPr>
        <p:spPr>
          <a:xfrm>
            <a:off x="1943072" y="1838308"/>
            <a:ext cx="150019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943600" y="5624522"/>
            <a:ext cx="271464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586674" y="4338638"/>
            <a:ext cx="271464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943864" y="3624258"/>
            <a:ext cx="150019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063552" y="260648"/>
            <a:ext cx="8604448" cy="707886"/>
          </a:xfrm>
          <a:prstGeom prst="rect">
            <a:avLst/>
          </a:prstGeom>
          <a:noFill/>
        </p:spPr>
        <p:txBody>
          <a:bodyPr wrap="square" rtlCol="0">
            <a:spAutoFit/>
          </a:bodyPr>
          <a:lstStyle/>
          <a:p>
            <a:r>
              <a:rPr lang="en-GB" sz="4000"/>
              <a:t>TASK </a:t>
            </a:r>
            <a:r>
              <a:rPr lang="en-GB" sz="2000"/>
              <a:t>Haemophilia </a:t>
            </a:r>
            <a:r>
              <a:rPr lang="en-GB" sz="2000" dirty="0"/>
              <a:t>(sex-linked recessive disorder)</a:t>
            </a:r>
            <a:endParaRPr lang="en-GB" sz="4000" dirty="0"/>
          </a:p>
        </p:txBody>
      </p:sp>
    </p:spTree>
    <p:extLst>
      <p:ext uri="{BB962C8B-B14F-4D97-AF65-F5344CB8AC3E}">
        <p14:creationId xmlns:p14="http://schemas.microsoft.com/office/powerpoint/2010/main" val="138889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05" y="142852"/>
            <a:ext cx="8229600" cy="1000132"/>
          </a:xfrm>
        </p:spPr>
        <p:txBody>
          <a:bodyPr>
            <a:normAutofit/>
          </a:bodyPr>
          <a:lstStyle/>
          <a:p>
            <a:r>
              <a:rPr lang="en-GB" dirty="0"/>
              <a:t>Starter – </a:t>
            </a:r>
            <a:r>
              <a:rPr lang="en-GB" sz="2400" dirty="0"/>
              <a:t>peer assess Homework</a:t>
            </a:r>
          </a:p>
        </p:txBody>
      </p:sp>
      <p:sp>
        <p:nvSpPr>
          <p:cNvPr id="3" name="Content Placeholder 2"/>
          <p:cNvSpPr>
            <a:spLocks noGrp="1"/>
          </p:cNvSpPr>
          <p:nvPr>
            <p:ph idx="1"/>
          </p:nvPr>
        </p:nvSpPr>
        <p:spPr>
          <a:xfrm>
            <a:off x="1809720" y="1142984"/>
            <a:ext cx="6638821" cy="5181616"/>
          </a:xfrm>
        </p:spPr>
        <p:txBody>
          <a:bodyPr>
            <a:normAutofit/>
          </a:bodyPr>
          <a:lstStyle/>
          <a:p>
            <a:pPr>
              <a:buNone/>
            </a:pPr>
            <a:r>
              <a:rPr lang="en-GB" sz="2800" dirty="0" smtClean="0"/>
              <a:t>Sickle cell anaemia is a genetic disease.</a:t>
            </a:r>
          </a:p>
          <a:p>
            <a:pPr>
              <a:buNone/>
            </a:pPr>
            <a:r>
              <a:rPr lang="en-GB" sz="2800" dirty="0" smtClean="0"/>
              <a:t>Frequency is about 1 in 655 African Americans </a:t>
            </a:r>
          </a:p>
          <a:p>
            <a:pPr>
              <a:buNone/>
            </a:pPr>
            <a:r>
              <a:rPr lang="en-GB" sz="2800" dirty="0" smtClean="0"/>
              <a:t>The disease is inherited not contracted by infectious routes. </a:t>
            </a:r>
          </a:p>
          <a:p>
            <a:pPr>
              <a:buNone/>
            </a:pPr>
            <a:endParaRPr lang="en-GB" dirty="0" smtClean="0"/>
          </a:p>
          <a:p>
            <a:pPr>
              <a:buNone/>
            </a:pPr>
            <a:endParaRPr lang="en-GB" dirty="0"/>
          </a:p>
        </p:txBody>
      </p:sp>
      <p:grpSp>
        <p:nvGrpSpPr>
          <p:cNvPr id="4" name="Group 3"/>
          <p:cNvGrpSpPr/>
          <p:nvPr/>
        </p:nvGrpSpPr>
        <p:grpSpPr>
          <a:xfrm>
            <a:off x="1211457" y="3626476"/>
            <a:ext cx="5047676" cy="2698124"/>
            <a:chOff x="611188" y="1981200"/>
            <a:chExt cx="8280400" cy="4114800"/>
          </a:xfrm>
        </p:grpSpPr>
        <p:pic>
          <p:nvPicPr>
            <p:cNvPr id="5" name="Picture 5" descr="sc2"/>
            <p:cNvPicPr>
              <a:picLocks noGrp="1" noChangeAspect="1" noChangeArrowheads="1"/>
            </p:cNvPicPr>
            <p:nvPr>
              <p:ph idx="1"/>
            </p:nvPr>
          </p:nvPicPr>
          <p:blipFill>
            <a:blip r:embed="rId2" cstate="print"/>
            <a:srcRect/>
            <a:stretch>
              <a:fillRect/>
            </a:stretch>
          </p:blipFill>
          <p:spPr>
            <a:xfrm>
              <a:off x="2973388" y="1981200"/>
              <a:ext cx="3197225" cy="4114800"/>
            </a:xfrm>
            <a:noFill/>
          </p:spPr>
        </p:pic>
        <p:sp>
          <p:nvSpPr>
            <p:cNvPr id="6" name="Text Box 8"/>
            <p:cNvSpPr txBox="1">
              <a:spLocks noChangeArrowheads="1"/>
            </p:cNvSpPr>
            <p:nvPr/>
          </p:nvSpPr>
          <p:spPr bwMode="auto">
            <a:xfrm>
              <a:off x="611188" y="2636838"/>
              <a:ext cx="1571636" cy="646331"/>
            </a:xfrm>
            <a:prstGeom prst="rect">
              <a:avLst/>
            </a:prstGeom>
            <a:noFill/>
            <a:ln w="9525">
              <a:noFill/>
              <a:miter lim="800000"/>
              <a:headEnd/>
              <a:tailEnd/>
            </a:ln>
          </p:spPr>
          <p:txBody>
            <a:bodyPr wrap="square">
              <a:spAutoFit/>
            </a:bodyPr>
            <a:lstStyle/>
            <a:p>
              <a:pPr>
                <a:spcBef>
                  <a:spcPct val="50000"/>
                </a:spcBef>
              </a:pPr>
              <a:r>
                <a:rPr lang="en-GB" dirty="0"/>
                <a:t>Normal red blood cell</a:t>
              </a:r>
            </a:p>
          </p:txBody>
        </p:sp>
        <p:sp>
          <p:nvSpPr>
            <p:cNvPr id="7" name="Line 9"/>
            <p:cNvSpPr>
              <a:spLocks noChangeShapeType="1"/>
            </p:cNvSpPr>
            <p:nvPr/>
          </p:nvSpPr>
          <p:spPr bwMode="auto">
            <a:xfrm flipV="1">
              <a:off x="2214546" y="2571744"/>
              <a:ext cx="1008062" cy="287338"/>
            </a:xfrm>
            <a:prstGeom prst="line">
              <a:avLst/>
            </a:prstGeom>
            <a:noFill/>
            <a:ln w="38100">
              <a:solidFill>
                <a:schemeClr val="tx1"/>
              </a:solidFill>
              <a:round/>
              <a:headEnd/>
              <a:tailEnd type="triangle" w="med" len="med"/>
            </a:ln>
          </p:spPr>
          <p:txBody>
            <a:bodyPr wrap="none"/>
            <a:lstStyle/>
            <a:p>
              <a:endParaRPr lang="en-GB"/>
            </a:p>
          </p:txBody>
        </p:sp>
        <p:sp>
          <p:nvSpPr>
            <p:cNvPr id="8" name="Text Box 10"/>
            <p:cNvSpPr txBox="1">
              <a:spLocks noChangeArrowheads="1"/>
            </p:cNvSpPr>
            <p:nvPr/>
          </p:nvSpPr>
          <p:spPr bwMode="auto">
            <a:xfrm>
              <a:off x="6659563" y="3933825"/>
              <a:ext cx="2232025" cy="369332"/>
            </a:xfrm>
            <a:prstGeom prst="rect">
              <a:avLst/>
            </a:prstGeom>
            <a:noFill/>
            <a:ln w="9525">
              <a:noFill/>
              <a:miter lim="800000"/>
              <a:headEnd/>
              <a:tailEnd/>
            </a:ln>
          </p:spPr>
          <p:txBody>
            <a:bodyPr>
              <a:spAutoFit/>
            </a:bodyPr>
            <a:lstStyle/>
            <a:p>
              <a:pPr>
                <a:spcBef>
                  <a:spcPct val="50000"/>
                </a:spcBef>
              </a:pPr>
              <a:r>
                <a:rPr lang="en-GB"/>
                <a:t>Sickle cell</a:t>
              </a:r>
            </a:p>
          </p:txBody>
        </p:sp>
        <p:sp>
          <p:nvSpPr>
            <p:cNvPr id="9" name="Line 12"/>
            <p:cNvSpPr>
              <a:spLocks noChangeShapeType="1"/>
            </p:cNvSpPr>
            <p:nvPr/>
          </p:nvSpPr>
          <p:spPr bwMode="auto">
            <a:xfrm flipH="1">
              <a:off x="4643438" y="4221163"/>
              <a:ext cx="2016125" cy="215900"/>
            </a:xfrm>
            <a:prstGeom prst="line">
              <a:avLst/>
            </a:prstGeom>
            <a:noFill/>
            <a:ln w="38100">
              <a:solidFill>
                <a:schemeClr val="tx1"/>
              </a:solidFill>
              <a:round/>
              <a:headEnd/>
              <a:tailEnd type="triangle" w="med" len="med"/>
            </a:ln>
          </p:spPr>
          <p:txBody>
            <a:bodyPr wrap="none"/>
            <a:lstStyle/>
            <a:p>
              <a:endParaRPr lang="en-GB"/>
            </a:p>
          </p:txBody>
        </p:sp>
      </p:grpSp>
      <p:sp>
        <p:nvSpPr>
          <p:cNvPr id="11" name="TextBox 10"/>
          <p:cNvSpPr txBox="1"/>
          <p:nvPr/>
        </p:nvSpPr>
        <p:spPr>
          <a:xfrm>
            <a:off x="8242479" y="376231"/>
            <a:ext cx="3776731" cy="3416320"/>
          </a:xfrm>
          <a:prstGeom prst="rect">
            <a:avLst/>
          </a:prstGeom>
          <a:noFill/>
        </p:spPr>
        <p:txBody>
          <a:bodyPr wrap="square" rtlCol="0">
            <a:spAutoFit/>
          </a:bodyPr>
          <a:lstStyle/>
          <a:p>
            <a:r>
              <a:rPr lang="en-GB" dirty="0">
                <a:solidFill>
                  <a:schemeClr val="accent2"/>
                </a:solidFill>
              </a:rPr>
              <a:t>Research and prepare a leaflet on sickle cell anaemia. It should include</a:t>
            </a:r>
          </a:p>
          <a:p>
            <a:pPr lvl="1"/>
            <a:r>
              <a:rPr lang="en-GB" dirty="0">
                <a:solidFill>
                  <a:schemeClr val="accent2"/>
                </a:solidFill>
              </a:rPr>
              <a:t>Symptoms </a:t>
            </a:r>
            <a:r>
              <a:rPr lang="en-GB" dirty="0" smtClean="0">
                <a:solidFill>
                  <a:schemeClr val="accent2"/>
                </a:solidFill>
              </a:rPr>
              <a:t>in tissues (2)</a:t>
            </a:r>
          </a:p>
          <a:p>
            <a:pPr lvl="1"/>
            <a:r>
              <a:rPr lang="en-GB" dirty="0" smtClean="0">
                <a:solidFill>
                  <a:schemeClr val="accent2"/>
                </a:solidFill>
              </a:rPr>
              <a:t>Causes </a:t>
            </a:r>
            <a:r>
              <a:rPr lang="en-GB" dirty="0">
                <a:solidFill>
                  <a:schemeClr val="accent2"/>
                </a:solidFill>
              </a:rPr>
              <a:t>at the genetic </a:t>
            </a:r>
            <a:r>
              <a:rPr lang="en-GB" dirty="0" smtClean="0">
                <a:solidFill>
                  <a:schemeClr val="accent2"/>
                </a:solidFill>
              </a:rPr>
              <a:t>level (2)</a:t>
            </a:r>
            <a:endParaRPr lang="en-GB" dirty="0">
              <a:solidFill>
                <a:schemeClr val="accent2"/>
              </a:solidFill>
            </a:endParaRPr>
          </a:p>
          <a:p>
            <a:pPr lvl="1"/>
            <a:r>
              <a:rPr lang="en-GB" dirty="0">
                <a:solidFill>
                  <a:schemeClr val="accent2"/>
                </a:solidFill>
              </a:rPr>
              <a:t>Affect on protein </a:t>
            </a:r>
            <a:r>
              <a:rPr lang="en-GB" dirty="0" smtClean="0">
                <a:solidFill>
                  <a:schemeClr val="accent2"/>
                </a:solidFill>
              </a:rPr>
              <a:t>structure (1)</a:t>
            </a:r>
            <a:endParaRPr lang="en-GB" dirty="0">
              <a:solidFill>
                <a:schemeClr val="accent2"/>
              </a:solidFill>
            </a:endParaRPr>
          </a:p>
          <a:p>
            <a:pPr lvl="1"/>
            <a:r>
              <a:rPr lang="en-GB" dirty="0">
                <a:solidFill>
                  <a:schemeClr val="accent2"/>
                </a:solidFill>
              </a:rPr>
              <a:t>Codominance </a:t>
            </a:r>
            <a:r>
              <a:rPr lang="en-GB" dirty="0" smtClean="0">
                <a:solidFill>
                  <a:schemeClr val="accent2"/>
                </a:solidFill>
              </a:rPr>
              <a:t>(2)</a:t>
            </a:r>
            <a:endParaRPr lang="en-GB" dirty="0">
              <a:solidFill>
                <a:schemeClr val="accent2"/>
              </a:solidFill>
            </a:endParaRPr>
          </a:p>
          <a:p>
            <a:pPr lvl="1"/>
            <a:r>
              <a:rPr lang="en-GB" dirty="0" smtClean="0">
                <a:solidFill>
                  <a:schemeClr val="accent2"/>
                </a:solidFill>
              </a:rPr>
              <a:t>Worldwide distribution and the </a:t>
            </a:r>
            <a:r>
              <a:rPr lang="en-GB" dirty="0">
                <a:solidFill>
                  <a:schemeClr val="accent2"/>
                </a:solidFill>
              </a:rPr>
              <a:t>link to </a:t>
            </a:r>
            <a:r>
              <a:rPr lang="en-GB" dirty="0" smtClean="0">
                <a:solidFill>
                  <a:schemeClr val="accent2"/>
                </a:solidFill>
              </a:rPr>
              <a:t>malaria (2)</a:t>
            </a:r>
          </a:p>
          <a:p>
            <a:pPr lvl="1"/>
            <a:r>
              <a:rPr lang="en-GB" dirty="0" smtClean="0">
                <a:solidFill>
                  <a:schemeClr val="accent2"/>
                </a:solidFill>
              </a:rPr>
              <a:t>Why does the sickle cell allele persist? (1)</a:t>
            </a:r>
            <a:endParaRPr lang="en-GB" dirty="0">
              <a:solidFill>
                <a:schemeClr val="accent2"/>
              </a:solidFill>
            </a:endParaRPr>
          </a:p>
          <a:p>
            <a:pPr lvl="1"/>
            <a:endParaRPr lang="en-GB" dirty="0">
              <a:solidFill>
                <a:schemeClr val="accent2"/>
              </a:solidFill>
            </a:endParaRPr>
          </a:p>
          <a:p>
            <a:endParaRPr lang="en-GB" dirty="0"/>
          </a:p>
        </p:txBody>
      </p:sp>
    </p:spTree>
    <p:extLst>
      <p:ext uri="{BB962C8B-B14F-4D97-AF65-F5344CB8AC3E}">
        <p14:creationId xmlns:p14="http://schemas.microsoft.com/office/powerpoint/2010/main" val="155945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88640"/>
            <a:ext cx="8229600" cy="1143000"/>
          </a:xfrm>
        </p:spPr>
        <p:txBody>
          <a:bodyPr>
            <a:normAutofit/>
          </a:bodyPr>
          <a:lstStyle/>
          <a:p>
            <a:r>
              <a:rPr lang="en-GB" sz="4000" dirty="0"/>
              <a:t>Homework - Multiple Alleles: Hierarchy</a:t>
            </a:r>
          </a:p>
        </p:txBody>
      </p:sp>
      <p:sp>
        <p:nvSpPr>
          <p:cNvPr id="3" name="Content Placeholder 2"/>
          <p:cNvSpPr>
            <a:spLocks noGrp="1"/>
          </p:cNvSpPr>
          <p:nvPr>
            <p:ph idx="1"/>
          </p:nvPr>
        </p:nvSpPr>
        <p:spPr>
          <a:xfrm>
            <a:off x="1981200" y="1340768"/>
            <a:ext cx="8229600" cy="4983832"/>
          </a:xfrm>
        </p:spPr>
        <p:txBody>
          <a:bodyPr>
            <a:normAutofit lnSpcReduction="10000"/>
          </a:bodyPr>
          <a:lstStyle/>
          <a:p>
            <a:r>
              <a:rPr lang="en-GB" dirty="0" smtClean="0"/>
              <a:t>Sometimes there are more than 3 alleles, occurring in a dominance hierarchy</a:t>
            </a:r>
          </a:p>
          <a:p>
            <a:pPr>
              <a:buNone/>
            </a:pPr>
            <a:r>
              <a:rPr lang="en-GB" u="sng" dirty="0" smtClean="0"/>
              <a:t>Coat Colour in Rabbits</a:t>
            </a:r>
          </a:p>
          <a:p>
            <a:pPr>
              <a:buNone/>
            </a:pPr>
            <a:r>
              <a:rPr lang="en-GB" sz="2400" dirty="0"/>
              <a:t>Agouti coat is dominant to Chinchilla coat, which is dominant to Himalayan coat, which is dominant to Albino coat</a:t>
            </a:r>
          </a:p>
          <a:p>
            <a:pPr>
              <a:buNone/>
            </a:pPr>
            <a:endParaRPr lang="en-GB" sz="2400" dirty="0"/>
          </a:p>
          <a:p>
            <a:pPr>
              <a:buNone/>
            </a:pPr>
            <a:endParaRPr lang="en-GB" sz="2400" dirty="0"/>
          </a:p>
          <a:p>
            <a:pPr>
              <a:buNone/>
            </a:pPr>
            <a:endParaRPr lang="en-GB" sz="2400" dirty="0"/>
          </a:p>
          <a:p>
            <a:pPr>
              <a:buNone/>
            </a:pPr>
            <a:endParaRPr lang="en-GB" sz="2400" dirty="0"/>
          </a:p>
          <a:p>
            <a:pPr>
              <a:buNone/>
            </a:pPr>
            <a:endParaRPr lang="en-GB" sz="2400" dirty="0"/>
          </a:p>
          <a:p>
            <a:pPr>
              <a:buNone/>
            </a:pPr>
            <a:r>
              <a:rPr lang="en-GB" sz="2400" smtClean="0">
                <a:hlinkClick r:id="rId3" action="ppaction://hlinkfile"/>
              </a:rPr>
              <a:t>Lesson 3 Homework Multiple alleles -bunnies.doc</a:t>
            </a:r>
            <a:endParaRPr lang="en-GB" sz="2400" dirty="0"/>
          </a:p>
          <a:p>
            <a:pPr>
              <a:buNone/>
            </a:pPr>
            <a:endParaRPr lang="en-GB" sz="2400" dirty="0"/>
          </a:p>
        </p:txBody>
      </p:sp>
      <p:sp>
        <p:nvSpPr>
          <p:cNvPr id="22530" name="AutoShape 2" descr="data:image/jpg;base64,/9j/4AAQSkZJRgABAQAAAQABAAD/2wBDAAkGBwgHBgkIBwgKCgkLDRYPDQwMDRsUFRAWIB0iIiAdHx8kKDQsJCYxJx8fLT0tMTU3Ojo6Iys/RD84QzQ5Ojf/2wBDAQoKCg0MDRoPDxo3JR8lNzc3Nzc3Nzc3Nzc3Nzc3Nzc3Nzc3Nzc3Nzc3Nzc3Nzc3Nzc3Nzc3Nzc3Nzc3Nzc3Nzf/wAARCAC5AMgDASIAAhEBAxEB/8QAHAAAAQUBAQEAAAAAAAAAAAAABQACAwQGAQcI/8QAORAAAgEDAgQEBAQFBAIDAAAAAQIDAAQREiEFMUFRBhMiYTJxgZGhscHwFCNC0eEHFTPxNHJDUoP/xAAZAQADAQEBAAAAAAAAAAAAAAAAAQIDBAX/xAAiEQEBAAIDAAICAwEAAAAAAAAAAQIRAyExEkEyUQQiYXH/2gAMAwEAAhEDEQA/AM6PQp6n8AfaulhnOCM7fOo8nVqBHLHyruNIwVznqa6ELUD4YDIAIzgHlVa+mCqT6eY5mpYTpVnUqBg5OP3vQLil2GdgpBxsc0rQpzzkyZOBQ+4ufLU6z9KllkCrkkb+9CbqRXf0lmPXJ2rLKnEyTySsdOwO5q0SMLuSRVG29Lgd6voOtIz4yTuQalTOod6ahJ26fKrlpB5j4YZFOBPZ22WLNy5AHrmicRWKPGDkd6iijKSqpAO1cufTgMCcjIx1qyUuIOA+Qdu9UQMZI3zWk4V4dueLtqgVZIwN88h71oU/09mJEjTx+UwORnf71llyYz2rmFrBIxSMHlnrVSU/zD969IufALKqeTOrOw3U/wBX+aHzeAJjb+Ylyqt0VhzHbNK8mP7P4ZPPGJD6sdaNW0eAJR/WtWb7wfxO3gaRYtegDIQ52NVo4Zo4ljZWDLtg1WOUqbjZ6bIp0cq5btzpSMAozimW++r3q0ucUGY0+VA5dpRij98NUanpigdwpDK3TNTTgnws+k/KrKnnVHhrkMB7UQYBXx0NOA34X2pUjSpk0ejc8s5wa42NQUkmnbqjY367VwEFlwMknfNaEi4hMILVuhPMd6yk02cs2KJcfutcmhTsBn7VmLy41thDtzrLKiRy6uTJ6RsAahgXVIBTBljtuTV+zg04bbJ71CkqQ4IParKDIxg12JNRG1W4LdnwcYHM1egbbwl8Yz9aL8OgK5yN67bWZPqUMdugo3wmxnfHlxMSdzlelK5SQ5Kn4fwNroiSZXReYyhw31ozF4dgvBoaFAqjctgZNXeGO+jyJlYjOPVyFG41QIFeM7bkZb864c+bK3p1Y8ckV+H2dtw5Eji9ATmQTg+/zqzM00SHylHlk7YOBn510qDiNVxvkZORVaTzJLhoC48sLklRt8jWe9+rTmZSkBAOrJVgByYb7jpVZsBWUMNGM4O+Nzir8FqZBol2eNsAjqp5fkRVeWzwkjlikeCQCOQ5gflRaWgi8kMQ1RsoUEqVI6gb5oPd2PDeLTesNHOF9WnYEnqfwo3d2UnnuFkASQ6lAOcAbY/AmhklpHGwUE4V2J3wDvz9xgY+tVjnYLjKyXGfC1zZCV1IlRTuV301ngj284WQY33r2Th/LSSoIAwhABf3x/esl4s8OoiG7sgXLHLDHvzHt/iurj5t3VYZ8evGOlXzImC76TQK6GBv3rRGMqHUbbb7c6A3oGD3zvW1YlZNpcGish3BoPbHDAUXb1IG7CnBXM0qaKVMmndgA3MLnHKo5XEKs+rCY613cOuVGBk8jQrxBdGNdJbYDert6IA4neaXfbc5C/3oKSSaluZTLIWJJ7ZNNhjMr6RzrG9rT2cJdtWOtHYbPYHTzpnD+HtpGlOWN+lH4LfdUAGTtVzUm6RvCeEPeTBVjOjGSw5AVr7Lw/w+3AJR5SeQYnA9jTuB20kcXlqxLKwIGOvatBCFSDLAITsT0/xXDyc1yvXjqw45Juhq2UcZJihWIdUAo3w60XyxgYJ3yOlCbi4wRuAoOMKvWi0FyqxDTzI6GuXLk/1vMdRL5cUTkErrOw1cqkeQYUlRtz01FbQlpPM0GR25E9BVieMBtRY46gDal8qNRVws0Uq2rOjqozqOMe+4qLhzySX5dzG6+Xuw5/n+H6jdlyk6xiWHUcjTpB6A965wYBeIhwSQ6E4ZiTgHff6Cqx7LLqCXFrvyCpVtDbKWA/pI/TnQG94lP5jrcs5jC/EOpyVyPbr9aK34Mso0shOrAOcEbbj7UAuoC0ChVIVIwdxkHcbfLrVTupni3a3U7+ZdSxokWyxatmcZ3wM9hTjA91ErmERpIQoDdv2fw+tUYI5YpES4ZZtJJQnIIPv27bVZmDmfSJSZEf1BeQb9SO31xyp6kMrgvb3CyLGreUSrEHpnc/b6VZlmjmCOChQrg4OcrvvU9xF5dtlcEFcsoxkkjrn8zQ+QiGAL/wDIhChAdi3b3qTYfxLYCwv8wgCGQlh7HqKyPEosM42232r0LxVC0lp5zKA6EAAcqxF8mtAxIY40k967+LK5YduPkx1kEW3PfmKMKSYduYoPDs2O21Frf/hNaxnSpU0mlTJpXkSGLzOWNhWL47eedIUyDvWg47ciCFsHfTjltWKnkMkjMetPO/QkR7k7Uf4HY6yJCpI58qF8NtmuLgKBkDc1s7OMQW6qgwcb0sYdqdRFEp6A8/aiFnGIo/McHLDkVyAP3+xVfh1us0hD5z79qOxxrEEiZkznbHSub+Ry6/rG/FhvuivDCYyDNGwHLJH+PtROOSMLoV0Qt0L/AOKq2CRacykgkeldZw3virUlukcetFGon06Eyfp/euKV1IBbxvdKrsAF6qd6tWYRrho1+Ec27Cq1lh7oK0YVdyxZqu2xilv5liXChQMDr71njj8slW6gqhAgYxMR39vrVK6lWMD1DOrG+/TnVmZ/LIXbfkDVG/1eoRjLH+o74A5mrz90zx82YsjO4QxMxGQGPbFRebHZ8StMyIPOkK6QoAzg8j15Vct8NIfOGhdROQNztj6Db8KC+KoTcRRtbOsV0jr5MhAADZzy98Y+tPjgzojxeeMBgoIcjII60DnkS4MUUbuI1DEEHTpAOx7djvTLrj2uOO24pC1rxBWwQVOiQd1ND/4g+bgylCeY07AdzvVTGy9lvoSSRJ5gwYFshFV1GdRxjJPL+o/SrMpKQTRxFpEjlC5BOHJ6e53+ntmhtroeaNtK+YSxUHOQMY1H5DNXomZiiFmCebhI0GMfng8vuPq9nIJmKb+EDzMNYA0wj+n5+/8Aah08GhtEZcvpL4LZ0segx++dEHWONDI280r7pzwOmM/n+lRXrqVHlIR7J1bp7n5nsajatMh4ylEFhlgoxuTq31VkGYy25wc7ZB960PjWR1CK7kEEggKCKx1jO8LkHeNjnPY13fx/xcfN+SCVdExI6nNEbXdM1BexDB09PUvuO1S2reit2VOxvjrSrp2GetKgjPFU4WbyxuW51m1BdsDqaI8fn868znYDYV3gVp59yrN8IO9HtP6HeC2K2tsrtjUxyTV+5cH1L0O21OJXUFxgAYxUUjDYZA361d8DQ+HSdGplGOewO/2o5bqJJjrCqoGRg8vfvQ/huRaQksdIXkKK2cc6QBkjOuQnVvsBXl8neW3Zh4I28RZtSuSM4IUmrE7aFCmOQgbKdWB9ak4XDIlsJZowrcsA/r+lcu01RHzJcadwqnc/P296zaRWt4yNUughepBwCe1EeD2qQz3MxwWcgc9hVC2dX8qM8zzHP9ijNoFiD5AxnOe9LintPkvWlC7JaZdTalRiPTSnBjlEm2g7cs7Yp9xlpGYpjqD03NSnAih0nzG3VR2PUn99aPju7G9RHDKsVomNbkktqbYkE/vagnEQZRCiMufOHPnkHb653oq8pcOqkhjhlw2+FP8A1tVHyvMuICUOlZNt+ex3/KmTnEbW24hZNbXeWYjIl6qRyYUDfg86Oul/NcDLSAY1jufntWhNqrSqJEZY9OwAz+VWrW0URhUAAjJzpB2z86mZZHZIAQWNxG5U6CXYY2A2GMjPyzj6020mb+LniyA2pXDj4Tnr+FGbqMKWGMYUZDcufKhF0SrsxYwsMMoB689/x+5pykmF8kd2yzmMsfSz/fGPfH50+SdvL1qSC7ZDMPSAB/b86y8vEo5Lny1RpH6LH6tP9vlRDhNxdXdwyMJFhUYdTsFHPGadxutnsD41bm9hvVfHmLFrj26jc/rWHhcxODsQTg9q9O40ifx8flYYSKykg7YP/deYzwNFcSxsMBCVIHQiu/hvTj5YIlNabc+YJqO3XRnT1P2rtq38sE7kDFcfMM5xujd62rI6SlXZMHHvypUBnJM3NwdO5J2rU8EtEhhYnO43IoFw62/rYb9K0llJoUM2ykdKrGCp3YMM568+9QPLjJKFjnlgnP2p0ksbAsMknaqDyyyXEMKbZffOeVGV6E9b/hAVYI4ZdQfbX3x2+daeOKTymcjQzAhdWMhfkKB8Nt2dIo4kGBuwc8hWkFswt9jjffSNq8vKdu3HxZtoJI7dSp1OB6tW4Ht9KrzxlmdHddXcdfai0SNHapqfVjqe1V7iJGgLYGfY5qLFY0PsLPy7pWZgGXJx2wKIowUrJnHqA361R1GK58twWYKdx8v+qtsygFepO3t71Umpor3TRiW4IyAp5/KnXJAj0rgFd9Rbnv8ArTLVD62Zm9O3096Y+ubCKulPj1sN9qPofarcZaNGAZTtqZTuQdvzqWGEKbcFtlBG/MEA/rUTl5WXWwZXbOrtg7D6Z/Gm2Fw73soOCkSktjucEj6b0TE7dCTws1xpjQ/DuQeXMY+dPgTyk0mR0OcAMNjtToLkNtrHpYEnluev4mp7m/tRC0VzsdjuPtU60N7Br+N5HbWM7YBU5HzPasnxe2kumVVDQrr0sQx3HtmtQ0kVxb5gd0LbMgHxfeqVlJY36m3d2trpHOiRAS3v13GM8+VZYW3JrlJMUXAOFWUKSG1tg7MoUf8A3J+Z60Uaxi4ajQgxo2gF8jJJ5nNOtpLXhAKQsbi4yTrfGFJ6hRQLxHxh7Ph00ssytI42y24PsK2x3emVsBONX3lcShXUWSAsWKjA36VlePxqvFZWaMYlGvY77/nWs8NiK+8L8Tvrwh5dyTnLYxWU4gVmihlQAbb4P6V28c1lI5s7uWh1t6GZcbHlmppV82I91FVpVKNnmalil0sDnINbsTEbzEA/rXalTZP5cuuPYc6VAILoUU7zWCKM5PXen3A0jUvWqoJc4z1qyWY5TpDA4Y7DencJtJLjiLSn4EGfl2qkrnWOmAfpWk4DbmaylcrpA5as8+5rLky1ivCdvSPD6L/CkMoBAAIB3+9F7gyQWgKsgOMBSNye+TzrPcBRms4tiyYycDc9yaNxyGZDqQhGOksx7bAV5/26hO11fwoBYZ+VVTpSbHJRk57mrNvbhYgwzsKkeFcYkX1EfF1ApfG7OUGu5fLVJ3HpWVc742Jwc/er5UKQCcAbgjnj2qvxq0WaxkhHxMvT70zh90sttDJnfQo33PuP0q/olpyI1d2AOeYFD7u6BYJkAMvz27/4qS5LYUqR6vizvt3qnNAjDCqu+SJDucdvyrP3pcPGVjV4SWYNpCcjuOQ/vS81IriWzgId0VRITzYnmPx/CuNcW1jC99Iuowg+WhHxPjAGP3zoXw/h97bxx3cwZpZCTqHTVuD+ldEwmmWVog3+4MwnhHkxFsY053/ePtUsCzvG3mqEwM5fme1ELPjtqmbW9TQyfCcbN70Yvb7hcFmjhUlOkMMYOayz47V456ZDiHERDbMzKiKGIL9GzQHgFxb3Mkk88EpXXiU4+AfTpRuexn8QXYleMQWybYI5j5dcijVtwy04bamGGNRty55FLCY4Hlbkq8ZNhw7hzXMBR8b4XBY5Gc1414p4xc311mfIiX4R1Ar1HisNrawyZbcD046kHI2rx/jsjR3MhX12sjB1GBgZ2+hyCK34dZXbLk6ibh/Fbq2tri0jkzDcLgr3+VPhVyPWc4AAoClwQw39BPp25UatZ1kHq5ntXTJN7c+3ZPRn3qMek7bmrckauBpqvLGyHUBsKsiDhkKOOZ9NKo2OcfalSJZvBiJR3qggYHPvRO5TWApOMdageONRguMjsasKa+hwT06jn9K3Xh4G44ci8l0kgZzt3NYx3jBI0k+55bd62fhKT+I4adKkMCRkD4h75rDl/Fpx+vQOFjyeGI6xBRyAHPFPhdtRUxAojDGTtk+1U+DXCzWqBNWhOee9XvLJiJIATOduu/51x+10CsNxHFHkKeewP50yVpG1MBknmT2/tXLcI8EeWAJ2xn/G9XJbcFcP8J59qei2FNdCcuFXIA06sbUAs4bhL28jgBMUWSN+h3/HetNL5S/ylwq56dKxvia8uOFXcd5aOy5BDqDz25EUbkVN0UM8UjEpKi5GNzhsdB96o3V6ioGuHURhcHfAX+55feslc+IGuQ08duI5GJLMvUnkfp+tO4Va3niJxGxJYEL7Kc5NabxxnRatafw8snG74eajC0hAEeQOfPJ/fStuluqw6F3Uch1Aqhwbhn+y2qw51EbE++avur+cDETp04xWVyp6DJODQ3LsXjwx39tuVEbXg8EYQYyBvg8t+dEYCm5Yb6aTzKQSmMqOtVfE/aG5SONdIAx2AoRdTI2PMUenpjmKJpMkranBXfrQi7KySsdB0Kc4Htt++9Y5XppizPioxxWUjHDc8BlGpfavJPMF5bywlQH3Kjt1x++1eg/6jcShit1jtXxjrnn7Yry+O5cZkJBYPqB5ZxXVwY2YsOW7potwY9XQbMB0964qzRt/LfYd6lZv4ecsD/LcZHuD/mlrDjIOR3NdDFYhv5FwJFPzFXoryN13Oc+1ByccjSSVlPb3p7A8Y0kTUmO2KVB0uXXk1KnstDTLmQltjXGjR8nUAMcjRs2EbPllBU7g55ZyaG3lmNbCNTjOdugq7CCpYV6vnfpV/gvErq3kNsjZhY+rsPnVZ7ItgqwAA2qrNDIOTA42wajKbVLp7RwOSI26tG4Kgbbcz1OKLxtpA80lnIJyeQ+VeNcC8TT8MYeamYgQCRkGvR+F8dsuMqq2xLuy5IPNf33rmy4tXcbTPpqY58DYFpD8Ow2qfzp3j9ZAX6UAiuzbzEhNed8k5PzHtRWymiuTqjGQDu7DAGO1ZZY9rl/SWSzMzo7ErGCDjv8AOqnE+E2/EUZZANBXc+9GRIjIVDDGeneowFJ0AjAO9Tl+lY/6xVn4FtxK0juzREnABx++tarhXBrbh0IW0jCkeonqaviNIhtnrzrvnBsgcl3PvS+xu/TmpZQWUbdRUaOyDPME/UVHcXKx5kB0MB15H97VRi4nHdHVGPWSQe2r2ou4IMxOCMAjJ/Cq8wAYgDIIxsarjWoKMSGbkc+9SJMqufLPLYe+am39j/iJwVbD8hyOaH8Sukit5I41ZmVS3pGTV7iMjTRjygVJB1aRyqxZcKW3QzzIxmKbMx6UYYS0ZZWR85+KuL/7nc+l9SIdlIwR9KAn4cDvRPxAyS8YvXjVVUzPhQMAb0MxXoSamnLbs/VrhCt8SElR3B5j7/nSiY43qPr710EimSxzpjjc12Ntqc65GV50BFnFKkRSoDdlXjHxEbeoHkfliqsiSBm8thnBJPt9Kvum/POo7k5/Kq8noOvGSO3I/vtXRUhkzzAgaSeWaglMijLDG+MVflIZdQHpO/v71VmQHOltWrkO1RTVJSDhtIOOnWpbO8exmDxj0A6imdifemtscYGRjO+9RPpYerqMAjpU0RqJPGss0YVl304BIwM/vpWk8K8W/wB4tvROwkQ7xK3Qda8wdRpAyfvRbwlxmTgvEImYgwucSDHLfvWPJjudNMctV7bwz+KUKs5LEDoMADtjvV23Mw30eknbHzobwfxBZ30cf8PdRSsRgBTuD70Ujv0NyqgbuvpbpqPSuC3KV1TVNuHuS7YQ6TyOef750G49xL/auHC7IAJwr5/CtfGDPCQijWo+9AvEvDOHT8Fu5OM6fKRCzZ2xjfI+Rq+PeWTPOyTp5dN42mvOJtBEQUYgHJ5ithwe/sneOFZszuhbA55z1rx/ikFjbxJJYcUNxNJgvGICnljHJm5FvYbe/Sq1nxK5srhJ7eVllXOGzyrt+EsYfKvpmCIY/msGbAySenSpzbwqRrVTnpXjnhTxzFPOIPEEzRKQqpNCNOO+r/qvS7XxR4daFY4+K27IcZM0m+/vXHycNt6b45yQakt00ZGADtnrXln+p3i/ivDb9OGWV20UBh3wBnfIO/MVuOK+NvD3CISj36TkZAWH1kduVeDeL+Kf79xya+CNHGcKgkbJCiteHi+N7RnnsDmk812Z92JyTUDc6lKr3ppAzXSxNAroFOx2rq7HegODngU9WXqKadxjl71ygE1KuUqA9DdgNQxuCDnPSoZdTEZGzHn06f3qWVGUhApcY3IG/LtVeViVIckb4GT8v39K6koJFCspBxkbjnUMy8yFBHM5NWJzldLEDfHpX2qAHJPqwBtvtU2CKdwgxgHcHkelU3Q6d91zkg0RuIjGx7Db/rvVSXODtkqDyrOw1UnPWm7dc49qkJboMj5VH2HvUmntbqW2lWSCR0dTkFTiikfinjEbZW+lBVtS753+VBDsdt/0rmqp1D3W3t/9TeOww6AbctjAYx70B494u4zxpdF9eO8Y/oUaQR9KCk9SMj2qNjk7cqXxkG6awPt23pmN67inFCBlvpimTgPvipFJGDjHc1GSAO5ppcmjQWP4gIuBu3eq0kjOTqOfnXM9CBXCN6Bs05pAZrprvLagFSpVzNAInG2KWaRrnOgEaVdIpUB6IhC7rjOr79fp8qjMJ0ENGTpGfV1H7HtUy/8AF/8AqKcPhb6/mK6UBM8aHGh8MehJwT+lVlV4nzIo3GCOY+dELn/lb/0P61Wl+Fvl+lKmh1YXURtkkgdR+yKgkjVkLAEajz7U8/E3yH50h/40vyWppqMsbdRjG3ud6hdNIXcMxGTVk/CP/T9arP8A8rfSooRD1Ny296do1KMHLE4Ap5/5RViL/wAKT/2FI1XyCJMNt9aRjRfURqX7Uov+RflXX+J/lS0EZcYxgZ+VV3b1bGpD8bfKoG+OgEdzSG3b60utdFIG7GlXTzrlAKuGujlTTyoDua51pdKQoBGuCutzpvWgHA5pVwUqA//Z"/>
          <p:cNvSpPr>
            <a:spLocks noChangeAspect="1" noChangeArrowheads="1"/>
          </p:cNvSpPr>
          <p:nvPr/>
        </p:nvSpPr>
        <p:spPr bwMode="auto">
          <a:xfrm>
            <a:off x="1679576"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532" name="AutoShape 4" descr="data:image/jpg;base64,/9j/4AAQSkZJRgABAQAAAQABAAD/2wBDAAkGBwgHBgkIBwgKCgkLDRYPDQwMDRsUFRAWIB0iIiAdHx8kKDQsJCYxJx8fLT0tMTU3Ojo6Iys/RD84QzQ5Ojf/2wBDAQoKCg0MDRoPDxo3JR8lNzc3Nzc3Nzc3Nzc3Nzc3Nzc3Nzc3Nzc3Nzc3Nzc3Nzc3Nzc3Nzc3Nzc3Nzc3Nzc3Nzf/wAARCAC5AMgDASIAAhEBAxEB/8QAHAAAAQUBAQEAAAAAAAAAAAAABQACAwQGAQcI/8QAORAAAgEDAgQEBAQFBAIDAAAAAQIDAAQREiEFMUFRBhMiYTJxgZGhscHwFCNC0eEHFTPxNHJDUoP/xAAZAQADAQEBAAAAAAAAAAAAAAAAAQIDBAX/xAAiEQEBAAIDAAICAwEAAAAAAAAAAQIRAyExEkEyUQQiYXH/2gAMAwEAAhEDEQA/AM6PQp6n8AfaulhnOCM7fOo8nVqBHLHyruNIwVznqa6ELUD4YDIAIzgHlVa+mCqT6eY5mpYTpVnUqBg5OP3vQLil2GdgpBxsc0rQpzzkyZOBQ+4ufLU6z9KllkCrkkb+9CbqRXf0lmPXJ2rLKnEyTySsdOwO5q0SMLuSRVG29Lgd6voOtIz4yTuQalTOod6ahJ26fKrlpB5j4YZFOBPZ22WLNy5AHrmicRWKPGDkd6iijKSqpAO1cufTgMCcjIx1qyUuIOA+Qdu9UQMZI3zWk4V4dueLtqgVZIwN88h71oU/09mJEjTx+UwORnf71llyYz2rmFrBIxSMHlnrVSU/zD969IufALKqeTOrOw3U/wBX+aHzeAJjb+Ylyqt0VhzHbNK8mP7P4ZPPGJD6sdaNW0eAJR/WtWb7wfxO3gaRYtegDIQ52NVo4Zo4ljZWDLtg1WOUqbjZ6bIp0cq5btzpSMAozimW++r3q0ucUGY0+VA5dpRij98NUanpigdwpDK3TNTTgnws+k/KrKnnVHhrkMB7UQYBXx0NOA34X2pUjSpk0ejc8s5wa42NQUkmnbqjY367VwEFlwMknfNaEi4hMILVuhPMd6yk02cs2KJcfutcmhTsBn7VmLy41thDtzrLKiRy6uTJ6RsAahgXVIBTBljtuTV+zg04bbJ71CkqQ4IParKDIxg12JNRG1W4LdnwcYHM1egbbwl8Yz9aL8OgK5yN67bWZPqUMdugo3wmxnfHlxMSdzlelK5SQ5Kn4fwNroiSZXReYyhw31ozF4dgvBoaFAqjctgZNXeGO+jyJlYjOPVyFG41QIFeM7bkZb864c+bK3p1Y8ckV+H2dtw5Eji9ATmQTg+/zqzM00SHylHlk7YOBn510qDiNVxvkZORVaTzJLhoC48sLklRt8jWe9+rTmZSkBAOrJVgByYb7jpVZsBWUMNGM4O+Nzir8FqZBol2eNsAjqp5fkRVeWzwkjlikeCQCOQ5gflRaWgi8kMQ1RsoUEqVI6gb5oPd2PDeLTesNHOF9WnYEnqfwo3d2UnnuFkASQ6lAOcAbY/AmhklpHGwUE4V2J3wDvz9xgY+tVjnYLjKyXGfC1zZCV1IlRTuV301ngj284WQY33r2Th/LSSoIAwhABf3x/esl4s8OoiG7sgXLHLDHvzHt/iurj5t3VYZ8evGOlXzImC76TQK6GBv3rRGMqHUbbb7c6A3oGD3zvW1YlZNpcGish3BoPbHDAUXb1IG7CnBXM0qaKVMmndgA3MLnHKo5XEKs+rCY613cOuVGBk8jQrxBdGNdJbYDert6IA4neaXfbc5C/3oKSSaluZTLIWJJ7ZNNhjMr6RzrG9rT2cJdtWOtHYbPYHTzpnD+HtpGlOWN+lH4LfdUAGTtVzUm6RvCeEPeTBVjOjGSw5AVr7Lw/w+3AJR5SeQYnA9jTuB20kcXlqxLKwIGOvatBCFSDLAITsT0/xXDyc1yvXjqw45Juhq2UcZJihWIdUAo3w60XyxgYJ3yOlCbi4wRuAoOMKvWi0FyqxDTzI6GuXLk/1vMdRL5cUTkErrOw1cqkeQYUlRtz01FbQlpPM0GR25E9BVieMBtRY46gDal8qNRVws0Uq2rOjqozqOMe+4qLhzySX5dzG6+Xuw5/n+H6jdlyk6xiWHUcjTpB6A965wYBeIhwSQ6E4ZiTgHff6Cqx7LLqCXFrvyCpVtDbKWA/pI/TnQG94lP5jrcs5jC/EOpyVyPbr9aK34Mso0shOrAOcEbbj7UAuoC0ChVIVIwdxkHcbfLrVTupni3a3U7+ZdSxokWyxatmcZ3wM9hTjA91ErmERpIQoDdv2fw+tUYI5YpES4ZZtJJQnIIPv27bVZmDmfSJSZEf1BeQb9SO31xyp6kMrgvb3CyLGreUSrEHpnc/b6VZlmjmCOChQrg4OcrvvU9xF5dtlcEFcsoxkkjrn8zQ+QiGAL/wDIhChAdi3b3qTYfxLYCwv8wgCGQlh7HqKyPEosM42232r0LxVC0lp5zKA6EAAcqxF8mtAxIY40k967+LK5YduPkx1kEW3PfmKMKSYduYoPDs2O21Frf/hNaxnSpU0mlTJpXkSGLzOWNhWL47eedIUyDvWg47ciCFsHfTjltWKnkMkjMetPO/QkR7k7Uf4HY6yJCpI58qF8NtmuLgKBkDc1s7OMQW6qgwcb0sYdqdRFEp6A8/aiFnGIo/McHLDkVyAP3+xVfh1us0hD5z79qOxxrEEiZkznbHSub+Ry6/rG/FhvuivDCYyDNGwHLJH+PtROOSMLoV0Qt0L/AOKq2CRacykgkeldZw3virUlukcetFGon06Eyfp/euKV1IBbxvdKrsAF6qd6tWYRrho1+Ec27Cq1lh7oK0YVdyxZqu2xilv5liXChQMDr71njj8slW6gqhAgYxMR39vrVK6lWMD1DOrG+/TnVmZ/LIXbfkDVG/1eoRjLH+o74A5mrz90zx82YsjO4QxMxGQGPbFRebHZ8StMyIPOkK6QoAzg8j15Vct8NIfOGhdROQNztj6Db8KC+KoTcRRtbOsV0jr5MhAADZzy98Y+tPjgzojxeeMBgoIcjII60DnkS4MUUbuI1DEEHTpAOx7djvTLrj2uOO24pC1rxBWwQVOiQd1ND/4g+bgylCeY07AdzvVTGy9lvoSSRJ5gwYFshFV1GdRxjJPL+o/SrMpKQTRxFpEjlC5BOHJ6e53+ntmhtroeaNtK+YSxUHOQMY1H5DNXomZiiFmCebhI0GMfng8vuPq9nIJmKb+EDzMNYA0wj+n5+/8Aah08GhtEZcvpL4LZ0segx++dEHWONDI280r7pzwOmM/n+lRXrqVHlIR7J1bp7n5nsajatMh4ylEFhlgoxuTq31VkGYy25wc7ZB960PjWR1CK7kEEggKCKx1jO8LkHeNjnPY13fx/xcfN+SCVdExI6nNEbXdM1BexDB09PUvuO1S2reit2VOxvjrSrp2GetKgjPFU4WbyxuW51m1BdsDqaI8fn868znYDYV3gVp59yrN8IO9HtP6HeC2K2tsrtjUxyTV+5cH1L0O21OJXUFxgAYxUUjDYZA361d8DQ+HSdGplGOewO/2o5bqJJjrCqoGRg8vfvQ/huRaQksdIXkKK2cc6QBkjOuQnVvsBXl8neW3Zh4I28RZtSuSM4IUmrE7aFCmOQgbKdWB9ak4XDIlsJZowrcsA/r+lcu01RHzJcadwqnc/P296zaRWt4yNUughepBwCe1EeD2qQz3MxwWcgc9hVC2dX8qM8zzHP9ijNoFiD5AxnOe9LintPkvWlC7JaZdTalRiPTSnBjlEm2g7cs7Yp9xlpGYpjqD03NSnAih0nzG3VR2PUn99aPju7G9RHDKsVomNbkktqbYkE/vagnEQZRCiMufOHPnkHb653oq8pcOqkhjhlw2+FP8A1tVHyvMuICUOlZNt+ex3/KmTnEbW24hZNbXeWYjIl6qRyYUDfg86Oul/NcDLSAY1jufntWhNqrSqJEZY9OwAz+VWrW0URhUAAjJzpB2z86mZZHZIAQWNxG5U6CXYY2A2GMjPyzj6020mb+LniyA2pXDj4Tnr+FGbqMKWGMYUZDcufKhF0SrsxYwsMMoB689/x+5pykmF8kd2yzmMsfSz/fGPfH50+SdvL1qSC7ZDMPSAB/b86y8vEo5Lny1RpH6LH6tP9vlRDhNxdXdwyMJFhUYdTsFHPGadxutnsD41bm9hvVfHmLFrj26jc/rWHhcxODsQTg9q9O40ifx8flYYSKykg7YP/deYzwNFcSxsMBCVIHQiu/hvTj5YIlNabc+YJqO3XRnT1P2rtq38sE7kDFcfMM5xujd62rI6SlXZMHHvypUBnJM3NwdO5J2rU8EtEhhYnO43IoFw62/rYb9K0llJoUM2ykdKrGCp3YMM568+9QPLjJKFjnlgnP2p0ksbAsMknaqDyyyXEMKbZffOeVGV6E9b/hAVYI4ZdQfbX3x2+daeOKTymcjQzAhdWMhfkKB8Nt2dIo4kGBuwc8hWkFswt9jjffSNq8vKdu3HxZtoJI7dSp1OB6tW4Ht9KrzxlmdHddXcdfai0SNHapqfVjqe1V7iJGgLYGfY5qLFY0PsLPy7pWZgGXJx2wKIowUrJnHqA361R1GK58twWYKdx8v+qtsygFepO3t71Umpor3TRiW4IyAp5/KnXJAj0rgFd9Rbnv8ArTLVD62Zm9O3096Y+ubCKulPj1sN9qPofarcZaNGAZTtqZTuQdvzqWGEKbcFtlBG/MEA/rUTl5WXWwZXbOrtg7D6Z/Gm2Fw73soOCkSktjucEj6b0TE7dCTws1xpjQ/DuQeXMY+dPgTyk0mR0OcAMNjtToLkNtrHpYEnluev4mp7m/tRC0VzsdjuPtU60N7Br+N5HbWM7YBU5HzPasnxe2kumVVDQrr0sQx3HtmtQ0kVxb5gd0LbMgHxfeqVlJY36m3d2trpHOiRAS3v13GM8+VZYW3JrlJMUXAOFWUKSG1tg7MoUf8A3J+Z60Uaxi4ajQgxo2gF8jJJ5nNOtpLXhAKQsbi4yTrfGFJ6hRQLxHxh7Ph00ssytI42y24PsK2x3emVsBONX3lcShXUWSAsWKjA36VlePxqvFZWaMYlGvY77/nWs8NiK+8L8Tvrwh5dyTnLYxWU4gVmihlQAbb4P6V28c1lI5s7uWh1t6GZcbHlmppV82I91FVpVKNnmalil0sDnINbsTEbzEA/rXalTZP5cuuPYc6VAILoUU7zWCKM5PXen3A0jUvWqoJc4z1qyWY5TpDA4Y7DencJtJLjiLSn4EGfl2qkrnWOmAfpWk4DbmaylcrpA5as8+5rLky1ivCdvSPD6L/CkMoBAAIB3+9F7gyQWgKsgOMBSNye+TzrPcBRms4tiyYycDc9yaNxyGZDqQhGOksx7bAV5/26hO11fwoBYZ+VVTpSbHJRk57mrNvbhYgwzsKkeFcYkX1EfF1ApfG7OUGu5fLVJ3HpWVc742Jwc/er5UKQCcAbgjnj2qvxq0WaxkhHxMvT70zh90sttDJnfQo33PuP0q/olpyI1d2AOeYFD7u6BYJkAMvz27/4qS5LYUqR6vizvt3qnNAjDCqu+SJDucdvyrP3pcPGVjV4SWYNpCcjuOQ/vS81IriWzgId0VRITzYnmPx/CuNcW1jC99Iuowg+WhHxPjAGP3zoXw/h97bxx3cwZpZCTqHTVuD+ldEwmmWVog3+4MwnhHkxFsY053/ePtUsCzvG3mqEwM5fme1ELPjtqmbW9TQyfCcbN70Yvb7hcFmjhUlOkMMYOayz47V456ZDiHERDbMzKiKGIL9GzQHgFxb3Mkk88EpXXiU4+AfTpRuexn8QXYleMQWybYI5j5dcijVtwy04bamGGNRty55FLCY4Hlbkq8ZNhw7hzXMBR8b4XBY5Gc1414p4xc311mfIiX4R1Ar1HisNrawyZbcD046kHI2rx/jsjR3MhX12sjB1GBgZ2+hyCK34dZXbLk6ibh/Fbq2tri0jkzDcLgr3+VPhVyPWc4AAoClwQw39BPp25UatZ1kHq5ntXTJN7c+3ZPRn3qMek7bmrckauBpqvLGyHUBsKsiDhkKOOZ9NKo2OcfalSJZvBiJR3qggYHPvRO5TWApOMdageONRguMjsasKa+hwT06jn9K3Xh4G44ci8l0kgZzt3NYx3jBI0k+55bd62fhKT+I4adKkMCRkD4h75rDl/Fpx+vQOFjyeGI6xBRyAHPFPhdtRUxAojDGTtk+1U+DXCzWqBNWhOee9XvLJiJIATOduu/51x+10CsNxHFHkKeewP50yVpG1MBknmT2/tXLcI8EeWAJ2xn/G9XJbcFcP8J59qei2FNdCcuFXIA06sbUAs4bhL28jgBMUWSN+h3/HetNL5S/ylwq56dKxvia8uOFXcd5aOy5BDqDz25EUbkVN0UM8UjEpKi5GNzhsdB96o3V6ioGuHURhcHfAX+55feslc+IGuQ08duI5GJLMvUnkfp+tO4Va3niJxGxJYEL7Kc5NabxxnRatafw8snG74eajC0hAEeQOfPJ/fStuluqw6F3Uch1Aqhwbhn+y2qw51EbE++avur+cDETp04xWVyp6DJODQ3LsXjwx39tuVEbXg8EYQYyBvg8t+dEYCm5Yb6aTzKQSmMqOtVfE/aG5SONdIAx2AoRdTI2PMUenpjmKJpMkranBXfrQi7KySsdB0Kc4Htt++9Y5XppizPioxxWUjHDc8BlGpfavJPMF5bywlQH3Kjt1x++1eg/6jcShit1jtXxjrnn7Yry+O5cZkJBYPqB5ZxXVwY2YsOW7potwY9XQbMB0964qzRt/LfYd6lZv4ecsD/LcZHuD/mlrDjIOR3NdDFYhv5FwJFPzFXoryN13Oc+1ByccjSSVlPb3p7A8Y0kTUmO2KVB0uXXk1KnstDTLmQltjXGjR8nUAMcjRs2EbPllBU7g55ZyaG3lmNbCNTjOdugq7CCpYV6vnfpV/gvErq3kNsjZhY+rsPnVZ7ItgqwAA2qrNDIOTA42wajKbVLp7RwOSI26tG4Kgbbcz1OKLxtpA80lnIJyeQ+VeNcC8TT8MYeamYgQCRkGvR+F8dsuMqq2xLuy5IPNf33rmy4tXcbTPpqY58DYFpD8Ow2qfzp3j9ZAX6UAiuzbzEhNed8k5PzHtRWymiuTqjGQDu7DAGO1ZZY9rl/SWSzMzo7ErGCDjv8AOqnE+E2/EUZZANBXc+9GRIjIVDDGeneowFJ0AjAO9Tl+lY/6xVn4FtxK0juzREnABx++tarhXBrbh0IW0jCkeonqaviNIhtnrzrvnBsgcl3PvS+xu/TmpZQWUbdRUaOyDPME/UVHcXKx5kB0MB15H97VRi4nHdHVGPWSQe2r2ou4IMxOCMAjJ/Cq8wAYgDIIxsarjWoKMSGbkc+9SJMqufLPLYe+am39j/iJwVbD8hyOaH8Sukit5I41ZmVS3pGTV7iMjTRjygVJB1aRyqxZcKW3QzzIxmKbMx6UYYS0ZZWR85+KuL/7nc+l9SIdlIwR9KAn4cDvRPxAyS8YvXjVVUzPhQMAb0MxXoSamnLbs/VrhCt8SElR3B5j7/nSiY43qPr710EimSxzpjjc12Ntqc65GV50BFnFKkRSoDdlXjHxEbeoHkfliqsiSBm8thnBJPt9Kvum/POo7k5/Kq8noOvGSO3I/vtXRUhkzzAgaSeWaglMijLDG+MVflIZdQHpO/v71VmQHOltWrkO1RTVJSDhtIOOnWpbO8exmDxj0A6imdifemtscYGRjO+9RPpYerqMAjpU0RqJPGss0YVl304BIwM/vpWk8K8W/wB4tvROwkQ7xK3Qda8wdRpAyfvRbwlxmTgvEImYgwucSDHLfvWPJjudNMctV7bwz+KUKs5LEDoMADtjvV23Mw30eknbHzobwfxBZ30cf8PdRSsRgBTuD70Ujv0NyqgbuvpbpqPSuC3KV1TVNuHuS7YQ6TyOef750G49xL/auHC7IAJwr5/CtfGDPCQijWo+9AvEvDOHT8Fu5OM6fKRCzZ2xjfI+Rq+PeWTPOyTp5dN42mvOJtBEQUYgHJ5ithwe/sneOFZszuhbA55z1rx/ikFjbxJJYcUNxNJgvGICnljHJm5FvYbe/Sq1nxK5srhJ7eVllXOGzyrt+EsYfKvpmCIY/msGbAySenSpzbwqRrVTnpXjnhTxzFPOIPEEzRKQqpNCNOO+r/qvS7XxR4daFY4+K27IcZM0m+/vXHycNt6b45yQakt00ZGADtnrXln+p3i/ivDb9OGWV20UBh3wBnfIO/MVuOK+NvD3CISj36TkZAWH1kduVeDeL+Kf79xya+CNHGcKgkbJCiteHi+N7RnnsDmk812Z92JyTUDc6lKr3ppAzXSxNAroFOx2rq7HegODngU9WXqKadxjl71ygE1KuUqA9DdgNQxuCDnPSoZdTEZGzHn06f3qWVGUhApcY3IG/LtVeViVIckb4GT8v39K6koJFCspBxkbjnUMy8yFBHM5NWJzldLEDfHpX2qAHJPqwBtvtU2CKdwgxgHcHkelU3Q6d91zkg0RuIjGx7Db/rvVSXODtkqDyrOw1UnPWm7dc49qkJboMj5VH2HvUmntbqW2lWSCR0dTkFTiikfinjEbZW+lBVtS753+VBDsdt/0rmqp1D3W3t/9TeOww6AbctjAYx70B494u4zxpdF9eO8Y/oUaQR9KCk9SMj2qNjk7cqXxkG6awPt23pmN67inFCBlvpimTgPvipFJGDjHc1GSAO5ppcmjQWP4gIuBu3eq0kjOTqOfnXM9CBXCN6Bs05pAZrprvLagFSpVzNAInG2KWaRrnOgEaVdIpUB6IhC7rjOr79fp8qjMJ0ENGTpGfV1H7HtUy/8AF/8AqKcPhb6/mK6UBM8aHGh8MehJwT+lVlV4nzIo3GCOY+dELn/lb/0P61Wl+Fvl+lKmh1YXURtkkgdR+yKgkjVkLAEajz7U8/E3yH50h/40vyWppqMsbdRjG3ud6hdNIXcMxGTVk/CP/T9arP8A8rfSooRD1Ny296do1KMHLE4Ap5/5RViL/wAKT/2FI1XyCJMNt9aRjRfURqX7Uov+RflXX+J/lS0EZcYxgZ+VV3b1bGpD8bfKoG+OgEdzSG3b60utdFIG7GlXTzrlAKuGujlTTyoDua51pdKQoBGuCutzpvWgHA5pVwUqA//Z"/>
          <p:cNvSpPr>
            <a:spLocks noChangeAspect="1" noChangeArrowheads="1"/>
          </p:cNvSpPr>
          <p:nvPr/>
        </p:nvSpPr>
        <p:spPr bwMode="auto">
          <a:xfrm>
            <a:off x="1679576"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534" name="AutoShape 6" descr="data:image/jpg;base64,/9j/4AAQSkZJRgABAQAAAQABAAD/2wBDAAkGBwgHBgkIBwgKCgkLDRYPDQwMDRsUFRAWIB0iIiAdHx8kKDQsJCYxJx8fLT0tMTU3Ojo6Iys/RD84QzQ5Ojf/2wBDAQoKCg0MDRoPDxo3JR8lNzc3Nzc3Nzc3Nzc3Nzc3Nzc3Nzc3Nzc3Nzc3Nzc3Nzc3Nzc3Nzc3Nzc3Nzc3Nzc3Nzf/wAARCAC5AMgDASIAAhEBAxEB/8QAHAAAAQUBAQEAAAAAAAAAAAAABQACAwQGAQcI/8QAORAAAgEDAgQEBAQFBAIDAAAAAQIDAAQREiEFMUFRBhMiYTJxgZGhscHwFCNC0eEHFTPxNHJDUoP/xAAZAQADAQEBAAAAAAAAAAAAAAAAAQIDBAX/xAAiEQEBAAIDAAICAwEAAAAAAAAAAQIRAyExEkEyUQQiYXH/2gAMAwEAAhEDEQA/AM6PQp6n8AfaulhnOCM7fOo8nVqBHLHyruNIwVznqa6ELUD4YDIAIzgHlVa+mCqT6eY5mpYTpVnUqBg5OP3vQLil2GdgpBxsc0rQpzzkyZOBQ+4ufLU6z9KllkCrkkb+9CbqRXf0lmPXJ2rLKnEyTySsdOwO5q0SMLuSRVG29Lgd6voOtIz4yTuQalTOod6ahJ26fKrlpB5j4YZFOBPZ22WLNy5AHrmicRWKPGDkd6iijKSqpAO1cufTgMCcjIx1qyUuIOA+Qdu9UQMZI3zWk4V4dueLtqgVZIwN88h71oU/09mJEjTx+UwORnf71llyYz2rmFrBIxSMHlnrVSU/zD969IufALKqeTOrOw3U/wBX+aHzeAJjb+Ylyqt0VhzHbNK8mP7P4ZPPGJD6sdaNW0eAJR/WtWb7wfxO3gaRYtegDIQ52NVo4Zo4ljZWDLtg1WOUqbjZ6bIp0cq5btzpSMAozimW++r3q0ucUGY0+VA5dpRij98NUanpigdwpDK3TNTTgnws+k/KrKnnVHhrkMB7UQYBXx0NOA34X2pUjSpk0ejc8s5wa42NQUkmnbqjY367VwEFlwMknfNaEi4hMILVuhPMd6yk02cs2KJcfutcmhTsBn7VmLy41thDtzrLKiRy6uTJ6RsAahgXVIBTBljtuTV+zg04bbJ71CkqQ4IParKDIxg12JNRG1W4LdnwcYHM1egbbwl8Yz9aL8OgK5yN67bWZPqUMdugo3wmxnfHlxMSdzlelK5SQ5Kn4fwNroiSZXReYyhw31ozF4dgvBoaFAqjctgZNXeGO+jyJlYjOPVyFG41QIFeM7bkZb864c+bK3p1Y8ckV+H2dtw5Eji9ATmQTg+/zqzM00SHylHlk7YOBn510qDiNVxvkZORVaTzJLhoC48sLklRt8jWe9+rTmZSkBAOrJVgByYb7jpVZsBWUMNGM4O+Nzir8FqZBol2eNsAjqp5fkRVeWzwkjlikeCQCOQ5gflRaWgi8kMQ1RsoUEqVI6gb5oPd2PDeLTesNHOF9WnYEnqfwo3d2UnnuFkASQ6lAOcAbY/AmhklpHGwUE4V2J3wDvz9xgY+tVjnYLjKyXGfC1zZCV1IlRTuV301ngj284WQY33r2Th/LSSoIAwhABf3x/esl4s8OoiG7sgXLHLDHvzHt/iurj5t3VYZ8evGOlXzImC76TQK6GBv3rRGMqHUbbb7c6A3oGD3zvW1YlZNpcGish3BoPbHDAUXb1IG7CnBXM0qaKVMmndgA3MLnHKo5XEKs+rCY613cOuVGBk8jQrxBdGNdJbYDert6IA4neaXfbc5C/3oKSSaluZTLIWJJ7ZNNhjMr6RzrG9rT2cJdtWOtHYbPYHTzpnD+HtpGlOWN+lH4LfdUAGTtVzUm6RvCeEPeTBVjOjGSw5AVr7Lw/w+3AJR5SeQYnA9jTuB20kcXlqxLKwIGOvatBCFSDLAITsT0/xXDyc1yvXjqw45Juhq2UcZJihWIdUAo3w60XyxgYJ3yOlCbi4wRuAoOMKvWi0FyqxDTzI6GuXLk/1vMdRL5cUTkErrOw1cqkeQYUlRtz01FbQlpPM0GR25E9BVieMBtRY46gDal8qNRVws0Uq2rOjqozqOMe+4qLhzySX5dzG6+Xuw5/n+H6jdlyk6xiWHUcjTpB6A965wYBeIhwSQ6E4ZiTgHff6Cqx7LLqCXFrvyCpVtDbKWA/pI/TnQG94lP5jrcs5jC/EOpyVyPbr9aK34Mso0shOrAOcEbbj7UAuoC0ChVIVIwdxkHcbfLrVTupni3a3U7+ZdSxokWyxatmcZ3wM9hTjA91ErmERpIQoDdv2fw+tUYI5YpES4ZZtJJQnIIPv27bVZmDmfSJSZEf1BeQb9SO31xyp6kMrgvb3CyLGreUSrEHpnc/b6VZlmjmCOChQrg4OcrvvU9xF5dtlcEFcsoxkkjrn8zQ+QiGAL/wDIhChAdi3b3qTYfxLYCwv8wgCGQlh7HqKyPEosM42232r0LxVC0lp5zKA6EAAcqxF8mtAxIY40k967+LK5YduPkx1kEW3PfmKMKSYduYoPDs2O21Frf/hNaxnSpU0mlTJpXkSGLzOWNhWL47eedIUyDvWg47ciCFsHfTjltWKnkMkjMetPO/QkR7k7Uf4HY6yJCpI58qF8NtmuLgKBkDc1s7OMQW6qgwcb0sYdqdRFEp6A8/aiFnGIo/McHLDkVyAP3+xVfh1us0hD5z79qOxxrEEiZkznbHSub+Ry6/rG/FhvuivDCYyDNGwHLJH+PtROOSMLoV0Qt0L/AOKq2CRacykgkeldZw3virUlukcetFGon06Eyfp/euKV1IBbxvdKrsAF6qd6tWYRrho1+Ec27Cq1lh7oK0YVdyxZqu2xilv5liXChQMDr71njj8slW6gqhAgYxMR39vrVK6lWMD1DOrG+/TnVmZ/LIXbfkDVG/1eoRjLH+o74A5mrz90zx82YsjO4QxMxGQGPbFRebHZ8StMyIPOkK6QoAzg8j15Vct8NIfOGhdROQNztj6Db8KC+KoTcRRtbOsV0jr5MhAADZzy98Y+tPjgzojxeeMBgoIcjII60DnkS4MUUbuI1DEEHTpAOx7djvTLrj2uOO24pC1rxBWwQVOiQd1ND/4g+bgylCeY07AdzvVTGy9lvoSSRJ5gwYFshFV1GdRxjJPL+o/SrMpKQTRxFpEjlC5BOHJ6e53+ntmhtroeaNtK+YSxUHOQMY1H5DNXomZiiFmCebhI0GMfng8vuPq9nIJmKb+EDzMNYA0wj+n5+/8Aah08GhtEZcvpL4LZ0segx++dEHWONDI280r7pzwOmM/n+lRXrqVHlIR7J1bp7n5nsajatMh4ylEFhlgoxuTq31VkGYy25wc7ZB960PjWR1CK7kEEggKCKx1jO8LkHeNjnPY13fx/xcfN+SCVdExI6nNEbXdM1BexDB09PUvuO1S2reit2VOxvjrSrp2GetKgjPFU4WbyxuW51m1BdsDqaI8fn868znYDYV3gVp59yrN8IO9HtP6HeC2K2tsrtjUxyTV+5cH1L0O21OJXUFxgAYxUUjDYZA361d8DQ+HSdGplGOewO/2o5bqJJjrCqoGRg8vfvQ/huRaQksdIXkKK2cc6QBkjOuQnVvsBXl8neW3Zh4I28RZtSuSM4IUmrE7aFCmOQgbKdWB9ak4XDIlsJZowrcsA/r+lcu01RHzJcadwqnc/P296zaRWt4yNUughepBwCe1EeD2qQz3MxwWcgc9hVC2dX8qM8zzHP9ijNoFiD5AxnOe9LintPkvWlC7JaZdTalRiPTSnBjlEm2g7cs7Yp9xlpGYpjqD03NSnAih0nzG3VR2PUn99aPju7G9RHDKsVomNbkktqbYkE/vagnEQZRCiMufOHPnkHb653oq8pcOqkhjhlw2+FP8A1tVHyvMuICUOlZNt+ex3/KmTnEbW24hZNbXeWYjIl6qRyYUDfg86Oul/NcDLSAY1jufntWhNqrSqJEZY9OwAz+VWrW0URhUAAjJzpB2z86mZZHZIAQWNxG5U6CXYY2A2GMjPyzj6020mb+LniyA2pXDj4Tnr+FGbqMKWGMYUZDcufKhF0SrsxYwsMMoB689/x+5pykmF8kd2yzmMsfSz/fGPfH50+SdvL1qSC7ZDMPSAB/b86y8vEo5Lny1RpH6LH6tP9vlRDhNxdXdwyMJFhUYdTsFHPGadxutnsD41bm9hvVfHmLFrj26jc/rWHhcxODsQTg9q9O40ifx8flYYSKykg7YP/deYzwNFcSxsMBCVIHQiu/hvTj5YIlNabc+YJqO3XRnT1P2rtq38sE7kDFcfMM5xujd62rI6SlXZMHHvypUBnJM3NwdO5J2rU8EtEhhYnO43IoFw62/rYb9K0llJoUM2ykdKrGCp3YMM568+9QPLjJKFjnlgnP2p0ksbAsMknaqDyyyXEMKbZffOeVGV6E9b/hAVYI4ZdQfbX3x2+daeOKTymcjQzAhdWMhfkKB8Nt2dIo4kGBuwc8hWkFswt9jjffSNq8vKdu3HxZtoJI7dSp1OB6tW4Ht9KrzxlmdHddXcdfai0SNHapqfVjqe1V7iJGgLYGfY5qLFY0PsLPy7pWZgGXJx2wKIowUrJnHqA361R1GK58twWYKdx8v+qtsygFepO3t71Umpor3TRiW4IyAp5/KnXJAj0rgFd9Rbnv8ArTLVD62Zm9O3096Y+ubCKulPj1sN9qPofarcZaNGAZTtqZTuQdvzqWGEKbcFtlBG/MEA/rUTl5WXWwZXbOrtg7D6Z/Gm2Fw73soOCkSktjucEj6b0TE7dCTws1xpjQ/DuQeXMY+dPgTyk0mR0OcAMNjtToLkNtrHpYEnluev4mp7m/tRC0VzsdjuPtU60N7Br+N5HbWM7YBU5HzPasnxe2kumVVDQrr0sQx3HtmtQ0kVxb5gd0LbMgHxfeqVlJY36m3d2trpHOiRAS3v13GM8+VZYW3JrlJMUXAOFWUKSG1tg7MoUf8A3J+Z60Uaxi4ajQgxo2gF8jJJ5nNOtpLXhAKQsbi4yTrfGFJ6hRQLxHxh7Ph00ssytI42y24PsK2x3emVsBONX3lcShXUWSAsWKjA36VlePxqvFZWaMYlGvY77/nWs8NiK+8L8Tvrwh5dyTnLYxWU4gVmihlQAbb4P6V28c1lI5s7uWh1t6GZcbHlmppV82I91FVpVKNnmalil0sDnINbsTEbzEA/rXalTZP5cuuPYc6VAILoUU7zWCKM5PXen3A0jUvWqoJc4z1qyWY5TpDA4Y7DencJtJLjiLSn4EGfl2qkrnWOmAfpWk4DbmaylcrpA5as8+5rLky1ivCdvSPD6L/CkMoBAAIB3+9F7gyQWgKsgOMBSNye+TzrPcBRms4tiyYycDc9yaNxyGZDqQhGOksx7bAV5/26hO11fwoBYZ+VVTpSbHJRk57mrNvbhYgwzsKkeFcYkX1EfF1ApfG7OUGu5fLVJ3HpWVc742Jwc/er5UKQCcAbgjnj2qvxq0WaxkhHxMvT70zh90sttDJnfQo33PuP0q/olpyI1d2AOeYFD7u6BYJkAMvz27/4qS5LYUqR6vizvt3qnNAjDCqu+SJDucdvyrP3pcPGVjV4SWYNpCcjuOQ/vS81IriWzgId0VRITzYnmPx/CuNcW1jC99Iuowg+WhHxPjAGP3zoXw/h97bxx3cwZpZCTqHTVuD+ldEwmmWVog3+4MwnhHkxFsY053/ePtUsCzvG3mqEwM5fme1ELPjtqmbW9TQyfCcbN70Yvb7hcFmjhUlOkMMYOayz47V456ZDiHERDbMzKiKGIL9GzQHgFxb3Mkk88EpXXiU4+AfTpRuexn8QXYleMQWybYI5j5dcijVtwy04bamGGNRty55FLCY4Hlbkq8ZNhw7hzXMBR8b4XBY5Gc1414p4xc311mfIiX4R1Ar1HisNrawyZbcD046kHI2rx/jsjR3MhX12sjB1GBgZ2+hyCK34dZXbLk6ibh/Fbq2tri0jkzDcLgr3+VPhVyPWc4AAoClwQw39BPp25UatZ1kHq5ntXTJN7c+3ZPRn3qMek7bmrckauBpqvLGyHUBsKsiDhkKOOZ9NKo2OcfalSJZvBiJR3qggYHPvRO5TWApOMdageONRguMjsasKa+hwT06jn9K3Xh4G44ci8l0kgZzt3NYx3jBI0k+55bd62fhKT+I4adKkMCRkD4h75rDl/Fpx+vQOFjyeGI6xBRyAHPFPhdtRUxAojDGTtk+1U+DXCzWqBNWhOee9XvLJiJIATOduu/51x+10CsNxHFHkKeewP50yVpG1MBknmT2/tXLcI8EeWAJ2xn/G9XJbcFcP8J59qei2FNdCcuFXIA06sbUAs4bhL28jgBMUWSN+h3/HetNL5S/ylwq56dKxvia8uOFXcd5aOy5BDqDz25EUbkVN0UM8UjEpKi5GNzhsdB96o3V6ioGuHURhcHfAX+55feslc+IGuQ08duI5GJLMvUnkfp+tO4Va3niJxGxJYEL7Kc5NabxxnRatafw8snG74eajC0hAEeQOfPJ/fStuluqw6F3Uch1Aqhwbhn+y2qw51EbE++avur+cDETp04xWVyp6DJODQ3LsXjwx39tuVEbXg8EYQYyBvg8t+dEYCm5Yb6aTzKQSmMqOtVfE/aG5SONdIAx2AoRdTI2PMUenpjmKJpMkranBXfrQi7KySsdB0Kc4Htt++9Y5XppizPioxxWUjHDc8BlGpfavJPMF5bywlQH3Kjt1x++1eg/6jcShit1jtXxjrnn7Yry+O5cZkJBYPqB5ZxXVwY2YsOW7potwY9XQbMB0964qzRt/LfYd6lZv4ecsD/LcZHuD/mlrDjIOR3NdDFYhv5FwJFPzFXoryN13Oc+1ByccjSSVlPb3p7A8Y0kTUmO2KVB0uXXk1KnstDTLmQltjXGjR8nUAMcjRs2EbPllBU7g55ZyaG3lmNbCNTjOdugq7CCpYV6vnfpV/gvErq3kNsjZhY+rsPnVZ7ItgqwAA2qrNDIOTA42wajKbVLp7RwOSI26tG4Kgbbcz1OKLxtpA80lnIJyeQ+VeNcC8TT8MYeamYgQCRkGvR+F8dsuMqq2xLuy5IPNf33rmy4tXcbTPpqY58DYFpD8Ow2qfzp3j9ZAX6UAiuzbzEhNed8k5PzHtRWymiuTqjGQDu7DAGO1ZZY9rl/SWSzMzo7ErGCDjv8AOqnE+E2/EUZZANBXc+9GRIjIVDDGeneowFJ0AjAO9Tl+lY/6xVn4FtxK0juzREnABx++tarhXBrbh0IW0jCkeonqaviNIhtnrzrvnBsgcl3PvS+xu/TmpZQWUbdRUaOyDPME/UVHcXKx5kB0MB15H97VRi4nHdHVGPWSQe2r2ou4IMxOCMAjJ/Cq8wAYgDIIxsarjWoKMSGbkc+9SJMqufLPLYe+am39j/iJwVbD8hyOaH8Sukit5I41ZmVS3pGTV7iMjTRjygVJB1aRyqxZcKW3QzzIxmKbMx6UYYS0ZZWR85+KuL/7nc+l9SIdlIwR9KAn4cDvRPxAyS8YvXjVVUzPhQMAb0MxXoSamnLbs/VrhCt8SElR3B5j7/nSiY43qPr710EimSxzpjjc12Ntqc65GV50BFnFKkRSoDdlXjHxEbeoHkfliqsiSBm8thnBJPt9Kvum/POo7k5/Kq8noOvGSO3I/vtXRUhkzzAgaSeWaglMijLDG+MVflIZdQHpO/v71VmQHOltWrkO1RTVJSDhtIOOnWpbO8exmDxj0A6imdifemtscYGRjO+9RPpYerqMAjpU0RqJPGss0YVl304BIwM/vpWk8K8W/wB4tvROwkQ7xK3Qda8wdRpAyfvRbwlxmTgvEImYgwucSDHLfvWPJjudNMctV7bwz+KUKs5LEDoMADtjvV23Mw30eknbHzobwfxBZ30cf8PdRSsRgBTuD70Ujv0NyqgbuvpbpqPSuC3KV1TVNuHuS7YQ6TyOef750G49xL/auHC7IAJwr5/CtfGDPCQijWo+9AvEvDOHT8Fu5OM6fKRCzZ2xjfI+Rq+PeWTPOyTp5dN42mvOJtBEQUYgHJ5ithwe/sneOFZszuhbA55z1rx/ikFjbxJJYcUNxNJgvGICnljHJm5FvYbe/Sq1nxK5srhJ7eVllXOGzyrt+EsYfKvpmCIY/msGbAySenSpzbwqRrVTnpXjnhTxzFPOIPEEzRKQqpNCNOO+r/qvS7XxR4daFY4+K27IcZM0m+/vXHycNt6b45yQakt00ZGADtnrXln+p3i/ivDb9OGWV20UBh3wBnfIO/MVuOK+NvD3CISj36TkZAWH1kduVeDeL+Kf79xya+CNHGcKgkbJCiteHi+N7RnnsDmk812Z92JyTUDc6lKr3ppAzXSxNAroFOx2rq7HegODngU9WXqKadxjl71ygE1KuUqA9DdgNQxuCDnPSoZdTEZGzHn06f3qWVGUhApcY3IG/LtVeViVIckb4GT8v39K6koJFCspBxkbjnUMy8yFBHM5NWJzldLEDfHpX2qAHJPqwBtvtU2CKdwgxgHcHkelU3Q6d91zkg0RuIjGx7Db/rvVSXODtkqDyrOw1UnPWm7dc49qkJboMj5VH2HvUmntbqW2lWSCR0dTkFTiikfinjEbZW+lBVtS753+VBDsdt/0rmqp1D3W3t/9TeOww6AbctjAYx70B494u4zxpdF9eO8Y/oUaQR9KCk9SMj2qNjk7cqXxkG6awPt23pmN67inFCBlvpimTgPvipFJGDjHc1GSAO5ppcmjQWP4gIuBu3eq0kjOTqOfnXM9CBXCN6Bs05pAZrprvLagFSpVzNAInG2KWaRrnOgEaVdIpUB6IhC7rjOr79fp8qjMJ0ENGTpGfV1H7HtUy/8AF/8AqKcPhb6/mK6UBM8aHGh8MehJwT+lVlV4nzIo3GCOY+dELn/lb/0P61Wl+Fvl+lKmh1YXURtkkgdR+yKgkjVkLAEajz7U8/E3yH50h/40vyWppqMsbdRjG3ud6hdNIXcMxGTVk/CP/T9arP8A8rfSooRD1Ny296do1KMHLE4Ap5/5RViL/wAKT/2FI1XyCJMNt9aRjRfURqX7Uov+RflXX+J/lS0EZcYxgZ+VV3b1bGpD8bfKoG+OgEdzSG3b60utdFIG7GlXTzrlAKuGujlTTyoDua51pdKQoBGuCutzpvWgHA5pVwUqA//Z"/>
          <p:cNvSpPr>
            <a:spLocks noChangeAspect="1" noChangeArrowheads="1"/>
          </p:cNvSpPr>
          <p:nvPr/>
        </p:nvSpPr>
        <p:spPr bwMode="auto">
          <a:xfrm>
            <a:off x="1679576"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536" name="AutoShape 8" descr="data:image/jpg;base64,/9j/4AAQSkZJRgABAQAAAQABAAD/2wBDAAkGBwgHBgkIBwgKCgkLDRYPDQwMDRsUFRAWIB0iIiAdHx8kKDQsJCYxJx8fLT0tMTU3Ojo6Iys/RD84QzQ5Ojf/2wBDAQoKCg0MDRoPDxo3JR8lNzc3Nzc3Nzc3Nzc3Nzc3Nzc3Nzc3Nzc3Nzc3Nzc3Nzc3Nzc3Nzc3Nzc3Nzc3Nzc3Nzf/wAARCACnAKcDASIAAhEBAxEB/8QAGwAAAgMBAQEAAAAAAAAAAAAABAUAAgMGAQf/xAA4EAACAQMCBAMFBwMFAQEAAAABAgMAESEEEgUxQVETImEycYGRoQYjQrHB0fAUFeEHM1Jy8SRi/8QAGQEAAwEBAQAAAAAAAAAAAAAAAAECAwQF/8QAIxEAAgICAgIDAQEBAAAAAAAAAAECEQMxEiETIgRBUXFhsf/aAAwDAQACEQMRAD8A448ZgtlWA715qoRJPp33AAnN+tBp9nZdwL6nI7LTZ4lRoiRfaR1tXlTeODXjZ6sFkmnzQzWNdoselaQfdzrblfpVBfberRnIPWuJvs6qtF8CYhw23vg1otrYNeILgkmrBVvyqGyqPPMemK0jFQcuVQNY0rA023Ne2C8747VXdUDG9rEn0oVvQPrZjrF0igyahYwLXuwFKBxbTBzHw3RyTtexZECr8zRJ4Iuo1DajUb5vNhWPkX0tRDyQ6ZCqkIFxYLXWoKK03/w5nK3tIH0basyFtRHDCpyI1GR7z1pqklgMg+6k0jxSS7zPIL9BijIzAQNoLHGSeVOcG/oIyX6M1YHN62RxyvQUYsF8oI71WfXQaQA6iRIwe5rJJt0jRyS2NVcDma0WVTgEm3pSnS8V0Wp/2tQrUerMVBF/lWitdNCTUtMKQBrbd1+2asQDjrWCM3U5rbKnc5OeV6tMHo58cK1/D5JBw/UAI7FrOLgXPapXQbfMGBJv8ala8mYeNfR86+0ern0cETaVlTe9s56VvCTJpYHeS9wCWHWt+N8NXWaRUzuU3Fq9SFYdPFEFwgAzWFx8SS3ZqlLyNvQda6C3IivEraymMHNwKqi1zPZuiyXPWtLAD1qouOVWLHtUjLICc16SF5/OqrusTavYonlcMbhegrTHic2ZzyKKNI03WaRgqHvi/uqzaiFCUiFmC33D3c6B18wQhGdlP4QW69rUsn1SxTltzZUquf5nP0r08WGMfo8/LmkxvPq5JFUrKEjBBDW/OqDWGRBGsKySG4J20GfCl8zPtULYEXsfU/Kt9NaDwHZtqlid0fI2zf8AnUCujRz22SYo0i2UBwbDy4U9qro9YkkphLowDXYhcgWP1/apIrIsKiYNHKAJtwsyEMRevFEVpEjO3zgSf/nv+9/UVQv4MA4iO1G3Lj3qe1ANw3Qa/XzT6kLO48oVjhPhR2jjA1IaTzlQSVzzOP1+tC6rh8eqXxoW2Ol1Vh+K18EfA5rmnhSuUXR0QzWqkrCTwrQImIY0UDNhR+jKeAvguCgAAzSZeDtqFXdrHMf4gOtPNPCsUQRAdgtXFJf6dkP5Rsu7dkC3evZCdthi/wAq8BzZc1re6G/TnQi2YwK1yL8uWalawzRKbF0v/wBhUqyej5zpuPyyj7xVUCnckRljRm5MA2DUh4ToFykMZ9SL0RIvgoLLYDAtWeWcJP0VCxxml7M1RPuwPSoq1pEylBuOauFU5BrnZsmZAZzUJFr4rzUypCcm5PIUvfUlibgC46HPwFa4sMsjM8maMEMopSvm8pUc70JPqrOJombzAnahsSO3xoF9TujaOMsWY7WBxb/NaRuG9hgzIhKBjjB7fEe+1eljxqCPPyZXNldQTqViO/ckQayjBJI5EH4/KlfFZDFHBIsm7w3TPVjfNNtQWjlmjAZWjbne11tztSzimxdOQVfC3UAXF7g8+nK/yraOzFm8usaOBJCgMYxkeyLVis7iKOOJyyr94y3tfGbAdc/Sl3970qqYJpChcm5K8vfWOklDzIkBDgXA2fn6+6qoVnVrNHPaSTb4chbdzNj/AMvpej0MUkcMjRrHMFYBv+Rx86T8MlW2xQpQtuttvtGB8et6MhZRCAib0XbLEVOCGJJA+gqWNDWFVjlZlOzxWdy23lezW/KpHFsCbRZw179Ctug9aw3htQpa52SMwQZuSQAL+l7URpwdMyxTteQ23eqm/f3WoGKZNUYtRqEV5IhvKjAyO9POFoq6VYy/iG1yzm5NIPtHGdLrVkBBV49xuPT6GiuDan7lfDfdgYHp3rmzYk1aN8OVp0zo1hQ5VQDVZYY2jZWUWPPFewuXjBGD1ryZZ308ngyBJCLKxFwDXKujvb6Fo0Gh0LeJIPEceyhNzY1KMh4XGkZeVf6iZhck/pepV9Mz4t6OegcjO6tHbcuWBFBQ2X/2tGc4sB8q5ns3oYac3QGrSyLEhYnkKEjcqoubCsNRK0rbFUnHccqvFi8k6MsuTxxKSSvIfFmUgfhBBzQc8qGFnsCy9ACL1pqXXfsDX2eUm/XsByoDVxArFCVPiHzEk3+VenGKXSPNlJt2zTTNtiB8uLk4+NMIF2QqcghgSDazKM/Uj6UCtovDtt2Hqehvb/NelibmQBrXAAxYD/NvlVvshBxd3ctGLkMBfcSDk49f57wOFbiEJhhspdCDk59c9elBNNKZl00RBaS2xEyD0/8AaeJEvDtKYiSdXKOV77Rbp86KoLs+dcc0T6WdA9/MvU9a14HqWGuj2oi7Y9t0FjjN/f612snDIJV26tAwAubqCB8aw03DdIj/APyxRoyn28AsPdVPItC4s94ZNskJk2l40F92N3Pry7imWiEassKk+GwKqu32OdwR8vlesZNG0TrFGkrA4LBb7D3937mio4SVJY+Yksvmsb2yOdTRRNWjQrpp0Pngc7rc2zexHckfC9MYJFnigabzSC2BzFIW1amNFnfpa4PmNNOHNvnVleM3vgNkelTYwj7QaSWfTQOJCt3sqWuTjv8AClcGk1mnZfGUKHGSgx/inP2pXUvwqJtGW3wyhmKH+XpRwv7S6mOZY9YqyocMrLtZfUVbQhtwrUebaWbP4mPM02jLKRaxB5g3vSXVjT6iCTU8Pba4G8RgWvRfA+KRcRgQ7gJAMg88VyZsTXsjr+PlT9WNsdKlT4VK5zrOFCkCrW8t+1UV7n2qtK+yMsSNoGetZcW3RTlSs1BBUnntHL19awgciQq20Mbs0oyPQCi4YG/oVVssxLseXPoaBEltQ8O6wFgSo54ya9LFj4Ro8vLk5ysrEoaUFi/tEhibEjsBbFKdZJ400zDduYlcm+O+af7wsPlfYv8Ay5E+grjWfVSM4WKRlBIYkE2NbxRixpBIUVvurkx2Yg87HHuqsmoj0+kErk2e4C3yRi2elDLqYyLtExlsF2bbX7n8vlQ7yiaVX1AHhrhYr4vyue/THpVcSbD+E6h0dtZObTOhESW9gWFm/amOg8Uy75HYu55k8qSwiR9VvmY3Izbp2xXTcLkQIPKwFuht9ev0pgNJAGhESkgDs3XqfT415AhSVNlznCgjPz/KqQI2oiYtGy2FhY4+tMdLFMjB3G1OhfkM+nM9KzceykzDVGGBV3zfeDmGAFqxczSp4MKqQTfaDcj1B7Xv61STxH1sjLZgCQtwLC3SmfB9sWojWa0YU8r/AFHpWMpNukbKP2JDw8Qtukju+6zMRf6/P5V0fBuHJqRDeMWBsWA5ChftDo3aZdTw/iA2EXk0+okBU5/CbXHup7w+fS6bRBNOwlkPmLAWAv2vWqXRH2C8YhWDSsuQBYe/NLZNHptXF99EG7EcxTDjktoAgKjeeVsmgIWHW4NcnyJNNUdmBWnYtMEvCtQJFPiaYnnbl6Hv1zSqSf8At3FVlgLHSahtwC/hft6V2I2spVrEHmCKw/tuiMiuIRdSGwcXBvVQ+T61Imfxva4jCBy0algQSoJB51K9DAdMVK5Xs69dHAq18G1aGBtREpAsgcbgfxUv08s0soUptUm1710cUewCJbbU9q/euzFgalbOPP8AITjUQzSpudrxjYE5hbH5nlS2fQsmsVxlpSc9FH/lMJPERGDncTbBtcD0FU4mFKxMhJbGOgrqas4kAEx71R33scezYAfvS/VRmFC0TuHJJKhjyHQfvTPXr4O1wpL2sT19b0s1T7WG1QxIIyRn/FJKgFeuj8fShhcWvu6m1KdDEfEHME+zXQyQFdPdjaM5ckd6AI36ptqhQ2Ft7RAqkIJbSMo3g3vhSMnnTfQl0hVTuJ3WC4xak0p1SIPvWABueh9wHToKZaSTxJ1hFt6KC1j7I6/HnTENI9Q/iWYEAW9B/MV7qOJzSRmyupbCsy2Fz1oMThUeUdCNqkc6Nk8PiOmXw2tIv4SeVvT5/Kk10NMy0Ma2u7M4Dbdvr1J+tNliOwIsYF7W5k5NCcM0M+pkCIr7nN2HL3fneum4iYeB8PkKEPqSt4gfw881jDG3s2lNJdHMcQgkdPBHlIbkBc96ccG4dqk06zvK/hst7MLDnQ3B9VoI9OXeQs5BO5zc3I510R4tok4YIo2DeIu0KM2rfj0Y8ndnLcR1S6jXbVAAiJX3mtEI5jPf0oTjIXRukwIs+CR6daBTisV7iQ15ueEnI9LDOKiPATfGa2V9vM0mj4vCB7X0ryTjENr7xWSxS/DXyROhWUFb3qUih4xARbeBapT4S/A8sf0QcPj8TVRFfM24eXv766WKOcEC0e4EnAvjvXb/AGn4Rw3TcLeTTaGCN1tZo1C2yOtc5p4YkWRFwDlsWv8AGvWqjyW7AZFZmW67mbni1x61XX/eacXdR4bZCjlfvRJRGcWvtLZJPQDlQ+pWPY6qNoI5X60CFnE2iOl37zt3EDuxpbO0spQKhFjby/Sm3EAWWNkjFgMlehtS2ZJVVAO4sOoP/lIDf+h8SIxNIF25C3yTQiaSGNhJNa6m4C5J93amWkv4oEuAeaqP1oiXQbpi67FB6DNvSgDmdSksjKRGwQHGcmj+DqzzGScBN6hAo5Xtk/T60Rq4IomBgcSkghiOhvfpWbliIDpAEULckd+Vz8fypgHGBEZowNzRkjaM2z295oOLT6lNQHhY3uRZcgeh99NJ5PvxHHYeNbcBgn+ACrwWXiJAjZIx5TYXue/ytQIJ0eq1eiE7gK+0CzDFscx8KrFojrpvH1crSmRObnNrdqMGmXVM6Afdv7B6ZHI/zrWQ4edPKIN7qoHlsb+/4UwNJOG6OLTKpRWCnbuGDnF680XD1jGLZFxeiWhtpbI1wDfPUDNXgxJFtGHW4PMXvf8Ab50DRzv2xU/2/SqDd/EO23M2XNcgLrZkHlf6GvpvHfshxHjrQTaCWCPwgSFfcLsSD0HpS0f6Z8aAk2y6PaTcAs3PoOVRxZopI4gBlGSfhXjLIwW2TuuQetds3+mXHwm4SaK98gSEfpXsf+m3Hf8AnpcZ/wBz/FLiyuaOMZQ3Pn1tUrrm/wBOPtArFgunIPeW36VKOLFyR9O14WbTSRNGSGWxzzriE0r/ANOuLSRkgg+hxXYySLcDaB/1k/euc4vFKhaWEMUvcre+PhWrRiLFhctuwqDLX5k9qz1EYaLdt8xJyaZRKk8W67MqjIA696oFVyVZbbuS0mM5rVRSvEsce64a97UNFp7TO86gMTay9B/k105gWOF1VgLG5HWketU/1DNEpK9vlUobMDpyoEi4O7Dk4q+lmOnZizqwYWN+nX3VUsvhCYBlsMR3vfNeaNX1xlhfy3Y9Pa+P6e+gROIoNROg0zMYxa98Y9LdKycNDIfDyxUhQeXQA/mflTOGAQxzLJaz4VSTiwP60OF365AFDpex3D2eo/WmBnoIzHxBJpJDIx3JcgjkMW/em2iXw5ZJGz41tp7MD/PpWWt0q6R4ZYmbaVLgKc3sRai0jk/pkkb2osk9zYm/5UBQSPEgjSSNQUsLqR1vVoy0uqWTmqgj3jn+9aRu0sBhsF2A5HX+XqmjifwgbWNuQPO98/WmBdV3owQAgHr0Frn53ovgmgeQxGTyqhJCnp1tWcpZXBWwB8rD0NOeEGOORRK4F7ZPKkB0GjhVYrWblytW7LY5FvhWigFAym4PKxuDXhupsc9KoRXbj1q22xvXi23XANhzNq23huV7UWBS1+f1qVYG/tfnUosDl54pLHaWb1MdJuIaF5k8OQhN3PFr11IXcfLLsF/Z6fWpJEGGZIm/7AVoKz55M0+gURoIypB2kt/LUBLr5oLRq5Ejm7Ntxb0rseJcOil4lA04BiUYVB5b9zQ+t4ZpppCqoxtya/Ks5bGhPEyuU8S+0i5U8/fXsywXLgi/IY5mnkfCwsIikO5zneQLiguL8PMaRLp7GQZY9h3NSM5WfTtEzsx9pi1x0oLSamOBzIwMajnuPTt+pNMteJI9i6g7ib3NsD/FI9ZoJjqCnmFzhgP53pAMG4mNRNG0a+GitYYtcn0/n1ong+ntIkjyXMhOWPNv3tel2l4MXdDJIzgnGPZ6U+0PCXDqxDKyXC3GVv2tiixpBmoijndkQ5RSF9M8/wCdq2gjJQxyC5c2OeQAF/1q+n4YIxdpW3EAWI+l+v8Aisn0uti19gu9bXJqkrE2EQaciJpBglQBb5Vppp0idlcDyrg9LVvouFa3U4LeGGBtYjBv2qH7JayJ0kGqMkY5q2CfTHSnQrFk7xOBLqJtiBvK1/rTLheqG9Qw3I2I2W5DetEQcDjsBLoFDBslkvetdN9mov6hZhpWVVNljF9o9bdDUjOi4U00Z8OQeS11seVMwLi4BLdc8qD0ekaNFLknqFNFswX8F/jVIRV1ZQbXseYvWaMFuqgYObmrMwtyJv2rINsuLYti1ABIOLuVt2qVmgduYUW6k3qUACmK1gQrA1Bpxe3hoK38DYP90ACqtKye2zkHmQLVYjCThsMxHjRIR3FCjgMUcrNBKy35gi9vdTEeC1rs3xJqIFLnbKx+NKgF/wDaGtbx7m2TtzzrMcIBP/0MWFzkCmwEpH+78MVUqwBXmvcrcmpcRiDX8B0Oqg8NlJub7q5XinBxoZ1YMGjNg3pX0i7WzGDbrf8AShdRpIdWpWSAEH1tT4oLPmg4jBCqxxou62AvPvzqsXF2/qNQZQTEhHnQ3W9811PEPsYs2pXUcPbwpQLbWGLVNJ9l9VDDsnRGLkmSx53xb3WA+VRxHYHJBqdZw5ZomICBpVVSL3AuBftR32a1byJHIyM28AsdtgPnRPB+BanQq8ZkUpbau42x7qfwaBI1BcqSOQHKmlQG0NpEDbK1IDXugNUUCx2tYDkBXlyFw1z1saokuvlUjYM+tWFh7SEG2ADVFdyo85F+h5ipukDZHLuKKA9aQYHKqvdvKjMDbNVdnN9oU35C1eKtu+7q1+nuooZ6LYaxtbl616qptFxn38qwM4VljKlifp60QDZQUUG5tbsO9OhGgeNAQT/ipWbNe4ABtz9alKgByWVgxjFj03VZZr3LIbAc91SpVAW8WE+1v5YtXpETDBvnNxUqUAZiOxIRgCDVgji1pG3XqVKQHo3iMlnNvcM1EDhQygbfWpUpgarIVsrC/fOK9kliKELe5xyqVKkGYtJucgcgbGoxTaW61KlUIqChUEWyLgm9SUopRLkg9R1NSpSQyMLPttzz8K9S5QyMTbBOeQqVKYEdbqLcweV+VeXtbJuQTf3VKlAFJ4i4Ci9icnF+V62DlV23Ns274qVKAKozR3/Ftxc8zUqVKAP/2Q=="/>
          <p:cNvSpPr>
            <a:spLocks noChangeAspect="1" noChangeArrowheads="1"/>
          </p:cNvSpPr>
          <p:nvPr/>
        </p:nvSpPr>
        <p:spPr bwMode="auto">
          <a:xfrm>
            <a:off x="1679576" y="-647700"/>
            <a:ext cx="1362075" cy="136207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538" name="AutoShape 10" descr="data:image/jpg;base64,/9j/4AAQSkZJRgABAQAAAQABAAD/2wBDAAkGBwgHBgkIBwgKCgkLDRYPDQwMDRsUFRAWIB0iIiAdHx8kKDQsJCYxJx8fLT0tMTU3Ojo6Iys/RD84QzQ5Ojf/2wBDAQoKCg0MDRoPDxo3JR8lNzc3Nzc3Nzc3Nzc3Nzc3Nzc3Nzc3Nzc3Nzc3Nzc3Nzc3Nzc3Nzc3Nzc3Nzc3Nzc3Nzf/wAARCACnAKcDASIAAhEBAxEB/8QAGwAAAgMBAQEAAAAAAAAAAAAABAUAAgMGAQf/xAA4EAACAQMCBAMFBwMFAQEAAAABAgMAESEEEgUxQVETImEycYGRoQYjQrHB0fAUFeEHM1Jy8SRi/8QAGQEAAwEBAQAAAAAAAAAAAAAAAAECAwQF/8QAIxEAAgICAgIDAQEBAAAAAAAAAAECEQMxEiETIgRBUXFhsf/aAAwDAQACEQMRAD8A448ZgtlWA715qoRJPp33AAnN+tBp9nZdwL6nI7LTZ4lRoiRfaR1tXlTeODXjZ6sFkmnzQzWNdoselaQfdzrblfpVBfberRnIPWuJvs6qtF8CYhw23vg1otrYNeILgkmrBVvyqGyqPPMemK0jFQcuVQNY0rA023Ne2C8747VXdUDG9rEn0oVvQPrZjrF0igyahYwLXuwFKBxbTBzHw3RyTtexZECr8zRJ4Iuo1DajUb5vNhWPkX0tRDyQ6ZCqkIFxYLXWoKK03/w5nK3tIH0basyFtRHDCpyI1GR7z1pqklgMg+6k0jxSS7zPIL9BijIzAQNoLHGSeVOcG/oIyX6M1YHN62RxyvQUYsF8oI71WfXQaQA6iRIwe5rJJt0jRyS2NVcDma0WVTgEm3pSnS8V0Wp/2tQrUerMVBF/lWitdNCTUtMKQBrbd1+2asQDjrWCM3U5rbKnc5OeV6tMHo58cK1/D5JBw/UAI7FrOLgXPapXQbfMGBJv8ala8mYeNfR86+0ern0cETaVlTe9s56VvCTJpYHeS9wCWHWt+N8NXWaRUzuU3Fq9SFYdPFEFwgAzWFx8SS3ZqlLyNvQda6C3IivEraymMHNwKqi1zPZuiyXPWtLAD1qouOVWLHtUjLICc16SF5/OqrusTavYonlcMbhegrTHic2ZzyKKNI03WaRgqHvi/uqzaiFCUiFmC33D3c6B18wQhGdlP4QW69rUsn1SxTltzZUquf5nP0r08WGMfo8/LmkxvPq5JFUrKEjBBDW/OqDWGRBGsKySG4J20GfCl8zPtULYEXsfU/Kt9NaDwHZtqlid0fI2zf8AnUCujRz22SYo0i2UBwbDy4U9qro9YkkphLowDXYhcgWP1/apIrIsKiYNHKAJtwsyEMRevFEVpEjO3zgSf/nv+9/UVQv4MA4iO1G3Lj3qe1ANw3Qa/XzT6kLO48oVjhPhR2jjA1IaTzlQSVzzOP1+tC6rh8eqXxoW2Ol1Vh+K18EfA5rmnhSuUXR0QzWqkrCTwrQImIY0UDNhR+jKeAvguCgAAzSZeDtqFXdrHMf4gOtPNPCsUQRAdgtXFJf6dkP5Rsu7dkC3evZCdthi/wAq8BzZc1re6G/TnQi2YwK1yL8uWalawzRKbF0v/wBhUqyej5zpuPyyj7xVUCnckRljRm5MA2DUh4ToFykMZ9SL0RIvgoLLYDAtWeWcJP0VCxxml7M1RPuwPSoq1pEylBuOauFU5BrnZsmZAZzUJFr4rzUypCcm5PIUvfUlibgC46HPwFa4sMsjM8maMEMopSvm8pUc70JPqrOJombzAnahsSO3xoF9TujaOMsWY7WBxb/NaRuG9hgzIhKBjjB7fEe+1eljxqCPPyZXNldQTqViO/ckQayjBJI5EH4/KlfFZDFHBIsm7w3TPVjfNNtQWjlmjAZWjbne11tztSzimxdOQVfC3UAXF7g8+nK/yraOzFm8usaOBJCgMYxkeyLVis7iKOOJyyr94y3tfGbAdc/Sl3970qqYJpChcm5K8vfWOklDzIkBDgXA2fn6+6qoVnVrNHPaSTb4chbdzNj/AMvpej0MUkcMjRrHMFYBv+Rx86T8MlW2xQpQtuttvtGB8et6MhZRCAib0XbLEVOCGJJA+gqWNDWFVjlZlOzxWdy23lezW/KpHFsCbRZw179Ctug9aw3htQpa52SMwQZuSQAL+l7URpwdMyxTteQ23eqm/f3WoGKZNUYtRqEV5IhvKjAyO9POFoq6VYy/iG1yzm5NIPtHGdLrVkBBV49xuPT6GiuDan7lfDfdgYHp3rmzYk1aN8OVp0zo1hQ5VQDVZYY2jZWUWPPFewuXjBGD1ryZZ308ngyBJCLKxFwDXKujvb6Fo0Gh0LeJIPEceyhNzY1KMh4XGkZeVf6iZhck/pepV9Mz4t6OegcjO6tHbcuWBFBQ2X/2tGc4sB8q5ns3oYac3QGrSyLEhYnkKEjcqoubCsNRK0rbFUnHccqvFi8k6MsuTxxKSSvIfFmUgfhBBzQc8qGFnsCy9ACL1pqXXfsDX2eUm/XsByoDVxArFCVPiHzEk3+VenGKXSPNlJt2zTTNtiB8uLk4+NMIF2QqcghgSDazKM/Uj6UCtovDtt2Hqehvb/NelibmQBrXAAxYD/NvlVvshBxd3ctGLkMBfcSDk49f57wOFbiEJhhspdCDk59c9elBNNKZl00RBaS2xEyD0/8AaeJEvDtKYiSdXKOV77Rbp86KoLs+dcc0T6WdA9/MvU9a14HqWGuj2oi7Y9t0FjjN/f612snDIJV26tAwAubqCB8aw03DdIj/APyxRoyn28AsPdVPItC4s94ZNskJk2l40F92N3Pry7imWiEassKk+GwKqu32OdwR8vlesZNG0TrFGkrA4LBb7D3937mio4SVJY+Yksvmsb2yOdTRRNWjQrpp0Pngc7rc2zexHckfC9MYJFnigabzSC2BzFIW1amNFnfpa4PmNNOHNvnVleM3vgNkelTYwj7QaSWfTQOJCt3sqWuTjv8AClcGk1mnZfGUKHGSgx/inP2pXUvwqJtGW3wyhmKH+XpRwv7S6mOZY9YqyocMrLtZfUVbQhtwrUebaWbP4mPM02jLKRaxB5g3vSXVjT6iCTU8Pba4G8RgWvRfA+KRcRgQ7gJAMg88VyZsTXsjr+PlT9WNsdKlT4VK5zrOFCkCrW8t+1UV7n2qtK+yMsSNoGetZcW3RTlSs1BBUnntHL19awgciQq20Mbs0oyPQCi4YG/oVVssxLseXPoaBEltQ8O6wFgSo54ya9LFj4Ro8vLk5ysrEoaUFi/tEhibEjsBbFKdZJ400zDduYlcm+O+af7wsPlfYv8Ay5E+grjWfVSM4WKRlBIYkE2NbxRixpBIUVvurkx2Yg87HHuqsmoj0+kErk2e4C3yRi2elDLqYyLtExlsF2bbX7n8vlQ7yiaVX1AHhrhYr4vyue/THpVcSbD+E6h0dtZObTOhESW9gWFm/amOg8Uy75HYu55k8qSwiR9VvmY3Izbp2xXTcLkQIPKwFuht9ev0pgNJAGhESkgDs3XqfT415AhSVNlznCgjPz/KqQI2oiYtGy2FhY4+tMdLFMjB3G1OhfkM+nM9KzceykzDVGGBV3zfeDmGAFqxczSp4MKqQTfaDcj1B7Xv61STxH1sjLZgCQtwLC3SmfB9sWojWa0YU8r/AFHpWMpNukbKP2JDw8Qtukju+6zMRf6/P5V0fBuHJqRDeMWBsWA5ChftDo3aZdTw/iA2EXk0+okBU5/CbXHup7w+fS6bRBNOwlkPmLAWAv2vWqXRH2C8YhWDSsuQBYe/NLZNHptXF99EG7EcxTDjktoAgKjeeVsmgIWHW4NcnyJNNUdmBWnYtMEvCtQJFPiaYnnbl6Hv1zSqSf8At3FVlgLHSahtwC/hft6V2I2spVrEHmCKw/tuiMiuIRdSGwcXBvVQ+T61Imfxva4jCBy0algQSoJB51K9DAdMVK5Xs69dHAq18G1aGBtREpAsgcbgfxUv08s0soUptUm1710cUewCJbbU9q/euzFgalbOPP8AITjUQzSpudrxjYE5hbH5nlS2fQsmsVxlpSc9FH/lMJPERGDncTbBtcD0FU4mFKxMhJbGOgrqas4kAEx71R33scezYAfvS/VRmFC0TuHJJKhjyHQfvTPXr4O1wpL2sT19b0s1T7WG1QxIIyRn/FJKgFeuj8fShhcWvu6m1KdDEfEHME+zXQyQFdPdjaM5ckd6AI36ptqhQ2Ft7RAqkIJbSMo3g3vhSMnnTfQl0hVTuJ3WC4xak0p1SIPvWABueh9wHToKZaSTxJ1hFt6KC1j7I6/HnTENI9Q/iWYEAW9B/MV7qOJzSRmyupbCsy2Fz1oMThUeUdCNqkc6Nk8PiOmXw2tIv4SeVvT5/Kk10NMy0Ma2u7M4Dbdvr1J+tNliOwIsYF7W5k5NCcM0M+pkCIr7nN2HL3fneum4iYeB8PkKEPqSt4gfw881jDG3s2lNJdHMcQgkdPBHlIbkBc96ccG4dqk06zvK/hst7MLDnQ3B9VoI9OXeQs5BO5zc3I510R4tok4YIo2DeIu0KM2rfj0Y8ndnLcR1S6jXbVAAiJX3mtEI5jPf0oTjIXRukwIs+CR6daBTisV7iQ15ueEnI9LDOKiPATfGa2V9vM0mj4vCB7X0ryTjENr7xWSxS/DXyROhWUFb3qUih4xARbeBapT4S/A8sf0QcPj8TVRFfM24eXv766WKOcEC0e4EnAvjvXb/AGn4Rw3TcLeTTaGCN1tZo1C2yOtc5p4YkWRFwDlsWv8AGvWqjyW7AZFZmW67mbni1x61XX/eacXdR4bZCjlfvRJRGcWvtLZJPQDlQ+pWPY6qNoI5X60CFnE2iOl37zt3EDuxpbO0spQKhFjby/Sm3EAWWNkjFgMlehtS2ZJVVAO4sOoP/lIDf+h8SIxNIF25C3yTQiaSGNhJNa6m4C5J93amWkv4oEuAeaqP1oiXQbpi67FB6DNvSgDmdSksjKRGwQHGcmj+DqzzGScBN6hAo5Xtk/T60Rq4IomBgcSkghiOhvfpWbliIDpAEULckd+Vz8fypgHGBEZowNzRkjaM2z295oOLT6lNQHhY3uRZcgeh99NJ5PvxHHYeNbcBgn+ACrwWXiJAjZIx5TYXue/ytQIJ0eq1eiE7gK+0CzDFscx8KrFojrpvH1crSmRObnNrdqMGmXVM6Afdv7B6ZHI/zrWQ4edPKIN7qoHlsb+/4UwNJOG6OLTKpRWCnbuGDnF680XD1jGLZFxeiWhtpbI1wDfPUDNXgxJFtGHW4PMXvf8Ab50DRzv2xU/2/SqDd/EO23M2XNcgLrZkHlf6GvpvHfshxHjrQTaCWCPwgSFfcLsSD0HpS0f6Z8aAk2y6PaTcAs3PoOVRxZopI4gBlGSfhXjLIwW2TuuQetds3+mXHwm4SaK98gSEfpXsf+m3Hf8AnpcZ/wBz/FLiyuaOMZQ3Pn1tUrrm/wBOPtArFgunIPeW36VKOLFyR9O14WbTSRNGSGWxzzriE0r/ANOuLSRkgg+hxXYySLcDaB/1k/euc4vFKhaWEMUvcre+PhWrRiLFhctuwqDLX5k9qz1EYaLdt8xJyaZRKk8W67MqjIA696oFVyVZbbuS0mM5rVRSvEsce64a97UNFp7TO86gMTay9B/k105gWOF1VgLG5HWketU/1DNEpK9vlUobMDpyoEi4O7Dk4q+lmOnZizqwYWN+nX3VUsvhCYBlsMR3vfNeaNX1xlhfy3Y9Pa+P6e+gROIoNROg0zMYxa98Y9LdKycNDIfDyxUhQeXQA/mflTOGAQxzLJaz4VSTiwP60OF365AFDpex3D2eo/WmBnoIzHxBJpJDIx3JcgjkMW/em2iXw5ZJGz41tp7MD/PpWWt0q6R4ZYmbaVLgKc3sRai0jk/pkkb2osk9zYm/5UBQSPEgjSSNQUsLqR1vVoy0uqWTmqgj3jn+9aRu0sBhsF2A5HX+XqmjifwgbWNuQPO98/WmBdV3owQAgHr0Frn53ovgmgeQxGTyqhJCnp1tWcpZXBWwB8rD0NOeEGOORRK4F7ZPKkB0GjhVYrWblytW7LY5FvhWigFAym4PKxuDXhupsc9KoRXbj1q22xvXi23XANhzNq23huV7UWBS1+f1qVYG/tfnUosDl54pLHaWb1MdJuIaF5k8OQhN3PFr11IXcfLLsF/Z6fWpJEGGZIm/7AVoKz55M0+gURoIypB2kt/LUBLr5oLRq5Ejm7Ntxb0rseJcOil4lA04BiUYVB5b9zQ+t4ZpppCqoxtya/Ks5bGhPEyuU8S+0i5U8/fXsywXLgi/IY5mnkfCwsIikO5zneQLiguL8PMaRLp7GQZY9h3NSM5WfTtEzsx9pi1x0oLSamOBzIwMajnuPTt+pNMteJI9i6g7ib3NsD/FI9ZoJjqCnmFzhgP53pAMG4mNRNG0a+GitYYtcn0/n1ong+ntIkjyXMhOWPNv3tel2l4MXdDJIzgnGPZ6U+0PCXDqxDKyXC3GVv2tiixpBmoijndkQ5RSF9M8/wCdq2gjJQxyC5c2OeQAF/1q+n4YIxdpW3EAWI+l+v8Aisn0uti19gu9bXJqkrE2EQaciJpBglQBb5Vppp0idlcDyrg9LVvouFa3U4LeGGBtYjBv2qH7JayJ0kGqMkY5q2CfTHSnQrFk7xOBLqJtiBvK1/rTLheqG9Qw3I2I2W5DetEQcDjsBLoFDBslkvetdN9mov6hZhpWVVNljF9o9bdDUjOi4U00Z8OQeS11seVMwLi4BLdc8qD0ekaNFLknqFNFswX8F/jVIRV1ZQbXseYvWaMFuqgYObmrMwtyJv2rINsuLYti1ABIOLuVt2qVmgduYUW6k3qUACmK1gQrA1Bpxe3hoK38DYP90ACqtKye2zkHmQLVYjCThsMxHjRIR3FCjgMUcrNBKy35gi9vdTEeC1rs3xJqIFLnbKx+NKgF/wDaGtbx7m2TtzzrMcIBP/0MWFzkCmwEpH+78MVUqwBXmvcrcmpcRiDX8B0Oqg8NlJub7q5XinBxoZ1YMGjNg3pX0i7WzGDbrf8AShdRpIdWpWSAEH1tT4oLPmg4jBCqxxou62AvPvzqsXF2/qNQZQTEhHnQ3W9811PEPsYs2pXUcPbwpQLbWGLVNJ9l9VDDsnRGLkmSx53xb3WA+VRxHYHJBqdZw5ZomICBpVVSL3AuBftR32a1byJHIyM28AsdtgPnRPB+BanQq8ZkUpbau42x7qfwaBI1BcqSOQHKmlQG0NpEDbK1IDXugNUUCx2tYDkBXlyFw1z1saokuvlUjYM+tWFh7SEG2ADVFdyo85F+h5ipukDZHLuKKA9aQYHKqvdvKjMDbNVdnN9oU35C1eKtu+7q1+nuooZ6LYaxtbl616qptFxn38qwM4VljKlifp60QDZQUUG5tbsO9OhGgeNAQT/ipWbNe4ABtz9alKgByWVgxjFj03VZZr3LIbAc91SpVAW8WE+1v5YtXpETDBvnNxUqUAZiOxIRgCDVgji1pG3XqVKQHo3iMlnNvcM1EDhQygbfWpUpgarIVsrC/fOK9kliKELe5xyqVKkGYtJucgcgbGoxTaW61KlUIqChUEWyLgm9SUopRLkg9R1NSpSQyMLPttzz8K9S5QyMTbBOeQqVKYEdbqLcweV+VeXtbJuQTf3VKlAFJ4i4Ci9icnF+V62DlV23Ns274qVKAKozR3/Ftxc8zUqVKAP/2Q=="/>
          <p:cNvSpPr>
            <a:spLocks noChangeAspect="1" noChangeArrowheads="1"/>
          </p:cNvSpPr>
          <p:nvPr/>
        </p:nvSpPr>
        <p:spPr bwMode="auto">
          <a:xfrm>
            <a:off x="1679576" y="-647700"/>
            <a:ext cx="1362075" cy="136207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540" name="AutoShape 12" descr="data:image/jpg;base64,/9j/4AAQSkZJRgABAQAAAQABAAD/2wBDAAkGBwgHBgkIBwgKCgkLDRYPDQwMDRsUFRAWIB0iIiAdHx8kKDQsJCYxJx8fLT0tMTU3Ojo6Iys/RD84QzQ5Ojf/2wBDAQoKCg0MDRoPDxo3JR8lNzc3Nzc3Nzc3Nzc3Nzc3Nzc3Nzc3Nzc3Nzc3Nzc3Nzc3Nzc3Nzc3Nzc3Nzc3Nzc3Nzf/wAARCACnAKcDASIAAhEBAxEB/8QAGwAAAgMBAQEAAAAAAAAAAAAABAUAAgMGAQf/xAA4EAACAQMCBAMFBwMFAQEAAAABAgMAESEEEgUxQVETImEycYGRoQYjQrHB0fAUFeEHM1Jy8SRi/8QAGQEAAwEBAQAAAAAAAAAAAAAAAAECAwQF/8QAIxEAAgICAgIDAQEBAAAAAAAAAAECEQMxEiETIgRBUXFhsf/aAAwDAQACEQMRAD8A448ZgtlWA715qoRJPp33AAnN+tBp9nZdwL6nI7LTZ4lRoiRfaR1tXlTeODXjZ6sFkmnzQzWNdoselaQfdzrblfpVBfberRnIPWuJvs6qtF8CYhw23vg1otrYNeILgkmrBVvyqGyqPPMemK0jFQcuVQNY0rA023Ne2C8747VXdUDG9rEn0oVvQPrZjrF0igyahYwLXuwFKBxbTBzHw3RyTtexZECr8zRJ4Iuo1DajUb5vNhWPkX0tRDyQ6ZCqkIFxYLXWoKK03/w5nK3tIH0basyFtRHDCpyI1GR7z1pqklgMg+6k0jxSS7zPIL9BijIzAQNoLHGSeVOcG/oIyX6M1YHN62RxyvQUYsF8oI71WfXQaQA6iRIwe5rJJt0jRyS2NVcDma0WVTgEm3pSnS8V0Wp/2tQrUerMVBF/lWitdNCTUtMKQBrbd1+2asQDjrWCM3U5rbKnc5OeV6tMHo58cK1/D5JBw/UAI7FrOLgXPapXQbfMGBJv8ala8mYeNfR86+0ern0cETaVlTe9s56VvCTJpYHeS9wCWHWt+N8NXWaRUzuU3Fq9SFYdPFEFwgAzWFx8SS3ZqlLyNvQda6C3IivEraymMHNwKqi1zPZuiyXPWtLAD1qouOVWLHtUjLICc16SF5/OqrusTavYonlcMbhegrTHic2ZzyKKNI03WaRgqHvi/uqzaiFCUiFmC33D3c6B18wQhGdlP4QW69rUsn1SxTltzZUquf5nP0r08WGMfo8/LmkxvPq5JFUrKEjBBDW/OqDWGRBGsKySG4J20GfCl8zPtULYEXsfU/Kt9NaDwHZtqlid0fI2zf8AnUCujRz22SYo0i2UBwbDy4U9qro9YkkphLowDXYhcgWP1/apIrIsKiYNHKAJtwsyEMRevFEVpEjO3zgSf/nv+9/UVQv4MA4iO1G3Lj3qe1ANw3Qa/XzT6kLO48oVjhPhR2jjA1IaTzlQSVzzOP1+tC6rh8eqXxoW2Ol1Vh+K18EfA5rmnhSuUXR0QzWqkrCTwrQImIY0UDNhR+jKeAvguCgAAzSZeDtqFXdrHMf4gOtPNPCsUQRAdgtXFJf6dkP5Rsu7dkC3evZCdthi/wAq8BzZc1re6G/TnQi2YwK1yL8uWalawzRKbF0v/wBhUqyej5zpuPyyj7xVUCnckRljRm5MA2DUh4ToFykMZ9SL0RIvgoLLYDAtWeWcJP0VCxxml7M1RPuwPSoq1pEylBuOauFU5BrnZsmZAZzUJFr4rzUypCcm5PIUvfUlibgC46HPwFa4sMsjM8maMEMopSvm8pUc70JPqrOJombzAnahsSO3xoF9TujaOMsWY7WBxb/NaRuG9hgzIhKBjjB7fEe+1eljxqCPPyZXNldQTqViO/ckQayjBJI5EH4/KlfFZDFHBIsm7w3TPVjfNNtQWjlmjAZWjbne11tztSzimxdOQVfC3UAXF7g8+nK/yraOzFm8usaOBJCgMYxkeyLVis7iKOOJyyr94y3tfGbAdc/Sl3970qqYJpChcm5K8vfWOklDzIkBDgXA2fn6+6qoVnVrNHPaSTb4chbdzNj/AMvpej0MUkcMjRrHMFYBv+Rx86T8MlW2xQpQtuttvtGB8et6MhZRCAib0XbLEVOCGJJA+gqWNDWFVjlZlOzxWdy23lezW/KpHFsCbRZw179Ctug9aw3htQpa52SMwQZuSQAL+l7URpwdMyxTteQ23eqm/f3WoGKZNUYtRqEV5IhvKjAyO9POFoq6VYy/iG1yzm5NIPtHGdLrVkBBV49xuPT6GiuDan7lfDfdgYHp3rmzYk1aN8OVp0zo1hQ5VQDVZYY2jZWUWPPFewuXjBGD1ryZZ308ngyBJCLKxFwDXKujvb6Fo0Gh0LeJIPEceyhNzY1KMh4XGkZeVf6iZhck/pepV9Mz4t6OegcjO6tHbcuWBFBQ2X/2tGc4sB8q5ns3oYac3QGrSyLEhYnkKEjcqoubCsNRK0rbFUnHccqvFi8k6MsuTxxKSSvIfFmUgfhBBzQc8qGFnsCy9ACL1pqXXfsDX2eUm/XsByoDVxArFCVPiHzEk3+VenGKXSPNlJt2zTTNtiB8uLk4+NMIF2QqcghgSDazKM/Uj6UCtovDtt2Hqehvb/NelibmQBrXAAxYD/NvlVvshBxd3ctGLkMBfcSDk49f57wOFbiEJhhspdCDk59c9elBNNKZl00RBaS2xEyD0/8AaeJEvDtKYiSdXKOV77Rbp86KoLs+dcc0T6WdA9/MvU9a14HqWGuj2oi7Y9t0FjjN/f612snDIJV26tAwAubqCB8aw03DdIj/APyxRoyn28AsPdVPItC4s94ZNskJk2l40F92N3Pry7imWiEassKk+GwKqu32OdwR8vlesZNG0TrFGkrA4LBb7D3937mio4SVJY+Yksvmsb2yOdTRRNWjQrpp0Pngc7rc2zexHckfC9MYJFnigabzSC2BzFIW1amNFnfpa4PmNNOHNvnVleM3vgNkelTYwj7QaSWfTQOJCt3sqWuTjv8AClcGk1mnZfGUKHGSgx/inP2pXUvwqJtGW3wyhmKH+XpRwv7S6mOZY9YqyocMrLtZfUVbQhtwrUebaWbP4mPM02jLKRaxB5g3vSXVjT6iCTU8Pba4G8RgWvRfA+KRcRgQ7gJAMg88VyZsTXsjr+PlT9WNsdKlT4VK5zrOFCkCrW8t+1UV7n2qtK+yMsSNoGetZcW3RTlSs1BBUnntHL19awgciQq20Mbs0oyPQCi4YG/oVVssxLseXPoaBEltQ8O6wFgSo54ya9LFj4Ro8vLk5ysrEoaUFi/tEhibEjsBbFKdZJ400zDduYlcm+O+af7wsPlfYv8Ay5E+grjWfVSM4WKRlBIYkE2NbxRixpBIUVvurkx2Yg87HHuqsmoj0+kErk2e4C3yRi2elDLqYyLtExlsF2bbX7n8vlQ7yiaVX1AHhrhYr4vyue/THpVcSbD+E6h0dtZObTOhESW9gWFm/amOg8Uy75HYu55k8qSwiR9VvmY3Izbp2xXTcLkQIPKwFuht9ev0pgNJAGhESkgDs3XqfT415AhSVNlznCgjPz/KqQI2oiYtGy2FhY4+tMdLFMjB3G1OhfkM+nM9KzceykzDVGGBV3zfeDmGAFqxczSp4MKqQTfaDcj1B7Xv61STxH1sjLZgCQtwLC3SmfB9sWojWa0YU8r/AFHpWMpNukbKP2JDw8Qtukju+6zMRf6/P5V0fBuHJqRDeMWBsWA5ChftDo3aZdTw/iA2EXk0+okBU5/CbXHup7w+fS6bRBNOwlkPmLAWAv2vWqXRH2C8YhWDSsuQBYe/NLZNHptXF99EG7EcxTDjktoAgKjeeVsmgIWHW4NcnyJNNUdmBWnYtMEvCtQJFPiaYnnbl6Hv1zSqSf8At3FVlgLHSahtwC/hft6V2I2spVrEHmCKw/tuiMiuIRdSGwcXBvVQ+T61Imfxva4jCBy0algQSoJB51K9DAdMVK5Xs69dHAq18G1aGBtREpAsgcbgfxUv08s0soUptUm1710cUewCJbbU9q/euzFgalbOPP8AITjUQzSpudrxjYE5hbH5nlS2fQsmsVxlpSc9FH/lMJPERGDncTbBtcD0FU4mFKxMhJbGOgrqas4kAEx71R33scezYAfvS/VRmFC0TuHJJKhjyHQfvTPXr4O1wpL2sT19b0s1T7WG1QxIIyRn/FJKgFeuj8fShhcWvu6m1KdDEfEHME+zXQyQFdPdjaM5ckd6AI36ptqhQ2Ft7RAqkIJbSMo3g3vhSMnnTfQl0hVTuJ3WC4xak0p1SIPvWABueh9wHToKZaSTxJ1hFt6KC1j7I6/HnTENI9Q/iWYEAW9B/MV7qOJzSRmyupbCsy2Fz1oMThUeUdCNqkc6Nk8PiOmXw2tIv4SeVvT5/Kk10NMy0Ma2u7M4Dbdvr1J+tNliOwIsYF7W5k5NCcM0M+pkCIr7nN2HL3fneum4iYeB8PkKEPqSt4gfw881jDG3s2lNJdHMcQgkdPBHlIbkBc96ccG4dqk06zvK/hst7MLDnQ3B9VoI9OXeQs5BO5zc3I510R4tok4YIo2DeIu0KM2rfj0Y8ndnLcR1S6jXbVAAiJX3mtEI5jPf0oTjIXRukwIs+CR6daBTisV7iQ15ueEnI9LDOKiPATfGa2V9vM0mj4vCB7X0ryTjENr7xWSxS/DXyROhWUFb3qUih4xARbeBapT4S/A8sf0QcPj8TVRFfM24eXv766WKOcEC0e4EnAvjvXb/AGn4Rw3TcLeTTaGCN1tZo1C2yOtc5p4YkWRFwDlsWv8AGvWqjyW7AZFZmW67mbni1x61XX/eacXdR4bZCjlfvRJRGcWvtLZJPQDlQ+pWPY6qNoI5X60CFnE2iOl37zt3EDuxpbO0spQKhFjby/Sm3EAWWNkjFgMlehtS2ZJVVAO4sOoP/lIDf+h8SIxNIF25C3yTQiaSGNhJNa6m4C5J93amWkv4oEuAeaqP1oiXQbpi67FB6DNvSgDmdSksjKRGwQHGcmj+DqzzGScBN6hAo5Xtk/T60Rq4IomBgcSkghiOhvfpWbliIDpAEULckd+Vz8fypgHGBEZowNzRkjaM2z295oOLT6lNQHhY3uRZcgeh99NJ5PvxHHYeNbcBgn+ACrwWXiJAjZIx5TYXue/ytQIJ0eq1eiE7gK+0CzDFscx8KrFojrpvH1crSmRObnNrdqMGmXVM6Afdv7B6ZHI/zrWQ4edPKIN7qoHlsb+/4UwNJOG6OLTKpRWCnbuGDnF680XD1jGLZFxeiWhtpbI1wDfPUDNXgxJFtGHW4PMXvf8Ab50DRzv2xU/2/SqDd/EO23M2XNcgLrZkHlf6GvpvHfshxHjrQTaCWCPwgSFfcLsSD0HpS0f6Z8aAk2y6PaTcAs3PoOVRxZopI4gBlGSfhXjLIwW2TuuQetds3+mXHwm4SaK98gSEfpXsf+m3Hf8AnpcZ/wBz/FLiyuaOMZQ3Pn1tUrrm/wBOPtArFgunIPeW36VKOLFyR9O14WbTSRNGSGWxzzriE0r/ANOuLSRkgg+hxXYySLcDaB/1k/euc4vFKhaWEMUvcre+PhWrRiLFhctuwqDLX5k9qz1EYaLdt8xJyaZRKk8W67MqjIA696oFVyVZbbuS0mM5rVRSvEsce64a97UNFp7TO86gMTay9B/k105gWOF1VgLG5HWketU/1DNEpK9vlUobMDpyoEi4O7Dk4q+lmOnZizqwYWN+nX3VUsvhCYBlsMR3vfNeaNX1xlhfy3Y9Pa+P6e+gROIoNROg0zMYxa98Y9LdKycNDIfDyxUhQeXQA/mflTOGAQxzLJaz4VSTiwP60OF365AFDpex3D2eo/WmBnoIzHxBJpJDIx3JcgjkMW/em2iXw5ZJGz41tp7MD/PpWWt0q6R4ZYmbaVLgKc3sRai0jk/pkkb2osk9zYm/5UBQSPEgjSSNQUsLqR1vVoy0uqWTmqgj3jn+9aRu0sBhsF2A5HX+XqmjifwgbWNuQPO98/WmBdV3owQAgHr0Frn53ovgmgeQxGTyqhJCnp1tWcpZXBWwB8rD0NOeEGOORRK4F7ZPKkB0GjhVYrWblytW7LY5FvhWigFAym4PKxuDXhupsc9KoRXbj1q22xvXi23XANhzNq23huV7UWBS1+f1qVYG/tfnUosDl54pLHaWb1MdJuIaF5k8OQhN3PFr11IXcfLLsF/Z6fWpJEGGZIm/7AVoKz55M0+gURoIypB2kt/LUBLr5oLRq5Ejm7Ntxb0rseJcOil4lA04BiUYVB5b9zQ+t4ZpppCqoxtya/Ks5bGhPEyuU8S+0i5U8/fXsywXLgi/IY5mnkfCwsIikO5zneQLiguL8PMaRLp7GQZY9h3NSM5WfTtEzsx9pi1x0oLSamOBzIwMajnuPTt+pNMteJI9i6g7ib3NsD/FI9ZoJjqCnmFzhgP53pAMG4mNRNG0a+GitYYtcn0/n1ong+ntIkjyXMhOWPNv3tel2l4MXdDJIzgnGPZ6U+0PCXDqxDKyXC3GVv2tiixpBmoijndkQ5RSF9M8/wCdq2gjJQxyC5c2OeQAF/1q+n4YIxdpW3EAWI+l+v8Aisn0uti19gu9bXJqkrE2EQaciJpBglQBb5Vppp0idlcDyrg9LVvouFa3U4LeGGBtYjBv2qH7JayJ0kGqMkY5q2CfTHSnQrFk7xOBLqJtiBvK1/rTLheqG9Qw3I2I2W5DetEQcDjsBLoFDBslkvetdN9mov6hZhpWVVNljF9o9bdDUjOi4U00Z8OQeS11seVMwLi4BLdc8qD0ekaNFLknqFNFswX8F/jVIRV1ZQbXseYvWaMFuqgYObmrMwtyJv2rINsuLYti1ABIOLuVt2qVmgduYUW6k3qUACmK1gQrA1Bpxe3hoK38DYP90ACqtKye2zkHmQLVYjCThsMxHjRIR3FCjgMUcrNBKy35gi9vdTEeC1rs3xJqIFLnbKx+NKgF/wDaGtbx7m2TtzzrMcIBP/0MWFzkCmwEpH+78MVUqwBXmvcrcmpcRiDX8B0Oqg8NlJub7q5XinBxoZ1YMGjNg3pX0i7WzGDbrf8AShdRpIdWpWSAEH1tT4oLPmg4jBCqxxou62AvPvzqsXF2/qNQZQTEhHnQ3W9811PEPsYs2pXUcPbwpQLbWGLVNJ9l9VDDsnRGLkmSx53xb3WA+VRxHYHJBqdZw5ZomICBpVVSL3AuBftR32a1byJHIyM28AsdtgPnRPB+BanQq8ZkUpbau42x7qfwaBI1BcqSOQHKmlQG0NpEDbK1IDXugNUUCx2tYDkBXlyFw1z1saokuvlUjYM+tWFh7SEG2ADVFdyo85F+h5ipukDZHLuKKA9aQYHKqvdvKjMDbNVdnN9oU35C1eKtu+7q1+nuooZ6LYaxtbl616qptFxn38qwM4VljKlifp60QDZQUUG5tbsO9OhGgeNAQT/ipWbNe4ABtz9alKgByWVgxjFj03VZZr3LIbAc91SpVAW8WE+1v5YtXpETDBvnNxUqUAZiOxIRgCDVgji1pG3XqVKQHo3iMlnNvcM1EDhQygbfWpUpgarIVsrC/fOK9kliKELe5xyqVKkGYtJucgcgbGoxTaW61KlUIqChUEWyLgm9SUopRLkg9R1NSpSQyMLPttzz8K9S5QyMTbBOeQqVKYEdbqLcweV+VeXtbJuQTf3VKlAFJ4i4Ci9icnF+V62DlV23Ns274qVKAKozR3/Ftxc8zUqVKAP/2Q=="/>
          <p:cNvSpPr>
            <a:spLocks noChangeAspect="1" noChangeArrowheads="1"/>
          </p:cNvSpPr>
          <p:nvPr/>
        </p:nvSpPr>
        <p:spPr bwMode="auto">
          <a:xfrm>
            <a:off x="1679576" y="-647700"/>
            <a:ext cx="1362075" cy="136207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2542" name="Picture 14" descr="http://t2.gstatic.com/images?q=tbn:ANd9GcQhVVHn1QllLGclg07Tj7k0W1hN-ScEuRu7VJJIRfhfrajnhyM&amp;t=1&amp;usg=__ONlDATIL5kBgD1vqEzSiVpGOr4o="/>
          <p:cNvPicPr>
            <a:picLocks noChangeAspect="1" noChangeArrowheads="1"/>
          </p:cNvPicPr>
          <p:nvPr/>
        </p:nvPicPr>
        <p:blipFill>
          <a:blip r:embed="rId4" cstate="print"/>
          <a:srcRect/>
          <a:stretch>
            <a:fillRect/>
          </a:stretch>
        </p:blipFill>
        <p:spPr bwMode="auto">
          <a:xfrm>
            <a:off x="2351584" y="3789040"/>
            <a:ext cx="1357322" cy="1156238"/>
          </a:xfrm>
          <a:prstGeom prst="rect">
            <a:avLst/>
          </a:prstGeom>
          <a:noFill/>
        </p:spPr>
      </p:pic>
      <p:sp>
        <p:nvSpPr>
          <p:cNvPr id="11" name="TextBox 10"/>
          <p:cNvSpPr txBox="1"/>
          <p:nvPr/>
        </p:nvSpPr>
        <p:spPr>
          <a:xfrm>
            <a:off x="3923220" y="4003355"/>
            <a:ext cx="500066" cy="769441"/>
          </a:xfrm>
          <a:prstGeom prst="rect">
            <a:avLst/>
          </a:prstGeom>
          <a:noFill/>
        </p:spPr>
        <p:txBody>
          <a:bodyPr wrap="square" rtlCol="0">
            <a:spAutoFit/>
          </a:bodyPr>
          <a:lstStyle/>
          <a:p>
            <a:r>
              <a:rPr lang="en-GB" sz="4400" dirty="0"/>
              <a:t>&gt;</a:t>
            </a:r>
          </a:p>
        </p:txBody>
      </p:sp>
      <p:sp>
        <p:nvSpPr>
          <p:cNvPr id="12" name="TextBox 11"/>
          <p:cNvSpPr txBox="1"/>
          <p:nvPr/>
        </p:nvSpPr>
        <p:spPr>
          <a:xfrm>
            <a:off x="5852046" y="4003355"/>
            <a:ext cx="500066" cy="769441"/>
          </a:xfrm>
          <a:prstGeom prst="rect">
            <a:avLst/>
          </a:prstGeom>
          <a:noFill/>
        </p:spPr>
        <p:txBody>
          <a:bodyPr wrap="square" rtlCol="0">
            <a:spAutoFit/>
          </a:bodyPr>
          <a:lstStyle/>
          <a:p>
            <a:r>
              <a:rPr lang="en-GB" sz="4400" dirty="0"/>
              <a:t>&gt;</a:t>
            </a:r>
          </a:p>
        </p:txBody>
      </p:sp>
      <p:sp>
        <p:nvSpPr>
          <p:cNvPr id="13" name="TextBox 12"/>
          <p:cNvSpPr txBox="1"/>
          <p:nvPr/>
        </p:nvSpPr>
        <p:spPr>
          <a:xfrm>
            <a:off x="7852310" y="4003355"/>
            <a:ext cx="500066" cy="769441"/>
          </a:xfrm>
          <a:prstGeom prst="rect">
            <a:avLst/>
          </a:prstGeom>
          <a:noFill/>
        </p:spPr>
        <p:txBody>
          <a:bodyPr wrap="square" rtlCol="0">
            <a:spAutoFit/>
          </a:bodyPr>
          <a:lstStyle/>
          <a:p>
            <a:r>
              <a:rPr lang="en-GB" sz="4400" dirty="0"/>
              <a:t>&gt;</a:t>
            </a:r>
          </a:p>
        </p:txBody>
      </p:sp>
      <p:sp>
        <p:nvSpPr>
          <p:cNvPr id="22544" name="AutoShape 16" descr="data:image/jpg;base64,/9j/4AAQSkZJRgABAQAAAQABAAD/2wBDAAkGBwgHBgkIBwgKCgkLDRYPDQwMDRsUFRAWIB0iIiAdHx8kKDQsJCYxJx8fLT0tMTU3Ojo6Iys/RD84QzQ5Ojf/2wBDAQoKCg0MDRoPDxo3JR8lNzc3Nzc3Nzc3Nzc3Nzc3Nzc3Nzc3Nzc3Nzc3Nzc3Nzc3Nzc3Nzc3Nzc3Nzc3Nzc3Nzf/wAARCACxANIDASIAAhEBAxEB/8QAGwAAAgMBAQEAAAAAAAAAAAAABAUAAgMGAQf/xABIEAACAQMCAwUFBQQIAwcFAAABAgMABBESIQUxQRMiUWFxMoGRobEGFMHR8CMzQlIVJDRyc7Lh8Qc1kxZDRFN0ksJVYoLD4v/EABkBAAMBAQEAAAAAAAAAAAAAAAABAgMEBf/EACMRAAICAgIDAQEAAwAAAAAAAAABAhEDEiExBBNRQSIUMmH/2gAMAwEAAhEDEQA/APjssz9pJIsrFSx0jJ3yTk/jVp72aeHRl+xBzjUayYoSAFIXoM8h+dHWsERTGpNI8dvjUOkS6B4rRmjV9JO4ydW/lVOI2zRssjP3n3weZp1wxFTtHaQEYyRgYXw3rPi3D3l/rWrKAAsFG2nyoTFfIJw2SFXiV10lVyS229bJfM8EsUhQwknGfaAznalTuikmIvsdtXhW9rCHYF9lxv0FDQNHtwi3ErtAyhNIAGMZNex8OcEMzKvUb7E0bJZRMY92wBkaTW8HCU7SMkyaQQx1PRYrBUlcoYbqNXjHeUgY+HjREPFdBClERTsWI6etMZLVHfGkHI3UjGTVX4TDBAHCkuo9nVnY+tQ2TaEb3TztIwTETtz55H4UVOsCTukZ7MDZFdgRnzpj90srOItMCxTTpYfwkHliub0r2sqlwxyTr6N501TLVUPbKCCHVpkR5W3ZiwJb08KE4nIqSiGMlJmbmGxWHB5UhmYT9l2Tciy7n02om6sluZZJLZdekEA6vaOOXlTEu+QDDQuvbNJoB3JGQ3x50wvTDdWOmG5ZI1IJUDb3j30tuGmxHZTxgyRkBTq5Z6HpTbhVvDbgrchce2HJ2IpN0EuDNGew/d3MkilMbNsKoOKa9aXMfagjbA2+FNbSaO1uHYIXLMFAQZ2znJ8qx/owXd9NJasY49RAbUCc53AHMClwyUr7EH3SWWRXtwMFc55Ba1h4ZNcXAEi9ip5vz1elGSLPbO8PaRmPJK9oNJJFOuFiKeJGEaqwXfDbZzyp7ND2YttIXaKYxiMxhymZSdRHkPDl8Kl1wdYbRTE6s2tS669sE45VS/tna51yLHGzZxFnfA61hMXkgZY4yioQp8x5eVIOTS44ckUZM5VmbUdgcqAefyrG17FO2YsojTBVs5yfKhnjQwOySONWyjO58/rQkkRUBdSnBwcHmatLjkaVjR7qZnDwyaHVfZz7XrTS1vbW6ikWWEN3e+CcaX8ceFcq5YkaQwI2rWCKfszIkmnB5Zxmih6jsRwKAPvVqcbZLmpSIxNk99alGoqZ6sjiUjswNsYNFw3EcNhGirGZMsSWGCN9vUVS0tLqSRo4FMr45E8qKgspLb9pcoP2Q7yk8+e1JsbBLO7MMNwg0lpMADTy86ytZLj2Q8hjzpIDY29Kbnh0EsZvXnZEbvMEXPy6bUHDB20rdmrRxE5Vj4jkKaYWgaa2Haqmo5blk88nFaSQQwwqkkn7VeYwTnflRN5NHDEYmjDXAOrtCMYB8POlkpeQk5YhjnPPFC5AZGaZhbWlmoURAtqO53Oc+lb3HGCEOkgyBQoXGcN1pH2jF2y5UYwSvXFN+FQxWzOt6FDOgZDnOAelDBpDbhvFYWXVd4DgDTGOvn5VWTiYu5SSHhTOgIyjveeelJWt7qeR7jh9jMbeM5LKhYbcyaulybl4lliVSSSrB8DPnS1FrQZxEEwiKSciPtQuScnluaDt7UKuIWExzyx7P+9Hf0R2tvokdy7SGTK7jbAx8DW1pHIlq8Qy0urukjB0joTUt0gsBmsluJkVCkUgGTjOD+VEuw4OsslriRDpJU94j18PWm0Vm0f7xW7QgDONh+dKLoKs1wl4oWEyEAo3tDOcMPCkuRIX/wBLq992zwRpuc6E73lv1ou2uobjvXDJrOe6QMqo6UiniCudHsnkc86ccMgsxbiRI5ZrgjZSBhT5j31UlGrLaRdOyAuAY5II2GNabgnO3uqsMs0CAJMcY09pGckii24S9xZqY5OzZCSU1agOhG1Frw2GK0CgrFKW7jIPaPjiptEukAzQqkOLuYSJgtqUZODQFvO6L2UUrIN235AYrac3FzIgklWVIv4sEat96LWx7WUrBbrGQ2ApyR4bHr407oSN72INZxSXBzIAOUuDgjmM0vt5rq3iFoSTGRlVccx5E8qobW4e5aRhrjU6WPtDPgfCsm+9xPidmMakxgjdfcDQkVRNduixvKJBKGDIvIAfjjGa84hNbzvGYLbscDBP8w8aOazia3jMqFRHknJ6dPSqm2tZYw8jhIlbURqyd/Dxp9IBLMpHJifOs92Gyty5k5o+SGEq5iBUqcaWOSaGYFQDyHWqTGjLsz51KtqH84qUwCbcO2o5fUndJO2PD0qLDdupcoSEHeznf8zRFvJeW0bxQyKQ4Os6QTmmc8XEgcpcQOgQaihGMb8wffWblTEwRoUhTsJZQEcAsp/hPiTQUt4YyDGo0gbeNbXVtLHPoZVZ2IBUNnHr4elBmxkM2lmVB4kk4pxoEkEfeoruOXXGFITOTuc1ZXTTCsMgj1ggnFYraJE47RnKHY6OtHJwyG4YMjlY8EqM4PwquAZZIEW4yV1vHsAqgaunPyoiPh7X+FRdNsrks3VmPQGvYraSW5t7RIpWZ3VA4GSCT/F9a70WNvY2So5WOC2j3bzPj8TQlYR7OHmsxYEySaldRlGU95ffTSb7GTz8A/pZZ4hdsvbfdezwdI3znxxvihlWT7RcZxEDHZRe1IdgFHptvXfXSx23Br2+nyEWHs4hjGM91fmRVMtrg+Zz3klrFbNGgaV2ZTq2G2DnFZcMZIrkl+bMZHGcgDwrLicUhW1gVsAyOTjryrLRLG5COSuCpIHIDasn0S1SOhXjdlqaKZiYyQDldj50DfRWN4+IwG17B9BUqfLxpLw647GRyygxNsQ3iOVNZbiK4ljilOnIyrdE6/GiqIoX3NjHawHtSut84wMkAcs0FZXMkBYwwo78ySDnH5VteT3CXTNJISG2GpcAgcqxjOicSj9kxzliSPhir/C10dJa3FylqkpI0yHUQy40+6sbxFnkwJYlnRTgBuW2cgelbwwowQTXYXAyuDhiMZ35nrUsEht79oACZZ8NuPlyyKw4sn8EYuPu5BlKuuoMCvM/6Ux4ZxNRODJHEqs+FZRjfz8KK4pw3h0EbPcl1kO405OT5ZpE9uwCiJdMeQc+A8TWnDHSaOhv7dZys/DowzLuRGfaPry2rmvvqpM8rs7MTsG5g+dPLTiAto7W2gC4PtueRPh/rSviXDURWnM6IcZZSNyfHHSnFoS4D+EX8N1Gba6A16TnP8Q/OhHtorCVlZsK/eRzv3fDehuEWpuLxQTgKNQbl5c6eXfC+20SXLEJH/Dj2vKmwsHhtYpEFwqLLCFwRyPw8aXzwJIGjVXTPic00s3uGuXiEZ+7NkYz3UwNiKpfBVZi45eVJcCOcNo4JGlvhUpt2sf8p+FSnsytmBm7afQFXDKc7c/dR6wGVXkYOI+x1ADB5bDIHmaCngS3hWRMq7brvvVJ72QhUwVAGGA2zyoaTAL4deRqCrx9pLrJDE7DYURNdosw+8KpGcAKtJ4HkVtYUZztkbU84WRezKJI420ppRI9znqTSarkdCi9udV0Ui1dlyGRg48aJ+/MsqBUUomDucDltmnc/DHkaWdrbUxACBk2QD08aHs+HTd/Ns3ZHcAxb5HrS3iCi2uENP8Ah6s9zxOeSYEKoMgJGAGPd+h+OK6+4tDxiQ2zN/V17zYO7Y/WKT/ZOFrLht1NKOzkuZtChxpYKPLp1p9wyQRwXDqgUDbUOQ2rZdFJCmKOJbwW8CLHbxtsi+yfzNM/tomPskkLNgy3CcugGT9cUu+z0LXF+mQCCcnFHfb1bp7ezhsowxLMxOrGMDA+vyqZNJWW026R8zllZ2tpNR1LIyKR6gZHuBrQWd4lopmRRlhltW2CM+6jrDhF5K0AuSUMEjM6qdRwSdhiunseHRxxxF0MzAfu2OQueXvzU62ZyX4cVa8Eu7g9naW0jjBJkUEAddyacWn2SmgMQnuoElk30ONWPMkfCuuWJJICJhIxY+zHtjPiPjvWtukCZLr+1cZ1FiDjfGD05eNa6CoRN9mppsRrcwHSMkOniD49aUXH2OliutQZJguTiM5Xn5+td+trE8Cs5EMKZJKuVGevX9e6rTw2ixtI0hXHeCIxJx442AHKm4qh0fPLvh9zAe2hg1MgyXTfl5Dfag55V7C2R4sSk5VlkzIvmT0r6PNBaAs8sblUwoKvjfHz5+lLLjhlpNmR4CSD3gygEAnAy2cZPnWLxfBanATfe7i5jtXug8cuCr45AHnmulh4fBFEVXGkDduZPiTWnEPsUs+XsrkIADjLEaT4UTw7gvFYoGjmvLSV1wEOH3x47VnNqC5GsU30cXfRx210DEheJX0/tdyw559Ksb+1MdxZyQsXYj9qMEsM7jy6V09z9kb2Q5nurRmySNIbAzQcn2CuZnaT77bIxbnocj6VMckH+l+jJ8Etjc28EborMYkc6UIBOTuPTw91Vn408sbDszzwDkECnz/8Prkw7XkXaHGSI2wSKpH9ibmG3eOS+gGeWqJqfsgndj/x5/BZwG5XsDDJjUp1DzHl76vfqXVwg9pvlRqfY+dZVePiNqcAAjS2PdRD/Y64mBA4tACT/Id/nT9sPoPxshy/3d/5fnUrof8AsBd//Vov/YfzqU/bD6HoyHJQW6XNyiSTlItsF9yPIV0F5wqKWN2hk1SIN+WTjp5cqRRzdrKz9mNLkjSq03+zSW0Kyvc2LTXCydwvIQFGM+yFOT505ulZOOG8kj3h3CoJgGuZ44EB3znUw8B0FdTZzQWsQtbA20NvzKnVk+eRuffWYvoNQJsixxyLuwHu01tFcW2FCIV3yctk/Mj6V5+XNKR62Lx4wQZG0brhrpASMd2Nzj6VePh9iCXkmZlzvphYH4kmhH4k8TabVwhxkBoOf4/CteG313xDiSW7yjswjMwQDTt0GBmssePJllVlZJRhEvITDpjwUPNFbfGrYZHpTUxm24PLhD7OPdj50tFvLdcU9oErJ3c7nbb6V1vEUgtOHRxkhizbZPTlmvbSpUeTduwD7NcPNtbCeZeY2Xx/W9JvthL2nGUiD5SKPRIo6Hmfnt7q6DiXEzwywifRqlI0wxnmzdTjw3+VcgttPLKXvkZmZjlW21nckn4599FJ9g5NO0E8JtexcuFOVy2s9cZP0BFOEt0MW5YsN+Xw+n63qW0YZH/ZtjUd5NvPn6kfrNMLdnj0KpDFlJBUZ22z5bkfTPMVZB6triJEhkIcZVyBgAdcbb9Ky+7RSxKirGmhtRZsk5HLp6flRSBTA6uilt9DA6ceHPfxHxqv3tJI1WIlQdmTXjVg429/SmANJYh5NEjSNrBY4Q4x5c9um2K8hJEGNTSJshBVu/jy6DPSjXtyU3XR2TakWXIyPf652qkbmN3XWWJ74VWA2ORkc8+u30oAF7VX2ZQrIumNNuXTp4YqjB5VK6cylcFGUqceHny3FavKYkeadHlfOC2xDDOR02xnFevbkyIqL2SkllXUS2OZBAOR18c4qQBl4eqQFZJATzA1aj5An/ShbmEKBNNCrKDoZ8nCkdDgjBxTCK0WFBCWJVThpNWob4xy5c/Tf443iK2Ehl0tjvFBgHHLI3HX/aonCM1TRUZuLtC/FuHBj0n/APEsPrVyQxwUVfPRp/GpxLgYS0BALuh1EkgEqfTbANJXs5FbvQxOB4ZOPlXkZsEsPT4PUw5Y5Vz2dB2ltCn7aUAeS1Vb+wYaUmBB8Y/zFc68BZgoSNBjkU/HFYzcPPtK1uD4H/asYzf6zb1o6Vp7NASzvjpoA3rP+krItpUNnOMsp5/CuSmsnB3mTXnI0MdvlWkPD2aIossmDzAJOatyi/0Wp1X3+1/mX/pmpXL/ANDx9Ulz6t+VSpuH0NRF9m7WM2DzdvpJYBgQNIIIx9abpaPDJcyGbDTMp0dnncAgHn4frwI+wvAmnsJbqQylTJpjZTgADGTjx6eXSiftFF91ma1h1Lga5D5ncD0xv76682f+9Ecfi+NS9jFE132MU8kjl0QBUZFUZYjrn+HPpXttcXEkcY+8OdZ9hY1A9OdJrSGW9guoYkMsrSIEQb6iTjFfSuFfZ6LhXDUgPZm8XDTXGSQr9VXxHPNbxwboqfkaMUtwOa3s5Jrq4EWVLKuoZLcwMCmX2cYOJ7p7YxFSFkVvaQD0rpLfgrSRi6mUTMynBf06D40q4kOzkaSFTC0YOoEYyB4+ma6MeKMOjjyZZT7GPA4YGubieQoAWyrHkABzHxoi8gW6njLFRGnLI54Ofw+VcnbPcwxqwUlWyFXHPl08KfwR3MsE09+QvYRsdKZ3OP1mtDJAt6UuuITXjGNmb9nArMMBF3A9539/lVNcbSK6ucai2ActtsSR8QffQJdO1bH7vUyRqRhcYx+h/oaPtYpHchvaWTbRsxUAA8/UY95GOjA8Zpp7pgQowxwozg8zjUfQ7nfflW8cZ9tcNoAGQhA2zvvuTtzz06VYQoiiVVUZGVzvzIb3YHTl4VeDLWzywqSjYQ6c4B/QB/3oA0Y600tAykRmVmOASep8Byo1FeNAG7kgTG5wB4Y2xg5G2fShRCtsO0ktzKwUrLKTpHIdeWDgGtZMCRHjYNIOaBgmNs7Dkxx45BHXwoDQFMwqpjkIOXRVJ0+Ybn0P51S/g7S4RoXGoIO9MrEpnk2MfWio7YPCIu2XUT2gODgAjkNuXlnr1xUFs0EUhMrEKdAaQnGgjcZ5gAjnz33oATR2k9zOjazpDEhpGGnV68seRxTGG2uMlpIgVVe6HGMDYb+X5DwzTK4U9iF7QalUBg5He942IxjB51pBdI8iFdSoDoZGA7qsORI6Agfo0AKXWZYZBIO8xwOikeI6887VrGFhQRpCqud8gbMOhHnkHI+eaaxRMs+FWOUNkmNhtjlny5Y93Shr+N4UE0lqIwjbNjJPXff03pAAOhmDEokaqeR2Uhtz+vWuXm4bHbXJiuLeMrINcTSIuceGfyrsbpIkQS20siLIMlc5GepAOfHkPWub4spa3BkOiaB8rjIIzvj0zk486w8jH7INGuGek0xReQ2ccR/qsOPFYifnopELiySUBbc8/wDy/wD+KK45eTN3VtHK49nXj5KM/Okj8OnSIXMtuiLjJUFgce8kV5OKPH9HrybpUdfw+Sylj5Kh8GQfioo428OjKLEx8exH4GkP2fuYm7pEiEDruPiPyFPsWsowVRgfDf51y5E4yLXRT7qv8sf/AEWqV79zs/8AyV+J/OpUWOkMfs9DHZfZ7htrGWH7BXJI3JfvZ+dcB9pr+S54nf6WyzTGNN8bDavoilYyIwRpt10Fm22RQN/hXz/gPBJeP8X1SowgZjLLjonMj1OcV6sYqUjlvSL/AODr/hx9nhY2Tcdv8FpEMltExOCvIMQPE5x5HPWnHCr6aaKS4aAyRRnLMx67lvXcn40bx2V0gFvAQsQGnSBgKMADGKw4VZSf9krq2T95Izd1egJPhXp1XR5jdu2L7r/iVOsZkTgsxtRyuG5MM4BG3LlR1/cvxjh9jeNB2Uc2e6cFnUAE71wMX2L4g98kEsncJXOQwJHodh8/Su+u3Uw2lpat+xs0MQbOzSEgsc4/+1QD6+NKiaLWdiHdR3yMjYb6c+A93LzrZwyC4g7RtckDZZu8D4A+W/LyPWpaRypCRcxPLrXLO2cgDrudv9evQmKVFheaZ5O933TcnSM7Z6Z8POrSEJYLZfvW4jLq7RmUH2Bg5B88kVpEqxyjQpJJLFlcAcyM46b/AAx55ICtpdrlTIQ74kZQcY5E+m+PeKawiCWMSLhpCCBhiOQG2dumOex3pgHwzGHUr5J0Y0op7x6Hr+XLG3L1JNMWDGcOw0lmwEJ3ON8DrtjbFeQq/wB2dwoUsveIOAckgcuXP59N6kGvOtmyyPoXQ2ooNs9Oh9+/WgD1yBC8LKIGfMbep2yTzx+dW7sU0cIIbVpGcBWOdgSep/HFYPLMVkjbBUkK7nYseZBGNvhWwljYa0kwCdJDHWD4bHb37DBoA1ZMI6BdaoxQlf4wQenLY7eO9GLA8kDoDJ2bSCNXYjYqANzz2O1Kba8ELuREQvaam7xDAnI6DyHx86uDLcXoWOTGmUmTY9/Yb+vPlz9KAPFRjfiRmUKNSSJG4OnfGw9c5Hrijvu4aZlEpdg+sADRqBGDseXicVlHbdkjFZWDP3gQgBYnGTk4z9d+XOmRkmjEDIyvCuBKGLbchkZ39fDA86AKxtymjuFU7EiQg7Njn+JGB6bVcuwt9E8u8bBlAJwVznS2eeOVZ3DRIJNRCFXDaTkb+Poc49/Sld2pikiMepgFxlTkaeg+JHwFSwHF3NDkQpGivICUjJOHwPhuK5fj9x2UyGVSEfuhhnkBybwO4G34UyjnE15GYiyxohZV/lO/X4/EUouZDMJIJFBeJAyMdgBq6eA9PGkM5Pj0xjmRbYHs8F208yOmR6YOaxtJZlsbiQxmVM6UGOZ68umPrRn3cT3AW8iaQKpKhMcgF2NS4L3EGbKP9lEQHRomGnboOu3PrXk+Sqnqkex409sfIVwTONf3J4RyBYZ+eM01kuIsFJAq+ZO5+NK7SWCygZ5rWeJ1XLaYzIpHLI6ii0vJLmJZIYzofGntVePVkZGM+VcUoSbbo32RmUtSSe2j/wDctSqFbrJ/qsf/AFB+VSl62Gy+mE/HzcW8qp/3ilNa74zz+R+NdV9kOH9nwVp8lZpyToI30jlj3fWvlVxd/dlVIslQ+WfxOenia7j7GcfvLlbmOeZBbQQgRIyjtCScYB6gDevU8eOskzi8h7RaR0lxaPd3TEaQuN0zkgj9cqO4bcGwjCxDU+5C6dv9elJTxGIXUbFW1+yoR8E56eB6UZaySNdOwDE5JUny9/j9K9BHmhnEpAYJpp5FjQZBOg5Y9PT50l4TdW6cOilcGNHzIGkOcqSVUgeoPyqcen+8kWxdhGx7xxzXnz93zpRbEX17FDBGBbxhRpxtgDGMfA/GmA/biz/dYYEXmmojcLuAMn0wc/PNacUje3s2jLAx6cyIDpOSDsT1/wBNq2ms83UUMjKqQR9vPIy4AB2VduuMnbkB4ml3GAXgeURY1HPjgBgdvnVCEFrdo0jmVogHICkg7Yz/AK+dH8Ov/u5MIRWQHuHHsjY4Bxjfz8aXQxGV5JC2mNcqq4BA8Pr9DTLh8KGYpIMM5OCDkYG23lnGx86kBql0LeN5Ec6mGgoPXfTn0H6Nei+7iqMBmA3KbA8unoR7vj5DZ/sgHUq6hSACARy2PQ8iPPFV+7kRDRnSWAK6MkN4c9uhoAFSeSSVZHEgiQBmy2sBeu3Xr4Hn4VuSUjZki07ghteDgDO2eeN/xoQRSLIzxuIwCAxj1LpHLOB0/Dxo8xkRMrHY810g+Hex47/XwqgDbSUyrhVEo0jSJEw2ScA+e2fl4Vrw5hHG7pCcuMuEJwrZGD48vy3waEgiVSsc2qTV1Q+0oB3+h91ObcwyQAxloSrZx7Q9Nue5O1AGkkM+FcovZj2jz1Dcb495289s1QyXUEUb9ocA4ZOz3O+CR9cY8fEVvGCuzSSMoAGVB048x5HPKs5LtRFKrRkDVryDgjbf659KVgAzXPaXSRRuqAgsoYbE49kHGRvj4UJxR9BVpY1XRkZCbaSQdunOibpczFmL4VTjkQMjI258hn40ovJsTxrJns9IJTOdK5I0+meu/s+dSMAHFXNxOltlyoBRg2NYznGfHAyPMVjf3TTTZgfXKgCNjbILZx64yPWsHeMGNtDQ5kZ5kOCR4cufLFAzv93vJXjkxBrDBs8sBhv55x8aANbKdY7mCRdTGRWO/PfpjxyAaarfqqqksbBc76Rjfx+dKMJA9wiglI5VIJ54Axijo/ud4V0XRjkABVJAceWWFcubFKTtHThyKKphkVwr+1O5K50hc4YZG/rUnJuI9SuH0nCgHAH6xQU9nNYSCK5R1ZEyGCd3HketVSSVcEdojsdhuAa5GmuGdVpjNYCVB0Hl/NUoD75L/M1SlYqR87kiW4MhErPIpwCRtjlsOldFwOOe3to9cQikPLO538PdSnhHC5pH1SoViXvuG21Hop8sb++umdZlVmK90AeyMkn6V0XXRP8At2HozXq6Yu8+CGGwIO24+FejitzaRRi4hdJAoGo8nOck59aVdqyaNOg6WO+4wPz3zTe10cSjktr5wdCgoc4x+jW+PJfZzzxrtCtuIy3UxAcsxJ2xnc/7V3P2T4XHwqFr26OzYKjqT0rnIrOw4beCRsFgN1J2FMbXi8nEuIaX0i0twCFBzqJ+uxHoBWyZi0O+IXLvOQoDOxJk3xpPr4YwPnSbibdrE0QGyJpGCM4Hl7z86IEqdnJI7khAcZHXbn47bUq4hPEys0ioqPkjHM4P44299U2TQttmlX2cAsD3Me1067efurZShKzKoZkJxp8hvy896qwi7JGjbZgSSF364wOvnWVo6S3CkSHue1pXmvTfzwP0KVhR0lpeySQxlohJ3e6Bkk7g7+PMUW0gKswOFHdVs8sY3Px+tK7MskSNBIM6ARpJ0kbZHvzn/amRuEPbBCjKcBSP4ttwR44+lMQPa7NKBqwp20n2jzwPj8a0SFnw2RGNRX2cEHp6bfjWN1+yYmLnpOSByG2Pfy+dWivUUlZAXOADnkd+fwI+VFjoZAxR4kMKqwAIBON87/rwzV9UKuFBdGfJ3HLPn6/hSi9vHhhmJO+k6c78t+Xu+dD8P4gvZvK276iEDbjQTkAfOjYKOitTofR2oVxuCdjny88bEdRV7uRZViABwToLHlpIJ2FJYbpZboRoJMqwbBOeXh89/OjZZcI2vQVbAOPHIIIpWFEkDBSUbUU/h1bkjPLP0+FIuIzRtcIToVmbBGT3gPDwO59d63vL5c9scDluegzuDSlrqNpWa4hChdQbffHMfEUmx0CXwJncFSk7smTnc53z8c5qWsETC5efJjm9osTttnHx+te3KS3U6syBhnUSh9o4UfM4+NYRo0s4S3cksuO6OXPp1AOKBFJJJHMmF1a2JCqMFsHl57dKyW1uIkYEbZwpVfIFcY3zjz8fKut4BwYL3ZSFcb5Hj410Z4dZygPoQHGM+Ipp0HYm+z8lxcWHYX6GSPmrODtnxrC54YIwc7HVklG+Bp7cXdtbKI9SRSDYAjGT4UmurhnbAQJzBLnmemPGufNq0dOG0A9ifCX3p/rUq2nxMYPUeFSuPU6RRGOyiHanDeySVJ8NgPXrWTI5HZySFQdOAPZUDI/Q86YKp1P2RU4GASThQeg6Vo8aIQpi9oDtC5w3n6CnYUJ5BOQWgjXMe7FvDrWIt5hiQyAMqaWAOBkn/fH4U9mieZVBZstgaTgKBnnQLwrJO5VEDAatcxxpHu/W9UpUKjneJNe3TCQzs7Kd8AjbOxPpmmv2Z4VxK4nmls2VY9HfMhOAzZygHuz6Yoy4g7SYsNTKPZAbQBn67j13p39nLuXhxjtZzFHboxbslXv5J8+ecAk7mtYZDKcOODIwXyhjOzOBzZRkE48uVKeJdtMzKoYsveJPs4yM/jt4iuwvuM2aXsKxQyPCzDLDYAHmQOe3mKrxWztRC7sM5O+g7NnOPpXSpJnM4s5OzuBMym5k0nYhRsNzj8CaOt1hOnssER745atgTjywaX31jA+QVaNSR3lOAT+X5UpEs9nKpjd37QgHI69c+opboaizs7eSK4GpWxlCMY5AgZHxPyoO9nNk3bgg6nyVPI5xn8PhXO2vErqGcjDYUgEg5wduePOtuKcU7WERyAsVffG56/XajdBqzphc9spMecOPxP50XDDHiQMAwKDuk777DH66VyvCuNQpZgd9pFwdIGT44xR39K2wjX+sIpZMcuXhRsGoz4kNajsQzb8/Dofl9awtYSAFIwoAAz6cqrb3qEMWkUjmVBBIGPyNYycVjtZIUlK4kAIIPr+GKLChlawA3Gc8h8aw43fxoSilsDfY746/X5+VW/pW0+7q0bZcEqfXx91cze8QhnvFbVjuZOeWOdFhRafiUruRsxwQPPrj02+RrA8VhVTGXDhgMY31b5+PStHksWCSt/MFCg755j6VrwOLhvakokeqMd4Mc7liRj44qhUXt7a+4gZGtbZ4Y2I2cdPTzFdBBwi34VwvWuTMve1tuwY9fT86I+//AHThxeMZdQvJcjpt7tqVXvFbi6aRVXUXydDK2wzkZwD7qic1FFQx32YW/Gr7t2/ZgFeRzz5UavFrmScgjQHG43ON+e1DQRrs0KaT/KCPDJ23rRjEJCZA4Ubcsb48c/I1z+1nQsUTS4aa5I+8FSn8Ds3PPSqwrJ2bxg5ZRhV3ON+YqqIqgIjoAMd3C5GN8n34ohoo3BZHkXOHUIM7jas22y0qKgTY/s5PnqO9SthArAHXOM747PlUpchYKwWdFO0Y6KBj0B99UAdJDoY8tiwUhdsEeOMY8N6tEqaswphiRgvgEDOdsb8vCtnXUpI2RMnLrqGem22fWpoozhaJkMk1wVCYHdGDz6DGeQ8K3zE2I0PdAyWxkAHBGeo8awYTllMYRScHLDU3rkfnWjxtGZVc9pqGkIidep/1qhHk5ChWjQHLYMYA5eOcj44rzJMHeCnGS+d8j/WrIkUagKRJIAQWZwTjmNulW1ZwhlwTk4ZSc79M9KT7GVbU2tg5wunGW8fDbnnpV9DFYnncDK5zjkRnYe7nXqiURuBpAAKrpQ6R6+eKyftryZY+yURksC+ct5AfDlRbQqTPZbFXBw8jRruV+v6NBtw/eTSFVFxu5yTvy9OdFSRlZY4p3DM8hOnRjG2d/GoImiZFZZdIwAvIHPu2oCkBpw6OWVo42cgDVIhAIGTsfmdvSq3PDYBKrMU2bK6sd4+P1+FMu2jgBGkHAxsrE4FRHAiUDLqo2MoyzZ3Jz6ACjYeoni4QGhM8cagE52GNum2cZPOsTYGMEnAUAEQttz6fSnACAhdGGG264Ck/I1YtGHcQhpFPcjOAAGz5Y8N/Wjdi1E7WveTCNgDeSNMBwcYwK8ltYLiRUV2LqgUAEZyedOQi6TDEeyAfBwuy75zVyg1/vQmsjHdGo0bsNUJoeGxxnUiaWk3AY4J5DlnHQUPBwSK4idVBC5DZPMeIx610/YxOzYH7SNdIJ3cdevpWapBbQHuMwJyWxjDbA9eXTNPZ/Rao5deDJoVJ8lkfA5g/Hx3pha8PtUl06mDSD9pge16n9etNJGEsTc8KcjB3O305A1C6gPKNLso9lkA5csUbsNUYldM4DM2c5VQOa+BqqLGqDBwDgHIwB54q+kGUGYyK0gI3zv4cuXOvVkBZiY84JT9nyB61LbZSVGsM6xy4lbOWwBgDHjy9OtDvqlQuI1LZLsqg5IzzzyzV4xGz6ZFXOeYHdz5+NeGaRWEUKsI3dVLI2yHzo2A8jCmXWNgW6A5bcHGwogKJWUgiHszl4853386DTkexwxU8wQCozg5862iukUsGAVE9pFIyG8dufOnYqND98BOktjp36lAnsSSQbjHkalAcF+Gf26X0P0FbyfvV9V/CpUpDC+Kf2+49BWNt/wB3/cX8alSqEDcR/sVr/wCnb/MKZ3H7yD+4PrUqUhvozh/5eP8AGoe39q2/vw//ALKlShiRW7/8B/iyfQ014p/Y5PRfpUqUDEtn+/b/ABG+lFD/AJaf8M/WpUqCgFv3U/8AeH+WmC+1w7/1H4GpUpgeH25f7w/zVUc5vV/8tSpUITMf/A3HoPxphc/8sl/wU/zCpUqkADa/8rP93/5VWT+2j/DH+Y1KlMD2/wD3k39wf/Gtv4ZP8Vv8tSpQIytv7Tb/AN78TXnCv3XEP7x/zVKlMBbYe1P/AIsn+UUQv9pSpUoGenmalSpTMz//2Q=="/>
          <p:cNvSpPr>
            <a:spLocks noChangeAspect="1" noChangeArrowheads="1"/>
          </p:cNvSpPr>
          <p:nvPr/>
        </p:nvSpPr>
        <p:spPr bwMode="auto">
          <a:xfrm>
            <a:off x="1679575" y="-936625"/>
            <a:ext cx="2324100" cy="19621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546" name="AutoShape 18" descr="data:image/jpg;base64,/9j/4AAQSkZJRgABAQAAAQABAAD/2wBDAAkGBwgHBgkIBwgKCgkLDRYPDQwMDRsUFRAWIB0iIiAdHx8kKDQsJCYxJx8fLT0tMTU3Ojo6Iys/RD84QzQ5Ojf/2wBDAQoKCg0MDRoPDxo3JR8lNzc3Nzc3Nzc3Nzc3Nzc3Nzc3Nzc3Nzc3Nzc3Nzc3Nzc3Nzc3Nzc3Nzc3Nzc3Nzc3Nzf/wAARCACxANIDASIAAhEBAxEB/8QAGwAAAgMBAQEAAAAAAAAAAAAABAUAAgMGAQf/xABIEAACAQMCAwUFBQQIAwcFAAABAgMABBESIQUxQRMiUWFxMoGRobEGFMHR8CMzQlIVJDRyc7Lh8Qc1kxZDRFN0ksJVYoLD4v/EABkBAAMBAQEAAAAAAAAAAAAAAAABAgMEBf/EACMRAAICAgIDAQEAAwAAAAAAAAABAhEDEiExBBNRQSIUMmH/2gAMAwEAAhEDEQA/APjssz9pJIsrFSx0jJ3yTk/jVp72aeHRl+xBzjUayYoSAFIXoM8h+dHWsERTGpNI8dvjUOkS6B4rRmjV9JO4ydW/lVOI2zRssjP3n3weZp1wxFTtHaQEYyRgYXw3rPi3D3l/rWrKAAsFG2nyoTFfIJw2SFXiV10lVyS229bJfM8EsUhQwknGfaAznalTuikmIvsdtXhW9rCHYF9lxv0FDQNHtwi3ErtAyhNIAGMZNex8OcEMzKvUb7E0bJZRMY92wBkaTW8HCU7SMkyaQQx1PRYrBUlcoYbqNXjHeUgY+HjREPFdBClERTsWI6etMZLVHfGkHI3UjGTVX4TDBAHCkuo9nVnY+tQ2TaEb3TztIwTETtz55H4UVOsCTukZ7MDZFdgRnzpj90srOItMCxTTpYfwkHliub0r2sqlwxyTr6N501TLVUPbKCCHVpkR5W3ZiwJb08KE4nIqSiGMlJmbmGxWHB5UhmYT9l2Tciy7n02om6sluZZJLZdekEA6vaOOXlTEu+QDDQuvbNJoB3JGQ3x50wvTDdWOmG5ZI1IJUDb3j30tuGmxHZTxgyRkBTq5Z6HpTbhVvDbgrchce2HJ2IpN0EuDNGew/d3MkilMbNsKoOKa9aXMfagjbA2+FNbSaO1uHYIXLMFAQZ2znJ8qx/owXd9NJasY49RAbUCc53AHMClwyUr7EH3SWWRXtwMFc55Ba1h4ZNcXAEi9ip5vz1elGSLPbO8PaRmPJK9oNJJFOuFiKeJGEaqwXfDbZzyp7ND2YttIXaKYxiMxhymZSdRHkPDl8Kl1wdYbRTE6s2tS669sE45VS/tna51yLHGzZxFnfA61hMXkgZY4yioQp8x5eVIOTS44ckUZM5VmbUdgcqAefyrG17FO2YsojTBVs5yfKhnjQwOySONWyjO58/rQkkRUBdSnBwcHmatLjkaVjR7qZnDwyaHVfZz7XrTS1vbW6ikWWEN3e+CcaX8ceFcq5YkaQwI2rWCKfszIkmnB5Zxmih6jsRwKAPvVqcbZLmpSIxNk99alGoqZ6sjiUjswNsYNFw3EcNhGirGZMsSWGCN9vUVS0tLqSRo4FMr45E8qKgspLb9pcoP2Q7yk8+e1JsbBLO7MMNwg0lpMADTy86ytZLj2Q8hjzpIDY29Kbnh0EsZvXnZEbvMEXPy6bUHDB20rdmrRxE5Vj4jkKaYWgaa2Haqmo5blk88nFaSQQwwqkkn7VeYwTnflRN5NHDEYmjDXAOrtCMYB8POlkpeQk5YhjnPPFC5AZGaZhbWlmoURAtqO53Oc+lb3HGCEOkgyBQoXGcN1pH2jF2y5UYwSvXFN+FQxWzOt6FDOgZDnOAelDBpDbhvFYWXVd4DgDTGOvn5VWTiYu5SSHhTOgIyjveeelJWt7qeR7jh9jMbeM5LKhYbcyaulybl4lliVSSSrB8DPnS1FrQZxEEwiKSciPtQuScnluaDt7UKuIWExzyx7P+9Hf0R2tvokdy7SGTK7jbAx8DW1pHIlq8Qy0urukjB0joTUt0gsBmsluJkVCkUgGTjOD+VEuw4OsslriRDpJU94j18PWm0Vm0f7xW7QgDONh+dKLoKs1wl4oWEyEAo3tDOcMPCkuRIX/wBLq992zwRpuc6E73lv1ou2uobjvXDJrOe6QMqo6UiniCudHsnkc86ccMgsxbiRI5ZrgjZSBhT5j31UlGrLaRdOyAuAY5II2GNabgnO3uqsMs0CAJMcY09pGckii24S9xZqY5OzZCSU1agOhG1Frw2GK0CgrFKW7jIPaPjiptEukAzQqkOLuYSJgtqUZODQFvO6L2UUrIN235AYrac3FzIgklWVIv4sEat96LWx7WUrBbrGQ2ApyR4bHr407oSN72INZxSXBzIAOUuDgjmM0vt5rq3iFoSTGRlVccx5E8qobW4e5aRhrjU6WPtDPgfCsm+9xPidmMakxgjdfcDQkVRNduixvKJBKGDIvIAfjjGa84hNbzvGYLbscDBP8w8aOazia3jMqFRHknJ6dPSqm2tZYw8jhIlbURqyd/Dxp9IBLMpHJifOs92Gyty5k5o+SGEq5iBUqcaWOSaGYFQDyHWqTGjLsz51KtqH84qUwCbcO2o5fUndJO2PD0qLDdupcoSEHeznf8zRFvJeW0bxQyKQ4Os6QTmmc8XEgcpcQOgQaihGMb8wffWblTEwRoUhTsJZQEcAsp/hPiTQUt4YyDGo0gbeNbXVtLHPoZVZ2IBUNnHr4elBmxkM2lmVB4kk4pxoEkEfeoruOXXGFITOTuc1ZXTTCsMgj1ggnFYraJE47RnKHY6OtHJwyG4YMjlY8EqM4PwquAZZIEW4yV1vHsAqgaunPyoiPh7X+FRdNsrks3VmPQGvYraSW5t7RIpWZ3VA4GSCT/F9a70WNvY2So5WOC2j3bzPj8TQlYR7OHmsxYEySaldRlGU95ffTSb7GTz8A/pZZ4hdsvbfdezwdI3znxxvihlWT7RcZxEDHZRe1IdgFHptvXfXSx23Br2+nyEWHs4hjGM91fmRVMtrg+Zz3klrFbNGgaV2ZTq2G2DnFZcMZIrkl+bMZHGcgDwrLicUhW1gVsAyOTjryrLRLG5COSuCpIHIDasn0S1SOhXjdlqaKZiYyQDldj50DfRWN4+IwG17B9BUqfLxpLw647GRyygxNsQ3iOVNZbiK4ljilOnIyrdE6/GiqIoX3NjHawHtSut84wMkAcs0FZXMkBYwwo78ySDnH5VteT3CXTNJISG2GpcAgcqxjOicSj9kxzliSPhir/C10dJa3FylqkpI0yHUQy40+6sbxFnkwJYlnRTgBuW2cgelbwwowQTXYXAyuDhiMZ35nrUsEht79oACZZ8NuPlyyKw4sn8EYuPu5BlKuuoMCvM/6Ux4ZxNRODJHEqs+FZRjfz8KK4pw3h0EbPcl1kO405OT5ZpE9uwCiJdMeQc+A8TWnDHSaOhv7dZys/DowzLuRGfaPry2rmvvqpM8rs7MTsG5g+dPLTiAto7W2gC4PtueRPh/rSviXDURWnM6IcZZSNyfHHSnFoS4D+EX8N1Gba6A16TnP8Q/OhHtorCVlZsK/eRzv3fDehuEWpuLxQTgKNQbl5c6eXfC+20SXLEJH/Dj2vKmwsHhtYpEFwqLLCFwRyPw8aXzwJIGjVXTPic00s3uGuXiEZ+7NkYz3UwNiKpfBVZi45eVJcCOcNo4JGlvhUpt2sf8p+FSnsytmBm7afQFXDKc7c/dR6wGVXkYOI+x1ADB5bDIHmaCngS3hWRMq7brvvVJ72QhUwVAGGA2zyoaTAL4deRqCrx9pLrJDE7DYURNdosw+8KpGcAKtJ4HkVtYUZztkbU84WRezKJI420ppRI9znqTSarkdCi9udV0Ui1dlyGRg48aJ+/MsqBUUomDucDltmnc/DHkaWdrbUxACBk2QD08aHs+HTd/Ns3ZHcAxb5HrS3iCi2uENP8Ah6s9zxOeSYEKoMgJGAGPd+h+OK6+4tDxiQ2zN/V17zYO7Y/WKT/ZOFrLht1NKOzkuZtChxpYKPLp1p9wyQRwXDqgUDbUOQ2rZdFJCmKOJbwW8CLHbxtsi+yfzNM/tomPskkLNgy3CcugGT9cUu+z0LXF+mQCCcnFHfb1bp7ezhsowxLMxOrGMDA+vyqZNJWW026R8zllZ2tpNR1LIyKR6gZHuBrQWd4lopmRRlhltW2CM+6jrDhF5K0AuSUMEjM6qdRwSdhiunseHRxxxF0MzAfu2OQueXvzU62ZyX4cVa8Eu7g9naW0jjBJkUEAddyacWn2SmgMQnuoElk30ONWPMkfCuuWJJICJhIxY+zHtjPiPjvWtukCZLr+1cZ1FiDjfGD05eNa6CoRN9mppsRrcwHSMkOniD49aUXH2OliutQZJguTiM5Xn5+td+trE8Cs5EMKZJKuVGevX9e6rTw2ixtI0hXHeCIxJx442AHKm4qh0fPLvh9zAe2hg1MgyXTfl5Dfag55V7C2R4sSk5VlkzIvmT0r6PNBaAs8sblUwoKvjfHz5+lLLjhlpNmR4CSD3gygEAnAy2cZPnWLxfBanATfe7i5jtXug8cuCr45AHnmulh4fBFEVXGkDduZPiTWnEPsUs+XsrkIADjLEaT4UTw7gvFYoGjmvLSV1wEOH3x47VnNqC5GsU30cXfRx210DEheJX0/tdyw559Ksb+1MdxZyQsXYj9qMEsM7jy6V09z9kb2Q5nurRmySNIbAzQcn2CuZnaT77bIxbnocj6VMckH+l+jJ8Etjc28EborMYkc6UIBOTuPTw91Vn408sbDszzwDkECnz/8Prkw7XkXaHGSI2wSKpH9ibmG3eOS+gGeWqJqfsgndj/x5/BZwG5XsDDJjUp1DzHl76vfqXVwg9pvlRqfY+dZVePiNqcAAjS2PdRD/Y64mBA4tACT/Id/nT9sPoPxshy/3d/5fnUrof8AsBd//Vov/YfzqU/bD6HoyHJQW6XNyiSTlItsF9yPIV0F5wqKWN2hk1SIN+WTjp5cqRRzdrKz9mNLkjSq03+zSW0Kyvc2LTXCydwvIQFGM+yFOT505ulZOOG8kj3h3CoJgGuZ44EB3znUw8B0FdTZzQWsQtbA20NvzKnVk+eRuffWYvoNQJsixxyLuwHu01tFcW2FCIV3yctk/Mj6V5+XNKR62Lx4wQZG0brhrpASMd2Nzj6VePh9iCXkmZlzvphYH4kmhH4k8TabVwhxkBoOf4/CteG313xDiSW7yjswjMwQDTt0GBmssePJllVlZJRhEvITDpjwUPNFbfGrYZHpTUxm24PLhD7OPdj50tFvLdcU9oErJ3c7nbb6V1vEUgtOHRxkhizbZPTlmvbSpUeTduwD7NcPNtbCeZeY2Xx/W9JvthL2nGUiD5SKPRIo6Hmfnt7q6DiXEzwywifRqlI0wxnmzdTjw3+VcgttPLKXvkZmZjlW21nckn4599FJ9g5NO0E8JtexcuFOVy2s9cZP0BFOEt0MW5YsN+Xw+n63qW0YZH/ZtjUd5NvPn6kfrNMLdnj0KpDFlJBUZ22z5bkfTPMVZB6triJEhkIcZVyBgAdcbb9Ky+7RSxKirGmhtRZsk5HLp6flRSBTA6uilt9DA6ceHPfxHxqv3tJI1WIlQdmTXjVg429/SmANJYh5NEjSNrBY4Q4x5c9um2K8hJEGNTSJshBVu/jy6DPSjXtyU3XR2TakWXIyPf652qkbmN3XWWJ74VWA2ORkc8+u30oAF7VX2ZQrIumNNuXTp4YqjB5VK6cylcFGUqceHny3FavKYkeadHlfOC2xDDOR02xnFevbkyIqL2SkllXUS2OZBAOR18c4qQBl4eqQFZJATzA1aj5An/ShbmEKBNNCrKDoZ8nCkdDgjBxTCK0WFBCWJVThpNWob4xy5c/Tf443iK2Ehl0tjvFBgHHLI3HX/aonCM1TRUZuLtC/FuHBj0n/APEsPrVyQxwUVfPRp/GpxLgYS0BALuh1EkgEqfTbANJXs5FbvQxOB4ZOPlXkZsEsPT4PUw5Y5Vz2dB2ltCn7aUAeS1Vb+wYaUmBB8Y/zFc68BZgoSNBjkU/HFYzcPPtK1uD4H/asYzf6zb1o6Vp7NASzvjpoA3rP+krItpUNnOMsp5/CuSmsnB3mTXnI0MdvlWkPD2aIossmDzAJOatyi/0Wp1X3+1/mX/pmpXL/ANDx9Ulz6t+VSpuH0NRF9m7WM2DzdvpJYBgQNIIIx9abpaPDJcyGbDTMp0dnncAgHn4frwI+wvAmnsJbqQylTJpjZTgADGTjx6eXSiftFF91ma1h1Lga5D5ncD0xv76682f+9Ecfi+NS9jFE132MU8kjl0QBUZFUZYjrn+HPpXttcXEkcY+8OdZ9hY1A9OdJrSGW9guoYkMsrSIEQb6iTjFfSuFfZ6LhXDUgPZm8XDTXGSQr9VXxHPNbxwboqfkaMUtwOa3s5Jrq4EWVLKuoZLcwMCmX2cYOJ7p7YxFSFkVvaQD0rpLfgrSRi6mUTMynBf06D40q4kOzkaSFTC0YOoEYyB4+ma6MeKMOjjyZZT7GPA4YGubieQoAWyrHkABzHxoi8gW6njLFRGnLI54Ofw+VcnbPcwxqwUlWyFXHPl08KfwR3MsE09+QvYRsdKZ3OP1mtDJAt6UuuITXjGNmb9nArMMBF3A9539/lVNcbSK6ucai2ActtsSR8QffQJdO1bH7vUyRqRhcYx+h/oaPtYpHchvaWTbRsxUAA8/UY95GOjA8Zpp7pgQowxwozg8zjUfQ7nfflW8cZ9tcNoAGQhA2zvvuTtzz06VYQoiiVVUZGVzvzIb3YHTl4VeDLWzywqSjYQ6c4B/QB/3oA0Y600tAykRmVmOASep8Byo1FeNAG7kgTG5wB4Y2xg5G2fShRCtsO0ktzKwUrLKTpHIdeWDgGtZMCRHjYNIOaBgmNs7Dkxx45BHXwoDQFMwqpjkIOXRVJ0+Ybn0P51S/g7S4RoXGoIO9MrEpnk2MfWio7YPCIu2XUT2gODgAjkNuXlnr1xUFs0EUhMrEKdAaQnGgjcZ5gAjnz33oATR2k9zOjazpDEhpGGnV68seRxTGG2uMlpIgVVe6HGMDYb+X5DwzTK4U9iF7QalUBg5He942IxjB51pBdI8iFdSoDoZGA7qsORI6Agfo0AKXWZYZBIO8xwOikeI6887VrGFhQRpCqud8gbMOhHnkHI+eaaxRMs+FWOUNkmNhtjlny5Y93Shr+N4UE0lqIwjbNjJPXff03pAAOhmDEokaqeR2Uhtz+vWuXm4bHbXJiuLeMrINcTSIuceGfyrsbpIkQS20siLIMlc5GepAOfHkPWub4spa3BkOiaB8rjIIzvj0zk486w8jH7INGuGek0xReQ2ccR/qsOPFYifnopELiySUBbc8/wDy/wD+KK45eTN3VtHK49nXj5KM/Okj8OnSIXMtuiLjJUFgce8kV5OKPH9HrybpUdfw+Sylj5Kh8GQfioo428OjKLEx8exH4GkP2fuYm7pEiEDruPiPyFPsWsowVRgfDf51y5E4yLXRT7qv8sf/AEWqV79zs/8AyV+J/OpUWOkMfs9DHZfZ7htrGWH7BXJI3JfvZ+dcB9pr+S54nf6WyzTGNN8bDavoilYyIwRpt10Fm22RQN/hXz/gPBJeP8X1SowgZjLLjonMj1OcV6sYqUjlvSL/AODr/hx9nhY2Tcdv8FpEMltExOCvIMQPE5x5HPWnHCr6aaKS4aAyRRnLMx67lvXcn40bx2V0gFvAQsQGnSBgKMADGKw4VZSf9krq2T95Izd1egJPhXp1XR5jdu2L7r/iVOsZkTgsxtRyuG5MM4BG3LlR1/cvxjh9jeNB2Uc2e6cFnUAE71wMX2L4g98kEsncJXOQwJHodh8/Su+u3Uw2lpat+xs0MQbOzSEgsc4/+1QD6+NKiaLWdiHdR3yMjYb6c+A93LzrZwyC4g7RtckDZZu8D4A+W/LyPWpaRypCRcxPLrXLO2cgDrudv9evQmKVFheaZ5O933TcnSM7Z6Z8POrSEJYLZfvW4jLq7RmUH2Bg5B88kVpEqxyjQpJJLFlcAcyM46b/AAx55ICtpdrlTIQ74kZQcY5E+m+PeKawiCWMSLhpCCBhiOQG2dumOex3pgHwzGHUr5J0Y0op7x6Hr+XLG3L1JNMWDGcOw0lmwEJ3ON8DrtjbFeQq/wB2dwoUsveIOAckgcuXP59N6kGvOtmyyPoXQ2ooNs9Oh9+/WgD1yBC8LKIGfMbep2yTzx+dW7sU0cIIbVpGcBWOdgSep/HFYPLMVkjbBUkK7nYseZBGNvhWwljYa0kwCdJDHWD4bHb37DBoA1ZMI6BdaoxQlf4wQenLY7eO9GLA8kDoDJ2bSCNXYjYqANzz2O1Kba8ELuREQvaam7xDAnI6DyHx86uDLcXoWOTGmUmTY9/Yb+vPlz9KAPFRjfiRmUKNSSJG4OnfGw9c5Hrijvu4aZlEpdg+sADRqBGDseXicVlHbdkjFZWDP3gQgBYnGTk4z9d+XOmRkmjEDIyvCuBKGLbchkZ39fDA86AKxtymjuFU7EiQg7Njn+JGB6bVcuwt9E8u8bBlAJwVznS2eeOVZ3DRIJNRCFXDaTkb+Poc49/Sld2pikiMepgFxlTkaeg+JHwFSwHF3NDkQpGivICUjJOHwPhuK5fj9x2UyGVSEfuhhnkBybwO4G34UyjnE15GYiyxohZV/lO/X4/EUouZDMJIJFBeJAyMdgBq6eA9PGkM5Pj0xjmRbYHs8F208yOmR6YOaxtJZlsbiQxmVM6UGOZ68umPrRn3cT3AW8iaQKpKhMcgF2NS4L3EGbKP9lEQHRomGnboOu3PrXk+Sqnqkex409sfIVwTONf3J4RyBYZ+eM01kuIsFJAq+ZO5+NK7SWCygZ5rWeJ1XLaYzIpHLI6ii0vJLmJZIYzofGntVePVkZGM+VcUoSbbo32RmUtSSe2j/wDctSqFbrJ/qsf/AFB+VSl62Gy+mE/HzcW8qp/3ilNa74zz+R+NdV9kOH9nwVp8lZpyToI30jlj3fWvlVxd/dlVIslQ+WfxOenia7j7GcfvLlbmOeZBbQQgRIyjtCScYB6gDevU8eOskzi8h7RaR0lxaPd3TEaQuN0zkgj9cqO4bcGwjCxDU+5C6dv9elJTxGIXUbFW1+yoR8E56eB6UZaySNdOwDE5JUny9/j9K9BHmhnEpAYJpp5FjQZBOg5Y9PT50l4TdW6cOilcGNHzIGkOcqSVUgeoPyqcen+8kWxdhGx7xxzXnz93zpRbEX17FDBGBbxhRpxtgDGMfA/GmA/biz/dYYEXmmojcLuAMn0wc/PNacUje3s2jLAx6cyIDpOSDsT1/wBNq2ms83UUMjKqQR9vPIy4AB2VduuMnbkB4ml3GAXgeURY1HPjgBgdvnVCEFrdo0jmVogHICkg7Yz/AK+dH8Ov/u5MIRWQHuHHsjY4Bxjfz8aXQxGV5JC2mNcqq4BA8Pr9DTLh8KGYpIMM5OCDkYG23lnGx86kBql0LeN5Ec6mGgoPXfTn0H6Nei+7iqMBmA3KbA8unoR7vj5DZ/sgHUq6hSACARy2PQ8iPPFV+7kRDRnSWAK6MkN4c9uhoAFSeSSVZHEgiQBmy2sBeu3Xr4Hn4VuSUjZki07ghteDgDO2eeN/xoQRSLIzxuIwCAxj1LpHLOB0/Dxo8xkRMrHY810g+Hex47/XwqgDbSUyrhVEo0jSJEw2ScA+e2fl4Vrw5hHG7pCcuMuEJwrZGD48vy3waEgiVSsc2qTV1Q+0oB3+h91ObcwyQAxloSrZx7Q9Nue5O1AGkkM+FcovZj2jz1Dcb495289s1QyXUEUb9ocA4ZOz3O+CR9cY8fEVvGCuzSSMoAGVB048x5HPKs5LtRFKrRkDVryDgjbf659KVgAzXPaXSRRuqAgsoYbE49kHGRvj4UJxR9BVpY1XRkZCbaSQdunOibpczFmL4VTjkQMjI258hn40ovJsTxrJns9IJTOdK5I0+meu/s+dSMAHFXNxOltlyoBRg2NYznGfHAyPMVjf3TTTZgfXKgCNjbILZx64yPWsHeMGNtDQ5kZ5kOCR4cufLFAzv93vJXjkxBrDBs8sBhv55x8aANbKdY7mCRdTGRWO/PfpjxyAaarfqqqksbBc76Rjfx+dKMJA9wiglI5VIJ54Axijo/ud4V0XRjkABVJAceWWFcubFKTtHThyKKphkVwr+1O5K50hc4YZG/rUnJuI9SuH0nCgHAH6xQU9nNYSCK5R1ZEyGCd3HketVSSVcEdojsdhuAa5GmuGdVpjNYCVB0Hl/NUoD75L/M1SlYqR87kiW4MhErPIpwCRtjlsOldFwOOe3to9cQikPLO538PdSnhHC5pH1SoViXvuG21Hop8sb++umdZlVmK90AeyMkn6V0XXRP8At2HozXq6Yu8+CGGwIO24+FejitzaRRi4hdJAoGo8nOck59aVdqyaNOg6WO+4wPz3zTe10cSjktr5wdCgoc4x+jW+PJfZzzxrtCtuIy3UxAcsxJ2xnc/7V3P2T4XHwqFr26OzYKjqT0rnIrOw4beCRsFgN1J2FMbXi8nEuIaX0i0twCFBzqJ+uxHoBWyZi0O+IXLvOQoDOxJk3xpPr4YwPnSbibdrE0QGyJpGCM4Hl7z86IEqdnJI7khAcZHXbn47bUq4hPEys0ioqPkjHM4P44299U2TQttmlX2cAsD3Me1067efurZShKzKoZkJxp8hvy896qwi7JGjbZgSSF364wOvnWVo6S3CkSHue1pXmvTfzwP0KVhR0lpeySQxlohJ3e6Bkk7g7+PMUW0gKswOFHdVs8sY3Px+tK7MskSNBIM6ARpJ0kbZHvzn/amRuEPbBCjKcBSP4ttwR44+lMQPa7NKBqwp20n2jzwPj8a0SFnw2RGNRX2cEHp6bfjWN1+yYmLnpOSByG2Pfy+dWivUUlZAXOADnkd+fwI+VFjoZAxR4kMKqwAIBON87/rwzV9UKuFBdGfJ3HLPn6/hSi9vHhhmJO+k6c78t+Xu+dD8P4gvZvK276iEDbjQTkAfOjYKOitTofR2oVxuCdjny88bEdRV7uRZViABwToLHlpIJ2FJYbpZboRoJMqwbBOeXh89/OjZZcI2vQVbAOPHIIIpWFEkDBSUbUU/h1bkjPLP0+FIuIzRtcIToVmbBGT3gPDwO59d63vL5c9scDluegzuDSlrqNpWa4hChdQbffHMfEUmx0CXwJncFSk7smTnc53z8c5qWsETC5efJjm9osTttnHx+te3KS3U6syBhnUSh9o4UfM4+NYRo0s4S3cksuO6OXPp1AOKBFJJJHMmF1a2JCqMFsHl57dKyW1uIkYEbZwpVfIFcY3zjz8fKut4BwYL3ZSFcb5Hj410Z4dZygPoQHGM+Ipp0HYm+z8lxcWHYX6GSPmrODtnxrC54YIwc7HVklG+Bp7cXdtbKI9SRSDYAjGT4UmurhnbAQJzBLnmemPGufNq0dOG0A9ifCX3p/rUq2nxMYPUeFSuPU6RRGOyiHanDeySVJ8NgPXrWTI5HZySFQdOAPZUDI/Q86YKp1P2RU4GASThQeg6Vo8aIQpi9oDtC5w3n6CnYUJ5BOQWgjXMe7FvDrWIt5hiQyAMqaWAOBkn/fH4U9mieZVBZstgaTgKBnnQLwrJO5VEDAatcxxpHu/W9UpUKjneJNe3TCQzs7Kd8AjbOxPpmmv2Z4VxK4nmls2VY9HfMhOAzZygHuz6Yoy4g7SYsNTKPZAbQBn67j13p39nLuXhxjtZzFHboxbslXv5J8+ecAk7mtYZDKcOODIwXyhjOzOBzZRkE48uVKeJdtMzKoYsveJPs4yM/jt4iuwvuM2aXsKxQyPCzDLDYAHmQOe3mKrxWztRC7sM5O+g7NnOPpXSpJnM4s5OzuBMym5k0nYhRsNzj8CaOt1hOnssER745atgTjywaX31jA+QVaNSR3lOAT+X5UpEs9nKpjd37QgHI69c+opboaizs7eSK4GpWxlCMY5AgZHxPyoO9nNk3bgg6nyVPI5xn8PhXO2vErqGcjDYUgEg5wduePOtuKcU7WERyAsVffG56/XajdBqzphc9spMecOPxP50XDDHiQMAwKDuk777DH66VyvCuNQpZgd9pFwdIGT44xR39K2wjX+sIpZMcuXhRsGoz4kNajsQzb8/Dofl9awtYSAFIwoAAz6cqrb3qEMWkUjmVBBIGPyNYycVjtZIUlK4kAIIPr+GKLChlawA3Gc8h8aw43fxoSilsDfY746/X5+VW/pW0+7q0bZcEqfXx91cze8QhnvFbVjuZOeWOdFhRafiUruRsxwQPPrj02+RrA8VhVTGXDhgMY31b5+PStHksWCSt/MFCg755j6VrwOLhvakokeqMd4Mc7liRj44qhUXt7a+4gZGtbZ4Y2I2cdPTzFdBBwi34VwvWuTMve1tuwY9fT86I+//AHThxeMZdQvJcjpt7tqVXvFbi6aRVXUXydDK2wzkZwD7qic1FFQx32YW/Gr7t2/ZgFeRzz5UavFrmScgjQHG43ON+e1DQRrs0KaT/KCPDJ23rRjEJCZA4Ubcsb48c/I1z+1nQsUTS4aa5I+8FSn8Ds3PPSqwrJ2bxg5ZRhV3ON+YqqIqgIjoAMd3C5GN8n34ohoo3BZHkXOHUIM7jas22y0qKgTY/s5PnqO9SthArAHXOM747PlUpchYKwWdFO0Y6KBj0B99UAdJDoY8tiwUhdsEeOMY8N6tEqaswphiRgvgEDOdsb8vCtnXUpI2RMnLrqGem22fWpoozhaJkMk1wVCYHdGDz6DGeQ8K3zE2I0PdAyWxkAHBGeo8awYTllMYRScHLDU3rkfnWjxtGZVc9pqGkIidep/1qhHk5ChWjQHLYMYA5eOcj44rzJMHeCnGS+d8j/WrIkUagKRJIAQWZwTjmNulW1ZwhlwTk4ZSc79M9KT7GVbU2tg5wunGW8fDbnnpV9DFYnncDK5zjkRnYe7nXqiURuBpAAKrpQ6R6+eKyftryZY+yURksC+ct5AfDlRbQqTPZbFXBw8jRruV+v6NBtw/eTSFVFxu5yTvy9OdFSRlZY4p3DM8hOnRjG2d/GoImiZFZZdIwAvIHPu2oCkBpw6OWVo42cgDVIhAIGTsfmdvSq3PDYBKrMU2bK6sd4+P1+FMu2jgBGkHAxsrE4FRHAiUDLqo2MoyzZ3Jz6ACjYeoni4QGhM8cagE52GNum2cZPOsTYGMEnAUAEQttz6fSnACAhdGGG264Ck/I1YtGHcQhpFPcjOAAGz5Y8N/Wjdi1E7WveTCNgDeSNMBwcYwK8ltYLiRUV2LqgUAEZyedOQi6TDEeyAfBwuy75zVyg1/vQmsjHdGo0bsNUJoeGxxnUiaWk3AY4J5DlnHQUPBwSK4idVBC5DZPMeIx610/YxOzYH7SNdIJ3cdevpWapBbQHuMwJyWxjDbA9eXTNPZ/Rao5deDJoVJ8lkfA5g/Hx3pha8PtUl06mDSD9pge16n9etNJGEsTc8KcjB3O305A1C6gPKNLso9lkA5csUbsNUYldM4DM2c5VQOa+BqqLGqDBwDgHIwB54q+kGUGYyK0gI3zv4cuXOvVkBZiY84JT9nyB61LbZSVGsM6xy4lbOWwBgDHjy9OtDvqlQuI1LZLsqg5IzzzyzV4xGz6ZFXOeYHdz5+NeGaRWEUKsI3dVLI2yHzo2A8jCmXWNgW6A5bcHGwogKJWUgiHszl4853386DTkexwxU8wQCozg5862iukUsGAVE9pFIyG8dufOnYqND98BOktjp36lAnsSSQbjHkalAcF+Gf26X0P0FbyfvV9V/CpUpDC+Kf2+49BWNt/wB3/cX8alSqEDcR/sVr/wCnb/MKZ3H7yD+4PrUqUhvozh/5eP8AGoe39q2/vw//ALKlShiRW7/8B/iyfQ014p/Y5PRfpUqUDEtn+/b/ABG+lFD/AJaf8M/WpUqCgFv3U/8AeH+WmC+1w7/1H4GpUpgeH25f7w/zVUc5vV/8tSpUITMf/A3HoPxphc/8sl/wU/zCpUqkADa/8rP93/5VWT+2j/DH+Y1KlMD2/wD3k39wf/Gtv4ZP8Vv8tSpQIytv7Tb/AN78TXnCv3XEP7x/zVKlMBbYe1P/AIsn+UUQv9pSpUoGenmalSpTMz//2Q=="/>
          <p:cNvSpPr>
            <a:spLocks noChangeAspect="1" noChangeArrowheads="1"/>
          </p:cNvSpPr>
          <p:nvPr/>
        </p:nvSpPr>
        <p:spPr bwMode="auto">
          <a:xfrm>
            <a:off x="1679575" y="-936625"/>
            <a:ext cx="2324100" cy="19621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548" name="AutoShape 20" descr="data:image/jpg;base64,/9j/4AAQSkZJRgABAQAAAQABAAD/2wBDAAkGBwgHBgkIBwgKCgkLDRYPDQwMDRsUFRAWIB0iIiAdHx8kKDQsJCYxJx8fLT0tMTU3Ojo6Iys/RD84QzQ5Ojf/2wBDAQoKCg0MDRoPDxo3JR8lNzc3Nzc3Nzc3Nzc3Nzc3Nzc3Nzc3Nzc3Nzc3Nzc3Nzc3Nzc3Nzc3Nzc3Nzc3Nzc3Nzf/wAARCACxANIDASIAAhEBAxEB/8QAGwAAAgMBAQEAAAAAAAAAAAAABAUAAgMGAQf/xABIEAACAQMCAwUFBQQIAwcFAAABAgMABBESIQUxQRMiUWFxMoGRobEGFMHR8CMzQlIVJDRyc7Lh8Qc1kxZDRFN0ksJVYoLD4v/EABkBAAMBAQEAAAAAAAAAAAAAAAABAgMEBf/EACMRAAICAgIDAQEAAwAAAAAAAAABAhEDEiExBBNRQSIUMmH/2gAMAwEAAhEDEQA/APjssz9pJIsrFSx0jJ3yTk/jVp72aeHRl+xBzjUayYoSAFIXoM8h+dHWsERTGpNI8dvjUOkS6B4rRmjV9JO4ydW/lVOI2zRssjP3n3weZp1wxFTtHaQEYyRgYXw3rPi3D3l/rWrKAAsFG2nyoTFfIJw2SFXiV10lVyS229bJfM8EsUhQwknGfaAznalTuikmIvsdtXhW9rCHYF9lxv0FDQNHtwi3ErtAyhNIAGMZNex8OcEMzKvUb7E0bJZRMY92wBkaTW8HCU7SMkyaQQx1PRYrBUlcoYbqNXjHeUgY+HjREPFdBClERTsWI6etMZLVHfGkHI3UjGTVX4TDBAHCkuo9nVnY+tQ2TaEb3TztIwTETtz55H4UVOsCTukZ7MDZFdgRnzpj90srOItMCxTTpYfwkHliub0r2sqlwxyTr6N501TLVUPbKCCHVpkR5W3ZiwJb08KE4nIqSiGMlJmbmGxWHB5UhmYT9l2Tciy7n02om6sluZZJLZdekEA6vaOOXlTEu+QDDQuvbNJoB3JGQ3x50wvTDdWOmG5ZI1IJUDb3j30tuGmxHZTxgyRkBTq5Z6HpTbhVvDbgrchce2HJ2IpN0EuDNGew/d3MkilMbNsKoOKa9aXMfagjbA2+FNbSaO1uHYIXLMFAQZ2znJ8qx/owXd9NJasY49RAbUCc53AHMClwyUr7EH3SWWRXtwMFc55Ba1h4ZNcXAEi9ip5vz1elGSLPbO8PaRmPJK9oNJJFOuFiKeJGEaqwXfDbZzyp7ND2YttIXaKYxiMxhymZSdRHkPDl8Kl1wdYbRTE6s2tS669sE45VS/tna51yLHGzZxFnfA61hMXkgZY4yioQp8x5eVIOTS44ckUZM5VmbUdgcqAefyrG17FO2YsojTBVs5yfKhnjQwOySONWyjO58/rQkkRUBdSnBwcHmatLjkaVjR7qZnDwyaHVfZz7XrTS1vbW6ikWWEN3e+CcaX8ceFcq5YkaQwI2rWCKfszIkmnB5Zxmih6jsRwKAPvVqcbZLmpSIxNk99alGoqZ6sjiUjswNsYNFw3EcNhGirGZMsSWGCN9vUVS0tLqSRo4FMr45E8qKgspLb9pcoP2Q7yk8+e1JsbBLO7MMNwg0lpMADTy86ytZLj2Q8hjzpIDY29Kbnh0EsZvXnZEbvMEXPy6bUHDB20rdmrRxE5Vj4jkKaYWgaa2Haqmo5blk88nFaSQQwwqkkn7VeYwTnflRN5NHDEYmjDXAOrtCMYB8POlkpeQk5YhjnPPFC5AZGaZhbWlmoURAtqO53Oc+lb3HGCEOkgyBQoXGcN1pH2jF2y5UYwSvXFN+FQxWzOt6FDOgZDnOAelDBpDbhvFYWXVd4DgDTGOvn5VWTiYu5SSHhTOgIyjveeelJWt7qeR7jh9jMbeM5LKhYbcyaulybl4lliVSSSrB8DPnS1FrQZxEEwiKSciPtQuScnluaDt7UKuIWExzyx7P+9Hf0R2tvokdy7SGTK7jbAx8DW1pHIlq8Qy0urukjB0joTUt0gsBmsluJkVCkUgGTjOD+VEuw4OsslriRDpJU94j18PWm0Vm0f7xW7QgDONh+dKLoKs1wl4oWEyEAo3tDOcMPCkuRIX/wBLq992zwRpuc6E73lv1ou2uobjvXDJrOe6QMqo6UiniCudHsnkc86ccMgsxbiRI5ZrgjZSBhT5j31UlGrLaRdOyAuAY5II2GNabgnO3uqsMs0CAJMcY09pGckii24S9xZqY5OzZCSU1agOhG1Frw2GK0CgrFKW7jIPaPjiptEukAzQqkOLuYSJgtqUZODQFvO6L2UUrIN235AYrac3FzIgklWVIv4sEat96LWx7WUrBbrGQ2ApyR4bHr407oSN72INZxSXBzIAOUuDgjmM0vt5rq3iFoSTGRlVccx5E8qobW4e5aRhrjU6WPtDPgfCsm+9xPidmMakxgjdfcDQkVRNduixvKJBKGDIvIAfjjGa84hNbzvGYLbscDBP8w8aOazia3jMqFRHknJ6dPSqm2tZYw8jhIlbURqyd/Dxp9IBLMpHJifOs92Gyty5k5o+SGEq5iBUqcaWOSaGYFQDyHWqTGjLsz51KtqH84qUwCbcO2o5fUndJO2PD0qLDdupcoSEHeznf8zRFvJeW0bxQyKQ4Os6QTmmc8XEgcpcQOgQaihGMb8wffWblTEwRoUhTsJZQEcAsp/hPiTQUt4YyDGo0gbeNbXVtLHPoZVZ2IBUNnHr4elBmxkM2lmVB4kk4pxoEkEfeoruOXXGFITOTuc1ZXTTCsMgj1ggnFYraJE47RnKHY6OtHJwyG4YMjlY8EqM4PwquAZZIEW4yV1vHsAqgaunPyoiPh7X+FRdNsrks3VmPQGvYraSW5t7RIpWZ3VA4GSCT/F9a70WNvY2So5WOC2j3bzPj8TQlYR7OHmsxYEySaldRlGU95ffTSb7GTz8A/pZZ4hdsvbfdezwdI3znxxvihlWT7RcZxEDHZRe1IdgFHptvXfXSx23Br2+nyEWHs4hjGM91fmRVMtrg+Zz3klrFbNGgaV2ZTq2G2DnFZcMZIrkl+bMZHGcgDwrLicUhW1gVsAyOTjryrLRLG5COSuCpIHIDasn0S1SOhXjdlqaKZiYyQDldj50DfRWN4+IwG17B9BUqfLxpLw647GRyygxNsQ3iOVNZbiK4ljilOnIyrdE6/GiqIoX3NjHawHtSut84wMkAcs0FZXMkBYwwo78ySDnH5VteT3CXTNJISG2GpcAgcqxjOicSj9kxzliSPhir/C10dJa3FylqkpI0yHUQy40+6sbxFnkwJYlnRTgBuW2cgelbwwowQTXYXAyuDhiMZ35nrUsEht79oACZZ8NuPlyyKw4sn8EYuPu5BlKuuoMCvM/6Ux4ZxNRODJHEqs+FZRjfz8KK4pw3h0EbPcl1kO405OT5ZpE9uwCiJdMeQc+A8TWnDHSaOhv7dZys/DowzLuRGfaPry2rmvvqpM8rs7MTsG5g+dPLTiAto7W2gC4PtueRPh/rSviXDURWnM6IcZZSNyfHHSnFoS4D+EX8N1Gba6A16TnP8Q/OhHtorCVlZsK/eRzv3fDehuEWpuLxQTgKNQbl5c6eXfC+20SXLEJH/Dj2vKmwsHhtYpEFwqLLCFwRyPw8aXzwJIGjVXTPic00s3uGuXiEZ+7NkYz3UwNiKpfBVZi45eVJcCOcNo4JGlvhUpt2sf8p+FSnsytmBm7afQFXDKc7c/dR6wGVXkYOI+x1ADB5bDIHmaCngS3hWRMq7brvvVJ72QhUwVAGGA2zyoaTAL4deRqCrx9pLrJDE7DYURNdosw+8KpGcAKtJ4HkVtYUZztkbU84WRezKJI420ppRI9znqTSarkdCi9udV0Ui1dlyGRg48aJ+/MsqBUUomDucDltmnc/DHkaWdrbUxACBk2QD08aHs+HTd/Ns3ZHcAxb5HrS3iCi2uENP8Ah6s9zxOeSYEKoMgJGAGPd+h+OK6+4tDxiQ2zN/V17zYO7Y/WKT/ZOFrLht1NKOzkuZtChxpYKPLp1p9wyQRwXDqgUDbUOQ2rZdFJCmKOJbwW8CLHbxtsi+yfzNM/tomPskkLNgy3CcugGT9cUu+z0LXF+mQCCcnFHfb1bp7ezhsowxLMxOrGMDA+vyqZNJWW026R8zllZ2tpNR1LIyKR6gZHuBrQWd4lopmRRlhltW2CM+6jrDhF5K0AuSUMEjM6qdRwSdhiunseHRxxxF0MzAfu2OQueXvzU62ZyX4cVa8Eu7g9naW0jjBJkUEAddyacWn2SmgMQnuoElk30ONWPMkfCuuWJJICJhIxY+zHtjPiPjvWtukCZLr+1cZ1FiDjfGD05eNa6CoRN9mppsRrcwHSMkOniD49aUXH2OliutQZJguTiM5Xn5+td+trE8Cs5EMKZJKuVGevX9e6rTw2ixtI0hXHeCIxJx442AHKm4qh0fPLvh9zAe2hg1MgyXTfl5Dfag55V7C2R4sSk5VlkzIvmT0r6PNBaAs8sblUwoKvjfHz5+lLLjhlpNmR4CSD3gygEAnAy2cZPnWLxfBanATfe7i5jtXug8cuCr45AHnmulh4fBFEVXGkDduZPiTWnEPsUs+XsrkIADjLEaT4UTw7gvFYoGjmvLSV1wEOH3x47VnNqC5GsU30cXfRx210DEheJX0/tdyw559Ksb+1MdxZyQsXYj9qMEsM7jy6V09z9kb2Q5nurRmySNIbAzQcn2CuZnaT77bIxbnocj6VMckH+l+jJ8Etjc28EborMYkc6UIBOTuPTw91Vn408sbDszzwDkECnz/8Prkw7XkXaHGSI2wSKpH9ibmG3eOS+gGeWqJqfsgndj/x5/BZwG5XsDDJjUp1DzHl76vfqXVwg9pvlRqfY+dZVePiNqcAAjS2PdRD/Y64mBA4tACT/Id/nT9sPoPxshy/3d/5fnUrof8AsBd//Vov/YfzqU/bD6HoyHJQW6XNyiSTlItsF9yPIV0F5wqKWN2hk1SIN+WTjp5cqRRzdrKz9mNLkjSq03+zSW0Kyvc2LTXCydwvIQFGM+yFOT505ulZOOG8kj3h3CoJgGuZ44EB3znUw8B0FdTZzQWsQtbA20NvzKnVk+eRuffWYvoNQJsixxyLuwHu01tFcW2FCIV3yctk/Mj6V5+XNKR62Lx4wQZG0brhrpASMd2Nzj6VePh9iCXkmZlzvphYH4kmhH4k8TabVwhxkBoOf4/CteG313xDiSW7yjswjMwQDTt0GBmssePJllVlZJRhEvITDpjwUPNFbfGrYZHpTUxm24PLhD7OPdj50tFvLdcU9oErJ3c7nbb6V1vEUgtOHRxkhizbZPTlmvbSpUeTduwD7NcPNtbCeZeY2Xx/W9JvthL2nGUiD5SKPRIo6Hmfnt7q6DiXEzwywifRqlI0wxnmzdTjw3+VcgttPLKXvkZmZjlW21nckn4599FJ9g5NO0E8JtexcuFOVy2s9cZP0BFOEt0MW5YsN+Xw+n63qW0YZH/ZtjUd5NvPn6kfrNMLdnj0KpDFlJBUZ22z5bkfTPMVZB6triJEhkIcZVyBgAdcbb9Ky+7RSxKirGmhtRZsk5HLp6flRSBTA6uilt9DA6ceHPfxHxqv3tJI1WIlQdmTXjVg429/SmANJYh5NEjSNrBY4Q4x5c9um2K8hJEGNTSJshBVu/jy6DPSjXtyU3XR2TakWXIyPf652qkbmN3XWWJ74VWA2ORkc8+u30oAF7VX2ZQrIumNNuXTp4YqjB5VK6cylcFGUqceHny3FavKYkeadHlfOC2xDDOR02xnFevbkyIqL2SkllXUS2OZBAOR18c4qQBl4eqQFZJATzA1aj5An/ShbmEKBNNCrKDoZ8nCkdDgjBxTCK0WFBCWJVThpNWob4xy5c/Tf443iK2Ehl0tjvFBgHHLI3HX/aonCM1TRUZuLtC/FuHBj0n/APEsPrVyQxwUVfPRp/GpxLgYS0BALuh1EkgEqfTbANJXs5FbvQxOB4ZOPlXkZsEsPT4PUw5Y5Vz2dB2ltCn7aUAeS1Vb+wYaUmBB8Y/zFc68BZgoSNBjkU/HFYzcPPtK1uD4H/asYzf6zb1o6Vp7NASzvjpoA3rP+krItpUNnOMsp5/CuSmsnB3mTXnI0MdvlWkPD2aIossmDzAJOatyi/0Wp1X3+1/mX/pmpXL/ANDx9Ulz6t+VSpuH0NRF9m7WM2DzdvpJYBgQNIIIx9abpaPDJcyGbDTMp0dnncAgHn4frwI+wvAmnsJbqQylTJpjZTgADGTjx6eXSiftFF91ma1h1Lga5D5ncD0xv76682f+9Ecfi+NS9jFE132MU8kjl0QBUZFUZYjrn+HPpXttcXEkcY+8OdZ9hY1A9OdJrSGW9guoYkMsrSIEQb6iTjFfSuFfZ6LhXDUgPZm8XDTXGSQr9VXxHPNbxwboqfkaMUtwOa3s5Jrq4EWVLKuoZLcwMCmX2cYOJ7p7YxFSFkVvaQD0rpLfgrSRi6mUTMynBf06D40q4kOzkaSFTC0YOoEYyB4+ma6MeKMOjjyZZT7GPA4YGubieQoAWyrHkABzHxoi8gW6njLFRGnLI54Ofw+VcnbPcwxqwUlWyFXHPl08KfwR3MsE09+QvYRsdKZ3OP1mtDJAt6UuuITXjGNmb9nArMMBF3A9539/lVNcbSK6ucai2ActtsSR8QffQJdO1bH7vUyRqRhcYx+h/oaPtYpHchvaWTbRsxUAA8/UY95GOjA8Zpp7pgQowxwozg8zjUfQ7nfflW8cZ9tcNoAGQhA2zvvuTtzz06VYQoiiVVUZGVzvzIb3YHTl4VeDLWzywqSjYQ6c4B/QB/3oA0Y600tAykRmVmOASep8Byo1FeNAG7kgTG5wB4Y2xg5G2fShRCtsO0ktzKwUrLKTpHIdeWDgGtZMCRHjYNIOaBgmNs7Dkxx45BHXwoDQFMwqpjkIOXRVJ0+Ybn0P51S/g7S4RoXGoIO9MrEpnk2MfWio7YPCIu2XUT2gODgAjkNuXlnr1xUFs0EUhMrEKdAaQnGgjcZ5gAjnz33oATR2k9zOjazpDEhpGGnV68seRxTGG2uMlpIgVVe6HGMDYb+X5DwzTK4U9iF7QalUBg5He942IxjB51pBdI8iFdSoDoZGA7qsORI6Agfo0AKXWZYZBIO8xwOikeI6887VrGFhQRpCqud8gbMOhHnkHI+eaaxRMs+FWOUNkmNhtjlny5Y93Shr+N4UE0lqIwjbNjJPXff03pAAOhmDEokaqeR2Uhtz+vWuXm4bHbXJiuLeMrINcTSIuceGfyrsbpIkQS20siLIMlc5GepAOfHkPWub4spa3BkOiaB8rjIIzvj0zk486w8jH7INGuGek0xReQ2ccR/qsOPFYifnopELiySUBbc8/wDy/wD+KK45eTN3VtHK49nXj5KM/Okj8OnSIXMtuiLjJUFgce8kV5OKPH9HrybpUdfw+Sylj5Kh8GQfioo428OjKLEx8exH4GkP2fuYm7pEiEDruPiPyFPsWsowVRgfDf51y5E4yLXRT7qv8sf/AEWqV79zs/8AyV+J/OpUWOkMfs9DHZfZ7htrGWH7BXJI3JfvZ+dcB9pr+S54nf6WyzTGNN8bDavoilYyIwRpt10Fm22RQN/hXz/gPBJeP8X1SowgZjLLjonMj1OcV6sYqUjlvSL/AODr/hx9nhY2Tcdv8FpEMltExOCvIMQPE5x5HPWnHCr6aaKS4aAyRRnLMx67lvXcn40bx2V0gFvAQsQGnSBgKMADGKw4VZSf9krq2T95Izd1egJPhXp1XR5jdu2L7r/iVOsZkTgsxtRyuG5MM4BG3LlR1/cvxjh9jeNB2Uc2e6cFnUAE71wMX2L4g98kEsncJXOQwJHodh8/Su+u3Uw2lpat+xs0MQbOzSEgsc4/+1QD6+NKiaLWdiHdR3yMjYb6c+A93LzrZwyC4g7RtckDZZu8D4A+W/LyPWpaRypCRcxPLrXLO2cgDrudv9evQmKVFheaZ5O933TcnSM7Z6Z8POrSEJYLZfvW4jLq7RmUH2Bg5B88kVpEqxyjQpJJLFlcAcyM46b/AAx55ICtpdrlTIQ74kZQcY5E+m+PeKawiCWMSLhpCCBhiOQG2dumOex3pgHwzGHUr5J0Y0op7x6Hr+XLG3L1JNMWDGcOw0lmwEJ3ON8DrtjbFeQq/wB2dwoUsveIOAckgcuXP59N6kGvOtmyyPoXQ2ooNs9Oh9+/WgD1yBC8LKIGfMbep2yTzx+dW7sU0cIIbVpGcBWOdgSep/HFYPLMVkjbBUkK7nYseZBGNvhWwljYa0kwCdJDHWD4bHb37DBoA1ZMI6BdaoxQlf4wQenLY7eO9GLA8kDoDJ2bSCNXYjYqANzz2O1Kba8ELuREQvaam7xDAnI6DyHx86uDLcXoWOTGmUmTY9/Yb+vPlz9KAPFRjfiRmUKNSSJG4OnfGw9c5Hrijvu4aZlEpdg+sADRqBGDseXicVlHbdkjFZWDP3gQgBYnGTk4z9d+XOmRkmjEDIyvCuBKGLbchkZ39fDA86AKxtymjuFU7EiQg7Njn+JGB6bVcuwt9E8u8bBlAJwVznS2eeOVZ3DRIJNRCFXDaTkb+Poc49/Sld2pikiMepgFxlTkaeg+JHwFSwHF3NDkQpGivICUjJOHwPhuK5fj9x2UyGVSEfuhhnkBybwO4G34UyjnE15GYiyxohZV/lO/X4/EUouZDMJIJFBeJAyMdgBq6eA9PGkM5Pj0xjmRbYHs8F208yOmR6YOaxtJZlsbiQxmVM6UGOZ68umPrRn3cT3AW8iaQKpKhMcgF2NS4L3EGbKP9lEQHRomGnboOu3PrXk+Sqnqkex409sfIVwTONf3J4RyBYZ+eM01kuIsFJAq+ZO5+NK7SWCygZ5rWeJ1XLaYzIpHLI6ii0vJLmJZIYzofGntVePVkZGM+VcUoSbbo32RmUtSSe2j/wDctSqFbrJ/qsf/AFB+VSl62Gy+mE/HzcW8qp/3ilNa74zz+R+NdV9kOH9nwVp8lZpyToI30jlj3fWvlVxd/dlVIslQ+WfxOenia7j7GcfvLlbmOeZBbQQgRIyjtCScYB6gDevU8eOskzi8h7RaR0lxaPd3TEaQuN0zkgj9cqO4bcGwjCxDU+5C6dv9elJTxGIXUbFW1+yoR8E56eB6UZaySNdOwDE5JUny9/j9K9BHmhnEpAYJpp5FjQZBOg5Y9PT50l4TdW6cOilcGNHzIGkOcqSVUgeoPyqcen+8kWxdhGx7xxzXnz93zpRbEX17FDBGBbxhRpxtgDGMfA/GmA/biz/dYYEXmmojcLuAMn0wc/PNacUje3s2jLAx6cyIDpOSDsT1/wBNq2ms83UUMjKqQR9vPIy4AB2VduuMnbkB4ml3GAXgeURY1HPjgBgdvnVCEFrdo0jmVogHICkg7Yz/AK+dH8Ov/u5MIRWQHuHHsjY4Bxjfz8aXQxGV5JC2mNcqq4BA8Pr9DTLh8KGYpIMM5OCDkYG23lnGx86kBql0LeN5Ec6mGgoPXfTn0H6Nei+7iqMBmA3KbA8unoR7vj5DZ/sgHUq6hSACARy2PQ8iPPFV+7kRDRnSWAK6MkN4c9uhoAFSeSSVZHEgiQBmy2sBeu3Xr4Hn4VuSUjZki07ghteDgDO2eeN/xoQRSLIzxuIwCAxj1LpHLOB0/Dxo8xkRMrHY810g+Hex47/XwqgDbSUyrhVEo0jSJEw2ScA+e2fl4Vrw5hHG7pCcuMuEJwrZGD48vy3waEgiVSsc2qTV1Q+0oB3+h91ObcwyQAxloSrZx7Q9Nue5O1AGkkM+FcovZj2jz1Dcb495289s1QyXUEUb9ocA4ZOz3O+CR9cY8fEVvGCuzSSMoAGVB048x5HPKs5LtRFKrRkDVryDgjbf659KVgAzXPaXSRRuqAgsoYbE49kHGRvj4UJxR9BVpY1XRkZCbaSQdunOibpczFmL4VTjkQMjI258hn40ovJsTxrJns9IJTOdK5I0+meu/s+dSMAHFXNxOltlyoBRg2NYznGfHAyPMVjf3TTTZgfXKgCNjbILZx64yPWsHeMGNtDQ5kZ5kOCR4cufLFAzv93vJXjkxBrDBs8sBhv55x8aANbKdY7mCRdTGRWO/PfpjxyAaarfqqqksbBc76Rjfx+dKMJA9wiglI5VIJ54Axijo/ud4V0XRjkABVJAceWWFcubFKTtHThyKKphkVwr+1O5K50hc4YZG/rUnJuI9SuH0nCgHAH6xQU9nNYSCK5R1ZEyGCd3HketVSSVcEdojsdhuAa5GmuGdVpjNYCVB0Hl/NUoD75L/M1SlYqR87kiW4MhErPIpwCRtjlsOldFwOOe3to9cQikPLO538PdSnhHC5pH1SoViXvuG21Hop8sb++umdZlVmK90AeyMkn6V0XXRP8At2HozXq6Yu8+CGGwIO24+FejitzaRRi4hdJAoGo8nOck59aVdqyaNOg6WO+4wPz3zTe10cSjktr5wdCgoc4x+jW+PJfZzzxrtCtuIy3UxAcsxJ2xnc/7V3P2T4XHwqFr26OzYKjqT0rnIrOw4beCRsFgN1J2FMbXi8nEuIaX0i0twCFBzqJ+uxHoBWyZi0O+IXLvOQoDOxJk3xpPr4YwPnSbibdrE0QGyJpGCM4Hl7z86IEqdnJI7khAcZHXbn47bUq4hPEys0ioqPkjHM4P44299U2TQttmlX2cAsD3Me1067efurZShKzKoZkJxp8hvy896qwi7JGjbZgSSF364wOvnWVo6S3CkSHue1pXmvTfzwP0KVhR0lpeySQxlohJ3e6Bkk7g7+PMUW0gKswOFHdVs8sY3Px+tK7MskSNBIM6ARpJ0kbZHvzn/amRuEPbBCjKcBSP4ttwR44+lMQPa7NKBqwp20n2jzwPj8a0SFnw2RGNRX2cEHp6bfjWN1+yYmLnpOSByG2Pfy+dWivUUlZAXOADnkd+fwI+VFjoZAxR4kMKqwAIBON87/rwzV9UKuFBdGfJ3HLPn6/hSi9vHhhmJO+k6c78t+Xu+dD8P4gvZvK276iEDbjQTkAfOjYKOitTofR2oVxuCdjny88bEdRV7uRZViABwToLHlpIJ2FJYbpZboRoJMqwbBOeXh89/OjZZcI2vQVbAOPHIIIpWFEkDBSUbUU/h1bkjPLP0+FIuIzRtcIToVmbBGT3gPDwO59d63vL5c9scDluegzuDSlrqNpWa4hChdQbffHMfEUmx0CXwJncFSk7smTnc53z8c5qWsETC5efJjm9osTttnHx+te3KS3U6syBhnUSh9o4UfM4+NYRo0s4S3cksuO6OXPp1AOKBFJJJHMmF1a2JCqMFsHl57dKyW1uIkYEbZwpVfIFcY3zjz8fKut4BwYL3ZSFcb5Hj410Z4dZygPoQHGM+Ipp0HYm+z8lxcWHYX6GSPmrODtnxrC54YIwc7HVklG+Bp7cXdtbKI9SRSDYAjGT4UmurhnbAQJzBLnmemPGufNq0dOG0A9ifCX3p/rUq2nxMYPUeFSuPU6RRGOyiHanDeySVJ8NgPXrWTI5HZySFQdOAPZUDI/Q86YKp1P2RU4GASThQeg6Vo8aIQpi9oDtC5w3n6CnYUJ5BOQWgjXMe7FvDrWIt5hiQyAMqaWAOBkn/fH4U9mieZVBZstgaTgKBnnQLwrJO5VEDAatcxxpHu/W9UpUKjneJNe3TCQzs7Kd8AjbOxPpmmv2Z4VxK4nmls2VY9HfMhOAzZygHuz6Yoy4g7SYsNTKPZAbQBn67j13p39nLuXhxjtZzFHboxbslXv5J8+ecAk7mtYZDKcOODIwXyhjOzOBzZRkE48uVKeJdtMzKoYsveJPs4yM/jt4iuwvuM2aXsKxQyPCzDLDYAHmQOe3mKrxWztRC7sM5O+g7NnOPpXSpJnM4s5OzuBMym5k0nYhRsNzj8CaOt1hOnssER745atgTjywaX31jA+QVaNSR3lOAT+X5UpEs9nKpjd37QgHI69c+opboaizs7eSK4GpWxlCMY5AgZHxPyoO9nNk3bgg6nyVPI5xn8PhXO2vErqGcjDYUgEg5wduePOtuKcU7WERyAsVffG56/XajdBqzphc9spMecOPxP50XDDHiQMAwKDuk777DH66VyvCuNQpZgd9pFwdIGT44xR39K2wjX+sIpZMcuXhRsGoz4kNajsQzb8/Dofl9awtYSAFIwoAAz6cqrb3qEMWkUjmVBBIGPyNYycVjtZIUlK4kAIIPr+GKLChlawA3Gc8h8aw43fxoSilsDfY746/X5+VW/pW0+7q0bZcEqfXx91cze8QhnvFbVjuZOeWOdFhRafiUruRsxwQPPrj02+RrA8VhVTGXDhgMY31b5+PStHksWCSt/MFCg755j6VrwOLhvakokeqMd4Mc7liRj44qhUXt7a+4gZGtbZ4Y2I2cdPTzFdBBwi34VwvWuTMve1tuwY9fT86I+//AHThxeMZdQvJcjpt7tqVXvFbi6aRVXUXydDK2wzkZwD7qic1FFQx32YW/Gr7t2/ZgFeRzz5UavFrmScgjQHG43ON+e1DQRrs0KaT/KCPDJ23rRjEJCZA4Ubcsb48c/I1z+1nQsUTS4aa5I+8FSn8Ds3PPSqwrJ2bxg5ZRhV3ON+YqqIqgIjoAMd3C5GN8n34ohoo3BZHkXOHUIM7jas22y0qKgTY/s5PnqO9SthArAHXOM747PlUpchYKwWdFO0Y6KBj0B99UAdJDoY8tiwUhdsEeOMY8N6tEqaswphiRgvgEDOdsb8vCtnXUpI2RMnLrqGem22fWpoozhaJkMk1wVCYHdGDz6DGeQ8K3zE2I0PdAyWxkAHBGeo8awYTllMYRScHLDU3rkfnWjxtGZVc9pqGkIidep/1qhHk5ChWjQHLYMYA5eOcj44rzJMHeCnGS+d8j/WrIkUagKRJIAQWZwTjmNulW1ZwhlwTk4ZSc79M9KT7GVbU2tg5wunGW8fDbnnpV9DFYnncDK5zjkRnYe7nXqiURuBpAAKrpQ6R6+eKyftryZY+yURksC+ct5AfDlRbQqTPZbFXBw8jRruV+v6NBtw/eTSFVFxu5yTvy9OdFSRlZY4p3DM8hOnRjG2d/GoImiZFZZdIwAvIHPu2oCkBpw6OWVo42cgDVIhAIGTsfmdvSq3PDYBKrMU2bK6sd4+P1+FMu2jgBGkHAxsrE4FRHAiUDLqo2MoyzZ3Jz6ACjYeoni4QGhM8cagE52GNum2cZPOsTYGMEnAUAEQttz6fSnACAhdGGG264Ck/I1YtGHcQhpFPcjOAAGz5Y8N/Wjdi1E7WveTCNgDeSNMBwcYwK8ltYLiRUV2LqgUAEZyedOQi6TDEeyAfBwuy75zVyg1/vQmsjHdGo0bsNUJoeGxxnUiaWk3AY4J5DlnHQUPBwSK4idVBC5DZPMeIx610/YxOzYH7SNdIJ3cdevpWapBbQHuMwJyWxjDbA9eXTNPZ/Rao5deDJoVJ8lkfA5g/Hx3pha8PtUl06mDSD9pge16n9etNJGEsTc8KcjB3O305A1C6gPKNLso9lkA5csUbsNUYldM4DM2c5VQOa+BqqLGqDBwDgHIwB54q+kGUGYyK0gI3zv4cuXOvVkBZiY84JT9nyB61LbZSVGsM6xy4lbOWwBgDHjy9OtDvqlQuI1LZLsqg5IzzzyzV4xGz6ZFXOeYHdz5+NeGaRWEUKsI3dVLI2yHzo2A8jCmXWNgW6A5bcHGwogKJWUgiHszl4853386DTkexwxU8wQCozg5862iukUsGAVE9pFIyG8dufOnYqND98BOktjp36lAnsSSQbjHkalAcF+Gf26X0P0FbyfvV9V/CpUpDC+Kf2+49BWNt/wB3/cX8alSqEDcR/sVr/wCnb/MKZ3H7yD+4PrUqUhvozh/5eP8AGoe39q2/vw//ALKlShiRW7/8B/iyfQ014p/Y5PRfpUqUDEtn+/b/ABG+lFD/AJaf8M/WpUqCgFv3U/8AeH+WmC+1w7/1H4GpUpgeH25f7w/zVUc5vV/8tSpUITMf/A3HoPxphc/8sl/wU/zCpUqkADa/8rP93/5VWT+2j/DH+Y1KlMD2/wD3k39wf/Gtv4ZP8Vv8tSpQIytv7Tb/AN78TXnCv3XEP7x/zVKlMBbYe1P/AIsn+UUQv9pSpUoGenmalSpTMz//2Q=="/>
          <p:cNvSpPr>
            <a:spLocks noChangeAspect="1" noChangeArrowheads="1"/>
          </p:cNvSpPr>
          <p:nvPr/>
        </p:nvSpPr>
        <p:spPr bwMode="auto">
          <a:xfrm>
            <a:off x="1679575" y="-936625"/>
            <a:ext cx="2324100" cy="19621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550" name="AutoShape 22" descr="data:image/jpg;base64,/9j/4AAQSkZJRgABAQAAAQABAAD/2wBDAAkGBwgHBgkIBwgKCgkLDRYPDQwMDRsUFRAWIB0iIiAdHx8kKDQsJCYxJx8fLT0tMTU3Ojo6Iys/RD84QzQ5Ojf/2wBDAQoKCg0MDRoPDxo3JR8lNzc3Nzc3Nzc3Nzc3Nzc3Nzc3Nzc3Nzc3Nzc3Nzc3Nzc3Nzc3Nzc3Nzc3Nzc3Nzc3Nzf/wAARCACxANIDASIAAhEBAxEB/8QAGwAAAgMBAQEAAAAAAAAAAAAABAUAAgMGAQf/xABIEAACAQMCAwUFBQQIAwcFAAABAgMABBESIQUxQRMiUWFxMoGRobEGFMHR8CMzQlIVJDRyc7Lh8Qc1kxZDRFN0ksJVYoLD4v/EABkBAAMBAQEAAAAAAAAAAAAAAAABAgMEBf/EACMRAAICAgIDAQEAAwAAAAAAAAABAhEDEiExBBNRQSIUMmH/2gAMAwEAAhEDEQA/APjssz9pJIsrFSx0jJ3yTk/jVp72aeHRl+xBzjUayYoSAFIXoM8h+dHWsERTGpNI8dvjUOkS6B4rRmjV9JO4ydW/lVOI2zRssjP3n3weZp1wxFTtHaQEYyRgYXw3rPi3D3l/rWrKAAsFG2nyoTFfIJw2SFXiV10lVyS229bJfM8EsUhQwknGfaAznalTuikmIvsdtXhW9rCHYF9lxv0FDQNHtwi3ErtAyhNIAGMZNex8OcEMzKvUb7E0bJZRMY92wBkaTW8HCU7SMkyaQQx1PRYrBUlcoYbqNXjHeUgY+HjREPFdBClERTsWI6etMZLVHfGkHI3UjGTVX4TDBAHCkuo9nVnY+tQ2TaEb3TztIwTETtz55H4UVOsCTukZ7MDZFdgRnzpj90srOItMCxTTpYfwkHliub0r2sqlwxyTr6N501TLVUPbKCCHVpkR5W3ZiwJb08KE4nIqSiGMlJmbmGxWHB5UhmYT9l2Tciy7n02om6sluZZJLZdekEA6vaOOXlTEu+QDDQuvbNJoB3JGQ3x50wvTDdWOmG5ZI1IJUDb3j30tuGmxHZTxgyRkBTq5Z6HpTbhVvDbgrchce2HJ2IpN0EuDNGew/d3MkilMbNsKoOKa9aXMfagjbA2+FNbSaO1uHYIXLMFAQZ2znJ8qx/owXd9NJasY49RAbUCc53AHMClwyUr7EH3SWWRXtwMFc55Ba1h4ZNcXAEi9ip5vz1elGSLPbO8PaRmPJK9oNJJFOuFiKeJGEaqwXfDbZzyp7ND2YttIXaKYxiMxhymZSdRHkPDl8Kl1wdYbRTE6s2tS669sE45VS/tna51yLHGzZxFnfA61hMXkgZY4yioQp8x5eVIOTS44ckUZM5VmbUdgcqAefyrG17FO2YsojTBVs5yfKhnjQwOySONWyjO58/rQkkRUBdSnBwcHmatLjkaVjR7qZnDwyaHVfZz7XrTS1vbW6ikWWEN3e+CcaX8ceFcq5YkaQwI2rWCKfszIkmnB5Zxmih6jsRwKAPvVqcbZLmpSIxNk99alGoqZ6sjiUjswNsYNFw3EcNhGirGZMsSWGCN9vUVS0tLqSRo4FMr45E8qKgspLb9pcoP2Q7yk8+e1JsbBLO7MMNwg0lpMADTy86ytZLj2Q8hjzpIDY29Kbnh0EsZvXnZEbvMEXPy6bUHDB20rdmrRxE5Vj4jkKaYWgaa2Haqmo5blk88nFaSQQwwqkkn7VeYwTnflRN5NHDEYmjDXAOrtCMYB8POlkpeQk5YhjnPPFC5AZGaZhbWlmoURAtqO53Oc+lb3HGCEOkgyBQoXGcN1pH2jF2y5UYwSvXFN+FQxWzOt6FDOgZDnOAelDBpDbhvFYWXVd4DgDTGOvn5VWTiYu5SSHhTOgIyjveeelJWt7qeR7jh9jMbeM5LKhYbcyaulybl4lliVSSSrB8DPnS1FrQZxEEwiKSciPtQuScnluaDt7UKuIWExzyx7P+9Hf0R2tvokdy7SGTK7jbAx8DW1pHIlq8Qy0urukjB0joTUt0gsBmsluJkVCkUgGTjOD+VEuw4OsslriRDpJU94j18PWm0Vm0f7xW7QgDONh+dKLoKs1wl4oWEyEAo3tDOcMPCkuRIX/wBLq992zwRpuc6E73lv1ou2uobjvXDJrOe6QMqo6UiniCudHsnkc86ccMgsxbiRI5ZrgjZSBhT5j31UlGrLaRdOyAuAY5II2GNabgnO3uqsMs0CAJMcY09pGckii24S9xZqY5OzZCSU1agOhG1Frw2GK0CgrFKW7jIPaPjiptEukAzQqkOLuYSJgtqUZODQFvO6L2UUrIN235AYrac3FzIgklWVIv4sEat96LWx7WUrBbrGQ2ApyR4bHr407oSN72INZxSXBzIAOUuDgjmM0vt5rq3iFoSTGRlVccx5E8qobW4e5aRhrjU6WPtDPgfCsm+9xPidmMakxgjdfcDQkVRNduixvKJBKGDIvIAfjjGa84hNbzvGYLbscDBP8w8aOazia3jMqFRHknJ6dPSqm2tZYw8jhIlbURqyd/Dxp9IBLMpHJifOs92Gyty5k5o+SGEq5iBUqcaWOSaGYFQDyHWqTGjLsz51KtqH84qUwCbcO2o5fUndJO2PD0qLDdupcoSEHeznf8zRFvJeW0bxQyKQ4Os6QTmmc8XEgcpcQOgQaihGMb8wffWblTEwRoUhTsJZQEcAsp/hPiTQUt4YyDGo0gbeNbXVtLHPoZVZ2IBUNnHr4elBmxkM2lmVB4kk4pxoEkEfeoruOXXGFITOTuc1ZXTTCsMgj1ggnFYraJE47RnKHY6OtHJwyG4YMjlY8EqM4PwquAZZIEW4yV1vHsAqgaunPyoiPh7X+FRdNsrks3VmPQGvYraSW5t7RIpWZ3VA4GSCT/F9a70WNvY2So5WOC2j3bzPj8TQlYR7OHmsxYEySaldRlGU95ffTSb7GTz8A/pZZ4hdsvbfdezwdI3znxxvihlWT7RcZxEDHZRe1IdgFHptvXfXSx23Br2+nyEWHs4hjGM91fmRVMtrg+Zz3klrFbNGgaV2ZTq2G2DnFZcMZIrkl+bMZHGcgDwrLicUhW1gVsAyOTjryrLRLG5COSuCpIHIDasn0S1SOhXjdlqaKZiYyQDldj50DfRWN4+IwG17B9BUqfLxpLw647GRyygxNsQ3iOVNZbiK4ljilOnIyrdE6/GiqIoX3NjHawHtSut84wMkAcs0FZXMkBYwwo78ySDnH5VteT3CXTNJISG2GpcAgcqxjOicSj9kxzliSPhir/C10dJa3FylqkpI0yHUQy40+6sbxFnkwJYlnRTgBuW2cgelbwwowQTXYXAyuDhiMZ35nrUsEht79oACZZ8NuPlyyKw4sn8EYuPu5BlKuuoMCvM/6Ux4ZxNRODJHEqs+FZRjfz8KK4pw3h0EbPcl1kO405OT5ZpE9uwCiJdMeQc+A8TWnDHSaOhv7dZys/DowzLuRGfaPry2rmvvqpM8rs7MTsG5g+dPLTiAto7W2gC4PtueRPh/rSviXDURWnM6IcZZSNyfHHSnFoS4D+EX8N1Gba6A16TnP8Q/OhHtorCVlZsK/eRzv3fDehuEWpuLxQTgKNQbl5c6eXfC+20SXLEJH/Dj2vKmwsHhtYpEFwqLLCFwRyPw8aXzwJIGjVXTPic00s3uGuXiEZ+7NkYz3UwNiKpfBVZi45eVJcCOcNo4JGlvhUpt2sf8p+FSnsytmBm7afQFXDKc7c/dR6wGVXkYOI+x1ADB5bDIHmaCngS3hWRMq7brvvVJ72QhUwVAGGA2zyoaTAL4deRqCrx9pLrJDE7DYURNdosw+8KpGcAKtJ4HkVtYUZztkbU84WRezKJI420ppRI9znqTSarkdCi9udV0Ui1dlyGRg48aJ+/MsqBUUomDucDltmnc/DHkaWdrbUxACBk2QD08aHs+HTd/Ns3ZHcAxb5HrS3iCi2uENP8Ah6s9zxOeSYEKoMgJGAGPd+h+OK6+4tDxiQ2zN/V17zYO7Y/WKT/ZOFrLht1NKOzkuZtChxpYKPLp1p9wyQRwXDqgUDbUOQ2rZdFJCmKOJbwW8CLHbxtsi+yfzNM/tomPskkLNgy3CcugGT9cUu+z0LXF+mQCCcnFHfb1bp7ezhsowxLMxOrGMDA+vyqZNJWW026R8zllZ2tpNR1LIyKR6gZHuBrQWd4lopmRRlhltW2CM+6jrDhF5K0AuSUMEjM6qdRwSdhiunseHRxxxF0MzAfu2OQueXvzU62ZyX4cVa8Eu7g9naW0jjBJkUEAddyacWn2SmgMQnuoElk30ONWPMkfCuuWJJICJhIxY+zHtjPiPjvWtukCZLr+1cZ1FiDjfGD05eNa6CoRN9mppsRrcwHSMkOniD49aUXH2OliutQZJguTiM5Xn5+td+trE8Cs5EMKZJKuVGevX9e6rTw2ixtI0hXHeCIxJx442AHKm4qh0fPLvh9zAe2hg1MgyXTfl5Dfag55V7C2R4sSk5VlkzIvmT0r6PNBaAs8sblUwoKvjfHz5+lLLjhlpNmR4CSD3gygEAnAy2cZPnWLxfBanATfe7i5jtXug8cuCr45AHnmulh4fBFEVXGkDduZPiTWnEPsUs+XsrkIADjLEaT4UTw7gvFYoGjmvLSV1wEOH3x47VnNqC5GsU30cXfRx210DEheJX0/tdyw559Ksb+1MdxZyQsXYj9qMEsM7jy6V09z9kb2Q5nurRmySNIbAzQcn2CuZnaT77bIxbnocj6VMckH+l+jJ8Etjc28EborMYkc6UIBOTuPTw91Vn408sbDszzwDkECnz/8Prkw7XkXaHGSI2wSKpH9ibmG3eOS+gGeWqJqfsgndj/x5/BZwG5XsDDJjUp1DzHl76vfqXVwg9pvlRqfY+dZVePiNqcAAjS2PdRD/Y64mBA4tACT/Id/nT9sPoPxshy/3d/5fnUrof8AsBd//Vov/YfzqU/bD6HoyHJQW6XNyiSTlItsF9yPIV0F5wqKWN2hk1SIN+WTjp5cqRRzdrKz9mNLkjSq03+zSW0Kyvc2LTXCydwvIQFGM+yFOT505ulZOOG8kj3h3CoJgGuZ44EB3znUw8B0FdTZzQWsQtbA20NvzKnVk+eRuffWYvoNQJsixxyLuwHu01tFcW2FCIV3yctk/Mj6V5+XNKR62Lx4wQZG0brhrpASMd2Nzj6VePh9iCXkmZlzvphYH4kmhH4k8TabVwhxkBoOf4/CteG313xDiSW7yjswjMwQDTt0GBmssePJllVlZJRhEvITDpjwUPNFbfGrYZHpTUxm24PLhD7OPdj50tFvLdcU9oErJ3c7nbb6V1vEUgtOHRxkhizbZPTlmvbSpUeTduwD7NcPNtbCeZeY2Xx/W9JvthL2nGUiD5SKPRIo6Hmfnt7q6DiXEzwywifRqlI0wxnmzdTjw3+VcgttPLKXvkZmZjlW21nckn4599FJ9g5NO0E8JtexcuFOVy2s9cZP0BFOEt0MW5YsN+Xw+n63qW0YZH/ZtjUd5NvPn6kfrNMLdnj0KpDFlJBUZ22z5bkfTPMVZB6triJEhkIcZVyBgAdcbb9Ky+7RSxKirGmhtRZsk5HLp6flRSBTA6uilt9DA6ceHPfxHxqv3tJI1WIlQdmTXjVg429/SmANJYh5NEjSNrBY4Q4x5c9um2K8hJEGNTSJshBVu/jy6DPSjXtyU3XR2TakWXIyPf652qkbmN3XWWJ74VWA2ORkc8+u30oAF7VX2ZQrIumNNuXTp4YqjB5VK6cylcFGUqceHny3FavKYkeadHlfOC2xDDOR02xnFevbkyIqL2SkllXUS2OZBAOR18c4qQBl4eqQFZJATzA1aj5An/ShbmEKBNNCrKDoZ8nCkdDgjBxTCK0WFBCWJVThpNWob4xy5c/Tf443iK2Ehl0tjvFBgHHLI3HX/aonCM1TRUZuLtC/FuHBj0n/APEsPrVyQxwUVfPRp/GpxLgYS0BALuh1EkgEqfTbANJXs5FbvQxOB4ZOPlXkZsEsPT4PUw5Y5Vz2dB2ltCn7aUAeS1Vb+wYaUmBB8Y/zFc68BZgoSNBjkU/HFYzcPPtK1uD4H/asYzf6zb1o6Vp7NASzvjpoA3rP+krItpUNnOMsp5/CuSmsnB3mTXnI0MdvlWkPD2aIossmDzAJOatyi/0Wp1X3+1/mX/pmpXL/ANDx9Ulz6t+VSpuH0NRF9m7WM2DzdvpJYBgQNIIIx9abpaPDJcyGbDTMp0dnncAgHn4frwI+wvAmnsJbqQylTJpjZTgADGTjx6eXSiftFF91ma1h1Lga5D5ncD0xv76682f+9Ecfi+NS9jFE132MU8kjl0QBUZFUZYjrn+HPpXttcXEkcY+8OdZ9hY1A9OdJrSGW9guoYkMsrSIEQb6iTjFfSuFfZ6LhXDUgPZm8XDTXGSQr9VXxHPNbxwboqfkaMUtwOa3s5Jrq4EWVLKuoZLcwMCmX2cYOJ7p7YxFSFkVvaQD0rpLfgrSRi6mUTMynBf06D40q4kOzkaSFTC0YOoEYyB4+ma6MeKMOjjyZZT7GPA4YGubieQoAWyrHkABzHxoi8gW6njLFRGnLI54Ofw+VcnbPcwxqwUlWyFXHPl08KfwR3MsE09+QvYRsdKZ3OP1mtDJAt6UuuITXjGNmb9nArMMBF3A9539/lVNcbSK6ucai2ActtsSR8QffQJdO1bH7vUyRqRhcYx+h/oaPtYpHchvaWTbRsxUAA8/UY95GOjA8Zpp7pgQowxwozg8zjUfQ7nfflW8cZ9tcNoAGQhA2zvvuTtzz06VYQoiiVVUZGVzvzIb3YHTl4VeDLWzywqSjYQ6c4B/QB/3oA0Y600tAykRmVmOASep8Byo1FeNAG7kgTG5wB4Y2xg5G2fShRCtsO0ktzKwUrLKTpHIdeWDgGtZMCRHjYNIOaBgmNs7Dkxx45BHXwoDQFMwqpjkIOXRVJ0+Ybn0P51S/g7S4RoXGoIO9MrEpnk2MfWio7YPCIu2XUT2gODgAjkNuXlnr1xUFs0EUhMrEKdAaQnGgjcZ5gAjnz33oATR2k9zOjazpDEhpGGnV68seRxTGG2uMlpIgVVe6HGMDYb+X5DwzTK4U9iF7QalUBg5He942IxjB51pBdI8iFdSoDoZGA7qsORI6Agfo0AKXWZYZBIO8xwOikeI6887VrGFhQRpCqud8gbMOhHnkHI+eaaxRMs+FWOUNkmNhtjlny5Y93Shr+N4UE0lqIwjbNjJPXff03pAAOhmDEokaqeR2Uhtz+vWuXm4bHbXJiuLeMrINcTSIuceGfyrsbpIkQS20siLIMlc5GepAOfHkPWub4spa3BkOiaB8rjIIzvj0zk486w8jH7INGuGek0xReQ2ccR/qsOPFYifnopELiySUBbc8/wDy/wD+KK45eTN3VtHK49nXj5KM/Okj8OnSIXMtuiLjJUFgce8kV5OKPH9HrybpUdfw+Sylj5Kh8GQfioo428OjKLEx8exH4GkP2fuYm7pEiEDruPiPyFPsWsowVRgfDf51y5E4yLXRT7qv8sf/AEWqV79zs/8AyV+J/OpUWOkMfs9DHZfZ7htrGWH7BXJI3JfvZ+dcB9pr+S54nf6WyzTGNN8bDavoilYyIwRpt10Fm22RQN/hXz/gPBJeP8X1SowgZjLLjonMj1OcV6sYqUjlvSL/AODr/hx9nhY2Tcdv8FpEMltExOCvIMQPE5x5HPWnHCr6aaKS4aAyRRnLMx67lvXcn40bx2V0gFvAQsQGnSBgKMADGKw4VZSf9krq2T95Izd1egJPhXp1XR5jdu2L7r/iVOsZkTgsxtRyuG5MM4BG3LlR1/cvxjh9jeNB2Uc2e6cFnUAE71wMX2L4g98kEsncJXOQwJHodh8/Su+u3Uw2lpat+xs0MQbOzSEgsc4/+1QD6+NKiaLWdiHdR3yMjYb6c+A93LzrZwyC4g7RtckDZZu8D4A+W/LyPWpaRypCRcxPLrXLO2cgDrudv9evQmKVFheaZ5O933TcnSM7Z6Z8POrSEJYLZfvW4jLq7RmUH2Bg5B88kVpEqxyjQpJJLFlcAcyM46b/AAx55ICtpdrlTIQ74kZQcY5E+m+PeKawiCWMSLhpCCBhiOQG2dumOex3pgHwzGHUr5J0Y0op7x6Hr+XLG3L1JNMWDGcOw0lmwEJ3ON8DrtjbFeQq/wB2dwoUsveIOAckgcuXP59N6kGvOtmyyPoXQ2ooNs9Oh9+/WgD1yBC8LKIGfMbep2yTzx+dW7sU0cIIbVpGcBWOdgSep/HFYPLMVkjbBUkK7nYseZBGNvhWwljYa0kwCdJDHWD4bHb37DBoA1ZMI6BdaoxQlf4wQenLY7eO9GLA8kDoDJ2bSCNXYjYqANzz2O1Kba8ELuREQvaam7xDAnI6DyHx86uDLcXoWOTGmUmTY9/Yb+vPlz9KAPFRjfiRmUKNSSJG4OnfGw9c5Hrijvu4aZlEpdg+sADRqBGDseXicVlHbdkjFZWDP3gQgBYnGTk4z9d+XOmRkmjEDIyvCuBKGLbchkZ39fDA86AKxtymjuFU7EiQg7Njn+JGB6bVcuwt9E8u8bBlAJwVznS2eeOVZ3DRIJNRCFXDaTkb+Poc49/Sld2pikiMepgFxlTkaeg+JHwFSwHF3NDkQpGivICUjJOHwPhuK5fj9x2UyGVSEfuhhnkBybwO4G34UyjnE15GYiyxohZV/lO/X4/EUouZDMJIJFBeJAyMdgBq6eA9PGkM5Pj0xjmRbYHs8F208yOmR6YOaxtJZlsbiQxmVM6UGOZ68umPrRn3cT3AW8iaQKpKhMcgF2NS4L3EGbKP9lEQHRomGnboOu3PrXk+Sqnqkex409sfIVwTONf3J4RyBYZ+eM01kuIsFJAq+ZO5+NK7SWCygZ5rWeJ1XLaYzIpHLI6ii0vJLmJZIYzofGntVePVkZGM+VcUoSbbo32RmUtSSe2j/wDctSqFbrJ/qsf/AFB+VSl62Gy+mE/HzcW8qp/3ilNa74zz+R+NdV9kOH9nwVp8lZpyToI30jlj3fWvlVxd/dlVIslQ+WfxOenia7j7GcfvLlbmOeZBbQQgRIyjtCScYB6gDevU8eOskzi8h7RaR0lxaPd3TEaQuN0zkgj9cqO4bcGwjCxDU+5C6dv9elJTxGIXUbFW1+yoR8E56eB6UZaySNdOwDE5JUny9/j9K9BHmhnEpAYJpp5FjQZBOg5Y9PT50l4TdW6cOilcGNHzIGkOcqSVUgeoPyqcen+8kWxdhGx7xxzXnz93zpRbEX17FDBGBbxhRpxtgDGMfA/GmA/biz/dYYEXmmojcLuAMn0wc/PNacUje3s2jLAx6cyIDpOSDsT1/wBNq2ms83UUMjKqQR9vPIy4AB2VduuMnbkB4ml3GAXgeURY1HPjgBgdvnVCEFrdo0jmVogHICkg7Yz/AK+dH8Ov/u5MIRWQHuHHsjY4Bxjfz8aXQxGV5JC2mNcqq4BA8Pr9DTLh8KGYpIMM5OCDkYG23lnGx86kBql0LeN5Ec6mGgoPXfTn0H6Nei+7iqMBmA3KbA8unoR7vj5DZ/sgHUq6hSACARy2PQ8iPPFV+7kRDRnSWAK6MkN4c9uhoAFSeSSVZHEgiQBmy2sBeu3Xr4Hn4VuSUjZki07ghteDgDO2eeN/xoQRSLIzxuIwCAxj1LpHLOB0/Dxo8xkRMrHY810g+Hex47/XwqgDbSUyrhVEo0jSJEw2ScA+e2fl4Vrw5hHG7pCcuMuEJwrZGD48vy3waEgiVSsc2qTV1Q+0oB3+h91ObcwyQAxloSrZx7Q9Nue5O1AGkkM+FcovZj2jz1Dcb495289s1QyXUEUb9ocA4ZOz3O+CR9cY8fEVvGCuzSSMoAGVB048x5HPKs5LtRFKrRkDVryDgjbf659KVgAzXPaXSRRuqAgsoYbE49kHGRvj4UJxR9BVpY1XRkZCbaSQdunOibpczFmL4VTjkQMjI258hn40ovJsTxrJns9IJTOdK5I0+meu/s+dSMAHFXNxOltlyoBRg2NYznGfHAyPMVjf3TTTZgfXKgCNjbILZx64yPWsHeMGNtDQ5kZ5kOCR4cufLFAzv93vJXjkxBrDBs8sBhv55x8aANbKdY7mCRdTGRWO/PfpjxyAaarfqqqksbBc76Rjfx+dKMJA9wiglI5VIJ54Axijo/ud4V0XRjkABVJAceWWFcubFKTtHThyKKphkVwr+1O5K50hc4YZG/rUnJuI9SuH0nCgHAH6xQU9nNYSCK5R1ZEyGCd3HketVSSVcEdojsdhuAa5GmuGdVpjNYCVB0Hl/NUoD75L/M1SlYqR87kiW4MhErPIpwCRtjlsOldFwOOe3to9cQikPLO538PdSnhHC5pH1SoViXvuG21Hop8sb++umdZlVmK90AeyMkn6V0XXRP8At2HozXq6Yu8+CGGwIO24+FejitzaRRi4hdJAoGo8nOck59aVdqyaNOg6WO+4wPz3zTe10cSjktr5wdCgoc4x+jW+PJfZzzxrtCtuIy3UxAcsxJ2xnc/7V3P2T4XHwqFr26OzYKjqT0rnIrOw4beCRsFgN1J2FMbXi8nEuIaX0i0twCFBzqJ+uxHoBWyZi0O+IXLvOQoDOxJk3xpPr4YwPnSbibdrE0QGyJpGCM4Hl7z86IEqdnJI7khAcZHXbn47bUq4hPEys0ioqPkjHM4P44299U2TQttmlX2cAsD3Me1067efurZShKzKoZkJxp8hvy896qwi7JGjbZgSSF364wOvnWVo6S3CkSHue1pXmvTfzwP0KVhR0lpeySQxlohJ3e6Bkk7g7+PMUW0gKswOFHdVs8sY3Px+tK7MskSNBIM6ARpJ0kbZHvzn/amRuEPbBCjKcBSP4ttwR44+lMQPa7NKBqwp20n2jzwPj8a0SFnw2RGNRX2cEHp6bfjWN1+yYmLnpOSByG2Pfy+dWivUUlZAXOADnkd+fwI+VFjoZAxR4kMKqwAIBON87/rwzV9UKuFBdGfJ3HLPn6/hSi9vHhhmJO+k6c78t+Xu+dD8P4gvZvK276iEDbjQTkAfOjYKOitTofR2oVxuCdjny88bEdRV7uRZViABwToLHlpIJ2FJYbpZboRoJMqwbBOeXh89/OjZZcI2vQVbAOPHIIIpWFEkDBSUbUU/h1bkjPLP0+FIuIzRtcIToVmbBGT3gPDwO59d63vL5c9scDluegzuDSlrqNpWa4hChdQbffHMfEUmx0CXwJncFSk7smTnc53z8c5qWsETC5efJjm9osTttnHx+te3KS3U6syBhnUSh9o4UfM4+NYRo0s4S3cksuO6OXPp1AOKBFJJJHMmF1a2JCqMFsHl57dKyW1uIkYEbZwpVfIFcY3zjz8fKut4BwYL3ZSFcb5Hj410Z4dZygPoQHGM+Ipp0HYm+z8lxcWHYX6GSPmrODtnxrC54YIwc7HVklG+Bp7cXdtbKI9SRSDYAjGT4UmurhnbAQJzBLnmemPGufNq0dOG0A9ifCX3p/rUq2nxMYPUeFSuPU6RRGOyiHanDeySVJ8NgPXrWTI5HZySFQdOAPZUDI/Q86YKp1P2RU4GASThQeg6Vo8aIQpi9oDtC5w3n6CnYUJ5BOQWgjXMe7FvDrWIt5hiQyAMqaWAOBkn/fH4U9mieZVBZstgaTgKBnnQLwrJO5VEDAatcxxpHu/W9UpUKjneJNe3TCQzs7Kd8AjbOxPpmmv2Z4VxK4nmls2VY9HfMhOAzZygHuz6Yoy4g7SYsNTKPZAbQBn67j13p39nLuXhxjtZzFHboxbslXv5J8+ecAk7mtYZDKcOODIwXyhjOzOBzZRkE48uVKeJdtMzKoYsveJPs4yM/jt4iuwvuM2aXsKxQyPCzDLDYAHmQOe3mKrxWztRC7sM5O+g7NnOPpXSpJnM4s5OzuBMym5k0nYhRsNzj8CaOt1hOnssER745atgTjywaX31jA+QVaNSR3lOAT+X5UpEs9nKpjd37QgHI69c+opboaizs7eSK4GpWxlCMY5AgZHxPyoO9nNk3bgg6nyVPI5xn8PhXO2vErqGcjDYUgEg5wduePOtuKcU7WERyAsVffG56/XajdBqzphc9spMecOPxP50XDDHiQMAwKDuk777DH66VyvCuNQpZgd9pFwdIGT44xR39K2wjX+sIpZMcuXhRsGoz4kNajsQzb8/Dofl9awtYSAFIwoAAz6cqrb3qEMWkUjmVBBIGPyNYycVjtZIUlK4kAIIPr+GKLChlawA3Gc8h8aw43fxoSilsDfY746/X5+VW/pW0+7q0bZcEqfXx91cze8QhnvFbVjuZOeWOdFhRafiUruRsxwQPPrj02+RrA8VhVTGXDhgMY31b5+PStHksWCSt/MFCg755j6VrwOLhvakokeqMd4Mc7liRj44qhUXt7a+4gZGtbZ4Y2I2cdPTzFdBBwi34VwvWuTMve1tuwY9fT86I+//AHThxeMZdQvJcjpt7tqVXvFbi6aRVXUXydDK2wzkZwD7qic1FFQx32YW/Gr7t2/ZgFeRzz5UavFrmScgjQHG43ON+e1DQRrs0KaT/KCPDJ23rRjEJCZA4Ubcsb48c/I1z+1nQsUTS4aa5I+8FSn8Ds3PPSqwrJ2bxg5ZRhV3ON+YqqIqgIjoAMd3C5GN8n34ohoo3BZHkXOHUIM7jas22y0qKgTY/s5PnqO9SthArAHXOM747PlUpchYKwWdFO0Y6KBj0B99UAdJDoY8tiwUhdsEeOMY8N6tEqaswphiRgvgEDOdsb8vCtnXUpI2RMnLrqGem22fWpoozhaJkMk1wVCYHdGDz6DGeQ8K3zE2I0PdAyWxkAHBGeo8awYTllMYRScHLDU3rkfnWjxtGZVc9pqGkIidep/1qhHk5ChWjQHLYMYA5eOcj44rzJMHeCnGS+d8j/WrIkUagKRJIAQWZwTjmNulW1ZwhlwTk4ZSc79M9KT7GVbU2tg5wunGW8fDbnnpV9DFYnncDK5zjkRnYe7nXqiURuBpAAKrpQ6R6+eKyftryZY+yURksC+ct5AfDlRbQqTPZbFXBw8jRruV+v6NBtw/eTSFVFxu5yTvy9OdFSRlZY4p3DM8hOnRjG2d/GoImiZFZZdIwAvIHPu2oCkBpw6OWVo42cgDVIhAIGTsfmdvSq3PDYBKrMU2bK6sd4+P1+FMu2jgBGkHAxsrE4FRHAiUDLqo2MoyzZ3Jz6ACjYeoni4QGhM8cagE52GNum2cZPOsTYGMEnAUAEQttz6fSnACAhdGGG264Ck/I1YtGHcQhpFPcjOAAGz5Y8N/Wjdi1E7WveTCNgDeSNMBwcYwK8ltYLiRUV2LqgUAEZyedOQi6TDEeyAfBwuy75zVyg1/vQmsjHdGo0bsNUJoeGxxnUiaWk3AY4J5DlnHQUPBwSK4idVBC5DZPMeIx610/YxOzYH7SNdIJ3cdevpWapBbQHuMwJyWxjDbA9eXTNPZ/Rao5deDJoVJ8lkfA5g/Hx3pha8PtUl06mDSD9pge16n9etNJGEsTc8KcjB3O305A1C6gPKNLso9lkA5csUbsNUYldM4DM2c5VQOa+BqqLGqDBwDgHIwB54q+kGUGYyK0gI3zv4cuXOvVkBZiY84JT9nyB61LbZSVGsM6xy4lbOWwBgDHjy9OtDvqlQuI1LZLsqg5IzzzyzV4xGz6ZFXOeYHdz5+NeGaRWEUKsI3dVLI2yHzo2A8jCmXWNgW6A5bcHGwogKJWUgiHszl4853386DTkexwxU8wQCozg5862iukUsGAVE9pFIyG8dufOnYqND98BOktjp36lAnsSSQbjHkalAcF+Gf26X0P0FbyfvV9V/CpUpDC+Kf2+49BWNt/wB3/cX8alSqEDcR/sVr/wCnb/MKZ3H7yD+4PrUqUhvozh/5eP8AGoe39q2/vw//ALKlShiRW7/8B/iyfQ014p/Y5PRfpUqUDEtn+/b/ABG+lFD/AJaf8M/WpUqCgFv3U/8AeH+WmC+1w7/1H4GpUpgeH25f7w/zVUc5vV/8tSpUITMf/A3HoPxphc/8sl/wU/zCpUqkADa/8rP93/5VWT+2j/DH+Y1KlMD2/wD3k39wf/Gtv4ZP8Vv8tSpQIytv7Tb/AN78TXnCv3XEP7x/zVKlMBbYe1P/AIsn+UUQv9pSpUoGenmalSpTMz//2Q=="/>
          <p:cNvSpPr>
            <a:spLocks noChangeAspect="1" noChangeArrowheads="1"/>
          </p:cNvSpPr>
          <p:nvPr/>
        </p:nvSpPr>
        <p:spPr bwMode="auto">
          <a:xfrm>
            <a:off x="1679575" y="-936625"/>
            <a:ext cx="2324100" cy="19621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2552" name="Picture 24" descr="http://www.manmrabbitry.com/Zoli.JPG"/>
          <p:cNvPicPr>
            <a:picLocks noChangeAspect="1" noChangeArrowheads="1"/>
          </p:cNvPicPr>
          <p:nvPr/>
        </p:nvPicPr>
        <p:blipFill>
          <a:blip r:embed="rId5" cstate="print"/>
          <a:srcRect/>
          <a:stretch>
            <a:fillRect/>
          </a:stretch>
        </p:blipFill>
        <p:spPr bwMode="auto">
          <a:xfrm>
            <a:off x="4351848" y="3789041"/>
            <a:ext cx="1428760" cy="1206903"/>
          </a:xfrm>
          <a:prstGeom prst="rect">
            <a:avLst/>
          </a:prstGeom>
          <a:noFill/>
        </p:spPr>
      </p:pic>
      <p:sp>
        <p:nvSpPr>
          <p:cNvPr id="22554" name="AutoShape 26" descr="data:image/jpg;base64,/9j/4AAQSkZJRgABAQAAAQABAAD/2wBDAAkGBwgHBgkIBwgKCgkLDRYPDQwMDRsUFRAWIB0iIiAdHx8kKDQsJCYxJx8fLT0tMTU3Ojo6Iys/RD84QzQ5Ojf/2wBDAQoKCg0MDRoPDxo3JR8lNzc3Nzc3Nzc3Nzc3Nzc3Nzc3Nzc3Nzc3Nzc3Nzc3Nzc3Nzc3Nzc3Nzc3Nzc3Nzc3Nzf/wAARCACBAJMDASIAAhEBAxEB/8QAGwABAAIDAQEAAAAAAAAAAAAAAAUGAQMEAgf/xAAzEAACAQMCBQIFAwIHAAAAAAAAAQIDBBEFIQYSMUFhE3EUIjJRkUKB0SOhFSQzYpLh8f/EABgBAQEBAQEAAAAAAAAAAAAAAAABAgME/8QAHREBAQACAwEBAQAAAAAAAAAAAAECEQMSMSEiQf/aAAwDAQACEQMRAD8A+4gAAAAAAAAAAAABhtJNt4S6mSO1u49K19OLxKpt+wHRa3tK5m4wysbrPdHSV/Q55v3T7xpcz/JYAAAAAAAAAAAAAAAAAAAAAAAVjUrhVburOUv6cNk/CJ7Ubj4W0qVV9SWI+5RtWuPTteXPzSfYlreMTfCVRXF5fVl0ShFP8lnK5wNR5NKqVX1qVX+EsfyWMTxnL0ABUAAAAAAAAAAAAPM5xgszkkvIHoHHVvUnilHPlmp3lbP6PwBIg4oXzX+pD94nTTrU6v0STf27gRfFFX09Pjv9VRIoWoVXVq7vp0yXPjWfLp1H7erv+GUKtLM8p5zuYyrvhPzt9F4Qjy6DQ8uT/uyaIjhPP+A23N/ux7ZZLmp4430ABUAAAAAAAAADl1C49GjiLxOWy8Aerq5jRjhbzfRfYi51HOXNOTbf3PCnmL3yaa9N1YtQqSg/BR0+pjomYcpPu0vYr15UvbaXLKdT/k9yHvNRv1lqTkvtucsuWR6MOC5eLnUuYUn81R/kRvac94yXMn1zgottqs6s1RvINc3Se51Vue2xOnOSXuScm2suC43VWfWp1NRsHQqNfLLKk1uUa7c6FVwknttkt2m3iu6Czu0sS9zF7plC6i1OO77o1rt9c+1w+J3g6vCtoFvydaeYS90/+ybKZwxKej3krarJfDV3tJ/pl2/JczblfQABAAAAAAAAAr+o3CrXEmvpj8qLAynzlzVZLywOiM0t+xvhPKycMnjG+xvpS23ZRtq01cR5JwUo+SOr6DSm3iq4Z8ZJRVVFddjz6il48szZL63jllj5UBc8MuFJyo1fUmnlJ7NexEXKrQgqdWLb6PKLlVqNQaTzkr9/FylI53COuPLlfXRw/CMab3SS7slZtR7pnzziO4v7fTlKwqODVVc7z0iSfBuqXV1aKN5VdScI9Zdcdsll18TLDc7LVU5ZbMldG1OdSsrOtCTapuUavZ4a2fncgFV9SbSOmzru3uqdTGyfzex0cVvTz0Rkwmmk10ZkIAAAAAAAAFTvqXw99Vg845sr2ZbGV/iWnh0q/wClfJLx9gsRk5edjPrdN9kc3Pt1RiE9yba06ZVsvB7VR4OGc8SNint1Js07HPMXuyKud5s641MJ5OSs/neTNWOZ2jrKSyt+2DZY6VTtOd0kvUqfU/sj0qnInjubqdbko4TfPLq/sIu62OdGzg3Unl9X9zQ9Tpt/02nLGeXuR19FVZ9Wu3khvjlG/UaKnCSf64Ybx1w+jLtJjt9V4fvp3Vq1N7xxjO7wS69yp8I1KsoVqtTZTaUdtnjqWqHn8m3OvYAAAAAAAD6ENrlb07aaxlNbp9yZI7U7X4ilJLqFihwuXNPEWsPAjdxT3Z6vrWen136nST2X7lf1m4dvc14ReXSpqax3T/8ADF+NxZVWjUjzRZmnVxsyk6VxDyXkadaTVGeyk+zLVGtGSzF5RNq75VNjTKal3OKpfQhtKXk0u9pSWYTT9mTY66s+XuIV1jd4IypdpPqaPjoxak5LHuUS1XkqU88yR0cP8M09SvfiK8ZxpQW03tzeF/JVK+txlJ06LzjOWiw8I8T1qLhQnV9W2b6N7w9v4LLE+/x9Hs7SnbUo0qUUqcNkvt5O6KwsHLb141IZi009zqi8o25sgAAAAAAAHmSyegBH3un0bqOKsE2ukl1j7MrWocGWdecpr1m32dTYujRhwTJZKstj5Pf8HKi26VFL2Rot6NWyi6VaMlFdJY2PrU6EZdUmcdxpVvWTUqa38E0vZ8ouIRrU5SilKSz3/sQtzbwq2zr2kp0qiW+G8p9013PqNzwPZNzlQnWo83aEtl7JkVW4HjGTar1mvDSMda32j5qq9/VSi9sbZRshZ3NV/O5H0WlwlGG0YbIkLfheK/Sb0zuPltLRKtN81GcovOd98exIWOm3NOe1aMM94w7n02PDMMfSZXDkU9ok6nZs0C5/y9Oks4jFLcslJ5RE6fpXoMmYR5UajNegAVAAAAAAAAAAADAAHmRomABrXU3wAA2BgAZR6AAAAAAAP//Z"/>
          <p:cNvSpPr>
            <a:spLocks noChangeAspect="1" noChangeArrowheads="1"/>
          </p:cNvSpPr>
          <p:nvPr/>
        </p:nvSpPr>
        <p:spPr bwMode="auto">
          <a:xfrm>
            <a:off x="1679576" y="-585788"/>
            <a:ext cx="1400175" cy="12287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1" name="il_fi" descr="http://www.criver.com/SiteCollectionImages/Images_255x164/rm_rabbit1_0001_lres.jpg"/>
          <p:cNvPicPr/>
          <p:nvPr/>
        </p:nvPicPr>
        <p:blipFill>
          <a:blip r:embed="rId6" cstate="print"/>
          <a:srcRect/>
          <a:stretch>
            <a:fillRect/>
          </a:stretch>
        </p:blipFill>
        <p:spPr bwMode="auto">
          <a:xfrm>
            <a:off x="8209500" y="3431850"/>
            <a:ext cx="1752600" cy="1543050"/>
          </a:xfrm>
          <a:prstGeom prst="rect">
            <a:avLst/>
          </a:prstGeom>
          <a:noFill/>
          <a:ln w="9525">
            <a:noFill/>
            <a:miter lim="800000"/>
            <a:headEnd/>
            <a:tailEnd/>
          </a:ln>
        </p:spPr>
      </p:pic>
      <p:pic>
        <p:nvPicPr>
          <p:cNvPr id="1029" name="Picture 5" descr="http://thehoneybunnytree.weebly.com/uploads/9/9/9/8/9998499/7110893.jpg"/>
          <p:cNvPicPr>
            <a:picLocks noChangeAspect="1" noChangeArrowheads="1"/>
          </p:cNvPicPr>
          <p:nvPr/>
        </p:nvPicPr>
        <p:blipFill>
          <a:blip r:embed="rId7" cstate="print"/>
          <a:srcRect/>
          <a:stretch>
            <a:fillRect/>
          </a:stretch>
        </p:blipFill>
        <p:spPr bwMode="auto">
          <a:xfrm>
            <a:off x="6354392" y="3725582"/>
            <a:ext cx="1296144" cy="1404214"/>
          </a:xfrm>
          <a:prstGeom prst="rect">
            <a:avLst/>
          </a:prstGeom>
          <a:noFill/>
        </p:spPr>
      </p:pic>
    </p:spTree>
    <p:extLst>
      <p:ext uri="{BB962C8B-B14F-4D97-AF65-F5344CB8AC3E}">
        <p14:creationId xmlns:p14="http://schemas.microsoft.com/office/powerpoint/2010/main" val="3543355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285" y="259970"/>
            <a:ext cx="8229600" cy="1143000"/>
          </a:xfrm>
        </p:spPr>
        <p:txBody>
          <a:bodyPr>
            <a:noAutofit/>
          </a:bodyPr>
          <a:lstStyle/>
          <a:p>
            <a:r>
              <a:rPr lang="en-GB" sz="2800" b="1" dirty="0"/>
              <a:t>Sickle cell anaemia at the tissue level: </a:t>
            </a:r>
            <a:endParaRPr lang="en-GB" sz="2800" dirty="0"/>
          </a:p>
        </p:txBody>
      </p:sp>
      <p:sp>
        <p:nvSpPr>
          <p:cNvPr id="3" name="Content Placeholder 2"/>
          <p:cNvSpPr>
            <a:spLocks noGrp="1"/>
          </p:cNvSpPr>
          <p:nvPr>
            <p:ph idx="1"/>
          </p:nvPr>
        </p:nvSpPr>
        <p:spPr>
          <a:xfrm>
            <a:off x="4842918" y="1444904"/>
            <a:ext cx="5329246" cy="5143512"/>
          </a:xfrm>
        </p:spPr>
        <p:txBody>
          <a:bodyPr>
            <a:normAutofit/>
          </a:bodyPr>
          <a:lstStyle/>
          <a:p>
            <a:r>
              <a:rPr lang="en-GB" dirty="0" smtClean="0"/>
              <a:t>Normal haemoglobin has two of four proteins changed in the mutation.</a:t>
            </a:r>
          </a:p>
          <a:p>
            <a:endParaRPr lang="en-GB" dirty="0" smtClean="0"/>
          </a:p>
          <a:p>
            <a:r>
              <a:rPr lang="en-GB" dirty="0" smtClean="0"/>
              <a:t>The normal biconcave disc shape of the red blood cell is changed to a 'sickle' shape.</a:t>
            </a:r>
          </a:p>
          <a:p>
            <a:endParaRPr lang="en-GB" dirty="0" smtClean="0"/>
          </a:p>
          <a:p>
            <a:r>
              <a:rPr lang="en-GB" dirty="0" smtClean="0"/>
              <a:t>In addition to not carrying oxygen correctly (anaemia) the cells also causes local clots (infarctions) such as is shown in the kidney tubules. This leads to necrosis (death) of the tubules, kidney damage, kidney failure and possible to death. </a:t>
            </a:r>
          </a:p>
        </p:txBody>
      </p:sp>
      <p:pic>
        <p:nvPicPr>
          <p:cNvPr id="4" name="Picture 3" descr="http://click4biology.info/c4b/4/images/4.1/sickleset.gif"/>
          <p:cNvPicPr/>
          <p:nvPr/>
        </p:nvPicPr>
        <p:blipFill>
          <a:blip r:embed="rId2" cstate="print"/>
          <a:srcRect/>
          <a:stretch>
            <a:fillRect/>
          </a:stretch>
        </p:blipFill>
        <p:spPr bwMode="auto">
          <a:xfrm>
            <a:off x="1810929" y="1402970"/>
            <a:ext cx="2895600" cy="4500594"/>
          </a:xfrm>
          <a:prstGeom prst="rect">
            <a:avLst/>
          </a:prstGeom>
          <a:noFill/>
          <a:ln w="9525">
            <a:noFill/>
            <a:miter lim="800000"/>
            <a:headEnd/>
            <a:tailEnd/>
          </a:ln>
        </p:spPr>
      </p:pic>
      <p:sp>
        <p:nvSpPr>
          <p:cNvPr id="5" name="TextBox 4"/>
          <p:cNvSpPr txBox="1"/>
          <p:nvPr/>
        </p:nvSpPr>
        <p:spPr>
          <a:xfrm>
            <a:off x="7920507" y="231305"/>
            <a:ext cx="4034308" cy="923330"/>
          </a:xfrm>
          <a:prstGeom prst="rect">
            <a:avLst/>
          </a:prstGeom>
          <a:noFill/>
        </p:spPr>
        <p:txBody>
          <a:bodyPr wrap="square" rtlCol="0">
            <a:spAutoFit/>
          </a:bodyPr>
          <a:lstStyle/>
          <a:p>
            <a:r>
              <a:rPr lang="en-GB" dirty="0">
                <a:solidFill>
                  <a:schemeClr val="accent2"/>
                </a:solidFill>
              </a:rPr>
              <a:t>Research and prepare a leaflet on sickle cell anaemia. It should include</a:t>
            </a:r>
          </a:p>
          <a:p>
            <a:pPr lvl="1"/>
            <a:r>
              <a:rPr lang="en-GB" dirty="0" smtClean="0">
                <a:solidFill>
                  <a:srgbClr val="FF0000"/>
                </a:solidFill>
              </a:rPr>
              <a:t>Symptoms in tissues (2)</a:t>
            </a:r>
          </a:p>
        </p:txBody>
      </p:sp>
    </p:spTree>
    <p:extLst>
      <p:ext uri="{BB962C8B-B14F-4D97-AF65-F5344CB8AC3E}">
        <p14:creationId xmlns:p14="http://schemas.microsoft.com/office/powerpoint/2010/main" val="93017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srcRect b="23375"/>
          <a:stretch/>
        </p:blipFill>
        <p:spPr bwMode="auto">
          <a:xfrm>
            <a:off x="797573" y="802689"/>
            <a:ext cx="10458561" cy="5778416"/>
          </a:xfrm>
          <a:prstGeom prst="rect">
            <a:avLst/>
          </a:prstGeom>
          <a:noFill/>
          <a:ln w="9525">
            <a:noFill/>
            <a:miter lim="800000"/>
            <a:headEnd/>
            <a:tailEnd/>
          </a:ln>
        </p:spPr>
      </p:pic>
      <p:sp>
        <p:nvSpPr>
          <p:cNvPr id="3" name="TextBox 2"/>
          <p:cNvSpPr txBox="1"/>
          <p:nvPr/>
        </p:nvSpPr>
        <p:spPr>
          <a:xfrm>
            <a:off x="7868992" y="167425"/>
            <a:ext cx="4091189" cy="923330"/>
          </a:xfrm>
          <a:prstGeom prst="rect">
            <a:avLst/>
          </a:prstGeom>
          <a:noFill/>
        </p:spPr>
        <p:txBody>
          <a:bodyPr wrap="square" rtlCol="0">
            <a:spAutoFit/>
          </a:bodyPr>
          <a:lstStyle/>
          <a:p>
            <a:r>
              <a:rPr lang="en-GB" dirty="0">
                <a:solidFill>
                  <a:schemeClr val="accent2"/>
                </a:solidFill>
              </a:rPr>
              <a:t>Research and prepare a leaflet on sickle cell anaemia. It should include</a:t>
            </a:r>
          </a:p>
          <a:p>
            <a:pPr lvl="1"/>
            <a:r>
              <a:rPr lang="en-GB" dirty="0" smtClean="0">
                <a:solidFill>
                  <a:srgbClr val="FF0000"/>
                </a:solidFill>
              </a:rPr>
              <a:t>Causes </a:t>
            </a:r>
            <a:r>
              <a:rPr lang="en-GB" dirty="0">
                <a:solidFill>
                  <a:srgbClr val="FF0000"/>
                </a:solidFill>
              </a:rPr>
              <a:t>at the genetic </a:t>
            </a:r>
            <a:r>
              <a:rPr lang="en-GB" dirty="0" smtClean="0">
                <a:solidFill>
                  <a:srgbClr val="FF0000"/>
                </a:solidFill>
              </a:rPr>
              <a:t>level (2)</a:t>
            </a:r>
            <a:endParaRPr lang="en-GB" dirty="0"/>
          </a:p>
        </p:txBody>
      </p:sp>
    </p:spTree>
    <p:extLst>
      <p:ext uri="{BB962C8B-B14F-4D97-AF65-F5344CB8AC3E}">
        <p14:creationId xmlns:p14="http://schemas.microsoft.com/office/powerpoint/2010/main" val="2821352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b="5286"/>
          <a:stretch>
            <a:fillRect/>
          </a:stretch>
        </p:blipFill>
        <p:spPr bwMode="auto">
          <a:xfrm>
            <a:off x="867178" y="848010"/>
            <a:ext cx="9037637" cy="6009990"/>
          </a:xfrm>
          <a:prstGeom prst="rect">
            <a:avLst/>
          </a:prstGeom>
          <a:noFill/>
          <a:ln w="9525">
            <a:noFill/>
            <a:miter lim="800000"/>
            <a:headEnd/>
            <a:tailEnd/>
          </a:ln>
        </p:spPr>
      </p:pic>
      <p:sp>
        <p:nvSpPr>
          <p:cNvPr id="4" name="TextBox 3"/>
          <p:cNvSpPr txBox="1"/>
          <p:nvPr/>
        </p:nvSpPr>
        <p:spPr>
          <a:xfrm>
            <a:off x="7868992" y="167425"/>
            <a:ext cx="4091189" cy="923330"/>
          </a:xfrm>
          <a:prstGeom prst="rect">
            <a:avLst/>
          </a:prstGeom>
          <a:noFill/>
        </p:spPr>
        <p:txBody>
          <a:bodyPr wrap="square" rtlCol="0">
            <a:spAutoFit/>
          </a:bodyPr>
          <a:lstStyle/>
          <a:p>
            <a:r>
              <a:rPr lang="en-GB" dirty="0">
                <a:solidFill>
                  <a:schemeClr val="accent2"/>
                </a:solidFill>
              </a:rPr>
              <a:t>Research and prepare a leaflet on sickle cell anaemia. It should include</a:t>
            </a:r>
          </a:p>
          <a:p>
            <a:pPr lvl="1"/>
            <a:r>
              <a:rPr lang="en-GB" dirty="0" smtClean="0">
                <a:solidFill>
                  <a:srgbClr val="FF0000"/>
                </a:solidFill>
              </a:rPr>
              <a:t>Causes </a:t>
            </a:r>
            <a:r>
              <a:rPr lang="en-GB" dirty="0">
                <a:solidFill>
                  <a:srgbClr val="FF0000"/>
                </a:solidFill>
              </a:rPr>
              <a:t>at the genetic </a:t>
            </a:r>
            <a:r>
              <a:rPr lang="en-GB" dirty="0" smtClean="0">
                <a:solidFill>
                  <a:srgbClr val="FF0000"/>
                </a:solidFill>
              </a:rPr>
              <a:t>level (2)</a:t>
            </a:r>
            <a:endParaRPr lang="en-GB" dirty="0"/>
          </a:p>
        </p:txBody>
      </p:sp>
    </p:spTree>
    <p:extLst>
      <p:ext uri="{BB962C8B-B14F-4D97-AF65-F5344CB8AC3E}">
        <p14:creationId xmlns:p14="http://schemas.microsoft.com/office/powerpoint/2010/main" val="3499088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b="33033"/>
          <a:stretch>
            <a:fillRect/>
          </a:stretch>
        </p:blipFill>
        <p:spPr bwMode="auto">
          <a:xfrm>
            <a:off x="944450" y="1068946"/>
            <a:ext cx="10311136" cy="4977617"/>
          </a:xfrm>
          <a:prstGeom prst="rect">
            <a:avLst/>
          </a:prstGeom>
          <a:noFill/>
          <a:ln w="9525">
            <a:noFill/>
            <a:miter lim="800000"/>
            <a:headEnd/>
            <a:tailEnd/>
          </a:ln>
        </p:spPr>
      </p:pic>
      <p:sp>
        <p:nvSpPr>
          <p:cNvPr id="3" name="TextBox 2"/>
          <p:cNvSpPr txBox="1"/>
          <p:nvPr/>
        </p:nvSpPr>
        <p:spPr>
          <a:xfrm>
            <a:off x="8229600" y="0"/>
            <a:ext cx="3962400" cy="923330"/>
          </a:xfrm>
          <a:prstGeom prst="rect">
            <a:avLst/>
          </a:prstGeom>
          <a:noFill/>
        </p:spPr>
        <p:txBody>
          <a:bodyPr wrap="square" rtlCol="0">
            <a:spAutoFit/>
          </a:bodyPr>
          <a:lstStyle/>
          <a:p>
            <a:r>
              <a:rPr lang="en-GB" dirty="0">
                <a:solidFill>
                  <a:schemeClr val="accent2"/>
                </a:solidFill>
              </a:rPr>
              <a:t>Research and prepare a leaflet on sickle cell anaemia. It should include</a:t>
            </a:r>
          </a:p>
          <a:p>
            <a:pPr lvl="1"/>
            <a:r>
              <a:rPr lang="en-GB" dirty="0" smtClean="0">
                <a:solidFill>
                  <a:srgbClr val="FF0000"/>
                </a:solidFill>
              </a:rPr>
              <a:t>Affect </a:t>
            </a:r>
            <a:r>
              <a:rPr lang="en-GB" dirty="0">
                <a:solidFill>
                  <a:srgbClr val="FF0000"/>
                </a:solidFill>
              </a:rPr>
              <a:t>on protein </a:t>
            </a:r>
            <a:r>
              <a:rPr lang="en-GB" dirty="0" smtClean="0">
                <a:solidFill>
                  <a:srgbClr val="FF0000"/>
                </a:solidFill>
              </a:rPr>
              <a:t>structure (1)</a:t>
            </a:r>
            <a:endParaRPr lang="en-GB" dirty="0"/>
          </a:p>
        </p:txBody>
      </p:sp>
    </p:spTree>
    <p:extLst>
      <p:ext uri="{BB962C8B-B14F-4D97-AF65-F5344CB8AC3E}">
        <p14:creationId xmlns:p14="http://schemas.microsoft.com/office/powerpoint/2010/main" val="874225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605" y="283165"/>
            <a:ext cx="8229600" cy="714356"/>
          </a:xfrm>
        </p:spPr>
        <p:txBody>
          <a:bodyPr>
            <a:normAutofit/>
          </a:bodyPr>
          <a:lstStyle/>
          <a:p>
            <a:r>
              <a:rPr lang="en-GB" dirty="0" smtClean="0"/>
              <a:t>codominance </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25351039"/>
              </p:ext>
            </p:extLst>
          </p:nvPr>
        </p:nvGraphicFramePr>
        <p:xfrm>
          <a:off x="1882366" y="1540914"/>
          <a:ext cx="8733927" cy="2802486"/>
        </p:xfrm>
        <a:graphic>
          <a:graphicData uri="http://schemas.openxmlformats.org/drawingml/2006/table">
            <a:tbl>
              <a:tblPr firstRow="1" bandRow="1">
                <a:tableStyleId>{5C22544A-7EE6-4342-B048-85BDC9FD1C3A}</a:tableStyleId>
              </a:tblPr>
              <a:tblGrid>
                <a:gridCol w="1558344"/>
                <a:gridCol w="3258355"/>
                <a:gridCol w="3917228"/>
              </a:tblGrid>
              <a:tr h="891700">
                <a:tc>
                  <a:txBody>
                    <a:bodyPr/>
                    <a:lstStyle/>
                    <a:p>
                      <a:pPr algn="ctr"/>
                      <a:r>
                        <a:rPr lang="en-GB" sz="2400" dirty="0" smtClean="0"/>
                        <a:t>Genotype</a:t>
                      </a:r>
                      <a:endParaRPr lang="en-GB" sz="2400" dirty="0"/>
                    </a:p>
                  </a:txBody>
                  <a:tcPr anchor="ctr"/>
                </a:tc>
                <a:tc>
                  <a:txBody>
                    <a:bodyPr/>
                    <a:lstStyle/>
                    <a:p>
                      <a:pPr algn="ctr"/>
                      <a:r>
                        <a:rPr lang="en-GB" sz="2400" dirty="0" smtClean="0"/>
                        <a:t>Sickle</a:t>
                      </a:r>
                      <a:r>
                        <a:rPr lang="en-GB" sz="2400" baseline="0" dirty="0" smtClean="0"/>
                        <a:t> cell anaemia</a:t>
                      </a:r>
                    </a:p>
                    <a:p>
                      <a:pPr algn="ctr"/>
                      <a:r>
                        <a:rPr lang="en-GB" sz="2400" baseline="0" dirty="0" smtClean="0"/>
                        <a:t>phenotype</a:t>
                      </a:r>
                      <a:endParaRPr lang="en-GB" sz="2400" dirty="0"/>
                    </a:p>
                  </a:txBody>
                  <a:tcPr anchor="ctr"/>
                </a:tc>
                <a:tc>
                  <a:txBody>
                    <a:bodyPr/>
                    <a:lstStyle/>
                    <a:p>
                      <a:pPr algn="ctr"/>
                      <a:r>
                        <a:rPr lang="en-GB" sz="2400" dirty="0" smtClean="0"/>
                        <a:t>Haemoglobin</a:t>
                      </a:r>
                    </a:p>
                    <a:p>
                      <a:pPr algn="ctr"/>
                      <a:r>
                        <a:rPr lang="en-GB" sz="2400" dirty="0" smtClean="0"/>
                        <a:t> phenotype </a:t>
                      </a:r>
                      <a:endParaRPr lang="en-GB" sz="2400" dirty="0"/>
                    </a:p>
                  </a:txBody>
                  <a:tcPr anchor="ctr"/>
                </a:tc>
              </a:tr>
              <a:tr h="509543">
                <a:tc>
                  <a:txBody>
                    <a:bodyPr/>
                    <a:lstStyle/>
                    <a:p>
                      <a:pPr algn="ctr"/>
                      <a:r>
                        <a:rPr lang="en-GB" sz="2400" dirty="0" smtClean="0"/>
                        <a:t>Hb</a:t>
                      </a:r>
                      <a:r>
                        <a:rPr lang="en-GB" sz="2400" baseline="30000" dirty="0" smtClean="0"/>
                        <a:t>N</a:t>
                      </a:r>
                      <a:r>
                        <a:rPr lang="en-GB" sz="2400" dirty="0" smtClean="0"/>
                        <a:t>Hb</a:t>
                      </a:r>
                      <a:r>
                        <a:rPr lang="en-GB" sz="2400" baseline="30000" dirty="0" smtClean="0"/>
                        <a:t>N</a:t>
                      </a:r>
                      <a:endParaRPr lang="en-GB" sz="2400" baseline="30000" dirty="0"/>
                    </a:p>
                  </a:txBody>
                  <a:tcPr anchor="ctr"/>
                </a:tc>
                <a:tc>
                  <a:txBody>
                    <a:bodyPr/>
                    <a:lstStyle/>
                    <a:p>
                      <a:pPr algn="ctr"/>
                      <a:r>
                        <a:rPr lang="en-GB" sz="2400" dirty="0" smtClean="0"/>
                        <a:t>Normal </a:t>
                      </a:r>
                      <a:endParaRPr lang="en-GB" sz="2400" dirty="0"/>
                    </a:p>
                  </a:txBody>
                  <a:tcPr anchor="ctr"/>
                </a:tc>
                <a:tc>
                  <a:txBody>
                    <a:bodyPr/>
                    <a:lstStyle/>
                    <a:p>
                      <a:pPr algn="ctr"/>
                      <a:r>
                        <a:rPr lang="en-GB" sz="2400" dirty="0" smtClean="0"/>
                        <a:t>Normal haemoglobin</a:t>
                      </a:r>
                      <a:endParaRPr lang="en-GB" sz="2400" dirty="0"/>
                    </a:p>
                  </a:txBody>
                  <a:tcPr anchor="ctr"/>
                </a:tc>
              </a:tr>
              <a:tr h="8917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t>Hb</a:t>
                      </a:r>
                      <a:r>
                        <a:rPr lang="en-GB" sz="2400" baseline="30000" dirty="0" smtClean="0"/>
                        <a:t>N</a:t>
                      </a:r>
                      <a:r>
                        <a:rPr lang="en-GB" sz="2400" dirty="0" smtClean="0"/>
                        <a:t>Hb</a:t>
                      </a:r>
                      <a:r>
                        <a:rPr lang="en-GB" sz="2400" baseline="30000" dirty="0" smtClean="0"/>
                        <a:t>S</a:t>
                      </a:r>
                    </a:p>
                  </a:txBody>
                  <a:tcPr anchor="ctr"/>
                </a:tc>
                <a:tc>
                  <a:txBody>
                    <a:bodyPr/>
                    <a:lstStyle/>
                    <a:p>
                      <a:pPr algn="ctr"/>
                      <a:r>
                        <a:rPr lang="en-GB" sz="2400" dirty="0" smtClean="0"/>
                        <a:t>Normal</a:t>
                      </a:r>
                    </a:p>
                    <a:p>
                      <a:pPr algn="ctr"/>
                      <a:r>
                        <a:rPr lang="en-GB" sz="2400" dirty="0" smtClean="0"/>
                        <a:t>(Sickle</a:t>
                      </a:r>
                      <a:r>
                        <a:rPr lang="en-GB" sz="2400" baseline="0" dirty="0" smtClean="0"/>
                        <a:t> cell trait carrier)</a:t>
                      </a:r>
                      <a:endParaRPr lang="en-GB" sz="2400" dirty="0"/>
                    </a:p>
                  </a:txBody>
                  <a:tcPr anchor="ctr"/>
                </a:tc>
                <a:tc>
                  <a:txBody>
                    <a:bodyPr/>
                    <a:lstStyle/>
                    <a:p>
                      <a:pPr algn="ctr"/>
                      <a:r>
                        <a:rPr lang="en-GB" sz="2400" dirty="0" smtClean="0"/>
                        <a:t>50% normal haemoglobin</a:t>
                      </a:r>
                    </a:p>
                    <a:p>
                      <a:pPr algn="ctr"/>
                      <a:r>
                        <a:rPr lang="en-GB" sz="2400" dirty="0" smtClean="0"/>
                        <a:t>50% sickle</a:t>
                      </a:r>
                      <a:r>
                        <a:rPr lang="en-GB" sz="2400" baseline="0" dirty="0" smtClean="0"/>
                        <a:t> haemoglobin</a:t>
                      </a:r>
                      <a:endParaRPr lang="en-GB" sz="2400" dirty="0"/>
                    </a:p>
                  </a:txBody>
                  <a:tcPr anchor="ctr"/>
                </a:tc>
              </a:tr>
              <a:tr h="5095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t>Hb</a:t>
                      </a:r>
                      <a:r>
                        <a:rPr lang="en-GB" sz="2400" baseline="30000" dirty="0" smtClean="0"/>
                        <a:t>S</a:t>
                      </a:r>
                      <a:r>
                        <a:rPr lang="en-GB" sz="2400" dirty="0" smtClean="0"/>
                        <a:t>Hb</a:t>
                      </a:r>
                      <a:r>
                        <a:rPr lang="en-GB" sz="2400" baseline="30000" dirty="0" smtClean="0"/>
                        <a:t>S</a:t>
                      </a:r>
                    </a:p>
                  </a:txBody>
                  <a:tcPr anchor="ctr"/>
                </a:tc>
                <a:tc>
                  <a:txBody>
                    <a:bodyPr/>
                    <a:lstStyle/>
                    <a:p>
                      <a:pPr algn="ctr"/>
                      <a:r>
                        <a:rPr lang="en-GB" sz="2400" dirty="0" smtClean="0"/>
                        <a:t>Sickle</a:t>
                      </a:r>
                      <a:r>
                        <a:rPr lang="en-GB" sz="2400" baseline="0" dirty="0" smtClean="0"/>
                        <a:t> cell disease</a:t>
                      </a:r>
                      <a:endParaRPr lang="en-GB" sz="2400" dirty="0"/>
                    </a:p>
                  </a:txBody>
                  <a:tcPr anchor="ctr"/>
                </a:tc>
                <a:tc>
                  <a:txBody>
                    <a:bodyPr/>
                    <a:lstStyle/>
                    <a:p>
                      <a:pPr algn="ctr"/>
                      <a:r>
                        <a:rPr lang="en-GB" sz="2400" dirty="0" smtClean="0"/>
                        <a:t>Sickle haemoglobin</a:t>
                      </a:r>
                      <a:endParaRPr lang="en-GB" sz="2400" dirty="0"/>
                    </a:p>
                  </a:txBody>
                  <a:tcPr anchor="ctr"/>
                </a:tc>
              </a:tr>
            </a:tbl>
          </a:graphicData>
        </a:graphic>
      </p:graphicFrame>
      <p:sp>
        <p:nvSpPr>
          <p:cNvPr id="4" name="Text Box 1035"/>
          <p:cNvSpPr txBox="1">
            <a:spLocks noChangeArrowheads="1"/>
          </p:cNvSpPr>
          <p:nvPr/>
        </p:nvSpPr>
        <p:spPr bwMode="auto">
          <a:xfrm>
            <a:off x="7467600" y="4343400"/>
            <a:ext cx="3505200" cy="400110"/>
          </a:xfrm>
          <a:prstGeom prst="rect">
            <a:avLst/>
          </a:prstGeom>
          <a:noFill/>
          <a:ln w="9525">
            <a:noFill/>
            <a:miter lim="800000"/>
            <a:headEnd/>
            <a:tailEnd/>
          </a:ln>
        </p:spPr>
        <p:txBody>
          <a:bodyPr>
            <a:spAutoFit/>
          </a:bodyPr>
          <a:lstStyle/>
          <a:p>
            <a:pPr>
              <a:spcBef>
                <a:spcPct val="50000"/>
              </a:spcBef>
              <a:tabLst>
                <a:tab pos="2401888" algn="l"/>
              </a:tabLst>
            </a:pPr>
            <a:endParaRPr lang="en-GB" sz="2000" dirty="0">
              <a:solidFill>
                <a:srgbClr val="FFCC00"/>
              </a:solidFill>
              <a:latin typeface="Comic Sans MS" pitchFamily="66" charset="0"/>
            </a:endParaRPr>
          </a:p>
        </p:txBody>
      </p:sp>
      <p:sp>
        <p:nvSpPr>
          <p:cNvPr id="6" name="TextBox 5"/>
          <p:cNvSpPr txBox="1"/>
          <p:nvPr/>
        </p:nvSpPr>
        <p:spPr>
          <a:xfrm>
            <a:off x="7611414" y="376231"/>
            <a:ext cx="4407796" cy="923330"/>
          </a:xfrm>
          <a:prstGeom prst="rect">
            <a:avLst/>
          </a:prstGeom>
          <a:noFill/>
        </p:spPr>
        <p:txBody>
          <a:bodyPr wrap="square" rtlCol="0">
            <a:spAutoFit/>
          </a:bodyPr>
          <a:lstStyle/>
          <a:p>
            <a:r>
              <a:rPr lang="en-GB" dirty="0">
                <a:solidFill>
                  <a:schemeClr val="accent2"/>
                </a:solidFill>
              </a:rPr>
              <a:t>Research and prepare a leaflet on sickle cell anaemia. It should include</a:t>
            </a:r>
          </a:p>
          <a:p>
            <a:pPr lvl="1"/>
            <a:r>
              <a:rPr lang="en-GB" dirty="0" smtClean="0">
                <a:solidFill>
                  <a:srgbClr val="FF0000"/>
                </a:solidFill>
              </a:rPr>
              <a:t>Codominance (2)</a:t>
            </a:r>
            <a:endParaRPr lang="en-GB" dirty="0"/>
          </a:p>
        </p:txBody>
      </p:sp>
      <p:sp>
        <p:nvSpPr>
          <p:cNvPr id="9" name="TextBox 8"/>
          <p:cNvSpPr txBox="1"/>
          <p:nvPr/>
        </p:nvSpPr>
        <p:spPr>
          <a:xfrm>
            <a:off x="1004552" y="4743510"/>
            <a:ext cx="10277341" cy="1569660"/>
          </a:xfrm>
          <a:prstGeom prst="rect">
            <a:avLst/>
          </a:prstGeom>
          <a:noFill/>
        </p:spPr>
        <p:txBody>
          <a:bodyPr wrap="square" rtlCol="0">
            <a:spAutoFit/>
          </a:bodyPr>
          <a:lstStyle/>
          <a:p>
            <a:r>
              <a:rPr lang="en-GB" sz="2400" dirty="0" smtClean="0"/>
              <a:t>If we consider sickle cell anaemia as the phenotype the disorder has a recessive inheritance pattern.</a:t>
            </a:r>
          </a:p>
          <a:p>
            <a:r>
              <a:rPr lang="en-GB" sz="2400" dirty="0" smtClean="0"/>
              <a:t>If we consider the type of haemoglobin as the phenotype then the alleles are codominant</a:t>
            </a:r>
            <a:endParaRPr lang="en-GB" sz="2400" dirty="0"/>
          </a:p>
        </p:txBody>
      </p:sp>
    </p:spTree>
    <p:extLst>
      <p:ext uri="{BB962C8B-B14F-4D97-AF65-F5344CB8AC3E}">
        <p14:creationId xmlns:p14="http://schemas.microsoft.com/office/powerpoint/2010/main" val="381183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
          <p:cNvSpPr>
            <a:spLocks noGrp="1" noChangeArrowheads="1"/>
          </p:cNvSpPr>
          <p:nvPr>
            <p:ph type="title"/>
          </p:nvPr>
        </p:nvSpPr>
        <p:spPr>
          <a:xfrm>
            <a:off x="595688" y="253967"/>
            <a:ext cx="7772400" cy="1143000"/>
          </a:xfrm>
        </p:spPr>
        <p:txBody>
          <a:bodyPr>
            <a:normAutofit fontScale="90000"/>
          </a:bodyPr>
          <a:lstStyle/>
          <a:p>
            <a:pPr algn="ctr" eaLnBrk="1" hangingPunct="1"/>
            <a:r>
              <a:rPr lang="en-GB" sz="4800" b="1" dirty="0">
                <a:solidFill>
                  <a:srgbClr val="006666"/>
                </a:solidFill>
                <a:latin typeface="Calibri" pitchFamily="34" charset="0"/>
                <a:cs typeface="Arial" charset="0"/>
              </a:rPr>
              <a:t>Distribution of Sickle-cell anaemia and malaria</a:t>
            </a:r>
          </a:p>
        </p:txBody>
      </p:sp>
      <p:grpSp>
        <p:nvGrpSpPr>
          <p:cNvPr id="2" name="Group 5"/>
          <p:cNvGrpSpPr/>
          <p:nvPr/>
        </p:nvGrpSpPr>
        <p:grpSpPr>
          <a:xfrm>
            <a:off x="2095473" y="1571612"/>
            <a:ext cx="8102629" cy="2654300"/>
            <a:chOff x="571472" y="1571612"/>
            <a:chExt cx="8102629" cy="2654300"/>
          </a:xfrm>
        </p:grpSpPr>
        <p:pic>
          <p:nvPicPr>
            <p:cNvPr id="22531" name="Picture 5" descr="map of endemic falciparum malarial regions of the Old World showing high frequencies around the Mediterranean Basin, in Central Africa, and South Asia"/>
            <p:cNvPicPr>
              <a:picLocks noGrp="1" noChangeAspect="1" noChangeArrowheads="1"/>
            </p:cNvPicPr>
            <p:nvPr>
              <p:ph sz="half" idx="1"/>
            </p:nvPr>
          </p:nvPicPr>
          <p:blipFill>
            <a:blip r:embed="rId2" cstate="print"/>
            <a:srcRect/>
            <a:stretch>
              <a:fillRect/>
            </a:stretch>
          </p:blipFill>
          <p:spPr>
            <a:xfrm>
              <a:off x="571472" y="1571612"/>
              <a:ext cx="4014787" cy="2611438"/>
            </a:xfrm>
            <a:noFill/>
          </p:spPr>
        </p:pic>
        <p:pic>
          <p:nvPicPr>
            <p:cNvPr id="22532" name="Picture 9" descr="map of high frequency sickle-cell anemia areas of the Old World showing that it is most common in West Central Africa and India"/>
            <p:cNvPicPr>
              <a:picLocks noGrp="1" noChangeAspect="1" noChangeArrowheads="1"/>
            </p:cNvPicPr>
            <p:nvPr>
              <p:ph sz="half" idx="2"/>
            </p:nvPr>
          </p:nvPicPr>
          <p:blipFill>
            <a:blip r:embed="rId3" cstate="print"/>
            <a:srcRect/>
            <a:stretch>
              <a:fillRect/>
            </a:stretch>
          </p:blipFill>
          <p:spPr>
            <a:xfrm>
              <a:off x="4714876" y="1571612"/>
              <a:ext cx="3959225" cy="2654300"/>
            </a:xfrm>
            <a:noFill/>
          </p:spPr>
        </p:pic>
      </p:grpSp>
      <p:sp>
        <p:nvSpPr>
          <p:cNvPr id="5" name="TextBox 4"/>
          <p:cNvSpPr txBox="1"/>
          <p:nvPr/>
        </p:nvSpPr>
        <p:spPr>
          <a:xfrm>
            <a:off x="2095472" y="4357695"/>
            <a:ext cx="8001056" cy="2062103"/>
          </a:xfrm>
          <a:prstGeom prst="rect">
            <a:avLst/>
          </a:prstGeom>
          <a:noFill/>
        </p:spPr>
        <p:txBody>
          <a:bodyPr wrap="square" rtlCol="0">
            <a:spAutoFit/>
          </a:bodyPr>
          <a:lstStyle/>
          <a:p>
            <a:r>
              <a:rPr lang="en-GB" sz="2400" dirty="0"/>
              <a:t>There are many instances when correlation and causation are just a coincidence and there is no causation or mechanism that likes the two variables.</a:t>
            </a:r>
          </a:p>
          <a:p>
            <a:endParaRPr lang="en-GB" sz="800" dirty="0"/>
          </a:p>
          <a:p>
            <a:r>
              <a:rPr lang="en-GB" sz="2400" dirty="0"/>
              <a:t>There is however a well established causation between the sickle cell allele and the distribution of malaria.</a:t>
            </a:r>
          </a:p>
        </p:txBody>
      </p:sp>
      <p:sp>
        <p:nvSpPr>
          <p:cNvPr id="7" name="TextBox 6"/>
          <p:cNvSpPr txBox="1"/>
          <p:nvPr/>
        </p:nvSpPr>
        <p:spPr>
          <a:xfrm>
            <a:off x="8242479" y="376231"/>
            <a:ext cx="3776731" cy="1200329"/>
          </a:xfrm>
          <a:prstGeom prst="rect">
            <a:avLst/>
          </a:prstGeom>
          <a:noFill/>
        </p:spPr>
        <p:txBody>
          <a:bodyPr wrap="square" rtlCol="0">
            <a:spAutoFit/>
          </a:bodyPr>
          <a:lstStyle/>
          <a:p>
            <a:r>
              <a:rPr lang="en-GB" dirty="0">
                <a:solidFill>
                  <a:schemeClr val="accent2"/>
                </a:solidFill>
              </a:rPr>
              <a:t>Research and prepare a leaflet on sickle cell anaemia. It should include</a:t>
            </a:r>
          </a:p>
          <a:p>
            <a:pPr lvl="1"/>
            <a:r>
              <a:rPr lang="en-GB" dirty="0" smtClean="0">
                <a:solidFill>
                  <a:srgbClr val="FF0000"/>
                </a:solidFill>
              </a:rPr>
              <a:t>Worldwide distribution and the link to malaria(2)</a:t>
            </a:r>
            <a:endParaRPr lang="en-GB" dirty="0"/>
          </a:p>
        </p:txBody>
      </p:sp>
    </p:spTree>
    <p:extLst>
      <p:ext uri="{BB962C8B-B14F-4D97-AF65-F5344CB8AC3E}">
        <p14:creationId xmlns:p14="http://schemas.microsoft.com/office/powerpoint/2010/main" val="219375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83</TotalTime>
  <Words>1632</Words>
  <Application>Microsoft Office PowerPoint</Application>
  <PresentationFormat>Widescreen</PresentationFormat>
  <Paragraphs>268</Paragraphs>
  <Slides>30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Comic Sans MS</vt:lpstr>
      <vt:lpstr>Constantia</vt:lpstr>
      <vt:lpstr>Times New Roman</vt:lpstr>
      <vt:lpstr>Tw Cen MT</vt:lpstr>
      <vt:lpstr>Tw Cen MT Condensed</vt:lpstr>
      <vt:lpstr>Wingdings 3</vt:lpstr>
      <vt:lpstr>Integral</vt:lpstr>
      <vt:lpstr>Dihybrid crosses, sex linkage and multiple alleles</vt:lpstr>
      <vt:lpstr>Learning outcomes</vt:lpstr>
      <vt:lpstr>Starter – peer assess Homework</vt:lpstr>
      <vt:lpstr>Sickle cell anaemia at the tissue level: </vt:lpstr>
      <vt:lpstr>PowerPoint Presentation</vt:lpstr>
      <vt:lpstr>PowerPoint Presentation</vt:lpstr>
      <vt:lpstr>PowerPoint Presentation</vt:lpstr>
      <vt:lpstr>codominance </vt:lpstr>
      <vt:lpstr>Distribution of Sickle-cell anaemia and malaria</vt:lpstr>
      <vt:lpstr>Malaria </vt:lpstr>
      <vt:lpstr>PowerPoint Presentation</vt:lpstr>
      <vt:lpstr>Learning outcomes</vt:lpstr>
      <vt:lpstr>Sex chromosomes and genes.</vt:lpstr>
      <vt:lpstr>Sex Linkage</vt:lpstr>
      <vt:lpstr>Colour-blindness</vt:lpstr>
      <vt:lpstr>Inheritance of colour-blindness: </vt:lpstr>
      <vt:lpstr>Haemophilia</vt:lpstr>
      <vt:lpstr>PowerPoint Presentation</vt:lpstr>
      <vt:lpstr>Female and sex linkage</vt:lpstr>
      <vt:lpstr>Exam question</vt:lpstr>
      <vt:lpstr>Exam question</vt:lpstr>
      <vt:lpstr>Multiple Alleles</vt:lpstr>
      <vt:lpstr>Human Blood Groups</vt:lpstr>
      <vt:lpstr>Human Blood Groups</vt:lpstr>
      <vt:lpstr>Human Blood Group Answers</vt:lpstr>
      <vt:lpstr>Human Blood Group Answers</vt:lpstr>
      <vt:lpstr>Pedigree charts</vt:lpstr>
      <vt:lpstr>PowerPoint Presentation</vt:lpstr>
      <vt:lpstr>PowerPoint Presentation</vt:lpstr>
      <vt:lpstr>Homework - Multiple Alleles: Hierarchy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Hawke</dc:creator>
  <cp:lastModifiedBy>Helen Hawke</cp:lastModifiedBy>
  <cp:revision>15</cp:revision>
  <dcterms:created xsi:type="dcterms:W3CDTF">2016-07-26T05:29:31Z</dcterms:created>
  <dcterms:modified xsi:type="dcterms:W3CDTF">2016-07-26T06:59:06Z</dcterms:modified>
</cp:coreProperties>
</file>