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4" r:id="rId3"/>
    <p:sldId id="259" r:id="rId4"/>
    <p:sldId id="273" r:id="rId5"/>
    <p:sldId id="261" r:id="rId6"/>
    <p:sldId id="262" r:id="rId7"/>
    <p:sldId id="275" r:id="rId8"/>
    <p:sldId id="264" r:id="rId9"/>
    <p:sldId id="265" r:id="rId10"/>
    <p:sldId id="266" r:id="rId11"/>
    <p:sldId id="267" r:id="rId12"/>
    <p:sldId id="268" r:id="rId13"/>
    <p:sldId id="269" r:id="rId14"/>
    <p:sldId id="270" r:id="rId15"/>
    <p:sldId id="278" r:id="rId16"/>
    <p:sldId id="276"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3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939DB-CD89-493D-A0C3-A6FB6D540563}" type="datetimeFigureOut">
              <a:rPr lang="en-GB" smtClean="0"/>
              <a:t>15/03/2017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95C5E3-730F-43C1-9F22-65B41D1D7AC2}" type="slidenum">
              <a:rPr lang="en-GB" smtClean="0"/>
              <a:t>‹#›</a:t>
            </a:fld>
            <a:endParaRPr lang="en-GB"/>
          </a:p>
        </p:txBody>
      </p:sp>
    </p:spTree>
    <p:extLst>
      <p:ext uri="{BB962C8B-B14F-4D97-AF65-F5344CB8AC3E}">
        <p14:creationId xmlns:p14="http://schemas.microsoft.com/office/powerpoint/2010/main" val="261649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362D21-2B35-4313-BE43-28D714497F47}" type="slidenum">
              <a:rPr lang="en-GB" smtClean="0"/>
              <a:pPr fontAlgn="base">
                <a:spcBef>
                  <a:spcPct val="0"/>
                </a:spcBef>
                <a:spcAft>
                  <a:spcPct val="0"/>
                </a:spcAft>
                <a:defRPr/>
              </a:pPr>
              <a:t>3</a:t>
            </a:fld>
            <a:endParaRPr lang="en-GB" smtClean="0"/>
          </a:p>
        </p:txBody>
      </p:sp>
      <p:sp>
        <p:nvSpPr>
          <p:cNvPr id="20483" name="Rectangle 8"/>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t>Boardworks GCSE Additional Science: Biology  </a:t>
            </a:r>
          </a:p>
          <a:p>
            <a:pPr fontAlgn="base">
              <a:spcBef>
                <a:spcPct val="0"/>
              </a:spcBef>
              <a:spcAft>
                <a:spcPct val="0"/>
              </a:spcAft>
              <a:defRPr/>
            </a:pPr>
            <a:r>
              <a:rPr lang="en-GB" smtClean="0"/>
              <a:t>Decay and Recycling</a:t>
            </a:r>
          </a:p>
        </p:txBody>
      </p:sp>
      <p:sp>
        <p:nvSpPr>
          <p:cNvPr id="286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7" name="Rectangle 3"/>
          <p:cNvSpPr>
            <a:spLocks noGrp="1" noChangeArrowheads="1"/>
          </p:cNvSpPr>
          <p:nvPr>
            <p:ph type="body" idx="1"/>
          </p:nvPr>
        </p:nvSpPr>
        <p:spPr bwMode="auto">
          <a:xfrm>
            <a:off x="914508" y="4343913"/>
            <a:ext cx="5028986" cy="4114361"/>
          </a:xfrm>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9076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C21216-7083-437F-A0E1-3B3523A04ABB}" type="slidenum">
              <a:rPr lang="en-GB" smtClean="0"/>
              <a:pPr fontAlgn="base">
                <a:spcBef>
                  <a:spcPct val="0"/>
                </a:spcBef>
                <a:spcAft>
                  <a:spcPct val="0"/>
                </a:spcAft>
                <a:defRPr/>
              </a:pPr>
              <a:t>4</a:t>
            </a:fld>
            <a:endParaRPr lang="en-GB" smtClean="0"/>
          </a:p>
        </p:txBody>
      </p:sp>
      <p:sp>
        <p:nvSpPr>
          <p:cNvPr id="22531" name="Rectangle 8"/>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t>Boardworks GCSE Additional Science: Biology  </a:t>
            </a:r>
          </a:p>
          <a:p>
            <a:pPr fontAlgn="base">
              <a:spcBef>
                <a:spcPct val="0"/>
              </a:spcBef>
              <a:spcAft>
                <a:spcPct val="0"/>
              </a:spcAft>
              <a:defRPr/>
            </a:pPr>
            <a:r>
              <a:rPr lang="en-GB" smtClean="0"/>
              <a:t>Decay and Recycling</a:t>
            </a:r>
          </a:p>
        </p:txBody>
      </p:sp>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Photo credit:</a:t>
            </a:r>
            <a:r>
              <a:rPr lang="en-US" smtClean="0"/>
              <a:t> © 2007 Jupiterimages Corporation</a:t>
            </a:r>
          </a:p>
          <a:p>
            <a:pPr eaLnBrk="1" hangingPunct="1">
              <a:spcBef>
                <a:spcPct val="0"/>
              </a:spcBef>
            </a:pPr>
            <a:endParaRPr lang="en-GB" b="1" smtClean="0"/>
          </a:p>
          <a:p>
            <a:pPr eaLnBrk="1" hangingPunct="1">
              <a:spcBef>
                <a:spcPct val="0"/>
              </a:spcBef>
            </a:pPr>
            <a:r>
              <a:rPr lang="en-GB" b="1" smtClean="0"/>
              <a:t>Teacher notes</a:t>
            </a:r>
          </a:p>
          <a:p>
            <a:pPr eaLnBrk="1" hangingPunct="1">
              <a:spcBef>
                <a:spcPct val="0"/>
              </a:spcBef>
            </a:pPr>
            <a:r>
              <a:rPr lang="en-GB" smtClean="0"/>
              <a:t>‘Saprophyte’ is the older term for saprotroph. As bacteria and fungi are no longer classified as belonging to the plant kingdom, the term ‘phyte’ is now deemed inappropriate to describe these organisms within the scientific community. Please consult the appropriate exam board specifications for further guidance.</a:t>
            </a:r>
          </a:p>
        </p:txBody>
      </p:sp>
    </p:spTree>
    <p:extLst>
      <p:ext uri="{BB962C8B-B14F-4D97-AF65-F5344CB8AC3E}">
        <p14:creationId xmlns:p14="http://schemas.microsoft.com/office/powerpoint/2010/main" val="80658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51A362-437E-4B6F-B44C-6AEA23968641}" type="slidenum">
              <a:rPr lang="en-GB" smtClean="0"/>
              <a:pPr fontAlgn="base">
                <a:spcBef>
                  <a:spcPct val="0"/>
                </a:spcBef>
                <a:spcAft>
                  <a:spcPct val="0"/>
                </a:spcAft>
                <a:defRPr/>
              </a:pPr>
              <a:t>5</a:t>
            </a:fld>
            <a:endParaRPr lang="en-GB" smtClean="0"/>
          </a:p>
        </p:txBody>
      </p:sp>
      <p:sp>
        <p:nvSpPr>
          <p:cNvPr id="25603" name="Rectangle 8"/>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t>Boardworks GCSE Additional Science: Biology  </a:t>
            </a:r>
          </a:p>
          <a:p>
            <a:pPr fontAlgn="base">
              <a:spcBef>
                <a:spcPct val="0"/>
              </a:spcBef>
              <a:spcAft>
                <a:spcPct val="0"/>
              </a:spcAft>
              <a:defRPr/>
            </a:pPr>
            <a:r>
              <a:rPr lang="en-GB" smtClean="0"/>
              <a:t>Decay and Recycling</a:t>
            </a:r>
          </a:p>
        </p:txBody>
      </p:sp>
      <p:sp>
        <p:nvSpPr>
          <p:cNvPr id="297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0623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042B779-0372-4635-9AAC-15CD95750E45}" type="datetimeFigureOut">
              <a:rPr lang="en-GB" smtClean="0"/>
              <a:t>15/03/2017</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B9C99148-B4DC-441A-8887-6FB3AAF7BA98}"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42B779-0372-4635-9AAC-15CD95750E45}" type="datetimeFigureOut">
              <a:rPr lang="en-GB" smtClean="0"/>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99148-B4DC-441A-8887-6FB3AAF7BA9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42B779-0372-4635-9AAC-15CD95750E45}" type="datetimeFigureOut">
              <a:rPr lang="en-GB" smtClean="0"/>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99148-B4DC-441A-8887-6FB3AAF7BA9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42B779-0372-4635-9AAC-15CD95750E45}" type="datetimeFigureOut">
              <a:rPr lang="en-GB" smtClean="0"/>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99148-B4DC-441A-8887-6FB3AAF7BA9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42B779-0372-4635-9AAC-15CD95750E45}" type="datetimeFigureOut">
              <a:rPr lang="en-GB" smtClean="0"/>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99148-B4DC-441A-8887-6FB3AAF7BA98}"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42B779-0372-4635-9AAC-15CD95750E45}" type="datetimeFigureOut">
              <a:rPr lang="en-GB" smtClean="0"/>
              <a:t>15/03/2017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C99148-B4DC-441A-8887-6FB3AAF7BA9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42B779-0372-4635-9AAC-15CD95750E45}" type="datetimeFigureOut">
              <a:rPr lang="en-GB" smtClean="0"/>
              <a:t>15/03/2017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C99148-B4DC-441A-8887-6FB3AAF7BA9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42B779-0372-4635-9AAC-15CD95750E45}" type="datetimeFigureOut">
              <a:rPr lang="en-GB" smtClean="0"/>
              <a:t>15/03/2017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C99148-B4DC-441A-8887-6FB3AAF7BA9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2B779-0372-4635-9AAC-15CD95750E45}" type="datetimeFigureOut">
              <a:rPr lang="en-GB" smtClean="0"/>
              <a:t>15/03/2017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C99148-B4DC-441A-8887-6FB3AAF7BA9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42B779-0372-4635-9AAC-15CD95750E45}" type="datetimeFigureOut">
              <a:rPr lang="en-GB" smtClean="0"/>
              <a:t>15/03/2017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C99148-B4DC-441A-8887-6FB3AAF7BA9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042B779-0372-4635-9AAC-15CD95750E45}" type="datetimeFigureOut">
              <a:rPr lang="en-GB" smtClean="0"/>
              <a:t>15/03/2017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B9C99148-B4DC-441A-8887-6FB3AAF7BA98}"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042B779-0372-4635-9AAC-15CD95750E45}" type="datetimeFigureOut">
              <a:rPr lang="en-GB" smtClean="0"/>
              <a:t>15/03/2017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9C99148-B4DC-441A-8887-6FB3AAF7BA98}"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Decomposers and recycling</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28625" y="0"/>
            <a:ext cx="8229600" cy="1000125"/>
          </a:xfrm>
        </p:spPr>
        <p:txBody>
          <a:bodyPr/>
          <a:lstStyle/>
          <a:p>
            <a:r>
              <a:rPr lang="en-GB" b="1" smtClean="0"/>
              <a:t>Nitrogen Fixation</a:t>
            </a:r>
            <a:endParaRPr lang="en-GB" smtClean="0"/>
          </a:p>
        </p:txBody>
      </p:sp>
      <p:sp>
        <p:nvSpPr>
          <p:cNvPr id="3" name="Content Placeholder 2"/>
          <p:cNvSpPr>
            <a:spLocks noGrp="1"/>
          </p:cNvSpPr>
          <p:nvPr>
            <p:ph idx="1"/>
          </p:nvPr>
        </p:nvSpPr>
        <p:spPr>
          <a:xfrm>
            <a:off x="457200" y="1000125"/>
            <a:ext cx="8229600" cy="1428750"/>
          </a:xfrm>
        </p:spPr>
        <p:txBody>
          <a:bodyPr>
            <a:normAutofit/>
          </a:bodyPr>
          <a:lstStyle/>
          <a:p>
            <a:r>
              <a:rPr lang="en-GB" dirty="0" smtClean="0"/>
              <a:t>The nitrogen-fixing bacteria (</a:t>
            </a:r>
            <a:r>
              <a:rPr lang="en-GB" i="1" dirty="0" err="1" smtClean="0"/>
              <a:t>Rhizobium</a:t>
            </a:r>
            <a:r>
              <a:rPr lang="en-GB" dirty="0" smtClean="0"/>
              <a:t>) may live in colonies inside the cells of root nodules of </a:t>
            </a:r>
            <a:r>
              <a:rPr lang="en-GB" dirty="0" smtClean="0">
                <a:solidFill>
                  <a:srgbClr val="FF0000"/>
                </a:solidFill>
              </a:rPr>
              <a:t>leguminous</a:t>
            </a:r>
            <a:r>
              <a:rPr lang="en-GB" dirty="0" smtClean="0"/>
              <a:t> plants such as clover or peas (</a:t>
            </a:r>
            <a:r>
              <a:rPr lang="en-GB" dirty="0" smtClean="0">
                <a:solidFill>
                  <a:srgbClr val="FF0000"/>
                </a:solidFill>
              </a:rPr>
              <a:t>mutualism</a:t>
            </a:r>
            <a:r>
              <a:rPr lang="en-GB" dirty="0" smtClean="0"/>
              <a:t>). </a:t>
            </a:r>
          </a:p>
          <a:p>
            <a:endParaRPr lang="en-GB" dirty="0" smtClean="0"/>
          </a:p>
        </p:txBody>
      </p:sp>
      <p:pic>
        <p:nvPicPr>
          <p:cNvPr id="34818" name="Picture 2" descr="http://media-2.web.britannica.com/eb-media/38/6538-004-2E138DF9.gif"/>
          <p:cNvPicPr>
            <a:picLocks noChangeAspect="1" noChangeArrowheads="1"/>
          </p:cNvPicPr>
          <p:nvPr/>
        </p:nvPicPr>
        <p:blipFill>
          <a:blip r:embed="rId2" cstate="print"/>
          <a:srcRect l="1282" t="3336" r="1923" b="5557"/>
          <a:stretch>
            <a:fillRect/>
          </a:stretch>
        </p:blipFill>
        <p:spPr bwMode="auto">
          <a:xfrm>
            <a:off x="428625" y="2357438"/>
            <a:ext cx="5440363" cy="2951162"/>
          </a:xfrm>
          <a:prstGeom prst="rect">
            <a:avLst/>
          </a:prstGeom>
          <a:noFill/>
          <a:ln w="9525">
            <a:noFill/>
            <a:miter lim="800000"/>
            <a:headEnd/>
            <a:tailEnd/>
          </a:ln>
        </p:spPr>
      </p:pic>
      <p:sp>
        <p:nvSpPr>
          <p:cNvPr id="6" name="TextBox 5"/>
          <p:cNvSpPr txBox="1"/>
          <p:nvPr/>
        </p:nvSpPr>
        <p:spPr>
          <a:xfrm>
            <a:off x="5929313" y="2286000"/>
            <a:ext cx="2928937" cy="2492375"/>
          </a:xfrm>
          <a:prstGeom prst="rect">
            <a:avLst/>
          </a:prstGeom>
          <a:noFill/>
        </p:spPr>
        <p:txBody>
          <a:bodyPr>
            <a:spAutoFit/>
          </a:bodyPr>
          <a:lstStyle/>
          <a:p>
            <a:pPr>
              <a:defRPr/>
            </a:pPr>
            <a:r>
              <a:rPr lang="en-GB" sz="2600" dirty="0">
                <a:latin typeface="+mn-lt"/>
              </a:rPr>
              <a:t>In return for sugars from the plant, the bacteria fix nitrogen which can be used by the plant for growth.</a:t>
            </a:r>
          </a:p>
        </p:txBody>
      </p:sp>
      <p:sp>
        <p:nvSpPr>
          <p:cNvPr id="7" name="TextBox 6"/>
          <p:cNvSpPr txBox="1"/>
          <p:nvPr/>
        </p:nvSpPr>
        <p:spPr>
          <a:xfrm>
            <a:off x="357188" y="5500688"/>
            <a:ext cx="8572500" cy="1169987"/>
          </a:xfrm>
          <a:prstGeom prst="rect">
            <a:avLst/>
          </a:prstGeom>
          <a:noFill/>
        </p:spPr>
        <p:txBody>
          <a:bodyPr>
            <a:spAutoFit/>
          </a:bodyPr>
          <a:lstStyle/>
          <a:p>
            <a:pPr>
              <a:defRPr/>
            </a:pPr>
            <a:r>
              <a:rPr lang="en-GB" sz="2600" dirty="0">
                <a:latin typeface="+mn-lt"/>
              </a:rPr>
              <a:t>The nitrogen in the plant proteins is passed on to animals through food chains.</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34818"/>
                                        </p:tgtEl>
                                        <p:attrNameLst>
                                          <p:attrName>style.visibility</p:attrName>
                                        </p:attrNameLst>
                                      </p:cBhvr>
                                      <p:to>
                                        <p:strVal val="visible"/>
                                      </p:to>
                                    </p:set>
                                    <p:animEffect transition="in" filter="checkerboard(across)">
                                      <p:cBhvr>
                                        <p:cTn id="11" dur="500"/>
                                        <p:tgtEl>
                                          <p:spTgt spid="348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04850"/>
            <a:ext cx="8229600" cy="723900"/>
          </a:xfrm>
        </p:spPr>
        <p:txBody>
          <a:bodyPr>
            <a:normAutofit fontScale="90000"/>
          </a:bodyPr>
          <a:lstStyle/>
          <a:p>
            <a:pPr eaLnBrk="1" hangingPunct="1"/>
            <a:r>
              <a:rPr lang="en-GB" b="1" smtClean="0"/>
              <a:t>Ammonification</a:t>
            </a:r>
            <a:endParaRPr lang="en-GB" smtClean="0"/>
          </a:p>
        </p:txBody>
      </p:sp>
      <p:sp>
        <p:nvSpPr>
          <p:cNvPr id="3" name="Content Placeholder 2"/>
          <p:cNvSpPr>
            <a:spLocks noGrp="1"/>
          </p:cNvSpPr>
          <p:nvPr>
            <p:ph idx="1"/>
          </p:nvPr>
        </p:nvSpPr>
        <p:spPr>
          <a:xfrm>
            <a:off x="0" y="1428750"/>
            <a:ext cx="9144000" cy="4895850"/>
          </a:xfrm>
        </p:spPr>
        <p:txBody>
          <a:bodyPr>
            <a:normAutofit/>
          </a:bodyPr>
          <a:lstStyle/>
          <a:p>
            <a:pPr eaLnBrk="1" hangingPunct="1"/>
            <a:r>
              <a:rPr lang="en-GB" smtClean="0"/>
              <a:t>When living organisms excrete waste or die their nitrogen is returned to the soil in the form of </a:t>
            </a:r>
            <a:r>
              <a:rPr lang="en-GB" smtClean="0">
                <a:solidFill>
                  <a:srgbClr val="FF0000"/>
                </a:solidFill>
              </a:rPr>
              <a:t>ammonium</a:t>
            </a:r>
            <a:r>
              <a:rPr lang="en-GB" smtClean="0"/>
              <a:t> compounds  by </a:t>
            </a:r>
            <a:r>
              <a:rPr lang="en-GB" smtClean="0">
                <a:solidFill>
                  <a:srgbClr val="FF0000"/>
                </a:solidFill>
              </a:rPr>
              <a:t>saprobiotic</a:t>
            </a:r>
            <a:r>
              <a:rPr lang="en-GB" smtClean="0"/>
              <a:t> </a:t>
            </a:r>
            <a:r>
              <a:rPr lang="en-GB" smtClean="0">
                <a:solidFill>
                  <a:srgbClr val="FF0000"/>
                </a:solidFill>
              </a:rPr>
              <a:t>microorganisms </a:t>
            </a:r>
            <a:r>
              <a:rPr lang="en-GB" smtClean="0"/>
              <a:t>(bacteria and fungi).</a:t>
            </a:r>
          </a:p>
          <a:p>
            <a:pPr eaLnBrk="1" hangingPunct="1"/>
            <a:endParaRPr lang="en-GB" sz="800" smtClean="0"/>
          </a:p>
          <a:p>
            <a:pPr eaLnBrk="1" hangingPunct="1"/>
            <a:r>
              <a:rPr lang="en-GB" smtClean="0"/>
              <a:t>Microbial saprophytes break down proteins in detritus to form ammonium ions (</a:t>
            </a:r>
            <a:r>
              <a:rPr lang="en-GB" smtClean="0">
                <a:solidFill>
                  <a:srgbClr val="FF0000"/>
                </a:solidFill>
              </a:rPr>
              <a:t>ammonification or deamination</a:t>
            </a:r>
            <a:r>
              <a:rPr lang="en-GB" smtClean="0"/>
              <a:t>). </a:t>
            </a:r>
          </a:p>
          <a:p>
            <a:pPr eaLnBrk="1" hangingPunct="1"/>
            <a:endParaRPr lang="en-GB" sz="800" smtClean="0"/>
          </a:p>
          <a:p>
            <a:pPr eaLnBrk="1" hangingPunct="1"/>
            <a:r>
              <a:rPr lang="en-GB" smtClean="0"/>
              <a:t>This is where nitrogen returns to                                            the non-living component of the                                               ecosystem.</a:t>
            </a:r>
          </a:p>
        </p:txBody>
      </p:sp>
      <p:pic>
        <p:nvPicPr>
          <p:cNvPr id="13317" name="Picture 5" descr="http://www.planetsave.com/files/2008/05/fungi.jpg"/>
          <p:cNvPicPr>
            <a:picLocks noChangeAspect="1" noChangeArrowheads="1"/>
          </p:cNvPicPr>
          <p:nvPr/>
        </p:nvPicPr>
        <p:blipFill>
          <a:blip r:embed="rId2" cstate="print"/>
          <a:srcRect t="11511" b="11511"/>
          <a:stretch>
            <a:fillRect/>
          </a:stretch>
        </p:blipFill>
        <p:spPr bwMode="auto">
          <a:xfrm>
            <a:off x="5357813" y="4000500"/>
            <a:ext cx="3357562" cy="1939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checkerboard(across)">
                                      <p:cBhvr>
                                        <p:cTn id="11" dur="500"/>
                                        <p:tgtEl>
                                          <p:spTgt spid="1331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a:xfrm>
            <a:off x="428625" y="0"/>
            <a:ext cx="8229600" cy="1143000"/>
          </a:xfrm>
        </p:spPr>
        <p:txBody>
          <a:bodyPr/>
          <a:lstStyle/>
          <a:p>
            <a:pPr eaLnBrk="1" hangingPunct="1"/>
            <a:r>
              <a:rPr lang="en-GB" b="1" smtClean="0"/>
              <a:t>Nitrification</a:t>
            </a:r>
            <a:endParaRPr lang="en-GB" smtClean="0"/>
          </a:p>
        </p:txBody>
      </p:sp>
      <p:sp>
        <p:nvSpPr>
          <p:cNvPr id="3" name="Content Placeholder 2"/>
          <p:cNvSpPr>
            <a:spLocks noGrp="1"/>
          </p:cNvSpPr>
          <p:nvPr>
            <p:ph idx="1"/>
          </p:nvPr>
        </p:nvSpPr>
        <p:spPr>
          <a:xfrm>
            <a:off x="457200" y="1214438"/>
            <a:ext cx="8229600" cy="5110162"/>
          </a:xfrm>
        </p:spPr>
        <p:txBody>
          <a:bodyPr>
            <a:normAutofit/>
          </a:bodyPr>
          <a:lstStyle/>
          <a:p>
            <a:pPr eaLnBrk="1" hangingPunct="1"/>
            <a:r>
              <a:rPr lang="en-GB" dirty="0" smtClean="0"/>
              <a:t>Plants can only take up nitrogen in the form of nitrate.</a:t>
            </a:r>
          </a:p>
          <a:p>
            <a:pPr eaLnBrk="1" hangingPunct="1"/>
            <a:endParaRPr lang="en-GB" sz="800" dirty="0" smtClean="0"/>
          </a:p>
          <a:p>
            <a:pPr eaLnBrk="1" hangingPunct="1"/>
            <a:r>
              <a:rPr lang="en-GB" dirty="0" smtClean="0"/>
              <a:t>Ammonium compounds are oxidised into nitrates by </a:t>
            </a:r>
            <a:r>
              <a:rPr lang="en-GB" dirty="0" smtClean="0">
                <a:solidFill>
                  <a:srgbClr val="FF0000"/>
                </a:solidFill>
              </a:rPr>
              <a:t>nitrifying bacteria </a:t>
            </a:r>
            <a:r>
              <a:rPr lang="en-GB" dirty="0" smtClean="0"/>
              <a:t>in two stages: </a:t>
            </a:r>
          </a:p>
          <a:p>
            <a:pPr eaLnBrk="1" hangingPunct="1"/>
            <a:endParaRPr lang="en-GB" sz="1000" dirty="0" smtClean="0"/>
          </a:p>
          <a:p>
            <a:pPr lvl="1" eaLnBrk="1" hangingPunct="1"/>
            <a:r>
              <a:rPr lang="en-GB" dirty="0" smtClean="0"/>
              <a:t>first forming nitrite ions (</a:t>
            </a:r>
            <a:r>
              <a:rPr lang="en-GB" i="1" dirty="0" err="1" smtClean="0"/>
              <a:t>Nitrosomonas</a:t>
            </a:r>
            <a:r>
              <a:rPr lang="en-GB" dirty="0" smtClean="0"/>
              <a:t>)</a:t>
            </a:r>
          </a:p>
          <a:p>
            <a:pPr lvl="1" eaLnBrk="1" hangingPunct="1"/>
            <a:r>
              <a:rPr lang="en-GB" dirty="0" smtClean="0"/>
              <a:t>then forming nitrate ions (</a:t>
            </a:r>
            <a:r>
              <a:rPr lang="en-GB" i="1" dirty="0" err="1" smtClean="0"/>
              <a:t>Nitrobacter</a:t>
            </a:r>
            <a:r>
              <a:rPr lang="en-GB" dirty="0" smtClean="0"/>
              <a:t>)</a:t>
            </a:r>
          </a:p>
          <a:p>
            <a:pPr lvl="1" eaLnBrk="1" hangingPunct="1"/>
            <a:endParaRPr lang="en-GB" sz="1000" dirty="0" smtClean="0"/>
          </a:p>
          <a:p>
            <a:pPr lvl="1" eaLnBrk="1" hangingPunct="1">
              <a:buFont typeface="Wingdings 2" pitchFamily="18" charset="2"/>
              <a:buNone/>
            </a:pPr>
            <a:endParaRPr lang="en-GB" sz="1000" dirty="0" smtClean="0"/>
          </a:p>
          <a:p>
            <a:pPr eaLnBrk="1" hangingPunct="1"/>
            <a:r>
              <a:rPr lang="en-GB" dirty="0" smtClean="0"/>
              <a:t>This is an </a:t>
            </a:r>
            <a:r>
              <a:rPr lang="en-GB" dirty="0" smtClean="0">
                <a:solidFill>
                  <a:srgbClr val="FF0000"/>
                </a:solidFill>
              </a:rPr>
              <a:t>oxidation</a:t>
            </a:r>
            <a:r>
              <a:rPr lang="en-GB" dirty="0" smtClean="0"/>
              <a:t> reaction and so releases energy.</a:t>
            </a:r>
          </a:p>
          <a:p>
            <a:pPr lvl="1" eaLnBrk="1" hangingPunct="1"/>
            <a:endParaRPr lang="en-GB" sz="1000" dirty="0" smtClean="0"/>
          </a:p>
          <a:p>
            <a:pPr eaLnBrk="1" hangingPunct="1"/>
            <a:r>
              <a:rPr lang="en-GB" dirty="0" smtClean="0"/>
              <a:t>These are </a:t>
            </a:r>
            <a:r>
              <a:rPr lang="en-GB" dirty="0" smtClean="0">
                <a:solidFill>
                  <a:srgbClr val="FF0000"/>
                </a:solidFill>
              </a:rPr>
              <a:t>chemosynthetic</a:t>
            </a:r>
            <a:r>
              <a:rPr lang="en-GB" dirty="0" smtClean="0"/>
              <a:t> bacteria, which means they use the energy released by nitrification to live. </a:t>
            </a:r>
          </a:p>
        </p:txBody>
      </p:sp>
      <p:pic>
        <p:nvPicPr>
          <p:cNvPr id="14343" name="Picture 7" descr="http://nani.com.vn/images/image%20bacteria/nitrobacter%20sp.jpg"/>
          <p:cNvPicPr>
            <a:picLocks noChangeAspect="1" noChangeArrowheads="1"/>
          </p:cNvPicPr>
          <p:nvPr/>
        </p:nvPicPr>
        <p:blipFill>
          <a:blip r:embed="rId2" cstate="print"/>
          <a:srcRect/>
          <a:stretch>
            <a:fillRect/>
          </a:stretch>
        </p:blipFill>
        <p:spPr bwMode="auto">
          <a:xfrm>
            <a:off x="6715125" y="2357438"/>
            <a:ext cx="2143125" cy="165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5" presetClass="entr" presetSubtype="10" fill="hold" nodeType="withEffect">
                                  <p:stCondLst>
                                    <p:cond delay="0"/>
                                  </p:stCondLst>
                                  <p:childTnLst>
                                    <p:set>
                                      <p:cBhvr>
                                        <p:cTn id="28" dur="1" fill="hold">
                                          <p:stCondLst>
                                            <p:cond delay="0"/>
                                          </p:stCondLst>
                                        </p:cTn>
                                        <p:tgtEl>
                                          <p:spTgt spid="14343"/>
                                        </p:tgtEl>
                                        <p:attrNameLst>
                                          <p:attrName>style.visibility</p:attrName>
                                        </p:attrNameLst>
                                      </p:cBhvr>
                                      <p:to>
                                        <p:strVal val="visible"/>
                                      </p:to>
                                    </p:set>
                                    <p:animEffect transition="in" filter="checkerboard(across)">
                                      <p:cBhvr>
                                        <p:cTn id="29" dur="500"/>
                                        <p:tgtEl>
                                          <p:spTgt spid="1434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additive="base">
                                        <p:cTn id="3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 calcmode="lin" valueType="num">
                                      <p:cBhvr additive="base">
                                        <p:cTn id="4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http://www.tayforth.co.uk/images/MembersEquipment/6%20Furrow%20Plough.jpg"/>
          <p:cNvPicPr>
            <a:picLocks noChangeAspect="1" noChangeArrowheads="1"/>
          </p:cNvPicPr>
          <p:nvPr/>
        </p:nvPicPr>
        <p:blipFill>
          <a:blip r:embed="rId2" cstate="print"/>
          <a:srcRect/>
          <a:stretch>
            <a:fillRect/>
          </a:stretch>
        </p:blipFill>
        <p:spPr bwMode="auto">
          <a:xfrm>
            <a:off x="5357813" y="3000375"/>
            <a:ext cx="3571875" cy="3703638"/>
          </a:xfrm>
          <a:prstGeom prst="rect">
            <a:avLst/>
          </a:prstGeom>
          <a:noFill/>
          <a:ln w="9525">
            <a:noFill/>
            <a:miter lim="800000"/>
            <a:headEnd/>
            <a:tailEnd/>
          </a:ln>
        </p:spPr>
      </p:pic>
      <p:sp>
        <p:nvSpPr>
          <p:cNvPr id="18435" name="Title 1"/>
          <p:cNvSpPr>
            <a:spLocks noGrp="1"/>
          </p:cNvSpPr>
          <p:nvPr>
            <p:ph type="title"/>
          </p:nvPr>
        </p:nvSpPr>
        <p:spPr/>
        <p:txBody>
          <a:bodyPr/>
          <a:lstStyle/>
          <a:p>
            <a:r>
              <a:rPr lang="en-GB" smtClean="0"/>
              <a:t>Nitrification </a:t>
            </a:r>
          </a:p>
        </p:txBody>
      </p:sp>
      <p:sp>
        <p:nvSpPr>
          <p:cNvPr id="15363" name="Content Placeholder 2"/>
          <p:cNvSpPr>
            <a:spLocks noGrp="1"/>
          </p:cNvSpPr>
          <p:nvPr>
            <p:ph idx="1"/>
          </p:nvPr>
        </p:nvSpPr>
        <p:spPr>
          <a:xfrm>
            <a:off x="457200" y="1935163"/>
            <a:ext cx="5329238" cy="4389437"/>
          </a:xfrm>
        </p:spPr>
        <p:txBody>
          <a:bodyPr>
            <a:normAutofit/>
          </a:bodyPr>
          <a:lstStyle/>
          <a:p>
            <a:pPr eaLnBrk="1" hangingPunct="1"/>
            <a:r>
              <a:rPr lang="en-GB" smtClean="0"/>
              <a:t>Nitrifying bacteria require oxygen to carry out these conversions so the soil needs many air spaces.</a:t>
            </a:r>
          </a:p>
          <a:p>
            <a:pPr eaLnBrk="1" hangingPunct="1"/>
            <a:endParaRPr lang="en-GB" smtClean="0"/>
          </a:p>
          <a:p>
            <a:pPr eaLnBrk="1" hangingPunct="1"/>
            <a:r>
              <a:rPr lang="en-GB" smtClean="0"/>
              <a:t>Farmers can increase the aeration of soils by</a:t>
            </a:r>
          </a:p>
          <a:p>
            <a:pPr lvl="1" eaLnBrk="1" hangingPunct="1"/>
            <a:r>
              <a:rPr lang="en-GB" smtClean="0"/>
              <a:t>Ploughing</a:t>
            </a:r>
          </a:p>
          <a:p>
            <a:pPr lvl="1" eaLnBrk="1" hangingPunct="1"/>
            <a:r>
              <a:rPr lang="en-GB" smtClean="0"/>
              <a:t>Good drainage</a:t>
            </a:r>
          </a:p>
        </p:txBody>
      </p:sp>
      <p:pic>
        <p:nvPicPr>
          <p:cNvPr id="15365" name="Picture 5" descr="http://ian.umces.edu/imagelibrary/albums/userpics/11062/normal_iil-eco-en-0103.jpg"/>
          <p:cNvPicPr>
            <a:picLocks noChangeAspect="1" noChangeArrowheads="1"/>
          </p:cNvPicPr>
          <p:nvPr/>
        </p:nvPicPr>
        <p:blipFill>
          <a:blip r:embed="rId3" cstate="print"/>
          <a:srcRect/>
          <a:stretch>
            <a:fillRect/>
          </a:stretch>
        </p:blipFill>
        <p:spPr bwMode="auto">
          <a:xfrm>
            <a:off x="6286500" y="428625"/>
            <a:ext cx="193675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1" presetID="5" presetClass="entr" presetSubtype="10" fill="hold" nodeType="withEffect">
                                  <p:stCondLst>
                                    <p:cond delay="0"/>
                                  </p:stCondLst>
                                  <p:childTnLst>
                                    <p:set>
                                      <p:cBhvr>
                                        <p:cTn id="22" dur="1" fill="hold">
                                          <p:stCondLst>
                                            <p:cond delay="0"/>
                                          </p:stCondLst>
                                        </p:cTn>
                                        <p:tgtEl>
                                          <p:spTgt spid="15367"/>
                                        </p:tgtEl>
                                        <p:attrNameLst>
                                          <p:attrName>style.visibility</p:attrName>
                                        </p:attrNameLst>
                                      </p:cBhvr>
                                      <p:to>
                                        <p:strVal val="visible"/>
                                      </p:to>
                                    </p:set>
                                    <p:animEffect transition="in" filter="checkerboard(across)">
                                      <p:cBhvr>
                                        <p:cTn id="23" dur="500"/>
                                        <p:tgtEl>
                                          <p:spTgt spid="1536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363">
                                            <p:txEl>
                                              <p:pRg st="4" end="4"/>
                                            </p:txEl>
                                          </p:spTgt>
                                        </p:tgtEl>
                                        <p:attrNameLst>
                                          <p:attrName>style.visibility</p:attrName>
                                        </p:attrNameLst>
                                      </p:cBhvr>
                                      <p:to>
                                        <p:strVal val="visible"/>
                                      </p:to>
                                    </p:set>
                                    <p:anim calcmode="lin" valueType="num">
                                      <p:cBhvr additive="base">
                                        <p:cTn id="28"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30" presetID="5" presetClass="entr" presetSubtype="10" fill="hold" nodeType="withEffect">
                                  <p:stCondLst>
                                    <p:cond delay="0"/>
                                  </p:stCondLst>
                                  <p:childTnLst>
                                    <p:set>
                                      <p:cBhvr>
                                        <p:cTn id="31" dur="1" fill="hold">
                                          <p:stCondLst>
                                            <p:cond delay="0"/>
                                          </p:stCondLst>
                                        </p:cTn>
                                        <p:tgtEl>
                                          <p:spTgt spid="15365"/>
                                        </p:tgtEl>
                                        <p:attrNameLst>
                                          <p:attrName>style.visibility</p:attrName>
                                        </p:attrNameLst>
                                      </p:cBhvr>
                                      <p:to>
                                        <p:strVal val="visible"/>
                                      </p:to>
                                    </p:set>
                                    <p:animEffect transition="in" filter="checkerboard(across)">
                                      <p:cBhvr>
                                        <p:cTn id="32"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a:xfrm>
            <a:off x="428625" y="0"/>
            <a:ext cx="8229600" cy="1143000"/>
          </a:xfrm>
        </p:spPr>
        <p:txBody>
          <a:bodyPr/>
          <a:lstStyle/>
          <a:p>
            <a:pPr eaLnBrk="1" hangingPunct="1"/>
            <a:r>
              <a:rPr lang="en-GB" b="1" smtClean="0"/>
              <a:t>Denitrification</a:t>
            </a:r>
            <a:endParaRPr lang="en-GB" smtClean="0"/>
          </a:p>
        </p:txBody>
      </p:sp>
      <p:sp>
        <p:nvSpPr>
          <p:cNvPr id="3" name="Content Placeholder 2"/>
          <p:cNvSpPr>
            <a:spLocks noGrp="1"/>
          </p:cNvSpPr>
          <p:nvPr>
            <p:ph idx="1"/>
          </p:nvPr>
        </p:nvSpPr>
        <p:spPr>
          <a:xfrm>
            <a:off x="457200" y="1285875"/>
            <a:ext cx="7758113" cy="5038725"/>
          </a:xfrm>
        </p:spPr>
        <p:txBody>
          <a:bodyPr>
            <a:normAutofit/>
          </a:bodyPr>
          <a:lstStyle/>
          <a:p>
            <a:pPr eaLnBrk="1" hangingPunct="1"/>
            <a:r>
              <a:rPr lang="en-GB" smtClean="0"/>
              <a:t>The </a:t>
            </a:r>
            <a:r>
              <a:rPr lang="en-GB" smtClean="0">
                <a:solidFill>
                  <a:srgbClr val="FF0000"/>
                </a:solidFill>
              </a:rPr>
              <a:t>anaerobic</a:t>
            </a:r>
            <a:r>
              <a:rPr lang="en-GB" smtClean="0"/>
              <a:t> </a:t>
            </a:r>
            <a:r>
              <a:rPr lang="en-GB" smtClean="0">
                <a:solidFill>
                  <a:srgbClr val="FF0000"/>
                </a:solidFill>
              </a:rPr>
              <a:t>denitrifying bacteria </a:t>
            </a:r>
            <a:r>
              <a:rPr lang="en-GB" smtClean="0"/>
              <a:t>convert nitrate to nitrogen gas , which is then lost to the air. </a:t>
            </a:r>
          </a:p>
          <a:p>
            <a:pPr eaLnBrk="1" hangingPunct="1"/>
            <a:endParaRPr lang="en-GB" sz="1000" smtClean="0"/>
          </a:p>
          <a:p>
            <a:pPr eaLnBrk="1" hangingPunct="1"/>
            <a:endParaRPr lang="en-GB" sz="1000" smtClean="0"/>
          </a:p>
          <a:p>
            <a:pPr eaLnBrk="1" hangingPunct="1"/>
            <a:endParaRPr lang="en-GB" sz="1000" smtClean="0"/>
          </a:p>
          <a:p>
            <a:pPr eaLnBrk="1" hangingPunct="1"/>
            <a:endParaRPr lang="en-GB" sz="1000" smtClean="0"/>
          </a:p>
          <a:p>
            <a:pPr eaLnBrk="1" hangingPunct="1"/>
            <a:r>
              <a:rPr lang="en-GB" smtClean="0"/>
              <a:t>These are present in greater                                             numbers when the soil                                                     becomes waterlogged.</a:t>
            </a:r>
          </a:p>
          <a:p>
            <a:pPr eaLnBrk="1" hangingPunct="1"/>
            <a:endParaRPr lang="en-GB" sz="1000" smtClean="0"/>
          </a:p>
          <a:p>
            <a:pPr eaLnBrk="1" hangingPunct="1"/>
            <a:endParaRPr lang="en-GB" sz="1000" smtClean="0"/>
          </a:p>
          <a:p>
            <a:pPr eaLnBrk="1" hangingPunct="1">
              <a:buFont typeface="Wingdings 2" pitchFamily="18" charset="2"/>
              <a:buNone/>
            </a:pPr>
            <a:endParaRPr lang="en-GB" sz="1000" smtClean="0"/>
          </a:p>
          <a:p>
            <a:pPr eaLnBrk="1" hangingPunct="1"/>
            <a:endParaRPr lang="en-GB" sz="1000" smtClean="0"/>
          </a:p>
          <a:p>
            <a:pPr eaLnBrk="1" hangingPunct="1"/>
            <a:r>
              <a:rPr lang="en-GB" smtClean="0"/>
              <a:t>This represents a constant loss of “useful” nitrogen from soil, and explains why fertilisers and nitrogen fixation by the nitrifying bacteria are so important.</a:t>
            </a:r>
          </a:p>
        </p:txBody>
      </p:sp>
      <p:pic>
        <p:nvPicPr>
          <p:cNvPr id="16391" name="Picture 7" descr="http://www.dkimages.com/discover/previews/997/50532636.JPG"/>
          <p:cNvPicPr>
            <a:picLocks noChangeAspect="1" noChangeArrowheads="1"/>
          </p:cNvPicPr>
          <p:nvPr/>
        </p:nvPicPr>
        <p:blipFill>
          <a:blip r:embed="rId2" cstate="print"/>
          <a:srcRect/>
          <a:stretch>
            <a:fillRect/>
          </a:stretch>
        </p:blipFill>
        <p:spPr bwMode="auto">
          <a:xfrm>
            <a:off x="5214938" y="2214563"/>
            <a:ext cx="3595687" cy="2400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checkerboard(across)">
                                      <p:cBhvr>
                                        <p:cTn id="17" dur="500"/>
                                        <p:tgtEl>
                                          <p:spTgt spid="1639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 calcmode="lin" valueType="num">
                                      <p:cBhvr additive="base">
                                        <p:cTn id="2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287584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Carbon cycle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8931" t="30515" r="23435" b="36220"/>
          <a:stretch/>
        </p:blipFill>
        <p:spPr>
          <a:xfrm>
            <a:off x="457200" y="1935480"/>
            <a:ext cx="8366234" cy="4157816"/>
          </a:xfrm>
          <a:prstGeom prst="rect">
            <a:avLst/>
          </a:prstGeom>
        </p:spPr>
      </p:pic>
    </p:spTree>
    <p:extLst>
      <p:ext uri="{BB962C8B-B14F-4D97-AF65-F5344CB8AC3E}">
        <p14:creationId xmlns:p14="http://schemas.microsoft.com/office/powerpoint/2010/main" val="2250341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pPr marL="0" indent="0">
              <a:buNone/>
            </a:pPr>
            <a:r>
              <a:rPr lang="en-GB" dirty="0" smtClean="0"/>
              <a:t>Complete word search and gap fill</a:t>
            </a:r>
          </a:p>
          <a:p>
            <a:pPr marL="0" indent="0">
              <a:buNone/>
            </a:pPr>
            <a:endParaRPr lang="en-GB" dirty="0"/>
          </a:p>
          <a:p>
            <a:pPr marL="0" indent="0">
              <a:buNone/>
            </a:pPr>
            <a:r>
              <a:rPr lang="en-GB" smtClean="0"/>
              <a:t>Complete exam </a:t>
            </a:r>
            <a:r>
              <a:rPr lang="en-GB" dirty="0" smtClean="0"/>
              <a:t>questions</a:t>
            </a:r>
          </a:p>
          <a:p>
            <a:pPr marL="0" indent="0">
              <a:buNone/>
            </a:pPr>
            <a:endParaRPr lang="en-GB" dirty="0"/>
          </a:p>
        </p:txBody>
      </p:sp>
    </p:spTree>
    <p:extLst>
      <p:ext uri="{BB962C8B-B14F-4D97-AF65-F5344CB8AC3E}">
        <p14:creationId xmlns:p14="http://schemas.microsoft.com/office/powerpoint/2010/main" val="230491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pPr marL="514350" indent="-514350">
              <a:buAutoNum type="alphaLcParenBoth" startAt="3"/>
            </a:pPr>
            <a:r>
              <a:rPr lang="en-GB" dirty="0" smtClean="0"/>
              <a:t>recycling </a:t>
            </a:r>
            <a:r>
              <a:rPr lang="en-GB" dirty="0"/>
              <a:t>within ecosystems	</a:t>
            </a:r>
            <a:endParaRPr lang="en-GB" dirty="0" smtClean="0"/>
          </a:p>
          <a:p>
            <a:pPr>
              <a:buFont typeface="Wingdings" panose="05000000000000000000" pitchFamily="2" charset="2"/>
              <a:buChar char="§"/>
            </a:pPr>
            <a:r>
              <a:rPr lang="en-GB" dirty="0" smtClean="0"/>
              <a:t>To </a:t>
            </a:r>
            <a:r>
              <a:rPr lang="en-GB" dirty="0"/>
              <a:t>include the role of decomposers and the roles of microorganisms in recycling nitrogen within ecosystems (including </a:t>
            </a:r>
            <a:r>
              <a:rPr lang="en-GB" i="1" dirty="0" err="1"/>
              <a:t>Nitrosomonas</a:t>
            </a:r>
            <a:r>
              <a:rPr lang="en-GB" dirty="0"/>
              <a:t>, </a:t>
            </a:r>
            <a:r>
              <a:rPr lang="en-GB" i="1" dirty="0" err="1"/>
              <a:t>Nitrobacter</a:t>
            </a:r>
            <a:r>
              <a:rPr lang="en-GB" dirty="0"/>
              <a:t>, </a:t>
            </a:r>
            <a:r>
              <a:rPr lang="en-GB" i="1" dirty="0" err="1"/>
              <a:t>Azotobacter</a:t>
            </a:r>
            <a:r>
              <a:rPr lang="en-GB" i="1" dirty="0"/>
              <a:t> </a:t>
            </a:r>
            <a:r>
              <a:rPr lang="en-GB" dirty="0"/>
              <a:t>and </a:t>
            </a:r>
            <a:r>
              <a:rPr lang="en-GB" i="1" dirty="0"/>
              <a:t>Rhizobium</a:t>
            </a:r>
            <a:r>
              <a:rPr lang="en-GB" dirty="0" smtClean="0"/>
              <a:t>)</a:t>
            </a:r>
          </a:p>
          <a:p>
            <a:pPr marL="0" indent="0">
              <a:buNone/>
            </a:pPr>
            <a:r>
              <a:rPr lang="en-GB" b="1" smtClean="0"/>
              <a:t>AND</a:t>
            </a:r>
          </a:p>
          <a:p>
            <a:pPr>
              <a:buFont typeface="Wingdings" panose="05000000000000000000" pitchFamily="2" charset="2"/>
              <a:buChar char="§"/>
            </a:pPr>
            <a:r>
              <a:rPr lang="en-GB" dirty="0" smtClean="0"/>
              <a:t>the </a:t>
            </a:r>
            <a:r>
              <a:rPr lang="en-GB" dirty="0"/>
              <a:t>importance of the carbon cycle to include the role of organisms (decomposition, respiration and photosynthesis) and physical and chemical effects in the cycling of carbon within ecosystems.	</a:t>
            </a:r>
          </a:p>
          <a:p>
            <a:endParaRPr lang="en-GB" dirty="0"/>
          </a:p>
        </p:txBody>
      </p:sp>
    </p:spTree>
    <p:extLst>
      <p:ext uri="{BB962C8B-B14F-4D97-AF65-F5344CB8AC3E}">
        <p14:creationId xmlns:p14="http://schemas.microsoft.com/office/powerpoint/2010/main" val="3992531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spect="1" noChangeArrowheads="1"/>
          </p:cNvSpPr>
          <p:nvPr/>
        </p:nvSpPr>
        <p:spPr bwMode="auto">
          <a:xfrm>
            <a:off x="285750" y="928688"/>
            <a:ext cx="8580438" cy="830262"/>
          </a:xfrm>
          <a:prstGeom prst="rect">
            <a:avLst/>
          </a:prstGeom>
          <a:noFill/>
          <a:ln w="9525">
            <a:noFill/>
            <a:miter lim="800000"/>
            <a:headEnd/>
            <a:tailEnd/>
          </a:ln>
        </p:spPr>
        <p:txBody>
          <a:bodyPr>
            <a:spAutoFit/>
          </a:bodyPr>
          <a:lstStyle/>
          <a:p>
            <a:pPr eaLnBrk="0" hangingPunct="0"/>
            <a:r>
              <a:rPr lang="en-GB" sz="2400">
                <a:solidFill>
                  <a:srgbClr val="010066"/>
                </a:solidFill>
                <a:latin typeface="Constantia" pitchFamily="18" charset="0"/>
              </a:rPr>
              <a:t>Nutrients are constantly</a:t>
            </a:r>
            <a:r>
              <a:rPr lang="en-GB" sz="2400">
                <a:latin typeface="Constantia" pitchFamily="18" charset="0"/>
              </a:rPr>
              <a:t> </a:t>
            </a:r>
            <a:r>
              <a:rPr lang="en-GB" sz="2400">
                <a:solidFill>
                  <a:srgbClr val="010066"/>
                </a:solidFill>
                <a:latin typeface="Constantia" pitchFamily="18" charset="0"/>
              </a:rPr>
              <a:t>recycled through the </a:t>
            </a:r>
            <a:r>
              <a:rPr lang="en-GB" sz="2400" b="1">
                <a:solidFill>
                  <a:srgbClr val="10BC45"/>
                </a:solidFill>
                <a:latin typeface="Constantia" pitchFamily="18" charset="0"/>
              </a:rPr>
              <a:t>carbon cycle</a:t>
            </a:r>
            <a:r>
              <a:rPr lang="en-GB" sz="2400">
                <a:solidFill>
                  <a:srgbClr val="010066"/>
                </a:solidFill>
                <a:latin typeface="Constantia" pitchFamily="18" charset="0"/>
              </a:rPr>
              <a:t> and the </a:t>
            </a:r>
            <a:r>
              <a:rPr lang="en-GB" sz="2400" b="1">
                <a:solidFill>
                  <a:srgbClr val="10BC45"/>
                </a:solidFill>
                <a:latin typeface="Constantia" pitchFamily="18" charset="0"/>
              </a:rPr>
              <a:t>nitrogen cycle</a:t>
            </a:r>
            <a:r>
              <a:rPr lang="en-GB" sz="2400">
                <a:solidFill>
                  <a:srgbClr val="010066"/>
                </a:solidFill>
                <a:latin typeface="Constantia" pitchFamily="18" charset="0"/>
              </a:rPr>
              <a:t>.</a:t>
            </a:r>
          </a:p>
        </p:txBody>
      </p:sp>
      <p:sp>
        <p:nvSpPr>
          <p:cNvPr id="9219" name="Rectangle 4"/>
          <p:cNvSpPr>
            <a:spLocks noChangeArrowheads="1"/>
          </p:cNvSpPr>
          <p:nvPr/>
        </p:nvSpPr>
        <p:spPr bwMode="auto">
          <a:xfrm>
            <a:off x="642938" y="214313"/>
            <a:ext cx="8286750" cy="549275"/>
          </a:xfrm>
          <a:prstGeom prst="rect">
            <a:avLst/>
          </a:prstGeom>
          <a:noFill/>
          <a:ln w="9525">
            <a:noFill/>
            <a:miter lim="800000"/>
            <a:headEnd/>
            <a:tailEnd/>
          </a:ln>
        </p:spPr>
        <p:txBody>
          <a:bodyPr anchor="ctr"/>
          <a:lstStyle/>
          <a:p>
            <a:pPr algn="ctr"/>
            <a:r>
              <a:rPr lang="en-US" sz="4400" b="1">
                <a:latin typeface="Constantia" pitchFamily="18" charset="0"/>
              </a:rPr>
              <a:t>What happens to nutrients?</a:t>
            </a:r>
            <a:endParaRPr lang="en-GB" sz="4400" b="1">
              <a:latin typeface="Constantia" pitchFamily="18" charset="0"/>
            </a:endParaRPr>
          </a:p>
        </p:txBody>
      </p:sp>
      <p:grpSp>
        <p:nvGrpSpPr>
          <p:cNvPr id="2" name="Group 16"/>
          <p:cNvGrpSpPr>
            <a:grpSpLocks/>
          </p:cNvGrpSpPr>
          <p:nvPr/>
        </p:nvGrpSpPr>
        <p:grpSpPr bwMode="auto">
          <a:xfrm>
            <a:off x="571500" y="2000250"/>
            <a:ext cx="8027988" cy="4332288"/>
            <a:chOff x="557213" y="2379663"/>
            <a:chExt cx="8027987" cy="4332287"/>
          </a:xfrm>
        </p:grpSpPr>
        <p:pic>
          <p:nvPicPr>
            <p:cNvPr id="9224" name="Picture 31" descr="BA13_gfx_blue_arrow"/>
            <p:cNvPicPr>
              <a:picLocks noChangeAspect="1" noChangeArrowheads="1"/>
            </p:cNvPicPr>
            <p:nvPr/>
          </p:nvPicPr>
          <p:blipFill>
            <a:blip r:embed="rId3" cstate="print"/>
            <a:srcRect/>
            <a:stretch>
              <a:fillRect/>
            </a:stretch>
          </p:blipFill>
          <p:spPr bwMode="auto">
            <a:xfrm>
              <a:off x="1177925" y="4386263"/>
              <a:ext cx="6864350" cy="2325687"/>
            </a:xfrm>
            <a:prstGeom prst="rect">
              <a:avLst/>
            </a:prstGeom>
            <a:noFill/>
            <a:ln w="9525">
              <a:noFill/>
              <a:miter lim="800000"/>
              <a:headEnd/>
              <a:tailEnd/>
            </a:ln>
          </p:spPr>
        </p:pic>
        <p:grpSp>
          <p:nvGrpSpPr>
            <p:cNvPr id="3" name="Group 15"/>
            <p:cNvGrpSpPr>
              <a:grpSpLocks/>
            </p:cNvGrpSpPr>
            <p:nvPr/>
          </p:nvGrpSpPr>
          <p:grpSpPr bwMode="auto">
            <a:xfrm>
              <a:off x="557213" y="2379663"/>
              <a:ext cx="8027987" cy="4030662"/>
              <a:chOff x="557213" y="2379663"/>
              <a:chExt cx="8027987" cy="4030662"/>
            </a:xfrm>
          </p:grpSpPr>
          <p:sp>
            <p:nvSpPr>
              <p:cNvPr id="9226" name="AutoShape 10"/>
              <p:cNvSpPr>
                <a:spLocks noChangeArrowheads="1"/>
              </p:cNvSpPr>
              <p:nvPr/>
            </p:nvSpPr>
            <p:spPr bwMode="auto">
              <a:xfrm>
                <a:off x="4313238" y="4556125"/>
                <a:ext cx="792162" cy="863600"/>
              </a:xfrm>
              <a:prstGeom prst="downArrow">
                <a:avLst>
                  <a:gd name="adj1" fmla="val 50000"/>
                  <a:gd name="adj2" fmla="val 27255"/>
                </a:avLst>
              </a:prstGeom>
              <a:solidFill>
                <a:srgbClr val="0066FF"/>
              </a:solidFill>
              <a:ln w="9525" algn="ctr">
                <a:noFill/>
                <a:miter lim="800000"/>
                <a:headEnd/>
                <a:tailEnd/>
              </a:ln>
            </p:spPr>
            <p:txBody>
              <a:bodyPr wrap="none" anchor="ctr"/>
              <a:lstStyle/>
              <a:p>
                <a:endParaRPr lang="en-GB">
                  <a:latin typeface="Constantia" pitchFamily="18" charset="0"/>
                </a:endParaRPr>
              </a:p>
            </p:txBody>
          </p:sp>
          <p:sp>
            <p:nvSpPr>
              <p:cNvPr id="9227" name="Text Box 15"/>
              <p:cNvSpPr txBox="1">
                <a:spLocks noChangeArrowheads="1"/>
              </p:cNvSpPr>
              <p:nvPr/>
            </p:nvSpPr>
            <p:spPr bwMode="auto">
              <a:xfrm>
                <a:off x="2509838" y="5781675"/>
                <a:ext cx="4430712" cy="628650"/>
              </a:xfrm>
              <a:prstGeom prst="rect">
                <a:avLst/>
              </a:prstGeom>
              <a:solidFill>
                <a:schemeClr val="bg1"/>
              </a:solidFill>
              <a:ln w="9525">
                <a:noFill/>
                <a:miter lim="800000"/>
                <a:headEnd/>
                <a:tailEnd/>
              </a:ln>
            </p:spPr>
            <p:txBody>
              <a:bodyPr>
                <a:spAutoFit/>
              </a:bodyPr>
              <a:lstStyle/>
              <a:p>
                <a:pPr algn="ctr">
                  <a:lnSpc>
                    <a:spcPct val="80000"/>
                  </a:lnSpc>
                </a:pPr>
                <a:r>
                  <a:rPr lang="en-GB" sz="2200" b="1">
                    <a:latin typeface="Constantia" pitchFamily="18" charset="0"/>
                  </a:rPr>
                  <a:t>microbial decomposition </a:t>
                </a:r>
                <a:br>
                  <a:rPr lang="en-GB" sz="2200" b="1">
                    <a:latin typeface="Constantia" pitchFamily="18" charset="0"/>
                  </a:rPr>
                </a:br>
                <a:r>
                  <a:rPr lang="en-GB" sz="2200" b="1">
                    <a:latin typeface="Constantia" pitchFamily="18" charset="0"/>
                  </a:rPr>
                  <a:t>of dead organisms and waste</a:t>
                </a:r>
                <a:endParaRPr lang="en-US" sz="2200" b="1">
                  <a:latin typeface="Constantia" pitchFamily="18" charset="0"/>
                </a:endParaRPr>
              </a:p>
            </p:txBody>
          </p:sp>
          <p:sp>
            <p:nvSpPr>
              <p:cNvPr id="9228" name="AutoShape 22"/>
              <p:cNvSpPr>
                <a:spLocks noChangeArrowheads="1"/>
              </p:cNvSpPr>
              <p:nvPr/>
            </p:nvSpPr>
            <p:spPr bwMode="auto">
              <a:xfrm rot="-6593084">
                <a:off x="3009901" y="3157537"/>
                <a:ext cx="889000" cy="1152525"/>
              </a:xfrm>
              <a:prstGeom prst="downArrow">
                <a:avLst>
                  <a:gd name="adj1" fmla="val 50000"/>
                  <a:gd name="adj2" fmla="val 32411"/>
                </a:avLst>
              </a:prstGeom>
              <a:solidFill>
                <a:srgbClr val="FF6600"/>
              </a:solidFill>
              <a:ln w="9525" algn="ctr">
                <a:noFill/>
                <a:miter lim="800000"/>
                <a:headEnd/>
                <a:tailEnd/>
              </a:ln>
            </p:spPr>
            <p:txBody>
              <a:bodyPr wrap="none" anchor="ctr"/>
              <a:lstStyle/>
              <a:p>
                <a:endParaRPr lang="en-GB">
                  <a:latin typeface="Constantia" pitchFamily="18" charset="0"/>
                </a:endParaRPr>
              </a:p>
            </p:txBody>
          </p:sp>
          <p:pic>
            <p:nvPicPr>
              <p:cNvPr id="9229" name="Picture 24" descr="BA13_gfx_sheep"/>
              <p:cNvPicPr>
                <a:picLocks noChangeAspect="1" noChangeArrowheads="1"/>
              </p:cNvPicPr>
              <p:nvPr/>
            </p:nvPicPr>
            <p:blipFill>
              <a:blip r:embed="rId4" cstate="print"/>
              <a:srcRect/>
              <a:stretch>
                <a:fillRect/>
              </a:stretch>
            </p:blipFill>
            <p:spPr bwMode="auto">
              <a:xfrm>
                <a:off x="6699250" y="3429000"/>
                <a:ext cx="1885950" cy="1543050"/>
              </a:xfrm>
              <a:prstGeom prst="rect">
                <a:avLst/>
              </a:prstGeom>
              <a:noFill/>
              <a:ln w="9525">
                <a:noFill/>
                <a:miter lim="800000"/>
                <a:headEnd/>
                <a:tailEnd/>
              </a:ln>
            </p:spPr>
          </p:pic>
          <p:pic>
            <p:nvPicPr>
              <p:cNvPr id="9230" name="Picture 34" descr="BA13_gfx_soil"/>
              <p:cNvPicPr>
                <a:picLocks noChangeAspect="1" noChangeArrowheads="1"/>
              </p:cNvPicPr>
              <p:nvPr/>
            </p:nvPicPr>
            <p:blipFill>
              <a:blip r:embed="rId5" cstate="print"/>
              <a:srcRect l="14537" r="3635"/>
              <a:stretch>
                <a:fillRect/>
              </a:stretch>
            </p:blipFill>
            <p:spPr bwMode="auto">
              <a:xfrm>
                <a:off x="682625" y="3530600"/>
                <a:ext cx="2025650" cy="1047750"/>
              </a:xfrm>
              <a:prstGeom prst="rect">
                <a:avLst/>
              </a:prstGeom>
              <a:noFill/>
              <a:ln w="9525">
                <a:noFill/>
                <a:miter lim="800000"/>
                <a:headEnd/>
                <a:tailEnd/>
              </a:ln>
            </p:spPr>
          </p:pic>
          <p:sp>
            <p:nvSpPr>
              <p:cNvPr id="9231" name="Text Box 11"/>
              <p:cNvSpPr txBox="1">
                <a:spLocks noChangeArrowheads="1"/>
              </p:cNvSpPr>
              <p:nvPr/>
            </p:nvSpPr>
            <p:spPr bwMode="auto">
              <a:xfrm>
                <a:off x="557213" y="2563813"/>
                <a:ext cx="1952625" cy="896937"/>
              </a:xfrm>
              <a:prstGeom prst="rect">
                <a:avLst/>
              </a:prstGeom>
              <a:noFill/>
              <a:ln w="9525">
                <a:noFill/>
                <a:miter lim="800000"/>
                <a:headEnd/>
                <a:tailEnd/>
              </a:ln>
            </p:spPr>
            <p:txBody>
              <a:bodyPr>
                <a:spAutoFit/>
              </a:bodyPr>
              <a:lstStyle/>
              <a:p>
                <a:pPr algn="ctr">
                  <a:lnSpc>
                    <a:spcPct val="80000"/>
                  </a:lnSpc>
                </a:pPr>
                <a:r>
                  <a:rPr lang="en-GB" sz="2200" b="1">
                    <a:latin typeface="Constantia" pitchFamily="18" charset="0"/>
                  </a:rPr>
                  <a:t>nutrients in the soil and atmosphere</a:t>
                </a:r>
                <a:endParaRPr lang="en-US" sz="2200" b="1">
                  <a:latin typeface="Constantia" pitchFamily="18" charset="0"/>
                </a:endParaRPr>
              </a:p>
            </p:txBody>
          </p:sp>
          <p:pic>
            <p:nvPicPr>
              <p:cNvPr id="9232" name="Picture 35" descr="BA13_gfx_grass"/>
              <p:cNvPicPr>
                <a:picLocks noChangeAspect="1" noChangeArrowheads="1"/>
              </p:cNvPicPr>
              <p:nvPr/>
            </p:nvPicPr>
            <p:blipFill>
              <a:blip r:embed="rId6" cstate="print"/>
              <a:srcRect/>
              <a:stretch>
                <a:fillRect/>
              </a:stretch>
            </p:blipFill>
            <p:spPr bwMode="auto">
              <a:xfrm>
                <a:off x="4264025" y="2379663"/>
                <a:ext cx="1068388" cy="2098675"/>
              </a:xfrm>
              <a:prstGeom prst="rect">
                <a:avLst/>
              </a:prstGeom>
              <a:noFill/>
              <a:ln w="9525">
                <a:noFill/>
                <a:miter lim="800000"/>
                <a:headEnd/>
                <a:tailEnd/>
              </a:ln>
            </p:spPr>
          </p:pic>
          <p:sp>
            <p:nvSpPr>
              <p:cNvPr id="9233" name="Text Box 36"/>
              <p:cNvSpPr txBox="1">
                <a:spLocks noChangeArrowheads="1"/>
              </p:cNvSpPr>
              <p:nvPr/>
            </p:nvSpPr>
            <p:spPr bwMode="auto">
              <a:xfrm>
                <a:off x="2481263" y="2590800"/>
                <a:ext cx="1925637" cy="628650"/>
              </a:xfrm>
              <a:prstGeom prst="rect">
                <a:avLst/>
              </a:prstGeom>
              <a:noFill/>
              <a:ln w="9525" algn="ctr">
                <a:noFill/>
                <a:miter lim="800000"/>
                <a:headEnd/>
                <a:tailEnd/>
              </a:ln>
            </p:spPr>
            <p:txBody>
              <a:bodyPr>
                <a:spAutoFit/>
              </a:bodyPr>
              <a:lstStyle/>
              <a:p>
                <a:pPr algn="ctr">
                  <a:lnSpc>
                    <a:spcPct val="80000"/>
                  </a:lnSpc>
                </a:pPr>
                <a:r>
                  <a:rPr lang="en-GB" sz="2200" b="1">
                    <a:latin typeface="Constantia" pitchFamily="18" charset="0"/>
                  </a:rPr>
                  <a:t>energy and biomass</a:t>
                </a:r>
              </a:p>
            </p:txBody>
          </p:sp>
          <p:sp>
            <p:nvSpPr>
              <p:cNvPr id="9234" name="Text Box 37"/>
              <p:cNvSpPr txBox="1">
                <a:spLocks noChangeArrowheads="1"/>
              </p:cNvSpPr>
              <p:nvPr/>
            </p:nvSpPr>
            <p:spPr bwMode="auto">
              <a:xfrm>
                <a:off x="5267325" y="2590800"/>
                <a:ext cx="1930400" cy="628650"/>
              </a:xfrm>
              <a:prstGeom prst="rect">
                <a:avLst/>
              </a:prstGeom>
              <a:noFill/>
              <a:ln w="9525" algn="ctr">
                <a:noFill/>
                <a:miter lim="800000"/>
                <a:headEnd/>
                <a:tailEnd/>
              </a:ln>
            </p:spPr>
            <p:txBody>
              <a:bodyPr>
                <a:spAutoFit/>
              </a:bodyPr>
              <a:lstStyle/>
              <a:p>
                <a:pPr algn="ctr">
                  <a:lnSpc>
                    <a:spcPct val="80000"/>
                  </a:lnSpc>
                </a:pPr>
                <a:r>
                  <a:rPr lang="en-GB" sz="2200" b="1">
                    <a:latin typeface="Constantia" pitchFamily="18" charset="0"/>
                  </a:rPr>
                  <a:t>energy and biomass</a:t>
                </a:r>
              </a:p>
            </p:txBody>
          </p:sp>
          <p:sp>
            <p:nvSpPr>
              <p:cNvPr id="9235" name="AutoShape 40"/>
              <p:cNvSpPr>
                <a:spLocks noChangeArrowheads="1"/>
              </p:cNvSpPr>
              <p:nvPr/>
            </p:nvSpPr>
            <p:spPr bwMode="auto">
              <a:xfrm rot="-4239584">
                <a:off x="5676901" y="3190875"/>
                <a:ext cx="889000" cy="1152525"/>
              </a:xfrm>
              <a:prstGeom prst="downArrow">
                <a:avLst>
                  <a:gd name="adj1" fmla="val 50000"/>
                  <a:gd name="adj2" fmla="val 32411"/>
                </a:avLst>
              </a:prstGeom>
              <a:solidFill>
                <a:srgbClr val="10BC45"/>
              </a:solidFill>
              <a:ln w="9525" algn="ctr">
                <a:noFill/>
                <a:miter lim="800000"/>
                <a:headEnd/>
                <a:tailEnd/>
              </a:ln>
            </p:spPr>
            <p:txBody>
              <a:bodyPr wrap="none" anchor="ctr"/>
              <a:lstStyle/>
              <a:p>
                <a:endParaRPr lang="en-GB">
                  <a:latin typeface="Constantia" pitchFamily="18" charset="0"/>
                </a:endParaRPr>
              </a:p>
            </p:txBody>
          </p:sp>
        </p:grpSp>
      </p:grpSp>
      <p:sp>
        <p:nvSpPr>
          <p:cNvPr id="17" name="Rectangle 16"/>
          <p:cNvSpPr/>
          <p:nvPr/>
        </p:nvSpPr>
        <p:spPr>
          <a:xfrm>
            <a:off x="4286250" y="1714500"/>
            <a:ext cx="1214438"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Producers</a:t>
            </a:r>
          </a:p>
        </p:txBody>
      </p:sp>
      <p:sp>
        <p:nvSpPr>
          <p:cNvPr id="18" name="Rectangle 17"/>
          <p:cNvSpPr/>
          <p:nvPr/>
        </p:nvSpPr>
        <p:spPr>
          <a:xfrm>
            <a:off x="4071938" y="6072188"/>
            <a:ext cx="1643062"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Decomposers</a:t>
            </a:r>
          </a:p>
        </p:txBody>
      </p:sp>
      <p:sp>
        <p:nvSpPr>
          <p:cNvPr id="19" name="Rectangle 18"/>
          <p:cNvSpPr/>
          <p:nvPr/>
        </p:nvSpPr>
        <p:spPr>
          <a:xfrm>
            <a:off x="7286625" y="2643188"/>
            <a:ext cx="1357313"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Consumers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428625" y="142875"/>
            <a:ext cx="8229600" cy="776288"/>
          </a:xfrm>
        </p:spPr>
        <p:txBody>
          <a:bodyPr>
            <a:normAutofit fontScale="90000"/>
          </a:bodyPr>
          <a:lstStyle/>
          <a:p>
            <a:pPr eaLnBrk="1" fontAlgn="auto" hangingPunct="1">
              <a:spcAft>
                <a:spcPts val="0"/>
              </a:spcAft>
              <a:defRPr/>
            </a:pPr>
            <a:r>
              <a:rPr lang="en-GB" b="1" dirty="0" smtClean="0">
                <a:solidFill>
                  <a:schemeClr val="bg2">
                    <a:lumMod val="50000"/>
                  </a:schemeClr>
                </a:solidFill>
              </a:rPr>
              <a:t>What </a:t>
            </a:r>
            <a:r>
              <a:rPr lang="en-GB" b="1" dirty="0">
                <a:solidFill>
                  <a:schemeClr val="bg2">
                    <a:lumMod val="50000"/>
                  </a:schemeClr>
                </a:solidFill>
              </a:rPr>
              <a:t>is a </a:t>
            </a:r>
            <a:r>
              <a:rPr lang="en-GB" b="1" dirty="0" smtClean="0">
                <a:solidFill>
                  <a:schemeClr val="bg2">
                    <a:lumMod val="50000"/>
                  </a:schemeClr>
                </a:solidFill>
              </a:rPr>
              <a:t>saprophyte?</a:t>
            </a:r>
            <a:endParaRPr lang="en-GB" b="1" dirty="0">
              <a:solidFill>
                <a:schemeClr val="bg2">
                  <a:lumMod val="50000"/>
                </a:schemeClr>
              </a:solidFill>
            </a:endParaRPr>
          </a:p>
        </p:txBody>
      </p:sp>
      <p:sp>
        <p:nvSpPr>
          <p:cNvPr id="15363" name="Text Box 5"/>
          <p:cNvSpPr txBox="1">
            <a:spLocks noChangeArrowheads="1"/>
          </p:cNvSpPr>
          <p:nvPr/>
        </p:nvSpPr>
        <p:spPr bwMode="auto">
          <a:xfrm>
            <a:off x="500063" y="1285875"/>
            <a:ext cx="8424862" cy="830263"/>
          </a:xfrm>
          <a:prstGeom prst="rect">
            <a:avLst/>
          </a:prstGeom>
          <a:noFill/>
          <a:ln w="9525" algn="ctr">
            <a:noFill/>
            <a:miter lim="800000"/>
            <a:headEnd/>
            <a:tailEnd/>
          </a:ln>
        </p:spPr>
        <p:txBody>
          <a:bodyPr>
            <a:spAutoFit/>
          </a:bodyPr>
          <a:lstStyle/>
          <a:p>
            <a:r>
              <a:rPr lang="en-GB" sz="2400">
                <a:solidFill>
                  <a:srgbClr val="002060"/>
                </a:solidFill>
                <a:latin typeface="Constantia" pitchFamily="18" charset="0"/>
              </a:rPr>
              <a:t>A </a:t>
            </a:r>
            <a:r>
              <a:rPr lang="en-GB" sz="2400" b="1">
                <a:solidFill>
                  <a:srgbClr val="FF0000"/>
                </a:solidFill>
                <a:latin typeface="Constantia" pitchFamily="18" charset="0"/>
              </a:rPr>
              <a:t>saprophyte</a:t>
            </a:r>
            <a:r>
              <a:rPr lang="en-GB" sz="2400" b="1">
                <a:solidFill>
                  <a:srgbClr val="002060"/>
                </a:solidFill>
                <a:latin typeface="Constantia" pitchFamily="18" charset="0"/>
              </a:rPr>
              <a:t> </a:t>
            </a:r>
            <a:r>
              <a:rPr lang="en-GB" sz="2400">
                <a:solidFill>
                  <a:srgbClr val="002060"/>
                </a:solidFill>
                <a:latin typeface="Constantia" pitchFamily="18" charset="0"/>
              </a:rPr>
              <a:t>is an organism that gains nutrients from dead organic matter. This is usually the first stage of decay.</a:t>
            </a:r>
          </a:p>
        </p:txBody>
      </p:sp>
      <p:sp>
        <p:nvSpPr>
          <p:cNvPr id="353286" name="Rectangle 6"/>
          <p:cNvSpPr>
            <a:spLocks noChangeArrowheads="1"/>
          </p:cNvSpPr>
          <p:nvPr/>
        </p:nvSpPr>
        <p:spPr bwMode="auto">
          <a:xfrm>
            <a:off x="571500" y="2357438"/>
            <a:ext cx="3362325" cy="1938337"/>
          </a:xfrm>
          <a:prstGeom prst="rect">
            <a:avLst/>
          </a:prstGeom>
          <a:noFill/>
          <a:ln w="9525" algn="ctr">
            <a:noFill/>
            <a:miter lim="800000"/>
            <a:headEnd/>
            <a:tailEnd/>
          </a:ln>
        </p:spPr>
        <p:txBody>
          <a:bodyPr>
            <a:spAutoFit/>
          </a:bodyPr>
          <a:lstStyle/>
          <a:p>
            <a:r>
              <a:rPr lang="en-GB" sz="2400">
                <a:solidFill>
                  <a:srgbClr val="002060"/>
                </a:solidFill>
                <a:latin typeface="Constantia" pitchFamily="18" charset="0"/>
              </a:rPr>
              <a:t>Saprophytes produce enzymes that break down dead matter. They can then absorb the released nutrients.</a:t>
            </a:r>
          </a:p>
        </p:txBody>
      </p:sp>
      <p:sp>
        <p:nvSpPr>
          <p:cNvPr id="353287" name="Rectangle 7"/>
          <p:cNvSpPr>
            <a:spLocks noChangeArrowheads="1"/>
          </p:cNvSpPr>
          <p:nvPr/>
        </p:nvSpPr>
        <p:spPr bwMode="auto">
          <a:xfrm>
            <a:off x="571500" y="4572000"/>
            <a:ext cx="3565525" cy="1570038"/>
          </a:xfrm>
          <a:prstGeom prst="rect">
            <a:avLst/>
          </a:prstGeom>
          <a:noFill/>
          <a:ln w="9525" algn="ctr">
            <a:noFill/>
            <a:miter lim="800000"/>
            <a:headEnd/>
            <a:tailEnd/>
          </a:ln>
        </p:spPr>
        <p:txBody>
          <a:bodyPr>
            <a:spAutoFit/>
          </a:bodyPr>
          <a:lstStyle/>
          <a:p>
            <a:r>
              <a:rPr lang="en-GB" sz="2400">
                <a:solidFill>
                  <a:srgbClr val="002060"/>
                </a:solidFill>
                <a:latin typeface="Constantia" pitchFamily="18" charset="0"/>
              </a:rPr>
              <a:t>Bacteria and fungi feed saprotrophically. What would happen if they didn’t exist?</a:t>
            </a:r>
          </a:p>
        </p:txBody>
      </p:sp>
      <p:pic>
        <p:nvPicPr>
          <p:cNvPr id="353292" name="Picture 12" descr="BA13_fungi_web"/>
          <p:cNvPicPr>
            <a:picLocks noChangeAspect="1" noChangeArrowheads="1"/>
          </p:cNvPicPr>
          <p:nvPr/>
        </p:nvPicPr>
        <p:blipFill>
          <a:blip r:embed="rId3" cstate="print"/>
          <a:srcRect/>
          <a:stretch>
            <a:fillRect/>
          </a:stretch>
        </p:blipFill>
        <p:spPr bwMode="auto">
          <a:xfrm>
            <a:off x="4214813" y="2500313"/>
            <a:ext cx="4591050" cy="3848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3286"/>
                                        </p:tgtEl>
                                        <p:attrNameLst>
                                          <p:attrName>style.visibility</p:attrName>
                                        </p:attrNameLst>
                                      </p:cBhvr>
                                      <p:to>
                                        <p:strVal val="visible"/>
                                      </p:to>
                                    </p:set>
                                    <p:animEffect transition="in" filter="dissolve">
                                      <p:cBhvr>
                                        <p:cTn id="7" dur="500"/>
                                        <p:tgtEl>
                                          <p:spTgt spid="3532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3287"/>
                                        </p:tgtEl>
                                        <p:attrNameLst>
                                          <p:attrName>style.visibility</p:attrName>
                                        </p:attrNameLst>
                                      </p:cBhvr>
                                      <p:to>
                                        <p:strVal val="visible"/>
                                      </p:to>
                                    </p:set>
                                    <p:animEffect transition="in" filter="dissolve">
                                      <p:cBhvr>
                                        <p:cTn id="12" dur="500"/>
                                        <p:tgtEl>
                                          <p:spTgt spid="35328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53292"/>
                                        </p:tgtEl>
                                        <p:attrNameLst>
                                          <p:attrName>style.visibility</p:attrName>
                                        </p:attrNameLst>
                                      </p:cBhvr>
                                      <p:to>
                                        <p:strVal val="visible"/>
                                      </p:to>
                                    </p:set>
                                    <p:animEffect transition="in" filter="wipe(left)">
                                      <p:cBhvr>
                                        <p:cTn id="16" dur="500"/>
                                        <p:tgtEl>
                                          <p:spTgt spid="353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6" grpId="0"/>
      <p:bldP spid="3532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428625" y="0"/>
            <a:ext cx="8229600" cy="785813"/>
          </a:xfrm>
        </p:spPr>
        <p:txBody>
          <a:bodyPr>
            <a:normAutofit fontScale="90000"/>
          </a:bodyPr>
          <a:lstStyle/>
          <a:p>
            <a:pPr algn="ctr" eaLnBrk="1" fontAlgn="auto" hangingPunct="1">
              <a:spcAft>
                <a:spcPts val="0"/>
              </a:spcAft>
              <a:defRPr/>
            </a:pPr>
            <a:r>
              <a:rPr lang="en-GB" dirty="0">
                <a:solidFill>
                  <a:schemeClr val="tx1"/>
                </a:solidFill>
              </a:rPr>
              <a:t>Why is nitrogen so important?</a:t>
            </a:r>
          </a:p>
        </p:txBody>
      </p:sp>
      <p:sp>
        <p:nvSpPr>
          <p:cNvPr id="11267" name="Text Box 4"/>
          <p:cNvSpPr txBox="1">
            <a:spLocks noChangeArrowheads="1"/>
          </p:cNvSpPr>
          <p:nvPr/>
        </p:nvSpPr>
        <p:spPr bwMode="auto">
          <a:xfrm>
            <a:off x="563563" y="784225"/>
            <a:ext cx="8256587" cy="822325"/>
          </a:xfrm>
          <a:prstGeom prst="rect">
            <a:avLst/>
          </a:prstGeom>
          <a:noFill/>
          <a:ln w="9525" algn="ctr">
            <a:noFill/>
            <a:miter lim="800000"/>
            <a:headEnd/>
            <a:tailEnd/>
          </a:ln>
        </p:spPr>
        <p:txBody>
          <a:bodyPr>
            <a:spAutoFit/>
          </a:bodyPr>
          <a:lstStyle/>
          <a:p>
            <a:r>
              <a:rPr lang="en-GB" sz="2400">
                <a:latin typeface="Constantia" pitchFamily="18" charset="0"/>
              </a:rPr>
              <a:t>Nitrogen is essential for growth because it is used by plants and animals to make proteins.</a:t>
            </a:r>
          </a:p>
        </p:txBody>
      </p:sp>
      <p:sp>
        <p:nvSpPr>
          <p:cNvPr id="326661" name="Text Box 5"/>
          <p:cNvSpPr txBox="1">
            <a:spLocks noChangeArrowheads="1"/>
          </p:cNvSpPr>
          <p:nvPr/>
        </p:nvSpPr>
        <p:spPr bwMode="auto">
          <a:xfrm>
            <a:off x="563563" y="1743075"/>
            <a:ext cx="5038725" cy="1552575"/>
          </a:xfrm>
          <a:prstGeom prst="rect">
            <a:avLst/>
          </a:prstGeom>
          <a:noFill/>
          <a:ln w="9525" algn="ctr">
            <a:noFill/>
            <a:miter lim="800000"/>
            <a:headEnd/>
            <a:tailEnd/>
          </a:ln>
        </p:spPr>
        <p:txBody>
          <a:bodyPr>
            <a:spAutoFit/>
          </a:bodyPr>
          <a:lstStyle/>
          <a:p>
            <a:r>
              <a:rPr lang="en-GB" sz="2400">
                <a:latin typeface="Constantia" pitchFamily="18" charset="0"/>
              </a:rPr>
              <a:t>Nitrogen makes up about 78% of the atmosphere. However, nitrogen deficiency is the most common cause of poor plant growth.</a:t>
            </a:r>
          </a:p>
        </p:txBody>
      </p:sp>
      <p:sp>
        <p:nvSpPr>
          <p:cNvPr id="326662" name="Text Box 6"/>
          <p:cNvSpPr txBox="1">
            <a:spLocks noChangeArrowheads="1"/>
          </p:cNvSpPr>
          <p:nvPr/>
        </p:nvSpPr>
        <p:spPr bwMode="auto">
          <a:xfrm>
            <a:off x="563563" y="5716588"/>
            <a:ext cx="8569325" cy="457200"/>
          </a:xfrm>
          <a:prstGeom prst="rect">
            <a:avLst/>
          </a:prstGeom>
          <a:noFill/>
          <a:ln w="9525" algn="ctr">
            <a:noFill/>
            <a:miter lim="800000"/>
            <a:headEnd/>
            <a:tailEnd/>
          </a:ln>
        </p:spPr>
        <p:txBody>
          <a:bodyPr>
            <a:spAutoFit/>
          </a:bodyPr>
          <a:lstStyle/>
          <a:p>
            <a:r>
              <a:rPr lang="en-GB" sz="2400">
                <a:latin typeface="Constantia" pitchFamily="18" charset="0"/>
              </a:rPr>
              <a:t>How is atmospheric nitrogen changed into a useable form?</a:t>
            </a:r>
          </a:p>
        </p:txBody>
      </p:sp>
      <p:sp>
        <p:nvSpPr>
          <p:cNvPr id="326663" name="Rectangle 7"/>
          <p:cNvSpPr>
            <a:spLocks noChangeArrowheads="1"/>
          </p:cNvSpPr>
          <p:nvPr/>
        </p:nvSpPr>
        <p:spPr bwMode="auto">
          <a:xfrm>
            <a:off x="563563" y="3432175"/>
            <a:ext cx="4826000" cy="822325"/>
          </a:xfrm>
          <a:prstGeom prst="rect">
            <a:avLst/>
          </a:prstGeom>
          <a:noFill/>
          <a:ln w="9525" algn="ctr">
            <a:noFill/>
            <a:miter lim="800000"/>
            <a:headEnd/>
            <a:tailEnd/>
          </a:ln>
        </p:spPr>
        <p:txBody>
          <a:bodyPr>
            <a:spAutoFit/>
          </a:bodyPr>
          <a:lstStyle/>
          <a:p>
            <a:r>
              <a:rPr lang="en-GB" sz="2400">
                <a:latin typeface="Constantia" pitchFamily="18" charset="0"/>
              </a:rPr>
              <a:t>Why are plants unable to use the nitrogen straight from the air?</a:t>
            </a:r>
          </a:p>
        </p:txBody>
      </p:sp>
      <p:sp>
        <p:nvSpPr>
          <p:cNvPr id="326664" name="Rectangle 8"/>
          <p:cNvSpPr>
            <a:spLocks noChangeArrowheads="1"/>
          </p:cNvSpPr>
          <p:nvPr/>
        </p:nvSpPr>
        <p:spPr bwMode="auto">
          <a:xfrm>
            <a:off x="563563" y="4391025"/>
            <a:ext cx="8315325" cy="1200150"/>
          </a:xfrm>
          <a:prstGeom prst="rect">
            <a:avLst/>
          </a:prstGeom>
          <a:noFill/>
          <a:ln w="9525" algn="ctr">
            <a:noFill/>
            <a:miter lim="800000"/>
            <a:headEnd/>
            <a:tailEnd/>
          </a:ln>
        </p:spPr>
        <p:txBody>
          <a:bodyPr>
            <a:spAutoFit/>
          </a:bodyPr>
          <a:lstStyle/>
          <a:p>
            <a:r>
              <a:rPr lang="en-GB" sz="2400">
                <a:latin typeface="Constantia" pitchFamily="18" charset="0"/>
              </a:rPr>
              <a:t>Nitrogen gas (N</a:t>
            </a:r>
            <a:r>
              <a:rPr lang="en-GB" sz="2400" baseline="-25000">
                <a:latin typeface="Constantia" pitchFamily="18" charset="0"/>
              </a:rPr>
              <a:t>2</a:t>
            </a:r>
            <a:r>
              <a:rPr lang="en-GB" sz="2400">
                <a:latin typeface="Constantia" pitchFamily="18" charset="0"/>
              </a:rPr>
              <a:t>) is </a:t>
            </a:r>
            <a:r>
              <a:rPr lang="en-GB" sz="2400">
                <a:solidFill>
                  <a:srgbClr val="FF0000"/>
                </a:solidFill>
                <a:latin typeface="Constantia" pitchFamily="18" charset="0"/>
              </a:rPr>
              <a:t>unreactive</a:t>
            </a:r>
            <a:r>
              <a:rPr lang="en-GB" sz="2400">
                <a:latin typeface="Constantia" pitchFamily="18" charset="0"/>
              </a:rPr>
              <a:t> and is not easily converted into other compounds. Most plants can only take up nitrogen (by active transport) in the form of ammonia or nitrate.</a:t>
            </a:r>
          </a:p>
        </p:txBody>
      </p:sp>
      <p:pic>
        <p:nvPicPr>
          <p:cNvPr id="326668" name="Picture 12" descr="BA13_gfx_plant_nitrogen"/>
          <p:cNvPicPr>
            <a:picLocks noChangeAspect="1" noChangeArrowheads="1"/>
          </p:cNvPicPr>
          <p:nvPr/>
        </p:nvPicPr>
        <p:blipFill>
          <a:blip r:embed="rId3" cstate="print"/>
          <a:srcRect/>
          <a:stretch>
            <a:fillRect/>
          </a:stretch>
        </p:blipFill>
        <p:spPr bwMode="auto">
          <a:xfrm>
            <a:off x="5924550" y="1354138"/>
            <a:ext cx="2662238" cy="2981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6661"/>
                                        </p:tgtEl>
                                        <p:attrNameLst>
                                          <p:attrName>style.visibility</p:attrName>
                                        </p:attrNameLst>
                                      </p:cBhvr>
                                      <p:to>
                                        <p:strVal val="visible"/>
                                      </p:to>
                                    </p:set>
                                    <p:animEffect transition="in" filter="dissolve">
                                      <p:cBhvr>
                                        <p:cTn id="7" dur="500"/>
                                        <p:tgtEl>
                                          <p:spTgt spid="326661"/>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26668"/>
                                        </p:tgtEl>
                                        <p:attrNameLst>
                                          <p:attrName>style.visibility</p:attrName>
                                        </p:attrNameLst>
                                      </p:cBhvr>
                                      <p:to>
                                        <p:strVal val="visible"/>
                                      </p:to>
                                    </p:set>
                                    <p:anim calcmode="lin" valueType="num">
                                      <p:cBhvr>
                                        <p:cTn id="11" dur="500" fill="hold"/>
                                        <p:tgtEl>
                                          <p:spTgt spid="326668"/>
                                        </p:tgtEl>
                                        <p:attrNameLst>
                                          <p:attrName>ppt_w</p:attrName>
                                        </p:attrNameLst>
                                      </p:cBhvr>
                                      <p:tavLst>
                                        <p:tav tm="0">
                                          <p:val>
                                            <p:fltVal val="0"/>
                                          </p:val>
                                        </p:tav>
                                        <p:tav tm="100000">
                                          <p:val>
                                            <p:strVal val="#ppt_w"/>
                                          </p:val>
                                        </p:tav>
                                      </p:tavLst>
                                    </p:anim>
                                    <p:anim calcmode="lin" valueType="num">
                                      <p:cBhvr>
                                        <p:cTn id="12" dur="500" fill="hold"/>
                                        <p:tgtEl>
                                          <p:spTgt spid="32666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6663"/>
                                        </p:tgtEl>
                                        <p:attrNameLst>
                                          <p:attrName>style.visibility</p:attrName>
                                        </p:attrNameLst>
                                      </p:cBhvr>
                                      <p:to>
                                        <p:strVal val="visible"/>
                                      </p:to>
                                    </p:set>
                                    <p:animEffect transition="in" filter="dissolve">
                                      <p:cBhvr>
                                        <p:cTn id="17" dur="500"/>
                                        <p:tgtEl>
                                          <p:spTgt spid="32666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6664"/>
                                        </p:tgtEl>
                                        <p:attrNameLst>
                                          <p:attrName>style.visibility</p:attrName>
                                        </p:attrNameLst>
                                      </p:cBhvr>
                                      <p:to>
                                        <p:strVal val="visible"/>
                                      </p:to>
                                    </p:set>
                                    <p:animEffect transition="in" filter="dissolve">
                                      <p:cBhvr>
                                        <p:cTn id="22" dur="500"/>
                                        <p:tgtEl>
                                          <p:spTgt spid="32666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6662"/>
                                        </p:tgtEl>
                                        <p:attrNameLst>
                                          <p:attrName>style.visibility</p:attrName>
                                        </p:attrNameLst>
                                      </p:cBhvr>
                                      <p:to>
                                        <p:strVal val="visible"/>
                                      </p:to>
                                    </p:set>
                                    <p:animEffect transition="in" filter="dissolve">
                                      <p:cBhvr>
                                        <p:cTn id="27" dur="500"/>
                                        <p:tgtEl>
                                          <p:spTgt spid="32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1" grpId="0"/>
      <p:bldP spid="326662" grpId="0"/>
      <p:bldP spid="326663" grpId="0"/>
      <p:bldP spid="3266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endParaRPr lang="en-GB" smtClean="0"/>
          </a:p>
        </p:txBody>
      </p:sp>
      <p:sp>
        <p:nvSpPr>
          <p:cNvPr id="1028" name="Content Placeholder 2"/>
          <p:cNvSpPr>
            <a:spLocks noGrp="1"/>
          </p:cNvSpPr>
          <p:nvPr>
            <p:ph idx="1"/>
          </p:nvPr>
        </p:nvSpPr>
        <p:spPr/>
        <p:txBody>
          <a:bodyPr/>
          <a:lstStyle/>
          <a:p>
            <a:pPr eaLnBrk="1" hangingPunct="1"/>
            <a:endParaRPr lang="en-GB" smtClean="0"/>
          </a:p>
        </p:txBody>
      </p:sp>
    </p:spTree>
    <p:controls>
      <mc:AlternateContent xmlns:mc="http://schemas.openxmlformats.org/markup-compatibility/2006">
        <mc:Choice xmlns:v="urn:schemas-microsoft-com:vml" Requires="v">
          <p:control spid="1036"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4"/>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13" y="116632"/>
            <a:ext cx="8305800" cy="1143000"/>
          </a:xfrm>
        </p:spPr>
        <p:txBody>
          <a:bodyPr/>
          <a:lstStyle/>
          <a:p>
            <a:r>
              <a:rPr lang="en-GB" dirty="0" err="1" smtClean="0"/>
              <a:t>Nitrogren</a:t>
            </a:r>
            <a:r>
              <a:rPr lang="en-GB" dirty="0" smtClean="0"/>
              <a:t> cycle</a:t>
            </a:r>
            <a:endParaRPr lang="en-GB" dirty="0"/>
          </a:p>
        </p:txBody>
      </p:sp>
      <p:pic>
        <p:nvPicPr>
          <p:cNvPr id="3" name="Picture 2"/>
          <p:cNvPicPr>
            <a:picLocks noChangeAspect="1"/>
          </p:cNvPicPr>
          <p:nvPr/>
        </p:nvPicPr>
        <p:blipFill rotWithShape="1">
          <a:blip r:embed="rId2"/>
          <a:srcRect l="17901" t="23469" r="17901" b="18500"/>
          <a:stretch/>
        </p:blipFill>
        <p:spPr>
          <a:xfrm>
            <a:off x="82627" y="1847088"/>
            <a:ext cx="9061373" cy="4605096"/>
          </a:xfrm>
          <a:prstGeom prst="rect">
            <a:avLst/>
          </a:prstGeom>
        </p:spPr>
      </p:pic>
    </p:spTree>
    <p:extLst>
      <p:ext uri="{BB962C8B-B14F-4D97-AF65-F5344CB8AC3E}">
        <p14:creationId xmlns:p14="http://schemas.microsoft.com/office/powerpoint/2010/main" val="2096132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b="1" smtClean="0"/>
              <a:t>Nitrogen Fixation</a:t>
            </a:r>
            <a:endParaRPr lang="en-GB" smtClean="0"/>
          </a:p>
        </p:txBody>
      </p:sp>
      <p:sp>
        <p:nvSpPr>
          <p:cNvPr id="12291" name="Content Placeholder 2"/>
          <p:cNvSpPr>
            <a:spLocks noGrp="1"/>
          </p:cNvSpPr>
          <p:nvPr>
            <p:ph idx="1"/>
          </p:nvPr>
        </p:nvSpPr>
        <p:spPr>
          <a:xfrm>
            <a:off x="457200" y="1935163"/>
            <a:ext cx="4829175" cy="4389437"/>
          </a:xfrm>
        </p:spPr>
        <p:txBody>
          <a:bodyPr>
            <a:normAutofit/>
          </a:bodyPr>
          <a:lstStyle/>
          <a:p>
            <a:pPr eaLnBrk="1" hangingPunct="1"/>
            <a:r>
              <a:rPr lang="en-GB" smtClean="0"/>
              <a:t>Nitrogen gas can be ‘fixed’ into ammonia by humans using the </a:t>
            </a:r>
            <a:r>
              <a:rPr lang="en-GB" smtClean="0">
                <a:solidFill>
                  <a:srgbClr val="FF0000"/>
                </a:solidFill>
              </a:rPr>
              <a:t>Haber process. </a:t>
            </a:r>
            <a:r>
              <a:rPr lang="en-GB" smtClean="0"/>
              <a:t>This is then used in the production of fertilisers.</a:t>
            </a:r>
            <a:endParaRPr lang="en-GB" smtClean="0">
              <a:solidFill>
                <a:srgbClr val="FF0000"/>
              </a:solidFill>
            </a:endParaRPr>
          </a:p>
          <a:p>
            <a:pPr eaLnBrk="1" hangingPunct="1"/>
            <a:endParaRPr lang="en-GB" smtClean="0">
              <a:solidFill>
                <a:srgbClr val="FF0000"/>
              </a:solidFill>
            </a:endParaRPr>
          </a:p>
          <a:p>
            <a:pPr eaLnBrk="1" hangingPunct="1"/>
            <a:r>
              <a:rPr lang="en-GB" smtClean="0"/>
              <a:t>A small amount of nitrogen is fixed to nitrate by </a:t>
            </a:r>
            <a:r>
              <a:rPr lang="en-GB" smtClean="0">
                <a:solidFill>
                  <a:srgbClr val="FF0000"/>
                </a:solidFill>
              </a:rPr>
              <a:t>lightning</a:t>
            </a:r>
            <a:r>
              <a:rPr lang="en-GB" smtClean="0"/>
              <a:t>. </a:t>
            </a:r>
          </a:p>
        </p:txBody>
      </p:sp>
      <p:pic>
        <p:nvPicPr>
          <p:cNvPr id="12293" name="Picture 5" descr="http://inquirypaths.org/lightening.png"/>
          <p:cNvPicPr>
            <a:picLocks noChangeAspect="1" noChangeArrowheads="1"/>
          </p:cNvPicPr>
          <p:nvPr/>
        </p:nvPicPr>
        <p:blipFill>
          <a:blip r:embed="rId2" cstate="print"/>
          <a:srcRect/>
          <a:stretch>
            <a:fillRect/>
          </a:stretch>
        </p:blipFill>
        <p:spPr bwMode="auto">
          <a:xfrm>
            <a:off x="5715000" y="3714750"/>
            <a:ext cx="3095625" cy="2871788"/>
          </a:xfrm>
          <a:prstGeom prst="rect">
            <a:avLst/>
          </a:prstGeom>
          <a:noFill/>
          <a:ln w="9525">
            <a:noFill/>
            <a:miter lim="800000"/>
            <a:headEnd/>
            <a:tailEnd/>
          </a:ln>
        </p:spPr>
      </p:pic>
      <p:pic>
        <p:nvPicPr>
          <p:cNvPr id="12295" name="Picture 7" descr="http://www.bbc.co.uk/schools/gcsebitesize/science/images/gcsechem_75.gif"/>
          <p:cNvPicPr>
            <a:picLocks noChangeAspect="1" noChangeArrowheads="1"/>
          </p:cNvPicPr>
          <p:nvPr/>
        </p:nvPicPr>
        <p:blipFill>
          <a:blip r:embed="rId3" cstate="print"/>
          <a:srcRect/>
          <a:stretch>
            <a:fillRect/>
          </a:stretch>
        </p:blipFill>
        <p:spPr bwMode="auto">
          <a:xfrm>
            <a:off x="5929313" y="357188"/>
            <a:ext cx="2571750" cy="310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12295"/>
                                        </p:tgtEl>
                                        <p:attrNameLst>
                                          <p:attrName>style.visibility</p:attrName>
                                        </p:attrNameLst>
                                      </p:cBhvr>
                                      <p:to>
                                        <p:strVal val="visible"/>
                                      </p:to>
                                    </p:set>
                                    <p:animEffect transition="in" filter="checkerboard(across)">
                                      <p:cBhvr>
                                        <p:cTn id="11" dur="500"/>
                                        <p:tgtEl>
                                          <p:spTgt spid="1229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anim calcmode="lin" valueType="num">
                                      <p:cBhvr additive="base">
                                        <p:cTn id="16"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291">
                                            <p:txEl>
                                              <p:pRg st="2" end="2"/>
                                            </p:txEl>
                                          </p:spTgt>
                                        </p:tgtEl>
                                        <p:attrNameLst>
                                          <p:attrName>ppt_y</p:attrName>
                                        </p:attrNameLst>
                                      </p:cBhvr>
                                      <p:tavLst>
                                        <p:tav tm="0">
                                          <p:val>
                                            <p:strVal val="1+#ppt_h/2"/>
                                          </p:val>
                                        </p:tav>
                                        <p:tav tm="100000">
                                          <p:val>
                                            <p:strVal val="#ppt_y"/>
                                          </p:val>
                                        </p:tav>
                                      </p:tavLst>
                                    </p:anim>
                                  </p:childTnLst>
                                </p:cTn>
                              </p:par>
                              <p:par>
                                <p:cTn id="18" presetID="5" presetClass="entr" presetSubtype="10" fill="hold" nodeType="withEffect">
                                  <p:stCondLst>
                                    <p:cond delay="0"/>
                                  </p:stCondLst>
                                  <p:childTnLst>
                                    <p:set>
                                      <p:cBhvr>
                                        <p:cTn id="19" dur="1" fill="hold">
                                          <p:stCondLst>
                                            <p:cond delay="0"/>
                                          </p:stCondLst>
                                        </p:cTn>
                                        <p:tgtEl>
                                          <p:spTgt spid="12293"/>
                                        </p:tgtEl>
                                        <p:attrNameLst>
                                          <p:attrName>style.visibility</p:attrName>
                                        </p:attrNameLst>
                                      </p:cBhvr>
                                      <p:to>
                                        <p:strVal val="visible"/>
                                      </p:to>
                                    </p:set>
                                    <p:animEffect transition="in" filter="checkerboard(across)">
                                      <p:cBhvr>
                                        <p:cTn id="20"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04850"/>
            <a:ext cx="8229600" cy="723900"/>
          </a:xfrm>
        </p:spPr>
        <p:txBody>
          <a:bodyPr>
            <a:normAutofit fontScale="90000"/>
          </a:bodyPr>
          <a:lstStyle/>
          <a:p>
            <a:pPr eaLnBrk="1" hangingPunct="1"/>
            <a:r>
              <a:rPr lang="en-GB" b="1" smtClean="0"/>
              <a:t>Nitrogen Fixation</a:t>
            </a:r>
            <a:endParaRPr lang="en-GB" smtClean="0"/>
          </a:p>
        </p:txBody>
      </p:sp>
      <p:sp>
        <p:nvSpPr>
          <p:cNvPr id="3" name="Content Placeholder 2"/>
          <p:cNvSpPr>
            <a:spLocks noGrp="1"/>
          </p:cNvSpPr>
          <p:nvPr>
            <p:ph idx="1"/>
          </p:nvPr>
        </p:nvSpPr>
        <p:spPr>
          <a:xfrm>
            <a:off x="428625" y="2033588"/>
            <a:ext cx="5472113" cy="3609975"/>
          </a:xfrm>
        </p:spPr>
        <p:txBody>
          <a:bodyPr>
            <a:normAutofit/>
          </a:bodyPr>
          <a:lstStyle/>
          <a:p>
            <a:pPr eaLnBrk="1" hangingPunct="1"/>
            <a:r>
              <a:rPr lang="en-GB" smtClean="0">
                <a:solidFill>
                  <a:srgbClr val="FF0000"/>
                </a:solidFill>
              </a:rPr>
              <a:t>Nitrogen fixing bacteria </a:t>
            </a:r>
            <a:r>
              <a:rPr lang="en-GB" smtClean="0"/>
              <a:t>reduce nitrogen gas to ammonia, which they then use to manufacture amino acids. Nitrogen rich compounds are released from them when they die.</a:t>
            </a:r>
          </a:p>
          <a:p>
            <a:pPr eaLnBrk="1" hangingPunct="1"/>
            <a:r>
              <a:rPr lang="en-GB" smtClean="0"/>
              <a:t>Nitrogen fixing bacteria may be free living in soil or water.</a:t>
            </a:r>
          </a:p>
          <a:p>
            <a:pPr eaLnBrk="1" hangingPunct="1"/>
            <a:endParaRPr lang="en-GB" sz="800" smtClean="0"/>
          </a:p>
        </p:txBody>
      </p:sp>
      <p:sp>
        <p:nvSpPr>
          <p:cNvPr id="5" name="Rectangle 4"/>
          <p:cNvSpPr>
            <a:spLocks noChangeArrowheads="1"/>
          </p:cNvSpPr>
          <p:nvPr/>
        </p:nvSpPr>
        <p:spPr bwMode="auto">
          <a:xfrm>
            <a:off x="6357938" y="4000500"/>
            <a:ext cx="1857375" cy="1200329"/>
          </a:xfrm>
          <a:prstGeom prst="rect">
            <a:avLst/>
          </a:prstGeom>
          <a:noFill/>
          <a:ln w="9525">
            <a:noFill/>
            <a:miter lim="800000"/>
            <a:headEnd/>
            <a:tailEnd/>
          </a:ln>
        </p:spPr>
        <p:txBody>
          <a:bodyPr>
            <a:spAutoFit/>
          </a:bodyPr>
          <a:lstStyle/>
          <a:p>
            <a:r>
              <a:rPr lang="en-GB" dirty="0"/>
              <a:t>Non-symbiotic nitrogen fixing bacterium </a:t>
            </a:r>
            <a:r>
              <a:rPr lang="en-GB" i="1" dirty="0" err="1" smtClean="0"/>
              <a:t>Azotobacter</a:t>
            </a:r>
            <a:r>
              <a:rPr lang="en-GB" dirty="0" smtClean="0"/>
              <a:t>. </a:t>
            </a:r>
            <a:endParaRPr lang="en-GB" dirty="0"/>
          </a:p>
        </p:txBody>
      </p:sp>
      <p:pic>
        <p:nvPicPr>
          <p:cNvPr id="11269" name="Picture 5" descr="http://www.csiro.au/files/images/p7gr.jpg"/>
          <p:cNvPicPr>
            <a:picLocks noChangeAspect="1" noChangeArrowheads="1"/>
          </p:cNvPicPr>
          <p:nvPr/>
        </p:nvPicPr>
        <p:blipFill>
          <a:blip r:embed="rId2" cstate="print"/>
          <a:srcRect/>
          <a:stretch>
            <a:fillRect/>
          </a:stretch>
        </p:blipFill>
        <p:spPr bwMode="auto">
          <a:xfrm>
            <a:off x="6357938" y="1571625"/>
            <a:ext cx="1733550" cy="199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checkerboard(across)">
                                      <p:cBhvr>
                                        <p:cTn id="17" dur="500"/>
                                        <p:tgtEl>
                                          <p:spTgt spid="11269"/>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212</TotalTime>
  <Words>682</Words>
  <Application>Microsoft Office PowerPoint</Application>
  <PresentationFormat>On-screen Show (4:3)</PresentationFormat>
  <Paragraphs>92</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Constantia</vt:lpstr>
      <vt:lpstr>Wingdings</vt:lpstr>
      <vt:lpstr>Wingdings 2</vt:lpstr>
      <vt:lpstr>Flow</vt:lpstr>
      <vt:lpstr>Decomposers and recycling</vt:lpstr>
      <vt:lpstr>Learning outcomes</vt:lpstr>
      <vt:lpstr>PowerPoint Presentation</vt:lpstr>
      <vt:lpstr>What is a saprophyte?</vt:lpstr>
      <vt:lpstr>Why is nitrogen so important?</vt:lpstr>
      <vt:lpstr>PowerPoint Presentation</vt:lpstr>
      <vt:lpstr>Nitrogren cycle</vt:lpstr>
      <vt:lpstr>Nitrogen Fixation</vt:lpstr>
      <vt:lpstr>Nitrogen Fixation</vt:lpstr>
      <vt:lpstr>Nitrogen Fixation</vt:lpstr>
      <vt:lpstr>Ammonification</vt:lpstr>
      <vt:lpstr>Nitrification</vt:lpstr>
      <vt:lpstr>Nitrification </vt:lpstr>
      <vt:lpstr>Denitrification</vt:lpstr>
      <vt:lpstr>PowerPoint Presentation</vt:lpstr>
      <vt:lpstr>Carbon cycle</vt:lpstr>
      <vt:lpstr>Task</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helenh</dc:creator>
  <cp:lastModifiedBy>Louise Wilson</cp:lastModifiedBy>
  <cp:revision>15</cp:revision>
  <dcterms:created xsi:type="dcterms:W3CDTF">2014-12-27T11:08:08Z</dcterms:created>
  <dcterms:modified xsi:type="dcterms:W3CDTF">2017-03-15T11:17:12Z</dcterms:modified>
</cp:coreProperties>
</file>