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83" r:id="rId2"/>
    <p:sldId id="257" r:id="rId3"/>
    <p:sldId id="258" r:id="rId4"/>
    <p:sldId id="297" r:id="rId5"/>
    <p:sldId id="298" r:id="rId6"/>
    <p:sldId id="299" r:id="rId7"/>
    <p:sldId id="300" r:id="rId8"/>
    <p:sldId id="301" r:id="rId9"/>
    <p:sldId id="302" r:id="rId10"/>
    <p:sldId id="263" r:id="rId11"/>
    <p:sldId id="264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74" r:id="rId24"/>
    <p:sldId id="295" r:id="rId25"/>
    <p:sldId id="29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E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0" autoAdjust="0"/>
    <p:restoredTop sz="93462" autoAdjust="0"/>
  </p:normalViewPr>
  <p:slideViewPr>
    <p:cSldViewPr snapToGrid="0" snapToObjects="1">
      <p:cViewPr varScale="1">
        <p:scale>
          <a:sx n="70" d="100"/>
          <a:sy n="70" d="100"/>
        </p:scale>
        <p:origin x="13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7147A-FFFF-B042-AABF-D50163D2A54F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03C3F-2D72-4B4F-B22E-CC758E282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32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80C09-776B-474E-B521-EC567E894708}" type="datetimeFigureOut">
              <a:rPr lang="en-GB" smtClean="0"/>
              <a:pPr/>
              <a:t>08/12/2016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E2485-65F3-450A-AA76-06BF76C2B5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December 8,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December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December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46CE3F-195B-410D-B976-86B522E7D0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914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December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December 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December 8,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December 8,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December 8,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December 8,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December 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December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ransition spd="slow">
    <p:push dir="u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126924"/>
          </a:xfrm>
        </p:spPr>
        <p:txBody>
          <a:bodyPr>
            <a:normAutofit fontScale="90000"/>
          </a:bodyPr>
          <a:lstStyle/>
          <a:p>
            <a:r>
              <a:rPr lang="en-US" sz="3500" dirty="0" smtClean="0"/>
              <a:t>Photosynthesis</a:t>
            </a:r>
            <a:br>
              <a:rPr lang="en-US" sz="3500" dirty="0" smtClean="0"/>
            </a:br>
            <a:r>
              <a:rPr lang="en-US" sz="3500" dirty="0" smtClean="0"/>
              <a:t>Lesson 4</a:t>
            </a:r>
            <a:endParaRPr lang="en-US" sz="3500" dirty="0"/>
          </a:p>
        </p:txBody>
      </p:sp>
      <p:sp>
        <p:nvSpPr>
          <p:cNvPr id="3" name="TextBox 2"/>
          <p:cNvSpPr txBox="1"/>
          <p:nvPr/>
        </p:nvSpPr>
        <p:spPr>
          <a:xfrm>
            <a:off x="4737100" y="4140200"/>
            <a:ext cx="332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Light-Independent Stage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7887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Light Independent Stage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99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45" y="653144"/>
            <a:ext cx="7024744" cy="37882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Calvin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537" y="1031968"/>
            <a:ext cx="7917633" cy="5264330"/>
          </a:xfrm>
        </p:spPr>
        <p:txBody>
          <a:bodyPr/>
          <a:lstStyle/>
          <a:p>
            <a:r>
              <a:rPr lang="en-GB" sz="1800" dirty="0" smtClean="0"/>
              <a:t>The light-independent stage (also known as the Calvin Cycle) uses the products of the light-dependent to </a:t>
            </a:r>
            <a:r>
              <a:rPr lang="en-GB" sz="1800" b="1" dirty="0" smtClean="0"/>
              <a:t>synthesise</a:t>
            </a:r>
            <a:r>
              <a:rPr lang="en-GB" sz="1800" b="1" dirty="0"/>
              <a:t> </a:t>
            </a:r>
            <a:r>
              <a:rPr lang="en-GB" sz="1800" b="1" dirty="0" smtClean="0"/>
              <a:t>complex organic molecules</a:t>
            </a:r>
            <a:r>
              <a:rPr lang="en-GB" sz="1800" dirty="0" smtClean="0"/>
              <a:t>.</a:t>
            </a:r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r>
              <a:rPr lang="en-GB" sz="1800" dirty="0" smtClean="0"/>
              <a:t>The Calvin Cycle takes place in the stroma</a:t>
            </a:r>
            <a:r>
              <a:rPr lang="en-GB" sz="1800" dirty="0"/>
              <a:t> </a:t>
            </a:r>
            <a:r>
              <a:rPr lang="en-GB" sz="1800" dirty="0" smtClean="0"/>
              <a:t>of the chloroplasts.</a:t>
            </a:r>
          </a:p>
          <a:p>
            <a:endParaRPr lang="en-GB" sz="1800" dirty="0"/>
          </a:p>
          <a:p>
            <a:r>
              <a:rPr lang="en-GB" sz="1800" dirty="0" smtClean="0"/>
              <a:t>It does not directly require light, but will soon cease in darkness, as </a:t>
            </a:r>
            <a:r>
              <a:rPr lang="en-GB" sz="1800" b="1" dirty="0" smtClean="0"/>
              <a:t>ATP</a:t>
            </a:r>
            <a:r>
              <a:rPr lang="en-GB" sz="1800" dirty="0" smtClean="0"/>
              <a:t> and </a:t>
            </a:r>
            <a:r>
              <a:rPr lang="en-GB" sz="1800" b="1" dirty="0" smtClean="0"/>
              <a:t>hydrogen </a:t>
            </a:r>
            <a:r>
              <a:rPr lang="en-GB" sz="1800" dirty="0" smtClean="0"/>
              <a:t>will run out. </a:t>
            </a:r>
          </a:p>
          <a:p>
            <a:endParaRPr lang="en-GB" sz="1800" b="1" u="sng" dirty="0"/>
          </a:p>
          <a:p>
            <a:endParaRPr lang="en-GB" sz="2000" b="1" u="sng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1627094" y="2245657"/>
            <a:ext cx="2316028" cy="1887796"/>
          </a:xfrm>
          <a:prstGeom prst="roundRect">
            <a:avLst/>
          </a:prstGeom>
          <a:noFill/>
          <a:ln w="1270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050"/>
          </a:p>
        </p:txBody>
      </p:sp>
      <p:sp>
        <p:nvSpPr>
          <p:cNvPr id="11" name="TextBox 4"/>
          <p:cNvSpPr txBox="1"/>
          <p:nvPr/>
        </p:nvSpPr>
        <p:spPr>
          <a:xfrm>
            <a:off x="1988672" y="2413372"/>
            <a:ext cx="1720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dirty="0" smtClean="0"/>
              <a:t>Light-Dependent Reaction</a:t>
            </a:r>
            <a:endParaRPr lang="en-GB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5165590" y="2661108"/>
            <a:ext cx="2203397" cy="1887796"/>
          </a:xfrm>
          <a:prstGeom prst="round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050"/>
          </a:p>
        </p:txBody>
      </p:sp>
      <p:sp>
        <p:nvSpPr>
          <p:cNvPr id="15" name="TextBox 6"/>
          <p:cNvSpPr txBox="1"/>
          <p:nvPr/>
        </p:nvSpPr>
        <p:spPr>
          <a:xfrm>
            <a:off x="5386985" y="2749410"/>
            <a:ext cx="17200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dirty="0" smtClean="0"/>
              <a:t>Light-Independent Reaction</a:t>
            </a:r>
            <a:endParaRPr lang="en-GB" sz="1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916568" y="3012552"/>
            <a:ext cx="981633" cy="845119"/>
            <a:chOff x="5674650" y="404664"/>
            <a:chExt cx="2448272" cy="1656184"/>
          </a:xfrm>
        </p:grpSpPr>
        <p:sp>
          <p:nvSpPr>
            <p:cNvPr id="18" name="Explosion 2 17"/>
            <p:cNvSpPr/>
            <p:nvPr/>
          </p:nvSpPr>
          <p:spPr>
            <a:xfrm rot="578967">
              <a:off x="5674650" y="404664"/>
              <a:ext cx="2448272" cy="1656184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50"/>
            </a:p>
          </p:txBody>
        </p:sp>
        <p:sp>
          <p:nvSpPr>
            <p:cNvPr id="19" name="TextBox 8"/>
            <p:cNvSpPr txBox="1"/>
            <p:nvPr/>
          </p:nvSpPr>
          <p:spPr>
            <a:xfrm>
              <a:off x="6228184" y="971436"/>
              <a:ext cx="1224137" cy="542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00" b="1" i="1" dirty="0" smtClean="0"/>
                <a:t>ATP!</a:t>
              </a:r>
              <a:endParaRPr lang="en-GB" sz="1200" b="1" i="1" dirty="0"/>
            </a:p>
          </p:txBody>
        </p:sp>
      </p:grpSp>
      <p:sp>
        <p:nvSpPr>
          <p:cNvPr id="17" name="TextBox 10"/>
          <p:cNvSpPr txBox="1"/>
          <p:nvPr/>
        </p:nvSpPr>
        <p:spPr>
          <a:xfrm>
            <a:off x="2969069" y="3435111"/>
            <a:ext cx="777947" cy="43088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i="1" dirty="0" smtClean="0"/>
              <a:t>reduced</a:t>
            </a:r>
          </a:p>
          <a:p>
            <a:pPr algn="ctr"/>
            <a:r>
              <a:rPr lang="en-GB" sz="1200" b="1" dirty="0" smtClean="0"/>
              <a:t>NADP</a:t>
            </a:r>
            <a:endParaRPr lang="en-GB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65590" y="2043953"/>
            <a:ext cx="220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B050"/>
                </a:solidFill>
              </a:rPr>
              <a:t>Stroma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56515" y="4228544"/>
            <a:ext cx="220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B050"/>
                </a:solidFill>
              </a:rPr>
              <a:t>Thylakoid</a:t>
            </a:r>
            <a:endParaRPr lang="en-GB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0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38142 0.0490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62" y="245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37205 0.0803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94" y="400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 animBg="1"/>
      <p:bldP spid="15" grpId="0"/>
      <p:bldP spid="17" grpId="0" animBg="1"/>
      <p:bldP spid="17" grpId="1" animBg="1"/>
      <p:bldP spid="4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45" y="653144"/>
            <a:ext cx="7024744" cy="37882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537" y="1031968"/>
            <a:ext cx="7917633" cy="5264330"/>
          </a:xfrm>
        </p:spPr>
        <p:txBody>
          <a:bodyPr/>
          <a:lstStyle/>
          <a:p>
            <a:r>
              <a:rPr lang="en-GB" sz="1700" dirty="0" smtClean="0"/>
              <a:t>The </a:t>
            </a:r>
            <a:r>
              <a:rPr lang="en-GB" sz="1700" b="1" dirty="0" smtClean="0"/>
              <a:t>ATP </a:t>
            </a:r>
            <a:r>
              <a:rPr lang="en-GB" sz="1700" dirty="0" smtClean="0"/>
              <a:t>and </a:t>
            </a:r>
            <a:r>
              <a:rPr lang="en-GB" sz="1700" b="1" dirty="0" smtClean="0"/>
              <a:t>hydrogen </a:t>
            </a:r>
            <a:r>
              <a:rPr lang="en-GB" sz="1700" dirty="0" smtClean="0"/>
              <a:t>provided by the light-dependent stage is used to </a:t>
            </a:r>
            <a:r>
              <a:rPr lang="en-GB" sz="1700" b="1" u="sng" dirty="0" smtClean="0"/>
              <a:t>reduce CO</a:t>
            </a:r>
            <a:r>
              <a:rPr lang="en-GB" sz="1700" b="1" u="sng" baseline="-25000" dirty="0" smtClean="0"/>
              <a:t>2</a:t>
            </a:r>
            <a:r>
              <a:rPr lang="en-GB" sz="1700" dirty="0" smtClean="0"/>
              <a:t>.</a:t>
            </a:r>
          </a:p>
          <a:p>
            <a:r>
              <a:rPr lang="en-GB" sz="1700" dirty="0" smtClean="0"/>
              <a:t>The conversion of CO</a:t>
            </a:r>
            <a:r>
              <a:rPr lang="en-GB" sz="1700" baseline="-25000" dirty="0" smtClean="0"/>
              <a:t>2</a:t>
            </a:r>
            <a:r>
              <a:rPr lang="en-GB" sz="1700" dirty="0" smtClean="0"/>
              <a:t> into complex organic molecules is also known as </a:t>
            </a:r>
            <a:r>
              <a:rPr lang="en-GB" sz="1700" b="1" dirty="0" smtClean="0"/>
              <a:t>carbon fixation</a:t>
            </a:r>
            <a:r>
              <a:rPr lang="en-GB" sz="1700" dirty="0" smtClean="0"/>
              <a:t>.</a:t>
            </a:r>
          </a:p>
          <a:p>
            <a:endParaRPr lang="en-GB" sz="1800" b="1" u="sng" dirty="0"/>
          </a:p>
          <a:p>
            <a:endParaRPr lang="en-GB" sz="2000" b="1" u="sng" dirty="0" smtClean="0"/>
          </a:p>
        </p:txBody>
      </p:sp>
      <p:pic>
        <p:nvPicPr>
          <p:cNvPr id="1028" name="Picture 4" descr="Image result for cross section of a leaf unlabelle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73"/>
          <a:stretch/>
        </p:blipFill>
        <p:spPr bwMode="auto">
          <a:xfrm>
            <a:off x="2389114" y="2844421"/>
            <a:ext cx="4272981" cy="267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77970" y="2115403"/>
            <a:ext cx="227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Light powers the LD stage, producing ATP and reduced NADP (H</a:t>
            </a:r>
            <a:r>
              <a:rPr lang="en-GB" sz="1600" baseline="30000" dirty="0" smtClean="0"/>
              <a:t>+</a:t>
            </a:r>
            <a:r>
              <a:rPr lang="en-GB" sz="1600" dirty="0"/>
              <a:t> </a:t>
            </a:r>
            <a:r>
              <a:rPr lang="en-GB" sz="1600" dirty="0" smtClean="0"/>
              <a:t>ions).</a:t>
            </a:r>
            <a:endParaRPr lang="en-GB" sz="16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367284" y="2402006"/>
            <a:ext cx="1910686" cy="1091821"/>
          </a:xfrm>
          <a:prstGeom prst="straightConnector1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722125" y="2554406"/>
            <a:ext cx="1708245" cy="939421"/>
          </a:xfrm>
          <a:prstGeom prst="straightConnector1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06221" y="5745707"/>
            <a:ext cx="736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CO</a:t>
            </a:r>
            <a:r>
              <a:rPr lang="en-GB" b="1" baseline="-25000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lang="en-GB" b="1" baseline="-25000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8537" y="4148919"/>
            <a:ext cx="2104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CO</a:t>
            </a:r>
            <a:r>
              <a:rPr lang="en-GB" sz="1600" baseline="-25000" dirty="0" smtClean="0"/>
              <a:t>2</a:t>
            </a:r>
            <a:r>
              <a:rPr lang="en-GB" sz="1600" dirty="0" smtClean="0"/>
              <a:t> diffuses into the leaf through the stomata is then fixed in the LI stage.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277970" y="4236492"/>
            <a:ext cx="227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The conversion of CO</a:t>
            </a:r>
            <a:r>
              <a:rPr lang="en-GB" sz="1600" baseline="-25000" dirty="0" smtClean="0"/>
              <a:t>2</a:t>
            </a:r>
            <a:r>
              <a:rPr lang="en-GB" sz="1600" dirty="0" smtClean="0"/>
              <a:t> maintains a concentration gradient. This keeps CO</a:t>
            </a:r>
            <a:r>
              <a:rPr lang="en-GB" sz="1600" baseline="-25000" dirty="0" smtClean="0"/>
              <a:t>2</a:t>
            </a:r>
            <a:r>
              <a:rPr lang="en-GB" sz="1600" dirty="0" smtClean="0"/>
              <a:t> diffusing into the leaf.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3846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562 -0.00417 L 0.11649 -0.03195 L 0.13281 -0.07963 L 0.13594 -0.13727 " pathEditMode="relative" ptsTypes="AAAAA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9" grpId="1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Calvin </a:t>
            </a:r>
            <a:r>
              <a:rPr lang="en-GB" dirty="0"/>
              <a:t>C</a:t>
            </a:r>
            <a:r>
              <a:rPr lang="en-GB" dirty="0" smtClean="0"/>
              <a:t>ycle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3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45" y="653144"/>
            <a:ext cx="7024744" cy="37882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Calvin Cycle</a:t>
            </a:r>
            <a:endParaRPr lang="en-GB" dirty="0"/>
          </a:p>
        </p:txBody>
      </p:sp>
      <p:sp>
        <p:nvSpPr>
          <p:cNvPr id="24" name="Right Arrow 23"/>
          <p:cNvSpPr/>
          <p:nvPr/>
        </p:nvSpPr>
        <p:spPr>
          <a:xfrm>
            <a:off x="4124106" y="1992573"/>
            <a:ext cx="1334998" cy="310840"/>
          </a:xfrm>
          <a:prstGeom prst="rightArrow">
            <a:avLst>
              <a:gd name="adj1" fmla="val 29112"/>
              <a:gd name="adj2" fmla="val 7777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ent Arrow 7"/>
          <p:cNvSpPr/>
          <p:nvPr/>
        </p:nvSpPr>
        <p:spPr>
          <a:xfrm>
            <a:off x="2513176" y="1992573"/>
            <a:ext cx="1228299" cy="1064526"/>
          </a:xfrm>
          <a:prstGeom prst="bentArrow">
            <a:avLst>
              <a:gd name="adj1" fmla="val 9906"/>
              <a:gd name="adj2" fmla="val 13993"/>
              <a:gd name="adj3" fmla="val 25000"/>
              <a:gd name="adj4" fmla="val 781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7976033">
            <a:off x="3345689" y="2068957"/>
            <a:ext cx="1119117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 smtClean="0"/>
              <a:t>RuBisCO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994065" y="3057099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err="1" smtClean="0"/>
              <a:t>RuBP</a:t>
            </a:r>
            <a:r>
              <a:rPr lang="en-GB" sz="1600" b="1" dirty="0" smtClean="0"/>
              <a:t> (5C)</a:t>
            </a:r>
            <a:endParaRPr lang="en-GB" sz="1600" b="1" dirty="0"/>
          </a:p>
        </p:txBody>
      </p:sp>
      <p:cxnSp>
        <p:nvCxnSpPr>
          <p:cNvPr id="21" name="Curved Connector 20"/>
          <p:cNvCxnSpPr/>
          <p:nvPr/>
        </p:nvCxnSpPr>
        <p:spPr>
          <a:xfrm>
            <a:off x="2620370" y="1613496"/>
            <a:ext cx="834002" cy="433667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0828" y="1372556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CO</a:t>
            </a:r>
            <a:r>
              <a:rPr lang="en-GB" sz="1600" b="1" baseline="-25000" dirty="0" smtClean="0"/>
              <a:t>2 </a:t>
            </a:r>
            <a:r>
              <a:rPr lang="en-GB" sz="1600" b="1" dirty="0" smtClean="0"/>
              <a:t>(1C)</a:t>
            </a:r>
            <a:endParaRPr lang="en-GB" sz="1600" b="1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404512" y="1964494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2GP (3C)</a:t>
            </a:r>
            <a:endParaRPr lang="en-GB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30035" y="3662687"/>
            <a:ext cx="75315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Stage 1:</a:t>
            </a:r>
          </a:p>
          <a:p>
            <a:pPr algn="ctr"/>
            <a:r>
              <a:rPr lang="en-GB" sz="2000" dirty="0" smtClean="0"/>
              <a:t>CO2 combines with a 5C acceptor molecule called </a:t>
            </a:r>
            <a:r>
              <a:rPr lang="en-GB" sz="2000" b="1" dirty="0" err="1" smtClean="0"/>
              <a:t>ribulose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bisphosphate</a:t>
            </a:r>
            <a:r>
              <a:rPr lang="en-GB" sz="2000" b="1" dirty="0" smtClean="0"/>
              <a:t> (</a:t>
            </a:r>
            <a:r>
              <a:rPr lang="en-GB" sz="2000" b="1" dirty="0" err="1" smtClean="0"/>
              <a:t>RuBP</a:t>
            </a:r>
            <a:r>
              <a:rPr lang="en-GB" sz="2000" b="1" dirty="0" smtClean="0"/>
              <a:t>)</a:t>
            </a:r>
            <a:r>
              <a:rPr lang="en-GB" sz="2000" dirty="0" smtClean="0"/>
              <a:t>.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The reaction is catalysed by the enzyme </a:t>
            </a:r>
            <a:r>
              <a:rPr lang="en-GB" sz="2000" b="1" dirty="0" err="1" smtClean="0"/>
              <a:t>RuBisCO</a:t>
            </a:r>
            <a:r>
              <a:rPr lang="en-GB" sz="2000" dirty="0" smtClean="0"/>
              <a:t>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 smtClean="0"/>
              <a:t>This forms an unstable 6C intermediate, which breaks down into two 3C molecules called </a:t>
            </a:r>
            <a:r>
              <a:rPr lang="en-GB" sz="2000" b="1" dirty="0" smtClean="0"/>
              <a:t>glycerate-3-phosphate (GP)</a:t>
            </a:r>
            <a:r>
              <a:rPr lang="en-GB" sz="2000" dirty="0" smtClean="0"/>
              <a:t>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2970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8" grpId="0" animBg="1"/>
      <p:bldP spid="9" grpId="0" animBg="1"/>
      <p:bldP spid="12" grpId="0"/>
      <p:bldP spid="23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45" y="653144"/>
            <a:ext cx="7024744" cy="37882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Calvin Cycle</a:t>
            </a:r>
            <a:endParaRPr lang="en-GB" dirty="0"/>
          </a:p>
        </p:txBody>
      </p:sp>
      <p:sp>
        <p:nvSpPr>
          <p:cNvPr id="24" name="Right Arrow 23"/>
          <p:cNvSpPr/>
          <p:nvPr/>
        </p:nvSpPr>
        <p:spPr>
          <a:xfrm>
            <a:off x="4124106" y="1992573"/>
            <a:ext cx="1334998" cy="310840"/>
          </a:xfrm>
          <a:prstGeom prst="rightArrow">
            <a:avLst>
              <a:gd name="adj1" fmla="val 29112"/>
              <a:gd name="adj2" fmla="val 7777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ent Arrow 7"/>
          <p:cNvSpPr/>
          <p:nvPr/>
        </p:nvSpPr>
        <p:spPr>
          <a:xfrm>
            <a:off x="2513176" y="1992573"/>
            <a:ext cx="1228299" cy="1064526"/>
          </a:xfrm>
          <a:prstGeom prst="bentArrow">
            <a:avLst>
              <a:gd name="adj1" fmla="val 9906"/>
              <a:gd name="adj2" fmla="val 13993"/>
              <a:gd name="adj3" fmla="val 25000"/>
              <a:gd name="adj4" fmla="val 781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7976033">
            <a:off x="3345689" y="2068957"/>
            <a:ext cx="1119117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 smtClean="0"/>
              <a:t>RuBisCO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994065" y="3057099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err="1" smtClean="0"/>
              <a:t>RuBP</a:t>
            </a:r>
            <a:r>
              <a:rPr lang="en-GB" sz="1600" b="1" dirty="0" smtClean="0"/>
              <a:t> (5C)</a:t>
            </a:r>
            <a:endParaRPr lang="en-GB" sz="1600" b="1" dirty="0"/>
          </a:p>
        </p:txBody>
      </p:sp>
      <p:cxnSp>
        <p:nvCxnSpPr>
          <p:cNvPr id="21" name="Curved Connector 20"/>
          <p:cNvCxnSpPr/>
          <p:nvPr/>
        </p:nvCxnSpPr>
        <p:spPr>
          <a:xfrm>
            <a:off x="2620370" y="1613496"/>
            <a:ext cx="834002" cy="433667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0828" y="1372556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CO</a:t>
            </a:r>
            <a:r>
              <a:rPr lang="en-GB" sz="1600" b="1" baseline="-25000" dirty="0" smtClean="0"/>
              <a:t>2 </a:t>
            </a:r>
            <a:r>
              <a:rPr lang="en-GB" sz="1600" b="1" dirty="0" smtClean="0"/>
              <a:t>(1C)</a:t>
            </a:r>
            <a:endParaRPr lang="en-GB" sz="1600" b="1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404512" y="1964494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2GP (3C)</a:t>
            </a:r>
            <a:endParaRPr lang="en-GB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30036" y="3662687"/>
            <a:ext cx="35737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Stage 2:</a:t>
            </a:r>
          </a:p>
          <a:p>
            <a:pPr algn="ctr"/>
            <a:r>
              <a:rPr lang="en-GB" sz="2000" dirty="0" smtClean="0"/>
              <a:t>The two molecules of GP are reduced to </a:t>
            </a:r>
            <a:r>
              <a:rPr lang="en-GB" sz="2000" b="1" dirty="0" smtClean="0"/>
              <a:t>triose phosphate (TP)</a:t>
            </a:r>
            <a:r>
              <a:rPr lang="en-GB" sz="2000" dirty="0" smtClean="0"/>
              <a:t>, using hydrogen from reduced NADP and energy from ATP.</a:t>
            </a:r>
            <a:endParaRPr lang="en-GB" sz="2000" dirty="0"/>
          </a:p>
        </p:txBody>
      </p:sp>
      <p:sp>
        <p:nvSpPr>
          <p:cNvPr id="13" name="Bent Arrow 12"/>
          <p:cNvSpPr/>
          <p:nvPr/>
        </p:nvSpPr>
        <p:spPr>
          <a:xfrm rot="5400000">
            <a:off x="5870425" y="2699259"/>
            <a:ext cx="2278107" cy="1064526"/>
          </a:xfrm>
          <a:prstGeom prst="bentArrow">
            <a:avLst>
              <a:gd name="adj1" fmla="val 9906"/>
              <a:gd name="adj2" fmla="val 13993"/>
              <a:gd name="adj3" fmla="val 25000"/>
              <a:gd name="adj4" fmla="val 781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9625" y="4355776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2TP (3C)</a:t>
            </a:r>
            <a:endParaRPr lang="en-GB" sz="1600" b="1" dirty="0"/>
          </a:p>
        </p:txBody>
      </p:sp>
      <p:sp>
        <p:nvSpPr>
          <p:cNvPr id="5" name="Circular Arrow 4"/>
          <p:cNvSpPr/>
          <p:nvPr/>
        </p:nvSpPr>
        <p:spPr>
          <a:xfrm rot="13103404" flipH="1">
            <a:off x="7124271" y="1858275"/>
            <a:ext cx="755202" cy="666364"/>
          </a:xfrm>
          <a:prstGeom prst="circularArrow">
            <a:avLst>
              <a:gd name="adj1" fmla="val 0"/>
              <a:gd name="adj2" fmla="val 617745"/>
              <a:gd name="adj3" fmla="val 20178803"/>
              <a:gd name="adj4" fmla="val 10223472"/>
              <a:gd name="adj5" fmla="val 601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79276" y="1654029"/>
            <a:ext cx="1158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2ATP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375576" y="2170565"/>
            <a:ext cx="1158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2ADP + P</a:t>
            </a:r>
            <a:r>
              <a:rPr lang="en-GB" sz="1200" baseline="-25000" dirty="0" smtClean="0"/>
              <a:t>i</a:t>
            </a:r>
            <a:endParaRPr lang="en-GB" sz="1200" baseline="-25000" dirty="0"/>
          </a:p>
        </p:txBody>
      </p:sp>
      <p:sp>
        <p:nvSpPr>
          <p:cNvPr id="19" name="Circular Arrow 18"/>
          <p:cNvSpPr/>
          <p:nvPr/>
        </p:nvSpPr>
        <p:spPr>
          <a:xfrm rot="15457782" flipH="1">
            <a:off x="7396149" y="3062472"/>
            <a:ext cx="755202" cy="666364"/>
          </a:xfrm>
          <a:prstGeom prst="circularArrow">
            <a:avLst>
              <a:gd name="adj1" fmla="val 0"/>
              <a:gd name="adj2" fmla="val 617745"/>
              <a:gd name="adj3" fmla="val 20178803"/>
              <a:gd name="adj4" fmla="val 10223472"/>
              <a:gd name="adj5" fmla="val 601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59854" y="2861578"/>
            <a:ext cx="1158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2 red.</a:t>
            </a:r>
          </a:p>
          <a:p>
            <a:pPr algn="ctr"/>
            <a:r>
              <a:rPr lang="en-GB" sz="1200" dirty="0" smtClean="0"/>
              <a:t>NADP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530367" y="3573538"/>
            <a:ext cx="1158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2NADP</a:t>
            </a:r>
          </a:p>
        </p:txBody>
      </p:sp>
    </p:spTree>
    <p:extLst>
      <p:ext uri="{BB962C8B-B14F-4D97-AF65-F5344CB8AC3E}">
        <p14:creationId xmlns:p14="http://schemas.microsoft.com/office/powerpoint/2010/main" val="319022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5" grpId="0" animBg="1"/>
      <p:bldP spid="17" grpId="0"/>
      <p:bldP spid="18" grpId="0"/>
      <p:bldP spid="19" grpId="0" animBg="1"/>
      <p:bldP spid="20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45" y="653144"/>
            <a:ext cx="7024744" cy="37882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Calvin Cycle</a:t>
            </a:r>
            <a:endParaRPr lang="en-GB" dirty="0"/>
          </a:p>
        </p:txBody>
      </p:sp>
      <p:sp>
        <p:nvSpPr>
          <p:cNvPr id="24" name="Right Arrow 23"/>
          <p:cNvSpPr/>
          <p:nvPr/>
        </p:nvSpPr>
        <p:spPr>
          <a:xfrm>
            <a:off x="4124106" y="1992573"/>
            <a:ext cx="1334998" cy="310840"/>
          </a:xfrm>
          <a:prstGeom prst="rightArrow">
            <a:avLst>
              <a:gd name="adj1" fmla="val 29112"/>
              <a:gd name="adj2" fmla="val 7777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ent Arrow 7"/>
          <p:cNvSpPr/>
          <p:nvPr/>
        </p:nvSpPr>
        <p:spPr>
          <a:xfrm>
            <a:off x="2513176" y="1992573"/>
            <a:ext cx="1228299" cy="1064526"/>
          </a:xfrm>
          <a:prstGeom prst="bentArrow">
            <a:avLst>
              <a:gd name="adj1" fmla="val 9906"/>
              <a:gd name="adj2" fmla="val 13993"/>
              <a:gd name="adj3" fmla="val 25000"/>
              <a:gd name="adj4" fmla="val 781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7976033">
            <a:off x="3345689" y="2068957"/>
            <a:ext cx="1119117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 smtClean="0"/>
              <a:t>RuBisCO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994065" y="3057099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err="1" smtClean="0"/>
              <a:t>RuBP</a:t>
            </a:r>
            <a:r>
              <a:rPr lang="en-GB" sz="1600" b="1" dirty="0" smtClean="0"/>
              <a:t> (5C)</a:t>
            </a:r>
            <a:endParaRPr lang="en-GB" sz="1600" b="1" dirty="0"/>
          </a:p>
        </p:txBody>
      </p:sp>
      <p:cxnSp>
        <p:nvCxnSpPr>
          <p:cNvPr id="21" name="Curved Connector 20"/>
          <p:cNvCxnSpPr/>
          <p:nvPr/>
        </p:nvCxnSpPr>
        <p:spPr>
          <a:xfrm>
            <a:off x="2620370" y="1613496"/>
            <a:ext cx="834002" cy="433667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0828" y="1372556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CO</a:t>
            </a:r>
            <a:r>
              <a:rPr lang="en-GB" sz="1600" b="1" baseline="-25000" dirty="0" smtClean="0"/>
              <a:t>2 </a:t>
            </a:r>
            <a:r>
              <a:rPr lang="en-GB" sz="1600" b="1" dirty="0" smtClean="0"/>
              <a:t>(1C)</a:t>
            </a:r>
            <a:endParaRPr lang="en-GB" sz="1600" b="1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404512" y="1964494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2GP (3C)</a:t>
            </a:r>
            <a:endParaRPr lang="en-GB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80688" y="3788860"/>
            <a:ext cx="3517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Stage 3:</a:t>
            </a:r>
          </a:p>
          <a:p>
            <a:r>
              <a:rPr lang="en-GB" sz="2000" dirty="0" smtClean="0"/>
              <a:t>Some of the TP leaves the cycle in order to synthesis organic compounds.</a:t>
            </a:r>
          </a:p>
          <a:p>
            <a:r>
              <a:rPr lang="en-GB" sz="2000" dirty="0" smtClean="0"/>
              <a:t>Some of the TP is used to reform </a:t>
            </a:r>
            <a:r>
              <a:rPr lang="en-GB" sz="2000" dirty="0" err="1" smtClean="0"/>
              <a:t>RuBP</a:t>
            </a:r>
            <a:r>
              <a:rPr lang="en-GB" sz="2000" dirty="0" smtClean="0"/>
              <a:t>.</a:t>
            </a:r>
          </a:p>
        </p:txBody>
      </p:sp>
      <p:sp>
        <p:nvSpPr>
          <p:cNvPr id="13" name="Bent Arrow 12"/>
          <p:cNvSpPr/>
          <p:nvPr/>
        </p:nvSpPr>
        <p:spPr>
          <a:xfrm rot="5400000">
            <a:off x="5870425" y="2699259"/>
            <a:ext cx="2278107" cy="1064526"/>
          </a:xfrm>
          <a:prstGeom prst="bentArrow">
            <a:avLst>
              <a:gd name="adj1" fmla="val 9906"/>
              <a:gd name="adj2" fmla="val 13993"/>
              <a:gd name="adj3" fmla="val 25000"/>
              <a:gd name="adj4" fmla="val 781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9625" y="4355776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2TP (3C)</a:t>
            </a:r>
            <a:endParaRPr lang="en-GB" sz="1600" b="1" dirty="0"/>
          </a:p>
        </p:txBody>
      </p:sp>
      <p:sp>
        <p:nvSpPr>
          <p:cNvPr id="5" name="Circular Arrow 4"/>
          <p:cNvSpPr/>
          <p:nvPr/>
        </p:nvSpPr>
        <p:spPr>
          <a:xfrm rot="13103404" flipH="1">
            <a:off x="7124271" y="1858275"/>
            <a:ext cx="755202" cy="666364"/>
          </a:xfrm>
          <a:prstGeom prst="circularArrow">
            <a:avLst>
              <a:gd name="adj1" fmla="val 0"/>
              <a:gd name="adj2" fmla="val 617745"/>
              <a:gd name="adj3" fmla="val 20178803"/>
              <a:gd name="adj4" fmla="val 10223472"/>
              <a:gd name="adj5" fmla="val 601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79276" y="1654029"/>
            <a:ext cx="1158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2ATP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375576" y="2170565"/>
            <a:ext cx="1158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2ADP + P</a:t>
            </a:r>
            <a:r>
              <a:rPr lang="en-GB" sz="1200" baseline="-25000" dirty="0" smtClean="0"/>
              <a:t>i</a:t>
            </a:r>
            <a:endParaRPr lang="en-GB" sz="1200" baseline="-25000" dirty="0"/>
          </a:p>
        </p:txBody>
      </p:sp>
      <p:sp>
        <p:nvSpPr>
          <p:cNvPr id="19" name="Circular Arrow 18"/>
          <p:cNvSpPr/>
          <p:nvPr/>
        </p:nvSpPr>
        <p:spPr>
          <a:xfrm rot="15457782" flipH="1">
            <a:off x="7396149" y="3062472"/>
            <a:ext cx="755202" cy="666364"/>
          </a:xfrm>
          <a:prstGeom prst="circularArrow">
            <a:avLst>
              <a:gd name="adj1" fmla="val 0"/>
              <a:gd name="adj2" fmla="val 617745"/>
              <a:gd name="adj3" fmla="val 20178803"/>
              <a:gd name="adj4" fmla="val 10223472"/>
              <a:gd name="adj5" fmla="val 601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59854" y="2861578"/>
            <a:ext cx="1158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2 red.</a:t>
            </a:r>
          </a:p>
          <a:p>
            <a:pPr algn="ctr"/>
            <a:r>
              <a:rPr lang="en-GB" sz="1200" dirty="0" smtClean="0"/>
              <a:t>NADP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530367" y="3573538"/>
            <a:ext cx="1158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2NADP</a:t>
            </a:r>
          </a:p>
        </p:txBody>
      </p:sp>
      <p:sp>
        <p:nvSpPr>
          <p:cNvPr id="27" name="Bent Arrow 26"/>
          <p:cNvSpPr/>
          <p:nvPr/>
        </p:nvSpPr>
        <p:spPr>
          <a:xfrm rot="10800000">
            <a:off x="5281684" y="4710870"/>
            <a:ext cx="2172088" cy="793669"/>
          </a:xfrm>
          <a:prstGeom prst="bentArrow">
            <a:avLst>
              <a:gd name="adj1" fmla="val 13345"/>
              <a:gd name="adj2" fmla="val 20011"/>
              <a:gd name="adj3" fmla="val 25000"/>
              <a:gd name="adj4" fmla="val 781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5400000">
            <a:off x="6889225" y="5038902"/>
            <a:ext cx="1020195" cy="364139"/>
          </a:xfrm>
          <a:prstGeom prst="rightArrow">
            <a:avLst>
              <a:gd name="adj1" fmla="val 29112"/>
              <a:gd name="adj2" fmla="val 7777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839625" y="5727852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TP (3C)</a:t>
            </a:r>
            <a:endParaRPr lang="en-GB" sz="1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305287" y="5155298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TP (3C)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59947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45" y="653144"/>
            <a:ext cx="7024744" cy="37882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Calvin Cycle</a:t>
            </a:r>
            <a:endParaRPr lang="en-GB" dirty="0"/>
          </a:p>
        </p:txBody>
      </p:sp>
      <p:sp>
        <p:nvSpPr>
          <p:cNvPr id="24" name="Right Arrow 23"/>
          <p:cNvSpPr/>
          <p:nvPr/>
        </p:nvSpPr>
        <p:spPr>
          <a:xfrm>
            <a:off x="4124106" y="1992573"/>
            <a:ext cx="1334998" cy="310840"/>
          </a:xfrm>
          <a:prstGeom prst="rightArrow">
            <a:avLst>
              <a:gd name="adj1" fmla="val 29112"/>
              <a:gd name="adj2" fmla="val 7777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ent Arrow 7"/>
          <p:cNvSpPr/>
          <p:nvPr/>
        </p:nvSpPr>
        <p:spPr>
          <a:xfrm>
            <a:off x="2513176" y="1992573"/>
            <a:ext cx="1228299" cy="1064526"/>
          </a:xfrm>
          <a:prstGeom prst="bentArrow">
            <a:avLst>
              <a:gd name="adj1" fmla="val 9906"/>
              <a:gd name="adj2" fmla="val 13993"/>
              <a:gd name="adj3" fmla="val 25000"/>
              <a:gd name="adj4" fmla="val 781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7976033">
            <a:off x="3345689" y="2068957"/>
            <a:ext cx="1119117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 smtClean="0"/>
              <a:t>RuBisCO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994065" y="3057099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err="1" smtClean="0"/>
              <a:t>RuBP</a:t>
            </a:r>
            <a:r>
              <a:rPr lang="en-GB" sz="1600" b="1" dirty="0" smtClean="0"/>
              <a:t> (5C)</a:t>
            </a:r>
            <a:endParaRPr lang="en-GB" sz="1600" b="1" dirty="0"/>
          </a:p>
        </p:txBody>
      </p:sp>
      <p:cxnSp>
        <p:nvCxnSpPr>
          <p:cNvPr id="21" name="Curved Connector 20"/>
          <p:cNvCxnSpPr/>
          <p:nvPr/>
        </p:nvCxnSpPr>
        <p:spPr>
          <a:xfrm>
            <a:off x="2620370" y="1613496"/>
            <a:ext cx="834002" cy="433667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0828" y="1372556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CO</a:t>
            </a:r>
            <a:r>
              <a:rPr lang="en-GB" sz="1600" b="1" baseline="-25000" dirty="0" smtClean="0"/>
              <a:t>2 </a:t>
            </a:r>
            <a:r>
              <a:rPr lang="en-GB" sz="1600" b="1" dirty="0" smtClean="0"/>
              <a:t>(1C)</a:t>
            </a:r>
            <a:endParaRPr lang="en-GB" sz="1600" b="1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404512" y="1964494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2GP (3C)</a:t>
            </a:r>
            <a:endParaRPr lang="en-GB" sz="1600" b="1" dirty="0"/>
          </a:p>
        </p:txBody>
      </p:sp>
      <p:sp>
        <p:nvSpPr>
          <p:cNvPr id="13" name="Bent Arrow 12"/>
          <p:cNvSpPr/>
          <p:nvPr/>
        </p:nvSpPr>
        <p:spPr>
          <a:xfrm rot="5400000">
            <a:off x="5870425" y="2699259"/>
            <a:ext cx="2278107" cy="1064526"/>
          </a:xfrm>
          <a:prstGeom prst="bentArrow">
            <a:avLst>
              <a:gd name="adj1" fmla="val 9906"/>
              <a:gd name="adj2" fmla="val 13993"/>
              <a:gd name="adj3" fmla="val 25000"/>
              <a:gd name="adj4" fmla="val 781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9625" y="4355776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2TP (3C)</a:t>
            </a:r>
            <a:endParaRPr lang="en-GB" sz="1600" b="1" dirty="0"/>
          </a:p>
        </p:txBody>
      </p:sp>
      <p:sp>
        <p:nvSpPr>
          <p:cNvPr id="5" name="Circular Arrow 4"/>
          <p:cNvSpPr/>
          <p:nvPr/>
        </p:nvSpPr>
        <p:spPr>
          <a:xfrm rot="13103404" flipH="1">
            <a:off x="7124271" y="1858275"/>
            <a:ext cx="755202" cy="666364"/>
          </a:xfrm>
          <a:prstGeom prst="circularArrow">
            <a:avLst>
              <a:gd name="adj1" fmla="val 0"/>
              <a:gd name="adj2" fmla="val 617745"/>
              <a:gd name="adj3" fmla="val 20178803"/>
              <a:gd name="adj4" fmla="val 10223472"/>
              <a:gd name="adj5" fmla="val 601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79276" y="1654029"/>
            <a:ext cx="1158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2ATP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375576" y="2170565"/>
            <a:ext cx="1158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2ADP + P</a:t>
            </a:r>
            <a:r>
              <a:rPr lang="en-GB" sz="1200" baseline="-25000" dirty="0" smtClean="0"/>
              <a:t>i</a:t>
            </a:r>
            <a:endParaRPr lang="en-GB" sz="1200" baseline="-25000" dirty="0"/>
          </a:p>
        </p:txBody>
      </p:sp>
      <p:sp>
        <p:nvSpPr>
          <p:cNvPr id="19" name="Circular Arrow 18"/>
          <p:cNvSpPr/>
          <p:nvPr/>
        </p:nvSpPr>
        <p:spPr>
          <a:xfrm rot="15457782" flipH="1">
            <a:off x="7396149" y="3062472"/>
            <a:ext cx="755202" cy="666364"/>
          </a:xfrm>
          <a:prstGeom prst="circularArrow">
            <a:avLst>
              <a:gd name="adj1" fmla="val 0"/>
              <a:gd name="adj2" fmla="val 617745"/>
              <a:gd name="adj3" fmla="val 20178803"/>
              <a:gd name="adj4" fmla="val 10223472"/>
              <a:gd name="adj5" fmla="val 601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59854" y="2861578"/>
            <a:ext cx="1158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2 red.</a:t>
            </a:r>
          </a:p>
          <a:p>
            <a:pPr algn="ctr"/>
            <a:r>
              <a:rPr lang="en-GB" sz="1200" dirty="0" smtClean="0"/>
              <a:t>NADP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530367" y="3573538"/>
            <a:ext cx="1158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2NADP</a:t>
            </a:r>
          </a:p>
        </p:txBody>
      </p:sp>
      <p:sp>
        <p:nvSpPr>
          <p:cNvPr id="27" name="Bent Arrow 26"/>
          <p:cNvSpPr/>
          <p:nvPr/>
        </p:nvSpPr>
        <p:spPr>
          <a:xfrm rot="10800000">
            <a:off x="5281684" y="4710870"/>
            <a:ext cx="2172088" cy="793669"/>
          </a:xfrm>
          <a:prstGeom prst="bentArrow">
            <a:avLst>
              <a:gd name="adj1" fmla="val 13345"/>
              <a:gd name="adj2" fmla="val 20011"/>
              <a:gd name="adj3" fmla="val 25000"/>
              <a:gd name="adj4" fmla="val 781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5400000">
            <a:off x="6889225" y="5038902"/>
            <a:ext cx="1020195" cy="364139"/>
          </a:xfrm>
          <a:prstGeom prst="rightArrow">
            <a:avLst>
              <a:gd name="adj1" fmla="val 29112"/>
              <a:gd name="adj2" fmla="val 7777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839625" y="5727852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TP (3C)</a:t>
            </a:r>
            <a:endParaRPr lang="en-GB" sz="1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305287" y="5155298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TP (3C)</a:t>
            </a:r>
            <a:endParaRPr lang="en-GB" sz="1600" b="1" dirty="0"/>
          </a:p>
        </p:txBody>
      </p:sp>
      <p:sp>
        <p:nvSpPr>
          <p:cNvPr id="31" name="Bent Arrow 30"/>
          <p:cNvSpPr/>
          <p:nvPr/>
        </p:nvSpPr>
        <p:spPr>
          <a:xfrm rot="16200000">
            <a:off x="2394896" y="3361398"/>
            <a:ext cx="1981989" cy="2049653"/>
          </a:xfrm>
          <a:prstGeom prst="bentArrow">
            <a:avLst>
              <a:gd name="adj1" fmla="val 5774"/>
              <a:gd name="adj2" fmla="val 9862"/>
              <a:gd name="adj3" fmla="val 11228"/>
              <a:gd name="adj4" fmla="val 3850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Circular Arrow 31"/>
          <p:cNvSpPr/>
          <p:nvPr/>
        </p:nvSpPr>
        <p:spPr>
          <a:xfrm rot="2180494" flipH="1">
            <a:off x="2068261" y="4991787"/>
            <a:ext cx="755202" cy="666364"/>
          </a:xfrm>
          <a:prstGeom prst="circularArrow">
            <a:avLst>
              <a:gd name="adj1" fmla="val 0"/>
              <a:gd name="adj2" fmla="val 617745"/>
              <a:gd name="adj3" fmla="val 20178803"/>
              <a:gd name="adj4" fmla="val 10223472"/>
              <a:gd name="adj5" fmla="val 601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33891" y="5527493"/>
            <a:ext cx="1158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ATP</a:t>
            </a:r>
            <a:endParaRPr lang="en-GB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1273418" y="4943972"/>
            <a:ext cx="1158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ADP + P</a:t>
            </a:r>
            <a:r>
              <a:rPr lang="en-GB" sz="1200" baseline="-25000" dirty="0" smtClean="0"/>
              <a:t>i</a:t>
            </a:r>
            <a:endParaRPr lang="en-GB" sz="1200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3281058" y="3145511"/>
            <a:ext cx="3517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Regenerating </a:t>
            </a:r>
            <a:r>
              <a:rPr lang="en-GB" sz="2000" dirty="0" err="1" smtClean="0"/>
              <a:t>RuBP</a:t>
            </a:r>
            <a:r>
              <a:rPr lang="en-GB" sz="2000" dirty="0" smtClean="0"/>
              <a:t> needs phosphates, which is provided by ATP molecules.</a:t>
            </a:r>
          </a:p>
        </p:txBody>
      </p:sp>
    </p:spTree>
    <p:extLst>
      <p:ext uri="{BB962C8B-B14F-4D97-AF65-F5344CB8AC3E}">
        <p14:creationId xmlns:p14="http://schemas.microsoft.com/office/powerpoint/2010/main" val="275888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/>
      <p:bldP spid="34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Generating </a:t>
            </a:r>
            <a:r>
              <a:rPr lang="en-GB" b="1" dirty="0" smtClean="0"/>
              <a:t>one </a:t>
            </a:r>
            <a:r>
              <a:rPr lang="en-GB" dirty="0" smtClean="0"/>
              <a:t>molecule of glucose actually requires </a:t>
            </a:r>
            <a:r>
              <a:rPr lang="en-GB" b="1" dirty="0" smtClean="0"/>
              <a:t>six </a:t>
            </a:r>
            <a:r>
              <a:rPr lang="en-GB" dirty="0" smtClean="0"/>
              <a:t>‘turns’ of the cycle.</a:t>
            </a:r>
          </a:p>
          <a:p>
            <a:endParaRPr lang="en-GB" dirty="0"/>
          </a:p>
          <a:p>
            <a:r>
              <a:rPr lang="en-GB" dirty="0" smtClean="0"/>
              <a:t>The diagram on the following slide has been adjusted to reflect this…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30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3741475" y="1681733"/>
            <a:ext cx="1478654" cy="310475"/>
          </a:xfrm>
          <a:prstGeom prst="rightArrow">
            <a:avLst>
              <a:gd name="adj1" fmla="val 29112"/>
              <a:gd name="adj2" fmla="val 7777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Bent Arrow 4"/>
          <p:cNvSpPr/>
          <p:nvPr/>
        </p:nvSpPr>
        <p:spPr>
          <a:xfrm>
            <a:off x="2130545" y="1681733"/>
            <a:ext cx="1228299" cy="1064526"/>
          </a:xfrm>
          <a:prstGeom prst="bentArrow">
            <a:avLst>
              <a:gd name="adj1" fmla="val 9906"/>
              <a:gd name="adj2" fmla="val 13993"/>
              <a:gd name="adj3" fmla="val 25000"/>
              <a:gd name="adj4" fmla="val 781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7976033">
            <a:off x="2963058" y="1758117"/>
            <a:ext cx="1119117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 smtClean="0"/>
              <a:t>RuBisCO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11434" y="2746259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6RuBP</a:t>
            </a:r>
            <a:endParaRPr lang="en-GB" sz="1600" b="1" dirty="0"/>
          </a:p>
        </p:txBody>
      </p:sp>
      <p:cxnSp>
        <p:nvCxnSpPr>
          <p:cNvPr id="8" name="Curved Connector 7"/>
          <p:cNvCxnSpPr/>
          <p:nvPr/>
        </p:nvCxnSpPr>
        <p:spPr>
          <a:xfrm>
            <a:off x="2237739" y="1302656"/>
            <a:ext cx="834002" cy="433667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98197" y="1061716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6CO</a:t>
            </a:r>
            <a:r>
              <a:rPr lang="en-GB" sz="1600" b="1" baseline="-25000" dirty="0" smtClean="0"/>
              <a:t>2</a:t>
            </a:r>
            <a:endParaRPr lang="en-GB" sz="1600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021881" y="1653654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12GP</a:t>
            </a:r>
            <a:endParaRPr lang="en-GB" sz="1600" b="1" dirty="0"/>
          </a:p>
        </p:txBody>
      </p:sp>
      <p:sp>
        <p:nvSpPr>
          <p:cNvPr id="11" name="Bent Arrow 10"/>
          <p:cNvSpPr/>
          <p:nvPr/>
        </p:nvSpPr>
        <p:spPr>
          <a:xfrm rot="5400000">
            <a:off x="5415714" y="2316339"/>
            <a:ext cx="2278107" cy="1208687"/>
          </a:xfrm>
          <a:prstGeom prst="bentArrow">
            <a:avLst>
              <a:gd name="adj1" fmla="val 8777"/>
              <a:gd name="adj2" fmla="val 13993"/>
              <a:gd name="adj3" fmla="val 17096"/>
              <a:gd name="adj4" fmla="val 781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56994" y="4044936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12TP</a:t>
            </a:r>
            <a:endParaRPr lang="en-GB" sz="1600" b="1" dirty="0"/>
          </a:p>
        </p:txBody>
      </p:sp>
      <p:sp>
        <p:nvSpPr>
          <p:cNvPr id="13" name="Circular Arrow 12"/>
          <p:cNvSpPr/>
          <p:nvPr/>
        </p:nvSpPr>
        <p:spPr>
          <a:xfrm rot="13103404" flipH="1">
            <a:off x="6741640" y="1547435"/>
            <a:ext cx="755202" cy="666364"/>
          </a:xfrm>
          <a:prstGeom prst="circularArrow">
            <a:avLst>
              <a:gd name="adj1" fmla="val 0"/>
              <a:gd name="adj2" fmla="val 617745"/>
              <a:gd name="adj3" fmla="val 20178803"/>
              <a:gd name="adj4" fmla="val 10223472"/>
              <a:gd name="adj5" fmla="val 601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96645" y="1343189"/>
            <a:ext cx="1158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12ATP</a:t>
            </a:r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92945" y="1859725"/>
            <a:ext cx="1158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12ADP + P</a:t>
            </a:r>
            <a:r>
              <a:rPr lang="en-GB" sz="1200" baseline="-25000" dirty="0" smtClean="0"/>
              <a:t>i</a:t>
            </a:r>
            <a:endParaRPr lang="en-GB" sz="1200" baseline="-25000" dirty="0"/>
          </a:p>
        </p:txBody>
      </p:sp>
      <p:sp>
        <p:nvSpPr>
          <p:cNvPr id="16" name="Circular Arrow 15"/>
          <p:cNvSpPr/>
          <p:nvPr/>
        </p:nvSpPr>
        <p:spPr>
          <a:xfrm rot="15457782" flipH="1">
            <a:off x="7013518" y="2751632"/>
            <a:ext cx="755202" cy="666364"/>
          </a:xfrm>
          <a:prstGeom prst="circularArrow">
            <a:avLst>
              <a:gd name="adj1" fmla="val 0"/>
              <a:gd name="adj2" fmla="val 617745"/>
              <a:gd name="adj3" fmla="val 20178803"/>
              <a:gd name="adj4" fmla="val 10223472"/>
              <a:gd name="adj5" fmla="val 601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77223" y="2550738"/>
            <a:ext cx="1158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12 red.</a:t>
            </a:r>
          </a:p>
          <a:p>
            <a:pPr algn="ctr"/>
            <a:r>
              <a:rPr lang="en-GB" sz="1200" dirty="0" smtClean="0"/>
              <a:t>NADP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147736" y="3262698"/>
            <a:ext cx="1158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12NADP</a:t>
            </a:r>
          </a:p>
        </p:txBody>
      </p:sp>
      <p:sp>
        <p:nvSpPr>
          <p:cNvPr id="19" name="Bent Arrow 18"/>
          <p:cNvSpPr/>
          <p:nvPr/>
        </p:nvSpPr>
        <p:spPr>
          <a:xfrm rot="10800000">
            <a:off x="4707763" y="4400028"/>
            <a:ext cx="2363377" cy="782983"/>
          </a:xfrm>
          <a:prstGeom prst="bentArrow">
            <a:avLst>
              <a:gd name="adj1" fmla="val 13345"/>
              <a:gd name="adj2" fmla="val 20011"/>
              <a:gd name="adj3" fmla="val 25000"/>
              <a:gd name="adj4" fmla="val 781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5400000">
            <a:off x="6506594" y="4728062"/>
            <a:ext cx="1020195" cy="364139"/>
          </a:xfrm>
          <a:prstGeom prst="rightArrow">
            <a:avLst>
              <a:gd name="adj1" fmla="val 29112"/>
              <a:gd name="adj2" fmla="val 7777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456994" y="5417012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2TP (3C)</a:t>
            </a:r>
            <a:endParaRPr lang="en-GB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54416" y="4844458"/>
            <a:ext cx="115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10TP</a:t>
            </a:r>
            <a:endParaRPr lang="en-GB" sz="1600" b="1" dirty="0"/>
          </a:p>
        </p:txBody>
      </p:sp>
      <p:sp>
        <p:nvSpPr>
          <p:cNvPr id="23" name="Bent Arrow 22"/>
          <p:cNvSpPr/>
          <p:nvPr/>
        </p:nvSpPr>
        <p:spPr>
          <a:xfrm rot="16200000">
            <a:off x="2031740" y="3031082"/>
            <a:ext cx="1981989" cy="2088603"/>
          </a:xfrm>
          <a:prstGeom prst="bentArrow">
            <a:avLst>
              <a:gd name="adj1" fmla="val 5774"/>
              <a:gd name="adj2" fmla="val 9862"/>
              <a:gd name="adj3" fmla="val 11228"/>
              <a:gd name="adj4" fmla="val 3850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Circular Arrow 23"/>
          <p:cNvSpPr/>
          <p:nvPr/>
        </p:nvSpPr>
        <p:spPr>
          <a:xfrm rot="2180494" flipH="1">
            <a:off x="1685630" y="4680947"/>
            <a:ext cx="755202" cy="666364"/>
          </a:xfrm>
          <a:prstGeom prst="circularArrow">
            <a:avLst>
              <a:gd name="adj1" fmla="val 0"/>
              <a:gd name="adj2" fmla="val 617745"/>
              <a:gd name="adj3" fmla="val 20178803"/>
              <a:gd name="adj4" fmla="val 10223472"/>
              <a:gd name="adj5" fmla="val 601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1260" y="5216653"/>
            <a:ext cx="1158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5</a:t>
            </a:r>
            <a:r>
              <a:rPr lang="en-GB" sz="1200" dirty="0" smtClean="0"/>
              <a:t>ATP</a:t>
            </a:r>
            <a:endParaRPr lang="en-GB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890787" y="4633132"/>
            <a:ext cx="1158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5</a:t>
            </a:r>
            <a:r>
              <a:rPr lang="en-GB" sz="1200" dirty="0" smtClean="0"/>
              <a:t>ADP + P</a:t>
            </a:r>
            <a:r>
              <a:rPr lang="en-GB" sz="1200" baseline="-25000" dirty="0" smtClean="0"/>
              <a:t>i</a:t>
            </a:r>
            <a:endParaRPr lang="en-GB" sz="12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522616" y="5527341"/>
            <a:ext cx="276195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A molecule of glucose contains 6 carbons, which is why 2TP are required</a:t>
            </a:r>
            <a:endParaRPr lang="en-GB" sz="1600" dirty="0"/>
          </a:p>
        </p:txBody>
      </p:sp>
      <p:cxnSp>
        <p:nvCxnSpPr>
          <p:cNvPr id="30" name="Straight Arrow Connector 29"/>
          <p:cNvCxnSpPr>
            <a:stCxn id="28" idx="3"/>
          </p:cNvCxnSpPr>
          <p:nvPr/>
        </p:nvCxnSpPr>
        <p:spPr>
          <a:xfrm flipV="1">
            <a:off x="6284566" y="5653227"/>
            <a:ext cx="331800" cy="2896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39216" y="3693260"/>
            <a:ext cx="276195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10 of the 12 TP molecules are used to reform 6 </a:t>
            </a:r>
            <a:r>
              <a:rPr lang="en-GB" sz="1600" dirty="0" err="1" smtClean="0"/>
              <a:t>RuBP</a:t>
            </a:r>
            <a:r>
              <a:rPr lang="en-GB" sz="1600" dirty="0" smtClean="0"/>
              <a:t> molecules.</a:t>
            </a:r>
            <a:endParaRPr lang="en-GB" sz="1600" dirty="0"/>
          </a:p>
        </p:txBody>
      </p:sp>
      <p:cxnSp>
        <p:nvCxnSpPr>
          <p:cNvPr id="33" name="Straight Arrow Connector 32"/>
          <p:cNvCxnSpPr>
            <a:endCxn id="22" idx="0"/>
          </p:cNvCxnSpPr>
          <p:nvPr/>
        </p:nvCxnSpPr>
        <p:spPr>
          <a:xfrm>
            <a:off x="4433701" y="4524257"/>
            <a:ext cx="0" cy="3202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2456597" y="3012403"/>
            <a:ext cx="902247" cy="6808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26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about the reactions that take place in the light-independent stage.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1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45" y="653144"/>
            <a:ext cx="7024744" cy="37882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537" y="1031968"/>
            <a:ext cx="7917633" cy="5264330"/>
          </a:xfrm>
        </p:spPr>
        <p:txBody>
          <a:bodyPr/>
          <a:lstStyle/>
          <a:p>
            <a:r>
              <a:rPr lang="en-GB" sz="1800" dirty="0" smtClean="0"/>
              <a:t>Read the paragraph titled ‘The Calvin Cycle only runs during daylight’ on page 123.</a:t>
            </a:r>
          </a:p>
          <a:p>
            <a:endParaRPr lang="en-GB" sz="1800" dirty="0"/>
          </a:p>
          <a:p>
            <a:r>
              <a:rPr lang="en-GB" sz="1800" dirty="0" smtClean="0"/>
              <a:t>Summarise the information in your notes. </a:t>
            </a:r>
          </a:p>
          <a:p>
            <a:endParaRPr lang="en-GB" sz="1800" b="1" u="sng" dirty="0"/>
          </a:p>
          <a:p>
            <a:endParaRPr lang="en-GB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40465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45" y="653144"/>
            <a:ext cx="7024744" cy="378823"/>
          </a:xfrm>
        </p:spPr>
        <p:txBody>
          <a:bodyPr>
            <a:noAutofit/>
          </a:bodyPr>
          <a:lstStyle/>
          <a:p>
            <a:r>
              <a:rPr lang="en-GB" sz="2800" dirty="0" smtClean="0"/>
              <a:t>Triose Phosphate (TP)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537" y="1031968"/>
            <a:ext cx="7917633" cy="5264330"/>
          </a:xfrm>
        </p:spPr>
        <p:txBody>
          <a:bodyPr/>
          <a:lstStyle/>
          <a:p>
            <a:r>
              <a:rPr lang="en-GB" sz="1800" dirty="0" smtClean="0"/>
              <a:t>As you’ve seen, </a:t>
            </a:r>
            <a:r>
              <a:rPr lang="en-GB" sz="1800" b="1" dirty="0" smtClean="0"/>
              <a:t>2</a:t>
            </a:r>
            <a:r>
              <a:rPr lang="en-GB" sz="1800" dirty="0" smtClean="0"/>
              <a:t> out of every </a:t>
            </a:r>
            <a:r>
              <a:rPr lang="en-GB" sz="1800" b="1" dirty="0" smtClean="0"/>
              <a:t>12</a:t>
            </a:r>
            <a:r>
              <a:rPr lang="en-GB" sz="1800" dirty="0" smtClean="0"/>
              <a:t> TP molecules are used to synthesise organic molecules such as glucose. </a:t>
            </a:r>
          </a:p>
          <a:p>
            <a:endParaRPr lang="en-GB" sz="1800" dirty="0"/>
          </a:p>
          <a:p>
            <a:r>
              <a:rPr lang="en-GB" sz="1800" dirty="0" smtClean="0"/>
              <a:t>The glucose can then be converted to </a:t>
            </a:r>
            <a:r>
              <a:rPr lang="en-GB" sz="1800" b="1" dirty="0" smtClean="0"/>
              <a:t>sucrose, starch </a:t>
            </a:r>
            <a:r>
              <a:rPr lang="en-GB" sz="1800" dirty="0" smtClean="0"/>
              <a:t>and </a:t>
            </a:r>
            <a:r>
              <a:rPr lang="en-GB" sz="1800" b="1" dirty="0" smtClean="0"/>
              <a:t>cellulose</a:t>
            </a:r>
            <a:r>
              <a:rPr lang="en-GB" sz="1800" dirty="0" smtClean="0"/>
              <a:t>. </a:t>
            </a:r>
          </a:p>
          <a:p>
            <a:endParaRPr lang="en-GB" sz="1800" dirty="0"/>
          </a:p>
          <a:p>
            <a:r>
              <a:rPr lang="en-GB" sz="1800" dirty="0" smtClean="0"/>
              <a:t>Some TP is also used to synthesise </a:t>
            </a:r>
            <a:r>
              <a:rPr lang="en-GB" sz="1800" b="1" dirty="0" smtClean="0"/>
              <a:t>amino acids, fatty acids</a:t>
            </a:r>
            <a:r>
              <a:rPr lang="en-GB" sz="1800" dirty="0" smtClean="0"/>
              <a:t> and </a:t>
            </a:r>
            <a:r>
              <a:rPr lang="en-GB" sz="1800" b="1" dirty="0" smtClean="0"/>
              <a:t>glycerol</a:t>
            </a:r>
            <a:r>
              <a:rPr lang="en-GB" sz="1800" dirty="0" smtClean="0"/>
              <a:t>.</a:t>
            </a:r>
          </a:p>
          <a:p>
            <a:endParaRPr lang="en-GB" sz="1800" dirty="0"/>
          </a:p>
          <a:p>
            <a:pPr marL="68580" indent="0" algn="ctr">
              <a:buNone/>
            </a:pPr>
            <a:r>
              <a:rPr lang="en-GB" sz="1800" dirty="0" smtClean="0"/>
              <a:t>Remember that the rest of the TP (10 molecules) is used to regenerate </a:t>
            </a:r>
            <a:r>
              <a:rPr lang="en-GB" sz="1800" dirty="0" err="1" smtClean="0"/>
              <a:t>RuBP</a:t>
            </a:r>
            <a:r>
              <a:rPr lang="en-GB" sz="1800" dirty="0" smtClean="0"/>
              <a:t>.</a:t>
            </a:r>
          </a:p>
          <a:p>
            <a:pPr marL="68580" indent="0" algn="ctr">
              <a:buNone/>
            </a:pPr>
            <a:endParaRPr lang="en-GB" sz="1800" dirty="0"/>
          </a:p>
          <a:p>
            <a:pPr marL="68580" indent="0" algn="ctr"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Answer the questions at the bottom of page 123.</a:t>
            </a:r>
          </a:p>
          <a:p>
            <a:endParaRPr lang="en-GB" sz="1800" b="1" u="sng" dirty="0"/>
          </a:p>
          <a:p>
            <a:endParaRPr lang="en-GB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45310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3"/>
            <a:ext cx="7024744" cy="3162199"/>
          </a:xfrm>
        </p:spPr>
        <p:txBody>
          <a:bodyPr>
            <a:normAutofit/>
          </a:bodyPr>
          <a:lstStyle/>
          <a:p>
            <a:r>
              <a:rPr lang="en-GB" dirty="0" smtClean="0"/>
              <a:t>Complete the exam question now…</a:t>
            </a:r>
            <a:br>
              <a:rPr lang="en-GB" dirty="0" smtClean="0"/>
            </a:br>
            <a:r>
              <a:rPr lang="en-GB" dirty="0" smtClean="0"/>
              <a:t>Or as homework.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58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410" y="711724"/>
            <a:ext cx="7024744" cy="40535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46161" y="1555845"/>
            <a:ext cx="74243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On a piece of paper, summarise the </a:t>
            </a:r>
            <a:r>
              <a:rPr lang="en-GB" sz="2800" b="1" dirty="0" smtClean="0"/>
              <a:t>light-dependent </a:t>
            </a:r>
            <a:r>
              <a:rPr lang="en-GB" sz="2800" dirty="0" smtClean="0"/>
              <a:t>and </a:t>
            </a:r>
            <a:r>
              <a:rPr lang="en-GB" sz="2800" b="1" dirty="0" smtClean="0"/>
              <a:t>light-independent</a:t>
            </a:r>
            <a:r>
              <a:rPr lang="en-GB" sz="2800" dirty="0" smtClean="0"/>
              <a:t> stages of photosynthesis.</a:t>
            </a:r>
          </a:p>
          <a:p>
            <a:pPr algn="ctr"/>
            <a:endParaRPr lang="en-GB" sz="2800" dirty="0"/>
          </a:p>
          <a:p>
            <a:pPr algn="ctr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0100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about the reactions that take place in the light-independent stage.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9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 able to describe the stages of the Calvin Cycle.</a:t>
            </a:r>
          </a:p>
          <a:p>
            <a:r>
              <a:rPr lang="en-GB" dirty="0" smtClean="0"/>
              <a:t>State the molecules that triose phosphate can be converted into. </a:t>
            </a:r>
          </a:p>
          <a:p>
            <a:r>
              <a:rPr lang="en-GB" dirty="0" smtClean="0"/>
              <a:t>Explain why the Calvin Cycle indirectly required light to run.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59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 able to describe the stages of the Calvin Cycle.</a:t>
            </a:r>
          </a:p>
          <a:p>
            <a:r>
              <a:rPr lang="en-GB" dirty="0" smtClean="0"/>
              <a:t>State the molecules that triose phosphate can be converted into. </a:t>
            </a:r>
          </a:p>
          <a:p>
            <a:r>
              <a:rPr lang="en-GB" dirty="0" smtClean="0"/>
              <a:t>Explain why the Calvin Cycle indirectly required light to run.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22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Starter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Draw the Z Scheme</a:t>
            </a:r>
          </a:p>
        </p:txBody>
      </p:sp>
    </p:spTree>
    <p:extLst>
      <p:ext uri="{BB962C8B-B14F-4D97-AF65-F5344CB8AC3E}">
        <p14:creationId xmlns:p14="http://schemas.microsoft.com/office/powerpoint/2010/main" val="240878867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Answer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ph idx="1"/>
          </p:nvPr>
        </p:nvGraphicFramePr>
        <p:xfrm>
          <a:off x="179388" y="1638300"/>
          <a:ext cx="8713787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3" imgW="5885714" imgH="2980952" progId="Paint.Picture">
                  <p:embed/>
                </p:oleObj>
              </mc:Choice>
              <mc:Fallback>
                <p:oleObj name="Bitmap Image" r:id="rId3" imgW="5885714" imgH="298095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638300"/>
                        <a:ext cx="8713787" cy="441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246447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Water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65713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Photosynthesis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2594" y="2460008"/>
            <a:ext cx="8713787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/>
              <a:t>Carbon Dioxide + Water </a:t>
            </a:r>
            <a:r>
              <a:rPr lang="en-GB" altLang="en-US" dirty="0">
                <a:sym typeface="Wingdings" panose="05000000000000000000" pitchFamily="2" charset="2"/>
              </a:rPr>
              <a:t> Glucose + Oxygen</a:t>
            </a:r>
          </a:p>
          <a:p>
            <a:endParaRPr lang="en-GB" altLang="en-US" dirty="0">
              <a:sym typeface="Wingdings" panose="05000000000000000000" pitchFamily="2" charset="2"/>
            </a:endParaRPr>
          </a:p>
          <a:p>
            <a:r>
              <a:rPr lang="en-GB" altLang="en-US" dirty="0">
                <a:sym typeface="Wingdings" panose="05000000000000000000" pitchFamily="2" charset="2"/>
              </a:rPr>
              <a:t>Which molecules were used/made in the light dependent stage?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8172331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Photosynthesis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8713787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800"/>
              <a:t>                                      sunlight</a:t>
            </a:r>
          </a:p>
          <a:p>
            <a:pPr>
              <a:buFontTx/>
              <a:buNone/>
            </a:pPr>
            <a:r>
              <a:rPr lang="en-GB" altLang="en-US" sz="2800"/>
              <a:t>Carbon Dioxide + Water   </a:t>
            </a:r>
            <a:r>
              <a:rPr lang="en-GB" altLang="en-US" sz="2800">
                <a:sym typeface="Wingdings" panose="05000000000000000000" pitchFamily="2" charset="2"/>
              </a:rPr>
              <a:t>    Glucose + Oxygen</a:t>
            </a:r>
          </a:p>
          <a:p>
            <a:pPr>
              <a:buFontTx/>
              <a:buNone/>
            </a:pPr>
            <a:r>
              <a:rPr lang="en-GB" altLang="en-US" sz="2800">
                <a:sym typeface="Wingdings" panose="05000000000000000000" pitchFamily="2" charset="2"/>
              </a:rPr>
              <a:t>                                    chlorophyll</a:t>
            </a:r>
          </a:p>
          <a:p>
            <a:pPr>
              <a:buFontTx/>
              <a:buNone/>
            </a:pPr>
            <a:endParaRPr lang="en-GB" altLang="en-US" sz="2800"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GB" altLang="en-US" sz="2800"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GB" altLang="en-US" sz="2800"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GB" altLang="en-US" sz="2800">
                <a:sym typeface="Wingdings" panose="05000000000000000000" pitchFamily="2" charset="2"/>
              </a:rPr>
              <a:t>So carbon dioxide and glucose must be in the light independent stage</a:t>
            </a:r>
          </a:p>
          <a:p>
            <a:pPr>
              <a:buFontTx/>
              <a:buNone/>
            </a:pPr>
            <a:endParaRPr lang="en-GB" altLang="en-US" sz="2800"/>
          </a:p>
        </p:txBody>
      </p:sp>
      <p:graphicFrame>
        <p:nvGraphicFramePr>
          <p:cNvPr id="10250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4284663" y="1341438"/>
          <a:ext cx="6858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tmap Image" r:id="rId3" imgW="685714" imgH="695238" progId="Paint.Picture">
                  <p:embed/>
                </p:oleObj>
              </mc:Choice>
              <mc:Fallback>
                <p:oleObj name="Bitmap Image" r:id="rId3" imgW="685714" imgH="6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341438"/>
                        <a:ext cx="68580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3203575" y="1773238"/>
          <a:ext cx="685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Bitmap Image" r:id="rId5" imgW="685714" imgH="695238" progId="Paint.Picture">
                  <p:embed/>
                </p:oleObj>
              </mc:Choice>
              <mc:Fallback>
                <p:oleObj name="Bitmap Image" r:id="rId5" imgW="685714" imgH="6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773238"/>
                        <a:ext cx="685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>
            <p:ph sz="half" idx="4294967295"/>
          </p:nvPr>
        </p:nvGraphicFramePr>
        <p:xfrm>
          <a:off x="7164388" y="2708275"/>
          <a:ext cx="63976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Bitmap Image" r:id="rId6" imgW="685714" imgH="695238" progId="Paint.Picture">
                  <p:embed/>
                </p:oleObj>
              </mc:Choice>
              <mc:Fallback>
                <p:oleObj name="Bitmap Image" r:id="rId6" imgW="685714" imgH="6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2708275"/>
                        <a:ext cx="639762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4356100" y="3213100"/>
          <a:ext cx="7096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Bitmap Image" r:id="rId7" imgW="685714" imgH="695238" progId="Paint.Picture">
                  <p:embed/>
                </p:oleObj>
              </mc:Choice>
              <mc:Fallback>
                <p:oleObj name="Bitmap Image" r:id="rId7" imgW="685714" imgH="6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213100"/>
                        <a:ext cx="70961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122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Light-Independent Stage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Also known as the Calvin cycle</a:t>
            </a:r>
          </a:p>
          <a:p>
            <a:r>
              <a:rPr lang="en-GB" altLang="en-US"/>
              <a:t>Occurs in the stroma</a:t>
            </a:r>
          </a:p>
          <a:p>
            <a:r>
              <a:rPr lang="en-GB" altLang="en-US"/>
              <a:t>Products are</a:t>
            </a:r>
          </a:p>
          <a:p>
            <a:pPr lvl="1"/>
            <a:r>
              <a:rPr lang="en-GB" altLang="en-US"/>
              <a:t>Carbohydrates</a:t>
            </a:r>
          </a:p>
          <a:p>
            <a:pPr lvl="1"/>
            <a:r>
              <a:rPr lang="en-GB" altLang="en-US"/>
              <a:t>Lipids</a:t>
            </a:r>
          </a:p>
          <a:p>
            <a:pPr lvl="1"/>
            <a:r>
              <a:rPr lang="en-GB" altLang="en-US"/>
              <a:t>Amino acids</a:t>
            </a:r>
          </a:p>
        </p:txBody>
      </p:sp>
    </p:spTree>
    <p:extLst>
      <p:ext uri="{BB962C8B-B14F-4D97-AF65-F5344CB8AC3E}">
        <p14:creationId xmlns:p14="http://schemas.microsoft.com/office/powerpoint/2010/main" val="246947677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519</TotalTime>
  <Words>766</Words>
  <Application>Microsoft Office PowerPoint</Application>
  <PresentationFormat>On-screen Show (4:3)</PresentationFormat>
  <Paragraphs>160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Century Gothic</vt:lpstr>
      <vt:lpstr>Wingdings</vt:lpstr>
      <vt:lpstr>Wingdings 2</vt:lpstr>
      <vt:lpstr>Austin</vt:lpstr>
      <vt:lpstr>PBrush</vt:lpstr>
      <vt:lpstr>Photosynthesis Lesson 4</vt:lpstr>
      <vt:lpstr>Learning Objectives</vt:lpstr>
      <vt:lpstr>Success Criteria</vt:lpstr>
      <vt:lpstr>Starter</vt:lpstr>
      <vt:lpstr>Answer</vt:lpstr>
      <vt:lpstr>Role of Water</vt:lpstr>
      <vt:lpstr>Photosynthesis</vt:lpstr>
      <vt:lpstr>Photosynthesis</vt:lpstr>
      <vt:lpstr>Light-Independent Stage</vt:lpstr>
      <vt:lpstr>Light Independent Stage</vt:lpstr>
      <vt:lpstr>Calvin Cycle</vt:lpstr>
      <vt:lpstr>CO2</vt:lpstr>
      <vt:lpstr>The Calvin Cycle</vt:lpstr>
      <vt:lpstr>Calvin Cycle</vt:lpstr>
      <vt:lpstr>Calvin Cycle</vt:lpstr>
      <vt:lpstr>Calvin Cycle</vt:lpstr>
      <vt:lpstr>Calvin Cycle</vt:lpstr>
      <vt:lpstr>Maths…</vt:lpstr>
      <vt:lpstr>PowerPoint Presentation</vt:lpstr>
      <vt:lpstr>Task</vt:lpstr>
      <vt:lpstr>Triose Phosphate (TP)</vt:lpstr>
      <vt:lpstr>Complete the exam question now… Or as homework.</vt:lpstr>
      <vt:lpstr>Plenary</vt:lpstr>
      <vt:lpstr>Learning Objectives</vt:lpstr>
      <vt:lpstr>Success Criteria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Lesson 1</dc:title>
  <dc:creator>Varinder Singh</dc:creator>
  <cp:lastModifiedBy>Louise Wilson</cp:lastModifiedBy>
  <cp:revision>59</cp:revision>
  <dcterms:created xsi:type="dcterms:W3CDTF">2014-10-12T14:26:29Z</dcterms:created>
  <dcterms:modified xsi:type="dcterms:W3CDTF">2016-12-08T09:32:46Z</dcterms:modified>
</cp:coreProperties>
</file>