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2"/>
  </p:notesMasterIdLst>
  <p:sldIdLst>
    <p:sldId id="256" r:id="rId2"/>
    <p:sldId id="273" r:id="rId3"/>
    <p:sldId id="274" r:id="rId4"/>
    <p:sldId id="275" r:id="rId5"/>
    <p:sldId id="276" r:id="rId6"/>
    <p:sldId id="277" r:id="rId7"/>
    <p:sldId id="257" r:id="rId8"/>
    <p:sldId id="267" r:id="rId9"/>
    <p:sldId id="268" r:id="rId10"/>
    <p:sldId id="260" r:id="rId11"/>
    <p:sldId id="269" r:id="rId12"/>
    <p:sldId id="270" r:id="rId13"/>
    <p:sldId id="271" r:id="rId14"/>
    <p:sldId id="280" r:id="rId15"/>
    <p:sldId id="281" r:id="rId16"/>
    <p:sldId id="282" r:id="rId17"/>
    <p:sldId id="263" r:id="rId18"/>
    <p:sldId id="279" r:id="rId19"/>
    <p:sldId id="261" r:id="rId20"/>
    <p:sldId id="283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93B64-DBA4-4699-8C74-A0785D427640}" type="datetimeFigureOut">
              <a:rPr lang="en-GB" smtClean="0"/>
              <a:t>27/07/2016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CF0E4-C4B8-4F50-A857-1605EBFF7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060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3A2B2-5020-4CD7-B573-0CF21609282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086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7/27/2016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7/27/2016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7/27/2016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7/27/2016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7/27/2016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7/27/2016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7/27/2016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7/27/2016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7/27/2016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7/27/2016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7/27/2016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7/27/2016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Lesson%203%20Homework%20Multiple%20alleles%20-bunnies.doc" TargetMode="External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Dihybrid crosses and autosomal linkage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Patterns of inheritance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945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study-biology.wikispaces.com/file/view/dihybrid.jpg/244049165/dihybrid.jpg"/>
          <p:cNvSpPr>
            <a:spLocks noChangeAspect="1" noChangeArrowheads="1"/>
          </p:cNvSpPr>
          <p:nvPr/>
        </p:nvSpPr>
        <p:spPr bwMode="auto">
          <a:xfrm>
            <a:off x="1587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https://study-biology.wikispaces.com/file/view/dihybrid.jpg/244049165/dihybrid.jp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AutoShape 6" descr="https://study-biology.wikispaces.com/file/view/dihybrid.jpg/244049165/dihybrid.jp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2" name="AutoShape 8" descr="https://study-biology.wikispaces.com/file/view/dihybrid.jpg/244049165/dihybrid.jp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5520" y="476672"/>
            <a:ext cx="8616562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3892732" y="1920240"/>
            <a:ext cx="5368834" cy="40554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14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877" y="114953"/>
            <a:ext cx="9720072" cy="1499616"/>
          </a:xfrm>
        </p:spPr>
        <p:txBody>
          <a:bodyPr/>
          <a:lstStyle/>
          <a:p>
            <a:r>
              <a:rPr lang="en-GB" dirty="0" smtClean="0"/>
              <a:t>Drawing a dihybrid cross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7113" y="1614569"/>
            <a:ext cx="8229600" cy="492252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F2 generation: Cross two heterozygotes</a:t>
            </a:r>
          </a:p>
          <a:p>
            <a:pPr marL="310896" lvl="2" indent="0">
              <a:buNone/>
            </a:pPr>
            <a:r>
              <a:rPr lang="en-GB" sz="2800" dirty="0" smtClean="0"/>
              <a:t>			</a:t>
            </a:r>
            <a:r>
              <a:rPr lang="en-GB" sz="2800" dirty="0" err="1" smtClean="0"/>
              <a:t>RrYy</a:t>
            </a:r>
            <a:r>
              <a:rPr lang="en-GB" sz="2800" dirty="0" smtClean="0"/>
              <a:t> x </a:t>
            </a:r>
            <a:r>
              <a:rPr lang="en-GB" sz="2800" dirty="0" err="1" smtClean="0"/>
              <a:t>RrYy</a:t>
            </a:r>
            <a:endParaRPr lang="en-GB" sz="2800" dirty="0" smtClean="0"/>
          </a:p>
          <a:p>
            <a:pPr marL="310896" lvl="2" indent="0">
              <a:buNone/>
            </a:pPr>
            <a:endParaRPr lang="en-GB" sz="2800" dirty="0" smtClean="0"/>
          </a:p>
          <a:p>
            <a:pPr lvl="2"/>
            <a:r>
              <a:rPr lang="en-GB" sz="2800" dirty="0" smtClean="0"/>
              <a:t>So gamete options are RY, Ry, </a:t>
            </a:r>
            <a:r>
              <a:rPr lang="en-GB" sz="2800" dirty="0" err="1" smtClean="0"/>
              <a:t>rY</a:t>
            </a:r>
            <a:r>
              <a:rPr lang="en-GB" sz="2800" dirty="0" smtClean="0"/>
              <a:t>, </a:t>
            </a:r>
            <a:r>
              <a:rPr lang="en-GB" sz="2800" dirty="0" err="1" smtClean="0"/>
              <a:t>ry</a:t>
            </a:r>
            <a:endParaRPr lang="en-GB" sz="2800" dirty="0" smtClean="0"/>
          </a:p>
          <a:p>
            <a:pPr lvl="2"/>
            <a:endParaRPr lang="en-GB" sz="2800" dirty="0"/>
          </a:p>
          <a:p>
            <a:pPr lvl="2"/>
            <a:endParaRPr lang="en-GB" sz="2800" dirty="0" smtClean="0"/>
          </a:p>
          <a:p>
            <a:pPr lvl="2"/>
            <a:endParaRPr lang="en-GB" sz="2800" dirty="0"/>
          </a:p>
          <a:p>
            <a:pPr lvl="2"/>
            <a:endParaRPr lang="en-GB" sz="2800" dirty="0" smtClean="0"/>
          </a:p>
          <a:p>
            <a:pPr lvl="2"/>
            <a:endParaRPr lang="en-GB" sz="2800" dirty="0"/>
          </a:p>
          <a:p>
            <a:pPr lvl="2"/>
            <a:endParaRPr lang="en-GB" sz="2800" dirty="0" smtClean="0"/>
          </a:p>
          <a:p>
            <a:pPr lvl="2"/>
            <a:endParaRPr lang="en-GB" sz="2800" dirty="0" smtClean="0"/>
          </a:p>
          <a:p>
            <a:pPr lvl="1"/>
            <a:endParaRPr lang="en-GB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048000" y="3789040"/>
          <a:ext cx="6096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RY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Ry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>
                          <a:solidFill>
                            <a:schemeClr val="tx1"/>
                          </a:solidFill>
                        </a:rPr>
                        <a:t>rY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>
                          <a:solidFill>
                            <a:schemeClr val="tx1"/>
                          </a:solidFill>
                        </a:rPr>
                        <a:t>ry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RY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Ry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>
                          <a:solidFill>
                            <a:schemeClr val="tx1"/>
                          </a:solidFill>
                        </a:rPr>
                        <a:t>rY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>
                          <a:solidFill>
                            <a:schemeClr val="tx1"/>
                          </a:solidFill>
                        </a:rPr>
                        <a:t>ry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5" name="Group 44"/>
          <p:cNvGrpSpPr/>
          <p:nvPr/>
        </p:nvGrpSpPr>
        <p:grpSpPr>
          <a:xfrm>
            <a:off x="8779751" y="375067"/>
            <a:ext cx="1422340" cy="970407"/>
            <a:chOff x="8779751" y="375067"/>
            <a:chExt cx="2390218" cy="979389"/>
          </a:xfrm>
        </p:grpSpPr>
        <p:grpSp>
          <p:nvGrpSpPr>
            <p:cNvPr id="12" name="Group 11"/>
            <p:cNvGrpSpPr/>
            <p:nvPr/>
          </p:nvGrpSpPr>
          <p:grpSpPr>
            <a:xfrm>
              <a:off x="8779751" y="375067"/>
              <a:ext cx="424879" cy="979389"/>
              <a:chOff x="8779751" y="375067"/>
              <a:chExt cx="424879" cy="979389"/>
            </a:xfrm>
          </p:grpSpPr>
          <p:cxnSp>
            <p:nvCxnSpPr>
              <p:cNvPr id="6" name="Straight Connector 5"/>
              <p:cNvCxnSpPr/>
              <p:nvPr/>
            </p:nvCxnSpPr>
            <p:spPr>
              <a:xfrm flipH="1">
                <a:off x="9199280" y="375067"/>
                <a:ext cx="5350" cy="979389"/>
              </a:xfrm>
              <a:prstGeom prst="line">
                <a:avLst/>
              </a:prstGeom>
              <a:ln w="50800">
                <a:solidFill>
                  <a:srgbClr val="0070C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8779751" y="375067"/>
                <a:ext cx="273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R</a:t>
                </a:r>
                <a:endParaRPr lang="en-GB" dirty="0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9351009" y="375067"/>
              <a:ext cx="318949" cy="979389"/>
              <a:chOff x="9351009" y="375067"/>
              <a:chExt cx="318949" cy="979389"/>
            </a:xfrm>
          </p:grpSpPr>
          <p:cxnSp>
            <p:nvCxnSpPr>
              <p:cNvPr id="8" name="Straight Connector 7"/>
              <p:cNvCxnSpPr/>
              <p:nvPr/>
            </p:nvCxnSpPr>
            <p:spPr>
              <a:xfrm flipH="1">
                <a:off x="9351009" y="375067"/>
                <a:ext cx="5350" cy="979389"/>
              </a:xfrm>
              <a:prstGeom prst="line">
                <a:avLst/>
              </a:prstGeom>
              <a:ln w="5080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9396808" y="375067"/>
                <a:ext cx="273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r</a:t>
                </a:r>
                <a:endParaRPr lang="en-GB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10851020" y="375067"/>
              <a:ext cx="318949" cy="979389"/>
              <a:chOff x="9351009" y="375067"/>
              <a:chExt cx="318949" cy="979389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 flipH="1">
                <a:off x="9351009" y="375067"/>
                <a:ext cx="5350" cy="979389"/>
              </a:xfrm>
              <a:prstGeom prst="line">
                <a:avLst/>
              </a:prstGeom>
              <a:ln w="5080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9396808" y="375067"/>
                <a:ext cx="273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y</a:t>
                </a: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10157066" y="375067"/>
              <a:ext cx="424879" cy="979389"/>
              <a:chOff x="8779751" y="375067"/>
              <a:chExt cx="424879" cy="979389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 flipH="1">
                <a:off x="9199280" y="375067"/>
                <a:ext cx="5350" cy="979389"/>
              </a:xfrm>
              <a:prstGeom prst="line">
                <a:avLst/>
              </a:prstGeom>
              <a:ln w="50800">
                <a:solidFill>
                  <a:srgbClr val="0070C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8779751" y="375067"/>
                <a:ext cx="273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Y</a:t>
                </a:r>
              </a:p>
            </p:txBody>
          </p:sp>
        </p:grpSp>
      </p:grpSp>
      <p:grpSp>
        <p:nvGrpSpPr>
          <p:cNvPr id="46" name="Group 45"/>
          <p:cNvGrpSpPr/>
          <p:nvPr/>
        </p:nvGrpSpPr>
        <p:grpSpPr>
          <a:xfrm>
            <a:off x="7649647" y="2481762"/>
            <a:ext cx="4355478" cy="989327"/>
            <a:chOff x="7649647" y="2481762"/>
            <a:chExt cx="4355478" cy="989327"/>
          </a:xfrm>
        </p:grpSpPr>
        <p:grpSp>
          <p:nvGrpSpPr>
            <p:cNvPr id="21" name="Group 20"/>
            <p:cNvGrpSpPr/>
            <p:nvPr/>
          </p:nvGrpSpPr>
          <p:grpSpPr>
            <a:xfrm>
              <a:off x="8916326" y="2484738"/>
              <a:ext cx="424879" cy="979389"/>
              <a:chOff x="8779751" y="375067"/>
              <a:chExt cx="424879" cy="979389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 flipH="1">
                <a:off x="9199280" y="375067"/>
                <a:ext cx="5350" cy="979389"/>
              </a:xfrm>
              <a:prstGeom prst="line">
                <a:avLst/>
              </a:prstGeom>
              <a:ln w="50800">
                <a:solidFill>
                  <a:srgbClr val="0070C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8779751" y="375067"/>
                <a:ext cx="273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R</a:t>
                </a:r>
                <a:endParaRPr lang="en-GB" dirty="0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7649647" y="2484739"/>
              <a:ext cx="424879" cy="979389"/>
              <a:chOff x="8779751" y="375067"/>
              <a:chExt cx="424879" cy="979389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 flipH="1">
                <a:off x="9199280" y="375067"/>
                <a:ext cx="5350" cy="979389"/>
              </a:xfrm>
              <a:prstGeom prst="line">
                <a:avLst/>
              </a:prstGeom>
              <a:ln w="50800">
                <a:solidFill>
                  <a:srgbClr val="0070C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8779751" y="375067"/>
                <a:ext cx="273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R</a:t>
                </a:r>
                <a:endParaRPr lang="en-GB" dirty="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11360241" y="2481763"/>
              <a:ext cx="318949" cy="979389"/>
              <a:chOff x="9351009" y="375067"/>
              <a:chExt cx="318949" cy="979389"/>
            </a:xfrm>
          </p:grpSpPr>
          <p:cxnSp>
            <p:nvCxnSpPr>
              <p:cNvPr id="28" name="Straight Connector 27"/>
              <p:cNvCxnSpPr/>
              <p:nvPr/>
            </p:nvCxnSpPr>
            <p:spPr>
              <a:xfrm flipH="1">
                <a:off x="9351009" y="375067"/>
                <a:ext cx="5350" cy="979389"/>
              </a:xfrm>
              <a:prstGeom prst="line">
                <a:avLst/>
              </a:prstGeom>
              <a:ln w="5080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9396808" y="375067"/>
                <a:ext cx="273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r</a:t>
                </a:r>
                <a:endParaRPr lang="en-GB" dirty="0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10295597" y="2491700"/>
              <a:ext cx="318949" cy="979389"/>
              <a:chOff x="9351009" y="375067"/>
              <a:chExt cx="318949" cy="979389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 flipH="1">
                <a:off x="9351009" y="375067"/>
                <a:ext cx="5350" cy="979389"/>
              </a:xfrm>
              <a:prstGeom prst="line">
                <a:avLst/>
              </a:prstGeom>
              <a:ln w="5080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9396808" y="375067"/>
                <a:ext cx="273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r</a:t>
                </a:r>
                <a:endParaRPr lang="en-GB" dirty="0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 flipH="1">
              <a:off x="10566728" y="2484738"/>
              <a:ext cx="330091" cy="976414"/>
              <a:chOff x="8779751" y="375067"/>
              <a:chExt cx="424879" cy="979389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 flipH="1">
                <a:off x="9199280" y="375067"/>
                <a:ext cx="5350" cy="979389"/>
              </a:xfrm>
              <a:prstGeom prst="line">
                <a:avLst/>
              </a:prstGeom>
              <a:ln w="50800">
                <a:solidFill>
                  <a:srgbClr val="0070C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>
                <a:off x="8779751" y="375067"/>
                <a:ext cx="273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Y</a:t>
                </a: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 flipH="1">
              <a:off x="8282957" y="2484738"/>
              <a:ext cx="307662" cy="976414"/>
              <a:chOff x="8779751" y="375067"/>
              <a:chExt cx="424879" cy="979389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 flipH="1">
                <a:off x="9199280" y="375067"/>
                <a:ext cx="5350" cy="979389"/>
              </a:xfrm>
              <a:prstGeom prst="line">
                <a:avLst/>
              </a:prstGeom>
              <a:ln w="50800">
                <a:solidFill>
                  <a:srgbClr val="0070C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8" name="TextBox 37"/>
              <p:cNvSpPr txBox="1"/>
              <p:nvPr/>
            </p:nvSpPr>
            <p:spPr>
              <a:xfrm>
                <a:off x="8779751" y="375067"/>
                <a:ext cx="273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Y</a:t>
                </a:r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11686176" y="2481762"/>
              <a:ext cx="318949" cy="979389"/>
              <a:chOff x="9351009" y="375067"/>
              <a:chExt cx="318949" cy="979389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 flipH="1">
                <a:off x="9351009" y="375067"/>
                <a:ext cx="5350" cy="979389"/>
              </a:xfrm>
              <a:prstGeom prst="line">
                <a:avLst/>
              </a:prstGeom>
              <a:ln w="5080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1" name="TextBox 40"/>
              <p:cNvSpPr txBox="1"/>
              <p:nvPr/>
            </p:nvSpPr>
            <p:spPr>
              <a:xfrm>
                <a:off x="9396808" y="375067"/>
                <a:ext cx="273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y</a:t>
                </a: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9494382" y="2491700"/>
              <a:ext cx="318949" cy="979389"/>
              <a:chOff x="9351009" y="375067"/>
              <a:chExt cx="318949" cy="979389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 flipH="1">
                <a:off x="9351009" y="375067"/>
                <a:ext cx="5350" cy="979389"/>
              </a:xfrm>
              <a:prstGeom prst="line">
                <a:avLst/>
              </a:prstGeom>
              <a:ln w="5080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4" name="TextBox 43"/>
              <p:cNvSpPr txBox="1"/>
              <p:nvPr/>
            </p:nvSpPr>
            <p:spPr>
              <a:xfrm>
                <a:off x="9396808" y="375067"/>
                <a:ext cx="273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y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8802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813" y="0"/>
            <a:ext cx="9720072" cy="1499616"/>
          </a:xfrm>
        </p:spPr>
        <p:txBody>
          <a:bodyPr/>
          <a:lstStyle/>
          <a:p>
            <a:r>
              <a:rPr lang="en-GB" dirty="0" smtClean="0"/>
              <a:t>Drawing a dihybrid cross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23406"/>
            <a:ext cx="8229600" cy="5734594"/>
          </a:xfrm>
        </p:spPr>
        <p:txBody>
          <a:bodyPr>
            <a:normAutofit/>
          </a:bodyPr>
          <a:lstStyle/>
          <a:p>
            <a:r>
              <a:rPr lang="en-GB" sz="2800" dirty="0"/>
              <a:t>F2 generation: Cross two heterozygotes</a:t>
            </a:r>
          </a:p>
          <a:p>
            <a:pPr lvl="1"/>
            <a:r>
              <a:rPr lang="en-GB" sz="2800" dirty="0"/>
              <a:t>Work out gamete options</a:t>
            </a:r>
          </a:p>
          <a:p>
            <a:pPr marL="310896" lvl="2" indent="0">
              <a:buNone/>
            </a:pPr>
            <a:r>
              <a:rPr lang="en-GB" sz="2800" dirty="0"/>
              <a:t>			</a:t>
            </a:r>
            <a:r>
              <a:rPr lang="en-GB" sz="2800" dirty="0" err="1"/>
              <a:t>RrYy</a:t>
            </a:r>
            <a:r>
              <a:rPr lang="en-GB" sz="2800" dirty="0"/>
              <a:t> x </a:t>
            </a:r>
            <a:r>
              <a:rPr lang="en-GB" sz="2800" dirty="0" err="1"/>
              <a:t>RrYy</a:t>
            </a:r>
            <a:endParaRPr lang="en-GB" sz="2800" dirty="0"/>
          </a:p>
          <a:p>
            <a:pPr lvl="2"/>
            <a:r>
              <a:rPr lang="en-GB" sz="2800" dirty="0"/>
              <a:t>So gamete options are RY, </a:t>
            </a:r>
            <a:r>
              <a:rPr lang="en-GB" sz="2800" dirty="0" err="1"/>
              <a:t>Ry</a:t>
            </a:r>
            <a:r>
              <a:rPr lang="en-GB" sz="2800" dirty="0"/>
              <a:t>, </a:t>
            </a:r>
            <a:r>
              <a:rPr lang="en-GB" sz="2800" dirty="0" err="1"/>
              <a:t>rY</a:t>
            </a:r>
            <a:r>
              <a:rPr lang="en-GB" sz="2800" dirty="0"/>
              <a:t>, </a:t>
            </a:r>
            <a:r>
              <a:rPr lang="en-GB" sz="2800" dirty="0" err="1"/>
              <a:t>ry</a:t>
            </a:r>
            <a:endParaRPr lang="en-GB" sz="2800" dirty="0"/>
          </a:p>
          <a:p>
            <a:pPr lvl="2"/>
            <a:endParaRPr lang="en-GB" dirty="0"/>
          </a:p>
          <a:p>
            <a:pPr lvl="2"/>
            <a:endParaRPr lang="en-GB" dirty="0" smtClean="0"/>
          </a:p>
          <a:p>
            <a:pPr lvl="2"/>
            <a:endParaRPr lang="en-GB" dirty="0"/>
          </a:p>
          <a:p>
            <a:pPr lvl="2"/>
            <a:endParaRPr lang="en-GB" dirty="0" smtClean="0"/>
          </a:p>
          <a:p>
            <a:pPr lvl="2"/>
            <a:endParaRPr lang="en-GB" dirty="0"/>
          </a:p>
          <a:p>
            <a:pPr lvl="2"/>
            <a:endParaRPr lang="en-GB" dirty="0" smtClean="0"/>
          </a:p>
          <a:p>
            <a:pPr lvl="2"/>
            <a:endParaRPr lang="en-GB" dirty="0"/>
          </a:p>
          <a:p>
            <a:pPr lvl="2"/>
            <a:endParaRPr lang="en-GB" dirty="0" smtClean="0"/>
          </a:p>
          <a:p>
            <a:pPr lvl="2"/>
            <a:endParaRPr lang="en-GB" dirty="0"/>
          </a:p>
          <a:p>
            <a:pPr lvl="2"/>
            <a:endParaRPr lang="en-GB" dirty="0" smtClean="0"/>
          </a:p>
          <a:p>
            <a:pPr lvl="2"/>
            <a:endParaRPr lang="en-GB" dirty="0" smtClean="0"/>
          </a:p>
          <a:p>
            <a:pPr lvl="1"/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931745"/>
              </p:ext>
            </p:extLst>
          </p:nvPr>
        </p:nvGraphicFramePr>
        <p:xfrm>
          <a:off x="2904309" y="3259507"/>
          <a:ext cx="6096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RY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Ry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>
                          <a:solidFill>
                            <a:schemeClr val="tx1"/>
                          </a:solidFill>
                        </a:rPr>
                        <a:t>rY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>
                          <a:solidFill>
                            <a:schemeClr val="tx1"/>
                          </a:solidFill>
                        </a:rPr>
                        <a:t>ry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RY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RRYY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>
                          <a:solidFill>
                            <a:schemeClr val="tx1"/>
                          </a:solidFill>
                        </a:rPr>
                        <a:t>RRYy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>
                          <a:solidFill>
                            <a:schemeClr val="tx1"/>
                          </a:solidFill>
                        </a:rPr>
                        <a:t>RyYY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>
                          <a:solidFill>
                            <a:schemeClr val="tx1"/>
                          </a:solidFill>
                        </a:rPr>
                        <a:t>RrYy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Ry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>
                          <a:solidFill>
                            <a:schemeClr val="tx1"/>
                          </a:solidFill>
                        </a:rPr>
                        <a:t>RRYy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>
                          <a:solidFill>
                            <a:schemeClr val="tx1"/>
                          </a:solidFill>
                        </a:rPr>
                        <a:t>RRyy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>
                          <a:solidFill>
                            <a:schemeClr val="tx1"/>
                          </a:solidFill>
                        </a:rPr>
                        <a:t>RrYy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>
                          <a:solidFill>
                            <a:schemeClr val="tx1"/>
                          </a:solidFill>
                        </a:rPr>
                        <a:t>Rryy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>
                          <a:solidFill>
                            <a:schemeClr val="tx1"/>
                          </a:solidFill>
                        </a:rPr>
                        <a:t>rY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>
                          <a:solidFill>
                            <a:schemeClr val="tx1"/>
                          </a:solidFill>
                        </a:rPr>
                        <a:t>RrYY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>
                          <a:solidFill>
                            <a:schemeClr val="tx1"/>
                          </a:solidFill>
                        </a:rPr>
                        <a:t>RrYy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>
                          <a:solidFill>
                            <a:schemeClr val="tx1"/>
                          </a:solidFill>
                        </a:rPr>
                        <a:t>rrYY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>
                          <a:solidFill>
                            <a:schemeClr val="tx1"/>
                          </a:solidFill>
                        </a:rPr>
                        <a:t>rrYy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>
                          <a:solidFill>
                            <a:schemeClr val="tx1"/>
                          </a:solidFill>
                        </a:rPr>
                        <a:t>ry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>
                          <a:solidFill>
                            <a:schemeClr val="tx1"/>
                          </a:solidFill>
                        </a:rPr>
                        <a:t>RrYy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>
                          <a:solidFill>
                            <a:schemeClr val="tx1"/>
                          </a:solidFill>
                        </a:rPr>
                        <a:t>Rryy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>
                          <a:solidFill>
                            <a:schemeClr val="tx1"/>
                          </a:solidFill>
                        </a:rPr>
                        <a:t>rrYy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>
                          <a:solidFill>
                            <a:schemeClr val="tx1"/>
                          </a:solidFill>
                        </a:rPr>
                        <a:t>rryy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22960" y="5852160"/>
            <a:ext cx="10750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GB" sz="2400" dirty="0"/>
              <a:t>Phenotypes = </a:t>
            </a:r>
            <a:r>
              <a:rPr lang="en-GB" sz="2400" dirty="0">
                <a:solidFill>
                  <a:srgbClr val="FF0000"/>
                </a:solidFill>
              </a:rPr>
              <a:t>9</a:t>
            </a:r>
            <a:r>
              <a:rPr lang="en-GB" sz="2400" dirty="0"/>
              <a:t> Round Yellow : </a:t>
            </a:r>
            <a:r>
              <a:rPr lang="en-GB" sz="2400" dirty="0" smtClean="0">
                <a:solidFill>
                  <a:srgbClr val="FF0000"/>
                </a:solidFill>
              </a:rPr>
              <a:t>3</a:t>
            </a:r>
            <a:r>
              <a:rPr lang="en-GB" sz="2400" dirty="0"/>
              <a:t> </a:t>
            </a:r>
            <a:r>
              <a:rPr lang="en-GB" sz="2400" dirty="0" smtClean="0"/>
              <a:t>Round </a:t>
            </a:r>
            <a:r>
              <a:rPr lang="en-GB" sz="2400" dirty="0"/>
              <a:t>green : </a:t>
            </a:r>
            <a:r>
              <a:rPr lang="en-GB" sz="2400" dirty="0">
                <a:solidFill>
                  <a:srgbClr val="FF0000"/>
                </a:solidFill>
              </a:rPr>
              <a:t>3</a:t>
            </a:r>
            <a:r>
              <a:rPr lang="en-GB" sz="2400" dirty="0"/>
              <a:t> </a:t>
            </a:r>
            <a:r>
              <a:rPr lang="en-GB" sz="2400" dirty="0" smtClean="0"/>
              <a:t>wrinkled </a:t>
            </a:r>
            <a:r>
              <a:rPr lang="en-GB" sz="2400" dirty="0"/>
              <a:t>Yellow : </a:t>
            </a:r>
            <a:r>
              <a:rPr lang="en-GB" sz="2400" dirty="0">
                <a:solidFill>
                  <a:srgbClr val="FF0000"/>
                </a:solidFill>
              </a:rPr>
              <a:t>1</a:t>
            </a:r>
            <a:r>
              <a:rPr lang="en-GB" sz="2400" dirty="0"/>
              <a:t> </a:t>
            </a:r>
            <a:r>
              <a:rPr lang="en-GB" sz="2400" dirty="0" smtClean="0"/>
              <a:t>wrinkled green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497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study-biology.wikispaces.com/file/view/dihybrid.jpg/244049165/dihybrid.jpg"/>
          <p:cNvSpPr>
            <a:spLocks noChangeAspect="1" noChangeArrowheads="1"/>
          </p:cNvSpPr>
          <p:nvPr/>
        </p:nvSpPr>
        <p:spPr bwMode="auto">
          <a:xfrm>
            <a:off x="1587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https://study-biology.wikispaces.com/file/view/dihybrid.jpg/244049165/dihybrid.jp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AutoShape 6" descr="https://study-biology.wikispaces.com/file/view/dihybrid.jpg/244049165/dihybrid.jp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2" name="AutoShape 8" descr="https://study-biology.wikispaces.com/file/view/dihybrid.jpg/244049165/dihybrid.jp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5520" y="476672"/>
            <a:ext cx="8616562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8530046" y="1946366"/>
            <a:ext cx="32657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Crossing of dihybrid heterozygous parents always gives </a:t>
            </a:r>
            <a:r>
              <a:rPr lang="en-GB" sz="2800" dirty="0" smtClean="0">
                <a:solidFill>
                  <a:srgbClr val="FF0000"/>
                </a:solidFill>
              </a:rPr>
              <a:t>9:3:3:1</a:t>
            </a:r>
            <a:r>
              <a:rPr lang="en-GB" sz="2800" dirty="0" smtClean="0"/>
              <a:t> ratio if the genes are unlinked (on separate chromosomes)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086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1499616"/>
          </a:xfrm>
        </p:spPr>
        <p:txBody>
          <a:bodyPr/>
          <a:lstStyle/>
          <a:p>
            <a:r>
              <a:rPr lang="en-GB" dirty="0" smtClean="0"/>
              <a:t>however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371600"/>
            <a:ext cx="9720073" cy="493776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Achieving the 9:3:3:1 ratio does not always happen.</a:t>
            </a:r>
          </a:p>
          <a:p>
            <a:r>
              <a:rPr lang="en-GB" sz="2800" dirty="0" smtClean="0"/>
              <a:t>What if the genes were on the some chromosome?</a:t>
            </a:r>
          </a:p>
          <a:p>
            <a:r>
              <a:rPr lang="en-GB" sz="2800" dirty="0" smtClean="0"/>
              <a:t>They are linked and would be inherited together</a:t>
            </a:r>
          </a:p>
          <a:p>
            <a:r>
              <a:rPr lang="en-GB" sz="2800" dirty="0" smtClean="0"/>
              <a:t>Example </a:t>
            </a:r>
          </a:p>
          <a:p>
            <a:r>
              <a:rPr lang="en-GB" sz="2800" dirty="0" smtClean="0"/>
              <a:t>Flower colour :     P - purple  </a:t>
            </a:r>
            <a:r>
              <a:rPr lang="en-GB" sz="2800" dirty="0"/>
              <a:t> </a:t>
            </a:r>
            <a:r>
              <a:rPr lang="en-GB" sz="2800" dirty="0" smtClean="0"/>
              <a:t>    p – red</a:t>
            </a:r>
          </a:p>
          <a:p>
            <a:r>
              <a:rPr lang="en-GB" sz="2800" dirty="0" smtClean="0"/>
              <a:t>Pollen grain shape :      L – long      l – round</a:t>
            </a:r>
          </a:p>
          <a:p>
            <a:r>
              <a:rPr lang="en-GB" sz="2800" dirty="0" smtClean="0"/>
              <a:t>What if we crossed true-breeding purple flowered long grain homozygous (PPLL) with </a:t>
            </a:r>
            <a:r>
              <a:rPr lang="en-GB" sz="2800" dirty="0"/>
              <a:t>true-breeding </a:t>
            </a:r>
            <a:r>
              <a:rPr lang="en-GB" sz="2800" dirty="0" smtClean="0"/>
              <a:t>red </a:t>
            </a:r>
            <a:r>
              <a:rPr lang="en-GB" sz="2800" dirty="0"/>
              <a:t>flowered </a:t>
            </a:r>
            <a:r>
              <a:rPr lang="en-GB" sz="2800" dirty="0" smtClean="0"/>
              <a:t>round </a:t>
            </a:r>
            <a:r>
              <a:rPr lang="en-GB" sz="2800" dirty="0"/>
              <a:t>grain </a:t>
            </a:r>
            <a:r>
              <a:rPr lang="en-GB" sz="2800" dirty="0" smtClean="0"/>
              <a:t>homozygous (</a:t>
            </a:r>
            <a:r>
              <a:rPr lang="en-GB" sz="2800" dirty="0" err="1" smtClean="0"/>
              <a:t>ppll</a:t>
            </a:r>
            <a:r>
              <a:rPr lang="en-GB" sz="2800" dirty="0" smtClean="0"/>
              <a:t>)</a:t>
            </a:r>
            <a:endParaRPr lang="en-GB" sz="28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8897316" y="2435404"/>
            <a:ext cx="2415243" cy="979389"/>
            <a:chOff x="8897316" y="2435404"/>
            <a:chExt cx="2415243" cy="979389"/>
          </a:xfrm>
        </p:grpSpPr>
        <p:grpSp>
          <p:nvGrpSpPr>
            <p:cNvPr id="4" name="Group 3"/>
            <p:cNvGrpSpPr/>
            <p:nvPr/>
          </p:nvGrpSpPr>
          <p:grpSpPr>
            <a:xfrm>
              <a:off x="8897316" y="2435404"/>
              <a:ext cx="2390218" cy="979389"/>
              <a:chOff x="8779751" y="375067"/>
              <a:chExt cx="2390218" cy="979389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8779751" y="375067"/>
                <a:ext cx="424879" cy="979389"/>
                <a:chOff x="8779751" y="375067"/>
                <a:chExt cx="424879" cy="979389"/>
              </a:xfrm>
            </p:grpSpPr>
            <p:cxnSp>
              <p:nvCxnSpPr>
                <p:cNvPr id="15" name="Straight Connector 14"/>
                <p:cNvCxnSpPr/>
                <p:nvPr/>
              </p:nvCxnSpPr>
              <p:spPr>
                <a:xfrm flipH="1">
                  <a:off x="9199280" y="375067"/>
                  <a:ext cx="5350" cy="979389"/>
                </a:xfrm>
                <a:prstGeom prst="line">
                  <a:avLst/>
                </a:prstGeom>
                <a:ln w="50800">
                  <a:solidFill>
                    <a:srgbClr val="0070C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6" name="TextBox 15"/>
                <p:cNvSpPr txBox="1"/>
                <p:nvPr/>
              </p:nvSpPr>
              <p:spPr>
                <a:xfrm>
                  <a:off x="8779751" y="375067"/>
                  <a:ext cx="2731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/>
                    <a:t>P</a:t>
                  </a:r>
                </a:p>
              </p:txBody>
            </p:sp>
          </p:grpSp>
          <p:grpSp>
            <p:nvGrpSpPr>
              <p:cNvPr id="6" name="Group 5"/>
              <p:cNvGrpSpPr/>
              <p:nvPr/>
            </p:nvGrpSpPr>
            <p:grpSpPr>
              <a:xfrm>
                <a:off x="9351009" y="375067"/>
                <a:ext cx="318949" cy="979389"/>
                <a:chOff x="9351009" y="375067"/>
                <a:chExt cx="318949" cy="979389"/>
              </a:xfrm>
            </p:grpSpPr>
            <p:cxnSp>
              <p:nvCxnSpPr>
                <p:cNvPr id="13" name="Straight Connector 12"/>
                <p:cNvCxnSpPr/>
                <p:nvPr/>
              </p:nvCxnSpPr>
              <p:spPr>
                <a:xfrm flipH="1">
                  <a:off x="9351009" y="375067"/>
                  <a:ext cx="5350" cy="979389"/>
                </a:xfrm>
                <a:prstGeom prst="line">
                  <a:avLst/>
                </a:prstGeom>
                <a:ln w="50800"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4" name="TextBox 13"/>
                <p:cNvSpPr txBox="1"/>
                <p:nvPr/>
              </p:nvSpPr>
              <p:spPr>
                <a:xfrm>
                  <a:off x="9396808" y="375067"/>
                  <a:ext cx="2731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/>
                    <a:t>P</a:t>
                  </a:r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10851020" y="375067"/>
                <a:ext cx="318949" cy="979389"/>
                <a:chOff x="9351009" y="375067"/>
                <a:chExt cx="318949" cy="979389"/>
              </a:xfrm>
            </p:grpSpPr>
            <p:cxnSp>
              <p:nvCxnSpPr>
                <p:cNvPr id="11" name="Straight Connector 10"/>
                <p:cNvCxnSpPr/>
                <p:nvPr/>
              </p:nvCxnSpPr>
              <p:spPr>
                <a:xfrm flipH="1">
                  <a:off x="9351009" y="375067"/>
                  <a:ext cx="5350" cy="979389"/>
                </a:xfrm>
                <a:prstGeom prst="line">
                  <a:avLst/>
                </a:prstGeom>
                <a:ln w="50800"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2" name="TextBox 11"/>
                <p:cNvSpPr txBox="1"/>
                <p:nvPr/>
              </p:nvSpPr>
              <p:spPr>
                <a:xfrm>
                  <a:off x="9396808" y="375067"/>
                  <a:ext cx="2731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 smtClean="0"/>
                    <a:t>p</a:t>
                  </a:r>
                  <a:endParaRPr lang="en-GB" dirty="0"/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>
                <a:off x="10157066" y="375067"/>
                <a:ext cx="424879" cy="979389"/>
                <a:chOff x="8779751" y="375067"/>
                <a:chExt cx="424879" cy="979389"/>
              </a:xfrm>
            </p:grpSpPr>
            <p:cxnSp>
              <p:nvCxnSpPr>
                <p:cNvPr id="9" name="Straight Connector 8"/>
                <p:cNvCxnSpPr/>
                <p:nvPr/>
              </p:nvCxnSpPr>
              <p:spPr>
                <a:xfrm flipH="1">
                  <a:off x="9199280" y="375067"/>
                  <a:ext cx="5350" cy="979389"/>
                </a:xfrm>
                <a:prstGeom prst="line">
                  <a:avLst/>
                </a:prstGeom>
                <a:ln w="50800">
                  <a:solidFill>
                    <a:srgbClr val="0070C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0" name="TextBox 9"/>
                <p:cNvSpPr txBox="1"/>
                <p:nvPr/>
              </p:nvSpPr>
              <p:spPr>
                <a:xfrm>
                  <a:off x="8779751" y="375067"/>
                  <a:ext cx="2731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 smtClean="0"/>
                    <a:t>p</a:t>
                  </a:r>
                  <a:endParaRPr lang="en-GB" dirty="0"/>
                </a:p>
              </p:txBody>
            </p:sp>
          </p:grpSp>
        </p:grpSp>
        <p:grpSp>
          <p:nvGrpSpPr>
            <p:cNvPr id="22" name="Group 21"/>
            <p:cNvGrpSpPr/>
            <p:nvPr/>
          </p:nvGrpSpPr>
          <p:grpSpPr>
            <a:xfrm>
              <a:off x="8910087" y="2957136"/>
              <a:ext cx="2402472" cy="398602"/>
              <a:chOff x="8910087" y="2957136"/>
              <a:chExt cx="2402472" cy="398602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8910087" y="2972044"/>
                <a:ext cx="1673073" cy="383694"/>
                <a:chOff x="8910087" y="2972044"/>
                <a:chExt cx="1673073" cy="383694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8910087" y="2986406"/>
                  <a:ext cx="2731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 smtClean="0"/>
                    <a:t>L</a:t>
                  </a:r>
                  <a:endParaRPr lang="en-GB" dirty="0"/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9518115" y="2986406"/>
                  <a:ext cx="2731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/>
                    <a:t>L</a:t>
                  </a:r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10310010" y="2972044"/>
                  <a:ext cx="2731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 smtClean="0"/>
                    <a:t>l</a:t>
                  </a:r>
                  <a:endParaRPr lang="en-GB" dirty="0"/>
                </a:p>
              </p:txBody>
            </p:sp>
          </p:grpSp>
          <p:sp>
            <p:nvSpPr>
              <p:cNvPr id="20" name="TextBox 19"/>
              <p:cNvSpPr txBox="1"/>
              <p:nvPr/>
            </p:nvSpPr>
            <p:spPr>
              <a:xfrm>
                <a:off x="11039409" y="2957136"/>
                <a:ext cx="273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l</a:t>
                </a:r>
                <a:endParaRPr lang="en-GB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4281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5381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Linked genes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371600"/>
            <a:ext cx="9720073" cy="4937760"/>
          </a:xfrm>
        </p:spPr>
        <p:txBody>
          <a:bodyPr/>
          <a:lstStyle/>
          <a:p>
            <a:r>
              <a:rPr lang="en-GB" dirty="0" smtClean="0"/>
              <a:t>Parent genotype		PPLL                       x                    </a:t>
            </a:r>
            <a:r>
              <a:rPr lang="en-GB" dirty="0" err="1" smtClean="0"/>
              <a:t>ppll</a:t>
            </a:r>
            <a:endParaRPr lang="en-GB" dirty="0" smtClean="0"/>
          </a:p>
          <a:p>
            <a:endParaRPr lang="en-GB" sz="800" dirty="0"/>
          </a:p>
          <a:p>
            <a:r>
              <a:rPr lang="en-GB" dirty="0" smtClean="0"/>
              <a:t>Gametes</a:t>
            </a:r>
          </a:p>
          <a:p>
            <a:r>
              <a:rPr lang="en-GB" dirty="0" smtClean="0"/>
              <a:t>F1 generation			</a:t>
            </a:r>
            <a:r>
              <a:rPr lang="en-GB" dirty="0"/>
              <a:t>	</a:t>
            </a:r>
            <a:r>
              <a:rPr lang="en-GB" dirty="0" smtClean="0"/>
              <a:t>	all   </a:t>
            </a:r>
            <a:r>
              <a:rPr lang="en-GB" dirty="0" err="1" smtClean="0"/>
              <a:t>PpLl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Parent genotype		</a:t>
            </a:r>
            <a:r>
              <a:rPr lang="en-GB" dirty="0" err="1" smtClean="0"/>
              <a:t>PpLl</a:t>
            </a:r>
            <a:r>
              <a:rPr lang="en-GB" dirty="0" smtClean="0"/>
              <a:t>                   x                     </a:t>
            </a:r>
            <a:r>
              <a:rPr lang="en-GB" dirty="0" err="1" smtClean="0"/>
              <a:t>PpLl</a:t>
            </a:r>
            <a:endParaRPr lang="en-GB" dirty="0"/>
          </a:p>
          <a:p>
            <a:r>
              <a:rPr lang="en-GB" dirty="0" smtClean="0"/>
              <a:t>gametes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4627971" y="1964816"/>
            <a:ext cx="587828" cy="49638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PL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638686" y="3708957"/>
            <a:ext cx="587828" cy="49638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pl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045453" y="3556558"/>
            <a:ext cx="587828" cy="49638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PL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7767411" y="3708958"/>
            <a:ext cx="587828" cy="49638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PL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8730473" y="2117216"/>
            <a:ext cx="587828" cy="49638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pl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5071513" y="3581724"/>
            <a:ext cx="587828" cy="49638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pl</a:t>
            </a:r>
            <a:endParaRPr lang="en-GB" dirty="0">
              <a:solidFill>
                <a:schemeClr val="tx1"/>
              </a:solidFill>
            </a:endParaRPr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38502"/>
              </p:ext>
            </p:extLst>
          </p:nvPr>
        </p:nvGraphicFramePr>
        <p:xfrm>
          <a:off x="669218" y="4333207"/>
          <a:ext cx="4545204" cy="2144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5068"/>
                <a:gridCol w="1538182"/>
                <a:gridCol w="1491954"/>
              </a:tblGrid>
              <a:tr h="714727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pl</a:t>
                      </a:r>
                      <a:endParaRPr lang="en-GB" dirty="0"/>
                    </a:p>
                  </a:txBody>
                  <a:tcPr/>
                </a:tc>
              </a:tr>
              <a:tr h="714727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PPLL</a:t>
                      </a:r>
                    </a:p>
                    <a:p>
                      <a:pPr algn="ctr"/>
                      <a:r>
                        <a:rPr lang="en-GB" dirty="0" smtClean="0"/>
                        <a:t>Purple/long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PpLl</a:t>
                      </a:r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Purple/long</a:t>
                      </a:r>
                      <a:endParaRPr lang="en-GB" dirty="0"/>
                    </a:p>
                  </a:txBody>
                  <a:tcPr/>
                </a:tc>
              </a:tr>
              <a:tr h="714727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pl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PpLl</a:t>
                      </a:r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Purple/long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ppll</a:t>
                      </a:r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Red/round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5365427" y="4811077"/>
            <a:ext cx="314007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           3:1 ratio</a:t>
            </a:r>
          </a:p>
          <a:p>
            <a:pPr algn="ctr"/>
            <a:r>
              <a:rPr lang="en-GB" sz="2400" dirty="0" smtClean="0"/>
              <a:t>Purple/long : red/round</a:t>
            </a:r>
            <a:endParaRPr lang="en-GB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8895806" y="4637314"/>
            <a:ext cx="29391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WHAT HAVE WE FORGOTTEN ABOUT MEIOSIS?</a:t>
            </a:r>
            <a:endParaRPr lang="en-GB" sz="2800" dirty="0">
              <a:solidFill>
                <a:srgbClr val="FF0000"/>
              </a:solidFill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9536578" y="985427"/>
            <a:ext cx="2415243" cy="979389"/>
            <a:chOff x="9536578" y="985427"/>
            <a:chExt cx="2415243" cy="979389"/>
          </a:xfrm>
        </p:grpSpPr>
        <p:grpSp>
          <p:nvGrpSpPr>
            <p:cNvPr id="6" name="Group 5"/>
            <p:cNvGrpSpPr/>
            <p:nvPr/>
          </p:nvGrpSpPr>
          <p:grpSpPr>
            <a:xfrm>
              <a:off x="9536578" y="985427"/>
              <a:ext cx="2415243" cy="979389"/>
              <a:chOff x="8897316" y="2435404"/>
              <a:chExt cx="2415243" cy="979389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8897316" y="2435404"/>
                <a:ext cx="2390218" cy="979389"/>
                <a:chOff x="8779751" y="375067"/>
                <a:chExt cx="2390218" cy="979389"/>
              </a:xfrm>
            </p:grpSpPr>
            <p:grpSp>
              <p:nvGrpSpPr>
                <p:cNvPr id="14" name="Group 13"/>
                <p:cNvGrpSpPr/>
                <p:nvPr/>
              </p:nvGrpSpPr>
              <p:grpSpPr>
                <a:xfrm>
                  <a:off x="8779751" y="375067"/>
                  <a:ext cx="424879" cy="979389"/>
                  <a:chOff x="8779751" y="375067"/>
                  <a:chExt cx="424879" cy="979389"/>
                </a:xfrm>
              </p:grpSpPr>
              <p:cxnSp>
                <p:nvCxnSpPr>
                  <p:cNvPr id="24" name="Straight Connector 23"/>
                  <p:cNvCxnSpPr/>
                  <p:nvPr/>
                </p:nvCxnSpPr>
                <p:spPr>
                  <a:xfrm flipH="1">
                    <a:off x="9199280" y="375067"/>
                    <a:ext cx="5350" cy="979389"/>
                  </a:xfrm>
                  <a:prstGeom prst="line">
                    <a:avLst/>
                  </a:prstGeom>
                  <a:ln w="50800">
                    <a:solidFill>
                      <a:srgbClr val="0070C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8779751" y="375067"/>
                    <a:ext cx="27315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b="1" dirty="0"/>
                      <a:t>P</a:t>
                    </a:r>
                  </a:p>
                </p:txBody>
              </p:sp>
            </p:grpSp>
            <p:grpSp>
              <p:nvGrpSpPr>
                <p:cNvPr id="15" name="Group 14"/>
                <p:cNvGrpSpPr/>
                <p:nvPr/>
              </p:nvGrpSpPr>
              <p:grpSpPr>
                <a:xfrm>
                  <a:off x="9351009" y="375067"/>
                  <a:ext cx="318949" cy="979389"/>
                  <a:chOff x="9351009" y="375067"/>
                  <a:chExt cx="318949" cy="979389"/>
                </a:xfrm>
              </p:grpSpPr>
              <p:cxnSp>
                <p:nvCxnSpPr>
                  <p:cNvPr id="22" name="Straight Connector 21"/>
                  <p:cNvCxnSpPr/>
                  <p:nvPr/>
                </p:nvCxnSpPr>
                <p:spPr>
                  <a:xfrm flipH="1">
                    <a:off x="9351009" y="375067"/>
                    <a:ext cx="5350" cy="979389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9396808" y="375067"/>
                    <a:ext cx="27315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b="1" dirty="0"/>
                      <a:t>P</a:t>
                    </a:r>
                  </a:p>
                </p:txBody>
              </p:sp>
            </p:grpSp>
            <p:grpSp>
              <p:nvGrpSpPr>
                <p:cNvPr id="16" name="Group 15"/>
                <p:cNvGrpSpPr/>
                <p:nvPr/>
              </p:nvGrpSpPr>
              <p:grpSpPr>
                <a:xfrm>
                  <a:off x="10851020" y="375067"/>
                  <a:ext cx="318949" cy="979389"/>
                  <a:chOff x="9351009" y="375067"/>
                  <a:chExt cx="318949" cy="979389"/>
                </a:xfrm>
              </p:grpSpPr>
              <p:cxnSp>
                <p:nvCxnSpPr>
                  <p:cNvPr id="20" name="Straight Connector 19"/>
                  <p:cNvCxnSpPr/>
                  <p:nvPr/>
                </p:nvCxnSpPr>
                <p:spPr>
                  <a:xfrm flipH="1">
                    <a:off x="9351009" y="375067"/>
                    <a:ext cx="5350" cy="979389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1" name="TextBox 20"/>
                  <p:cNvSpPr txBox="1"/>
                  <p:nvPr/>
                </p:nvSpPr>
                <p:spPr>
                  <a:xfrm>
                    <a:off x="9396808" y="375067"/>
                    <a:ext cx="27315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 smtClean="0"/>
                      <a:t>p</a:t>
                    </a:r>
                    <a:endParaRPr lang="en-GB" dirty="0"/>
                  </a:p>
                </p:txBody>
              </p:sp>
            </p:grpSp>
            <p:grpSp>
              <p:nvGrpSpPr>
                <p:cNvPr id="17" name="Group 16"/>
                <p:cNvGrpSpPr/>
                <p:nvPr/>
              </p:nvGrpSpPr>
              <p:grpSpPr>
                <a:xfrm>
                  <a:off x="10157066" y="375067"/>
                  <a:ext cx="424879" cy="979389"/>
                  <a:chOff x="8779751" y="375067"/>
                  <a:chExt cx="424879" cy="979389"/>
                </a:xfrm>
              </p:grpSpPr>
              <p:cxnSp>
                <p:nvCxnSpPr>
                  <p:cNvPr id="18" name="Straight Connector 17"/>
                  <p:cNvCxnSpPr/>
                  <p:nvPr/>
                </p:nvCxnSpPr>
                <p:spPr>
                  <a:xfrm flipH="1">
                    <a:off x="9199280" y="375067"/>
                    <a:ext cx="5350" cy="979389"/>
                  </a:xfrm>
                  <a:prstGeom prst="line">
                    <a:avLst/>
                  </a:prstGeom>
                  <a:ln w="50800">
                    <a:solidFill>
                      <a:srgbClr val="0070C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8779751" y="375067"/>
                    <a:ext cx="27315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 smtClean="0"/>
                      <a:t>p</a:t>
                    </a:r>
                    <a:endParaRPr lang="en-GB" dirty="0"/>
                  </a:p>
                </p:txBody>
              </p:sp>
            </p:grpSp>
          </p:grpSp>
          <p:grpSp>
            <p:nvGrpSpPr>
              <p:cNvPr id="8" name="Group 7"/>
              <p:cNvGrpSpPr/>
              <p:nvPr/>
            </p:nvGrpSpPr>
            <p:grpSpPr>
              <a:xfrm>
                <a:off x="8910087" y="2957136"/>
                <a:ext cx="2402472" cy="398602"/>
                <a:chOff x="8910087" y="2957136"/>
                <a:chExt cx="2402472" cy="398602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8910087" y="2972044"/>
                  <a:ext cx="1673073" cy="383694"/>
                  <a:chOff x="8910087" y="2972044"/>
                  <a:chExt cx="1673073" cy="383694"/>
                </a:xfrm>
              </p:grpSpPr>
              <p:sp>
                <p:nvSpPr>
                  <p:cNvPr id="11" name="TextBox 10"/>
                  <p:cNvSpPr txBox="1"/>
                  <p:nvPr/>
                </p:nvSpPr>
                <p:spPr>
                  <a:xfrm>
                    <a:off x="8910087" y="2986406"/>
                    <a:ext cx="27315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b="1" dirty="0" smtClean="0"/>
                      <a:t>L</a:t>
                    </a:r>
                    <a:endParaRPr lang="en-GB" b="1" dirty="0"/>
                  </a:p>
                </p:txBody>
              </p:sp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9518115" y="2986406"/>
                    <a:ext cx="27315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b="1" dirty="0"/>
                      <a:t>L</a:t>
                    </a:r>
                  </a:p>
                </p:txBody>
              </p:sp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10310010" y="2972044"/>
                    <a:ext cx="27315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 smtClean="0"/>
                      <a:t>l</a:t>
                    </a:r>
                    <a:endParaRPr lang="en-GB" dirty="0"/>
                  </a:p>
                </p:txBody>
              </p:sp>
            </p:grpSp>
            <p:sp>
              <p:nvSpPr>
                <p:cNvPr id="10" name="TextBox 9"/>
                <p:cNvSpPr txBox="1"/>
                <p:nvPr/>
              </p:nvSpPr>
              <p:spPr>
                <a:xfrm>
                  <a:off x="11039409" y="2957136"/>
                  <a:ext cx="2731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 smtClean="0"/>
                    <a:t>l</a:t>
                  </a:r>
                  <a:endParaRPr lang="en-GB" dirty="0"/>
                </a:p>
              </p:txBody>
            </p:sp>
          </p:grpSp>
        </p:grpSp>
        <p:sp>
          <p:nvSpPr>
            <p:cNvPr id="53" name="TextBox 52"/>
            <p:cNvSpPr txBox="1"/>
            <p:nvPr/>
          </p:nvSpPr>
          <p:spPr>
            <a:xfrm>
              <a:off x="10505123" y="1171303"/>
              <a:ext cx="3814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/>
                <a:t>X</a:t>
              </a:r>
              <a:endParaRPr lang="en-GB" sz="3200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9559471" y="2697532"/>
            <a:ext cx="2415243" cy="979389"/>
            <a:chOff x="9559471" y="2697532"/>
            <a:chExt cx="2415243" cy="979389"/>
          </a:xfrm>
        </p:grpSpPr>
        <p:grpSp>
          <p:nvGrpSpPr>
            <p:cNvPr id="26" name="Group 25"/>
            <p:cNvGrpSpPr/>
            <p:nvPr/>
          </p:nvGrpSpPr>
          <p:grpSpPr>
            <a:xfrm>
              <a:off x="9559471" y="2697532"/>
              <a:ext cx="2415243" cy="979389"/>
              <a:chOff x="8897316" y="2435404"/>
              <a:chExt cx="2415243" cy="979389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8897316" y="2435404"/>
                <a:ext cx="2390218" cy="979389"/>
                <a:chOff x="8779751" y="375067"/>
                <a:chExt cx="2390218" cy="979389"/>
              </a:xfrm>
            </p:grpSpPr>
            <p:grpSp>
              <p:nvGrpSpPr>
                <p:cNvPr id="34" name="Group 33"/>
                <p:cNvGrpSpPr/>
                <p:nvPr/>
              </p:nvGrpSpPr>
              <p:grpSpPr>
                <a:xfrm>
                  <a:off x="8779751" y="375067"/>
                  <a:ext cx="424879" cy="979389"/>
                  <a:chOff x="8779751" y="375067"/>
                  <a:chExt cx="424879" cy="979389"/>
                </a:xfrm>
              </p:grpSpPr>
              <p:cxnSp>
                <p:nvCxnSpPr>
                  <p:cNvPr id="44" name="Straight Connector 43"/>
                  <p:cNvCxnSpPr/>
                  <p:nvPr/>
                </p:nvCxnSpPr>
                <p:spPr>
                  <a:xfrm flipH="1">
                    <a:off x="9199280" y="375067"/>
                    <a:ext cx="5350" cy="979389"/>
                  </a:xfrm>
                  <a:prstGeom prst="line">
                    <a:avLst/>
                  </a:prstGeom>
                  <a:ln w="50800">
                    <a:solidFill>
                      <a:srgbClr val="0070C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8779751" y="375067"/>
                    <a:ext cx="27315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b="1" dirty="0"/>
                      <a:t>P</a:t>
                    </a:r>
                  </a:p>
                </p:txBody>
              </p:sp>
            </p:grpSp>
            <p:grpSp>
              <p:nvGrpSpPr>
                <p:cNvPr id="35" name="Group 34"/>
                <p:cNvGrpSpPr/>
                <p:nvPr/>
              </p:nvGrpSpPr>
              <p:grpSpPr>
                <a:xfrm>
                  <a:off x="9351009" y="375067"/>
                  <a:ext cx="318949" cy="979389"/>
                  <a:chOff x="9351009" y="375067"/>
                  <a:chExt cx="318949" cy="979389"/>
                </a:xfrm>
              </p:grpSpPr>
              <p:cxnSp>
                <p:nvCxnSpPr>
                  <p:cNvPr id="42" name="Straight Connector 41"/>
                  <p:cNvCxnSpPr/>
                  <p:nvPr/>
                </p:nvCxnSpPr>
                <p:spPr>
                  <a:xfrm flipH="1">
                    <a:off x="9351009" y="375067"/>
                    <a:ext cx="5350" cy="979389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3" name="TextBox 42"/>
                  <p:cNvSpPr txBox="1"/>
                  <p:nvPr/>
                </p:nvSpPr>
                <p:spPr>
                  <a:xfrm>
                    <a:off x="9396808" y="375067"/>
                    <a:ext cx="27315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 smtClean="0"/>
                      <a:t>p</a:t>
                    </a:r>
                    <a:endParaRPr lang="en-GB" dirty="0"/>
                  </a:p>
                </p:txBody>
              </p:sp>
            </p:grpSp>
            <p:grpSp>
              <p:nvGrpSpPr>
                <p:cNvPr id="36" name="Group 35"/>
                <p:cNvGrpSpPr/>
                <p:nvPr/>
              </p:nvGrpSpPr>
              <p:grpSpPr>
                <a:xfrm>
                  <a:off x="10851020" y="375067"/>
                  <a:ext cx="318949" cy="979389"/>
                  <a:chOff x="9351009" y="375067"/>
                  <a:chExt cx="318949" cy="979389"/>
                </a:xfrm>
              </p:grpSpPr>
              <p:cxnSp>
                <p:nvCxnSpPr>
                  <p:cNvPr id="40" name="Straight Connector 39"/>
                  <p:cNvCxnSpPr/>
                  <p:nvPr/>
                </p:nvCxnSpPr>
                <p:spPr>
                  <a:xfrm flipH="1">
                    <a:off x="9351009" y="375067"/>
                    <a:ext cx="5350" cy="979389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9396808" y="375067"/>
                    <a:ext cx="27315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 smtClean="0"/>
                      <a:t>p</a:t>
                    </a:r>
                    <a:endParaRPr lang="en-GB" dirty="0"/>
                  </a:p>
                </p:txBody>
              </p:sp>
            </p:grpSp>
            <p:grpSp>
              <p:nvGrpSpPr>
                <p:cNvPr id="37" name="Group 36"/>
                <p:cNvGrpSpPr/>
                <p:nvPr/>
              </p:nvGrpSpPr>
              <p:grpSpPr>
                <a:xfrm>
                  <a:off x="10157066" y="375067"/>
                  <a:ext cx="424879" cy="979389"/>
                  <a:chOff x="8779751" y="375067"/>
                  <a:chExt cx="424879" cy="979389"/>
                </a:xfrm>
              </p:grpSpPr>
              <p:cxnSp>
                <p:nvCxnSpPr>
                  <p:cNvPr id="38" name="Straight Connector 37"/>
                  <p:cNvCxnSpPr/>
                  <p:nvPr/>
                </p:nvCxnSpPr>
                <p:spPr>
                  <a:xfrm flipH="1">
                    <a:off x="9199280" y="375067"/>
                    <a:ext cx="5350" cy="979389"/>
                  </a:xfrm>
                  <a:prstGeom prst="line">
                    <a:avLst/>
                  </a:prstGeom>
                  <a:ln w="50800">
                    <a:solidFill>
                      <a:srgbClr val="0070C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8779751" y="375067"/>
                    <a:ext cx="27315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b="1" dirty="0"/>
                      <a:t>P</a:t>
                    </a:r>
                  </a:p>
                </p:txBody>
              </p:sp>
            </p:grpSp>
          </p:grpSp>
          <p:grpSp>
            <p:nvGrpSpPr>
              <p:cNvPr id="28" name="Group 27"/>
              <p:cNvGrpSpPr/>
              <p:nvPr/>
            </p:nvGrpSpPr>
            <p:grpSpPr>
              <a:xfrm>
                <a:off x="8910087" y="2957136"/>
                <a:ext cx="2402472" cy="398602"/>
                <a:chOff x="8910087" y="2957136"/>
                <a:chExt cx="2402472" cy="398602"/>
              </a:xfrm>
            </p:grpSpPr>
            <p:grpSp>
              <p:nvGrpSpPr>
                <p:cNvPr id="29" name="Group 28"/>
                <p:cNvGrpSpPr/>
                <p:nvPr/>
              </p:nvGrpSpPr>
              <p:grpSpPr>
                <a:xfrm>
                  <a:off x="8910087" y="2972044"/>
                  <a:ext cx="1673073" cy="383694"/>
                  <a:chOff x="8910087" y="2972044"/>
                  <a:chExt cx="1673073" cy="383694"/>
                </a:xfrm>
              </p:grpSpPr>
              <p:sp>
                <p:nvSpPr>
                  <p:cNvPr id="31" name="TextBox 30"/>
                  <p:cNvSpPr txBox="1"/>
                  <p:nvPr/>
                </p:nvSpPr>
                <p:spPr>
                  <a:xfrm>
                    <a:off x="8910087" y="2986406"/>
                    <a:ext cx="27315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b="1" dirty="0" smtClean="0"/>
                      <a:t>L</a:t>
                    </a:r>
                    <a:endParaRPr lang="en-GB" b="1" dirty="0"/>
                  </a:p>
                </p:txBody>
              </p:sp>
              <p:sp>
                <p:nvSpPr>
                  <p:cNvPr id="32" name="TextBox 31"/>
                  <p:cNvSpPr txBox="1"/>
                  <p:nvPr/>
                </p:nvSpPr>
                <p:spPr>
                  <a:xfrm>
                    <a:off x="9518115" y="2986406"/>
                    <a:ext cx="27315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 smtClean="0"/>
                      <a:t>l</a:t>
                    </a:r>
                    <a:endParaRPr lang="en-GB" dirty="0"/>
                  </a:p>
                </p:txBody>
              </p:sp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10310010" y="2972044"/>
                    <a:ext cx="27315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b="1" dirty="0" smtClean="0"/>
                      <a:t>L</a:t>
                    </a:r>
                    <a:endParaRPr lang="en-GB" b="1" dirty="0"/>
                  </a:p>
                </p:txBody>
              </p:sp>
            </p:grpSp>
            <p:sp>
              <p:nvSpPr>
                <p:cNvPr id="30" name="TextBox 29"/>
                <p:cNvSpPr txBox="1"/>
                <p:nvPr/>
              </p:nvSpPr>
              <p:spPr>
                <a:xfrm>
                  <a:off x="11039409" y="2957136"/>
                  <a:ext cx="2731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 smtClean="0"/>
                    <a:t>l</a:t>
                  </a:r>
                  <a:endParaRPr lang="en-GB" dirty="0"/>
                </a:p>
              </p:txBody>
            </p:sp>
          </p:grpSp>
        </p:grpSp>
        <p:sp>
          <p:nvSpPr>
            <p:cNvPr id="56" name="TextBox 55"/>
            <p:cNvSpPr txBox="1"/>
            <p:nvPr/>
          </p:nvSpPr>
          <p:spPr>
            <a:xfrm>
              <a:off x="10459072" y="2865312"/>
              <a:ext cx="3814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/>
                <a:t>X</a:t>
              </a:r>
              <a:endParaRPr lang="en-GB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54876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46" grpId="0" animBg="1"/>
      <p:bldP spid="47" grpId="0" animBg="1"/>
      <p:bldP spid="48" grpId="0" animBg="1"/>
      <p:bldP spid="49" grpId="0" animBg="1"/>
      <p:bldP spid="51" grpId="0"/>
      <p:bldP spid="5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262" y="1436915"/>
            <a:ext cx="27954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Genotype </a:t>
            </a:r>
            <a:r>
              <a:rPr lang="en-GB" sz="2800" dirty="0" err="1" smtClean="0"/>
              <a:t>PpLl</a:t>
            </a:r>
            <a:endParaRPr lang="en-GB" sz="2800" dirty="0" smtClean="0"/>
          </a:p>
          <a:p>
            <a:endParaRPr lang="en-GB" sz="2800" dirty="0"/>
          </a:p>
          <a:p>
            <a:r>
              <a:rPr lang="en-GB" sz="2800" dirty="0" smtClean="0"/>
              <a:t>What gametes could be produced?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22514" y="4349931"/>
            <a:ext cx="27301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What if crossing over occurred during meiosis?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887582" y="195943"/>
            <a:ext cx="89937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Linkage without recombination</a:t>
            </a:r>
            <a:endParaRPr lang="en-GB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4820613" y="1060013"/>
            <a:ext cx="4098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Linkage between two genes on a single pair of chromosomes : no exchange occurs</a:t>
            </a:r>
            <a:endParaRPr lang="en-GB" dirty="0"/>
          </a:p>
        </p:txBody>
      </p:sp>
      <p:grpSp>
        <p:nvGrpSpPr>
          <p:cNvPr id="18" name="Group 17"/>
          <p:cNvGrpSpPr/>
          <p:nvPr/>
        </p:nvGrpSpPr>
        <p:grpSpPr>
          <a:xfrm>
            <a:off x="5556738" y="1777025"/>
            <a:ext cx="2380925" cy="1285832"/>
            <a:chOff x="3460652" y="1298415"/>
            <a:chExt cx="2380925" cy="1285832"/>
          </a:xfrm>
        </p:grpSpPr>
        <p:grpSp>
          <p:nvGrpSpPr>
            <p:cNvPr id="13" name="Group 12"/>
            <p:cNvGrpSpPr/>
            <p:nvPr/>
          </p:nvGrpSpPr>
          <p:grpSpPr>
            <a:xfrm>
              <a:off x="3825025" y="1582914"/>
              <a:ext cx="1619172" cy="271644"/>
              <a:chOff x="3825025" y="1582914"/>
              <a:chExt cx="1619172" cy="271644"/>
            </a:xfrm>
          </p:grpSpPr>
          <p:cxnSp>
            <p:nvCxnSpPr>
              <p:cNvPr id="8" name="Straight Connector 7"/>
              <p:cNvCxnSpPr/>
              <p:nvPr/>
            </p:nvCxnSpPr>
            <p:spPr>
              <a:xfrm flipV="1">
                <a:off x="3825025" y="1582914"/>
                <a:ext cx="1619172" cy="271644"/>
              </a:xfrm>
              <a:prstGeom prst="line">
                <a:avLst/>
              </a:prstGeom>
              <a:ln w="793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3825025" y="1582914"/>
                <a:ext cx="1619172" cy="271644"/>
              </a:xfrm>
              <a:prstGeom prst="line">
                <a:avLst/>
              </a:prstGeom>
              <a:ln w="793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/>
            <p:cNvGrpSpPr/>
            <p:nvPr/>
          </p:nvGrpSpPr>
          <p:grpSpPr>
            <a:xfrm>
              <a:off x="3825025" y="2053562"/>
              <a:ext cx="1619172" cy="271644"/>
              <a:chOff x="3825025" y="1582914"/>
              <a:chExt cx="1619172" cy="271644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 flipV="1">
                <a:off x="3825025" y="1582914"/>
                <a:ext cx="1619172" cy="271644"/>
              </a:xfrm>
              <a:prstGeom prst="line">
                <a:avLst/>
              </a:prstGeom>
              <a:ln w="793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3825025" y="1582914"/>
                <a:ext cx="1619172" cy="271644"/>
              </a:xfrm>
              <a:prstGeom prst="line">
                <a:avLst/>
              </a:prstGeom>
              <a:ln w="793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TextBox 13"/>
            <p:cNvSpPr txBox="1"/>
            <p:nvPr/>
          </p:nvSpPr>
          <p:spPr>
            <a:xfrm>
              <a:off x="3460652" y="1322363"/>
              <a:ext cx="351310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/>
                <a:t>P</a:t>
              </a:r>
            </a:p>
            <a:p>
              <a:r>
                <a:rPr lang="en-GB" sz="2000" b="1" dirty="0"/>
                <a:t>P</a:t>
              </a:r>
              <a:endParaRPr lang="en-GB" sz="2000" b="1" dirty="0" smtClean="0"/>
            </a:p>
            <a:p>
              <a:r>
                <a:rPr lang="en-GB" dirty="0"/>
                <a:t>p</a:t>
              </a:r>
              <a:endParaRPr lang="en-GB" dirty="0" smtClean="0"/>
            </a:p>
            <a:p>
              <a:r>
                <a:rPr lang="en-GB" dirty="0"/>
                <a:t>p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490267" y="1298415"/>
              <a:ext cx="351310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/>
                <a:t>L</a:t>
              </a:r>
              <a:endParaRPr lang="en-GB" sz="2000" b="1" dirty="0" smtClean="0"/>
            </a:p>
            <a:p>
              <a:r>
                <a:rPr lang="en-GB" sz="2000" b="1" dirty="0" smtClean="0"/>
                <a:t>L</a:t>
              </a:r>
            </a:p>
            <a:p>
              <a:r>
                <a:rPr lang="en-GB" dirty="0" smtClean="0"/>
                <a:t>l</a:t>
              </a:r>
            </a:p>
            <a:p>
              <a:r>
                <a:rPr lang="en-GB" dirty="0" smtClean="0"/>
                <a:t>l</a:t>
              </a:r>
              <a:endParaRPr lang="en-GB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193648" y="4165265"/>
            <a:ext cx="2295895" cy="386414"/>
            <a:chOff x="4193648" y="4165265"/>
            <a:chExt cx="2295895" cy="386414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4531272" y="4367013"/>
              <a:ext cx="1619172" cy="0"/>
            </a:xfrm>
            <a:prstGeom prst="line">
              <a:avLst/>
            </a:prstGeom>
            <a:ln w="793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4193648" y="4165265"/>
              <a:ext cx="3376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/>
                <a:t>P</a:t>
              </a:r>
              <a:endParaRPr lang="en-GB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151919" y="4182347"/>
              <a:ext cx="3376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/>
                <a:t>L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272128" y="4148183"/>
            <a:ext cx="2295895" cy="386414"/>
            <a:chOff x="4193648" y="4165265"/>
            <a:chExt cx="2295895" cy="386414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4531272" y="4367013"/>
              <a:ext cx="1619172" cy="0"/>
            </a:xfrm>
            <a:prstGeom prst="line">
              <a:avLst/>
            </a:prstGeom>
            <a:ln w="793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4193648" y="4165265"/>
              <a:ext cx="3376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/>
                <a:t>P</a:t>
              </a:r>
              <a:endParaRPr lang="en-GB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151919" y="4182347"/>
              <a:ext cx="3376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/>
                <a:t>L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180317" y="5181029"/>
            <a:ext cx="2295895" cy="386414"/>
            <a:chOff x="4180317" y="5181029"/>
            <a:chExt cx="2295895" cy="386414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4518679" y="5402932"/>
              <a:ext cx="1619172" cy="0"/>
            </a:xfrm>
            <a:prstGeom prst="line">
              <a:avLst/>
            </a:prstGeom>
            <a:ln w="793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Group 28"/>
            <p:cNvGrpSpPr/>
            <p:nvPr/>
          </p:nvGrpSpPr>
          <p:grpSpPr>
            <a:xfrm>
              <a:off x="4180317" y="5181029"/>
              <a:ext cx="2295895" cy="386414"/>
              <a:chOff x="4181055" y="5201184"/>
              <a:chExt cx="2295895" cy="386414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4181055" y="5201184"/>
                <a:ext cx="3376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p</a:t>
                </a:r>
                <a:endParaRPr lang="en-GB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139326" y="5218266"/>
                <a:ext cx="3376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l</a:t>
                </a:r>
                <a:endParaRPr lang="en-GB" dirty="0"/>
              </a:p>
            </p:txBody>
          </p:sp>
        </p:grpSp>
      </p:grpSp>
      <p:grpSp>
        <p:nvGrpSpPr>
          <p:cNvPr id="43" name="Group 42"/>
          <p:cNvGrpSpPr/>
          <p:nvPr/>
        </p:nvGrpSpPr>
        <p:grpSpPr>
          <a:xfrm>
            <a:off x="7360875" y="5125632"/>
            <a:ext cx="2295895" cy="386414"/>
            <a:chOff x="4180317" y="5181029"/>
            <a:chExt cx="2295895" cy="386414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4518679" y="5402932"/>
              <a:ext cx="1619172" cy="0"/>
            </a:xfrm>
            <a:prstGeom prst="line">
              <a:avLst/>
            </a:prstGeom>
            <a:ln w="793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Group 44"/>
            <p:cNvGrpSpPr/>
            <p:nvPr/>
          </p:nvGrpSpPr>
          <p:grpSpPr>
            <a:xfrm>
              <a:off x="4180317" y="5181029"/>
              <a:ext cx="2295895" cy="386414"/>
              <a:chOff x="4181055" y="5201184"/>
              <a:chExt cx="2295895" cy="386414"/>
            </a:xfrm>
          </p:grpSpPr>
          <p:sp>
            <p:nvSpPr>
              <p:cNvPr id="46" name="TextBox 45"/>
              <p:cNvSpPr txBox="1"/>
              <p:nvPr/>
            </p:nvSpPr>
            <p:spPr>
              <a:xfrm>
                <a:off x="4181055" y="5201184"/>
                <a:ext cx="3376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p</a:t>
                </a:r>
                <a:endParaRPr lang="en-GB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139326" y="5218266"/>
                <a:ext cx="3376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l</a:t>
                </a:r>
                <a:endParaRPr lang="en-GB" dirty="0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3813062" y="3709289"/>
            <a:ext cx="6384531" cy="20256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69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5875" y="1319257"/>
            <a:ext cx="25603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Crossing over is a rare event therefore only a small number of recombinant </a:t>
            </a:r>
            <a:r>
              <a:rPr lang="en-GB" sz="2800" dirty="0"/>
              <a:t>g</a:t>
            </a:r>
            <a:r>
              <a:rPr lang="en-GB" sz="2800" dirty="0" smtClean="0"/>
              <a:t>ametes (from crossing over in meiosis) would be produced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9609910" y="2783367"/>
            <a:ext cx="9535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Smaller number of these</a:t>
            </a:r>
            <a:endParaRPr lang="en-GB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8004069" y="3265635"/>
            <a:ext cx="1423852" cy="757646"/>
          </a:xfrm>
          <a:prstGeom prst="straightConnector1">
            <a:avLst/>
          </a:prstGeom>
          <a:ln w="571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82641" y="5618055"/>
            <a:ext cx="9535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Smaller number of these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696254" y="5734067"/>
            <a:ext cx="1332412" cy="386505"/>
          </a:xfrm>
          <a:prstGeom prst="straightConnector1">
            <a:avLst/>
          </a:prstGeom>
          <a:ln w="571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5435192" y="1778053"/>
            <a:ext cx="2380925" cy="1285832"/>
            <a:chOff x="3460652" y="1298415"/>
            <a:chExt cx="2380925" cy="1285832"/>
          </a:xfrm>
        </p:grpSpPr>
        <p:grpSp>
          <p:nvGrpSpPr>
            <p:cNvPr id="11" name="Group 10"/>
            <p:cNvGrpSpPr/>
            <p:nvPr/>
          </p:nvGrpSpPr>
          <p:grpSpPr>
            <a:xfrm>
              <a:off x="3825025" y="1582914"/>
              <a:ext cx="1619172" cy="271644"/>
              <a:chOff x="3825025" y="1582914"/>
              <a:chExt cx="1619172" cy="271644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 flipV="1">
                <a:off x="3825025" y="1582914"/>
                <a:ext cx="1619172" cy="271644"/>
              </a:xfrm>
              <a:prstGeom prst="line">
                <a:avLst/>
              </a:prstGeom>
              <a:ln w="793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3825025" y="1582914"/>
                <a:ext cx="1619172" cy="271644"/>
              </a:xfrm>
              <a:prstGeom prst="line">
                <a:avLst/>
              </a:prstGeom>
              <a:ln w="793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/>
            <p:cNvGrpSpPr/>
            <p:nvPr/>
          </p:nvGrpSpPr>
          <p:grpSpPr>
            <a:xfrm>
              <a:off x="3825025" y="2053562"/>
              <a:ext cx="1619172" cy="271644"/>
              <a:chOff x="3825025" y="1582914"/>
              <a:chExt cx="1619172" cy="271644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 flipV="1">
                <a:off x="3825025" y="1582914"/>
                <a:ext cx="1619172" cy="271644"/>
              </a:xfrm>
              <a:prstGeom prst="line">
                <a:avLst/>
              </a:prstGeom>
              <a:ln w="793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3825025" y="1582914"/>
                <a:ext cx="1619172" cy="271644"/>
              </a:xfrm>
              <a:prstGeom prst="line">
                <a:avLst/>
              </a:prstGeom>
              <a:ln w="793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3460652" y="1322363"/>
              <a:ext cx="351310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/>
                <a:t>P</a:t>
              </a:r>
            </a:p>
            <a:p>
              <a:r>
                <a:rPr lang="en-GB" sz="2000" b="1" dirty="0"/>
                <a:t>P</a:t>
              </a:r>
              <a:endParaRPr lang="en-GB" sz="2000" b="1" dirty="0" smtClean="0"/>
            </a:p>
            <a:p>
              <a:r>
                <a:rPr lang="en-GB" dirty="0"/>
                <a:t>p</a:t>
              </a:r>
              <a:endParaRPr lang="en-GB" dirty="0" smtClean="0"/>
            </a:p>
            <a:p>
              <a:r>
                <a:rPr lang="en-GB" dirty="0"/>
                <a:t>p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90267" y="1298415"/>
              <a:ext cx="351310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/>
                <a:t>L</a:t>
              </a:r>
              <a:endParaRPr lang="en-GB" sz="2000" b="1" dirty="0" smtClean="0"/>
            </a:p>
            <a:p>
              <a:r>
                <a:rPr lang="en-GB" sz="2000" b="1" dirty="0" smtClean="0"/>
                <a:t>L</a:t>
              </a:r>
            </a:p>
            <a:p>
              <a:r>
                <a:rPr lang="en-GB" dirty="0" smtClean="0"/>
                <a:t>l</a:t>
              </a:r>
            </a:p>
            <a:p>
              <a:r>
                <a:rPr lang="en-GB" dirty="0" smtClean="0"/>
                <a:t>l</a:t>
              </a:r>
              <a:endParaRPr lang="en-GB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220559" y="21569"/>
            <a:ext cx="105286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Linkage with recombination</a:t>
            </a:r>
            <a:endParaRPr lang="en-GB" sz="4800" dirty="0"/>
          </a:p>
        </p:txBody>
      </p:sp>
      <p:sp>
        <p:nvSpPr>
          <p:cNvPr id="20" name="TextBox 19"/>
          <p:cNvSpPr txBox="1"/>
          <p:nvPr/>
        </p:nvSpPr>
        <p:spPr>
          <a:xfrm>
            <a:off x="4082285" y="992608"/>
            <a:ext cx="6074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Linkage between two genes on a single pair of chromosomes: exchange occurs between two non sister chromatids </a:t>
            </a:r>
            <a:endParaRPr lang="en-GB" dirty="0"/>
          </a:p>
        </p:txBody>
      </p:sp>
      <p:grpSp>
        <p:nvGrpSpPr>
          <p:cNvPr id="21" name="Group 20"/>
          <p:cNvGrpSpPr/>
          <p:nvPr/>
        </p:nvGrpSpPr>
        <p:grpSpPr>
          <a:xfrm>
            <a:off x="4193648" y="4165265"/>
            <a:ext cx="2295895" cy="386414"/>
            <a:chOff x="4193648" y="4165265"/>
            <a:chExt cx="2295895" cy="386414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4531272" y="4367013"/>
              <a:ext cx="1619172" cy="0"/>
            </a:xfrm>
            <a:prstGeom prst="line">
              <a:avLst/>
            </a:prstGeom>
            <a:ln w="793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193648" y="4165265"/>
              <a:ext cx="3376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/>
                <a:t>P</a:t>
              </a:r>
              <a:endParaRPr lang="en-GB" b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151919" y="4182347"/>
              <a:ext cx="3376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/>
                <a:t>L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147267" y="5272493"/>
            <a:ext cx="2295895" cy="386414"/>
            <a:chOff x="4193648" y="4165265"/>
            <a:chExt cx="2295895" cy="386414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4531272" y="4367013"/>
              <a:ext cx="1619172" cy="0"/>
            </a:xfrm>
            <a:prstGeom prst="line">
              <a:avLst/>
            </a:prstGeom>
            <a:ln w="793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4193648" y="4165265"/>
              <a:ext cx="3376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p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151919" y="4182347"/>
              <a:ext cx="3376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l</a:t>
              </a:r>
              <a:endParaRPr lang="en-GB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7119400" y="4147656"/>
            <a:ext cx="2295895" cy="386414"/>
            <a:chOff x="7119400" y="4147656"/>
            <a:chExt cx="2295895" cy="386414"/>
          </a:xfrm>
        </p:grpSpPr>
        <p:grpSp>
          <p:nvGrpSpPr>
            <p:cNvPr id="25" name="Group 24"/>
            <p:cNvGrpSpPr/>
            <p:nvPr/>
          </p:nvGrpSpPr>
          <p:grpSpPr>
            <a:xfrm>
              <a:off x="7119400" y="4147656"/>
              <a:ext cx="2295895" cy="386414"/>
              <a:chOff x="4193648" y="4165265"/>
              <a:chExt cx="2295895" cy="386414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>
                <a:off x="4531272" y="4367013"/>
                <a:ext cx="837453" cy="0"/>
              </a:xfrm>
              <a:prstGeom prst="line">
                <a:avLst/>
              </a:prstGeom>
              <a:ln w="793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26"/>
              <p:cNvSpPr txBox="1"/>
              <p:nvPr/>
            </p:nvSpPr>
            <p:spPr>
              <a:xfrm>
                <a:off x="4193648" y="4165265"/>
                <a:ext cx="3376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/>
                  <a:t>P</a:t>
                </a:r>
                <a:endParaRPr lang="en-GB" b="1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6151919" y="4182347"/>
                <a:ext cx="3376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l</a:t>
                </a:r>
                <a:endParaRPr lang="en-GB" dirty="0"/>
              </a:p>
            </p:txBody>
          </p:sp>
        </p:grpSp>
        <p:cxnSp>
          <p:nvCxnSpPr>
            <p:cNvPr id="38" name="Straight Connector 37"/>
            <p:cNvCxnSpPr/>
            <p:nvPr/>
          </p:nvCxnSpPr>
          <p:spPr>
            <a:xfrm flipV="1">
              <a:off x="8294477" y="4332217"/>
              <a:ext cx="837453" cy="17187"/>
            </a:xfrm>
            <a:prstGeom prst="line">
              <a:avLst/>
            </a:prstGeom>
            <a:ln w="793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4214554" y="5231641"/>
            <a:ext cx="2295895" cy="386414"/>
            <a:chOff x="4214554" y="5231641"/>
            <a:chExt cx="2295895" cy="386414"/>
          </a:xfrm>
        </p:grpSpPr>
        <p:grpSp>
          <p:nvGrpSpPr>
            <p:cNvPr id="33" name="Group 32"/>
            <p:cNvGrpSpPr/>
            <p:nvPr/>
          </p:nvGrpSpPr>
          <p:grpSpPr>
            <a:xfrm>
              <a:off x="4214554" y="5231641"/>
              <a:ext cx="2295895" cy="386414"/>
              <a:chOff x="4193648" y="4165265"/>
              <a:chExt cx="2295895" cy="386414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>
                <a:off x="5477826" y="4367013"/>
                <a:ext cx="672618" cy="0"/>
              </a:xfrm>
              <a:prstGeom prst="line">
                <a:avLst/>
              </a:prstGeom>
              <a:ln w="793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>
                <a:off x="4193648" y="4165265"/>
                <a:ext cx="3376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p</a:t>
                </a:r>
                <a:endParaRPr lang="en-GB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6151919" y="4182347"/>
                <a:ext cx="3376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/>
                  <a:t>L</a:t>
                </a:r>
              </a:p>
            </p:txBody>
          </p:sp>
        </p:grpSp>
        <p:cxnSp>
          <p:nvCxnSpPr>
            <p:cNvPr id="41" name="Straight Connector 40"/>
            <p:cNvCxnSpPr/>
            <p:nvPr/>
          </p:nvCxnSpPr>
          <p:spPr>
            <a:xfrm flipV="1">
              <a:off x="4668766" y="5439972"/>
              <a:ext cx="837453" cy="17187"/>
            </a:xfrm>
            <a:prstGeom prst="line">
              <a:avLst/>
            </a:prstGeom>
            <a:ln w="793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ectangle 43"/>
          <p:cNvSpPr/>
          <p:nvPr/>
        </p:nvSpPr>
        <p:spPr>
          <a:xfrm>
            <a:off x="3882887" y="3909391"/>
            <a:ext cx="5830956" cy="1987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44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4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32918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Autosomal linkage with crossing over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188720"/>
            <a:ext cx="9720073" cy="5120640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 err="1" smtClean="0"/>
              <a:t>P</a:t>
            </a:r>
            <a:r>
              <a:rPr lang="en-GB" sz="2800" dirty="0" err="1" smtClean="0"/>
              <a:t>p</a:t>
            </a:r>
            <a:r>
              <a:rPr lang="en-GB" sz="2800" b="1" dirty="0" err="1" smtClean="0"/>
              <a:t>L</a:t>
            </a:r>
            <a:r>
              <a:rPr lang="en-GB" sz="2800" dirty="0" err="1" smtClean="0"/>
              <a:t>l</a:t>
            </a:r>
            <a:r>
              <a:rPr lang="en-GB" sz="2800" dirty="0" smtClean="0"/>
              <a:t>    x      </a:t>
            </a:r>
            <a:r>
              <a:rPr lang="en-GB" sz="2800" b="1" dirty="0" err="1" smtClean="0"/>
              <a:t>P</a:t>
            </a:r>
            <a:r>
              <a:rPr lang="en-GB" sz="2800" dirty="0" err="1" smtClean="0"/>
              <a:t>p</a:t>
            </a:r>
            <a:r>
              <a:rPr lang="en-GB" sz="2800" b="1" dirty="0" err="1" smtClean="0"/>
              <a:t>L</a:t>
            </a:r>
            <a:r>
              <a:rPr lang="en-GB" sz="2800" dirty="0" err="1" smtClean="0"/>
              <a:t>l</a:t>
            </a:r>
            <a:endParaRPr lang="en-GB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539189"/>
              </p:ext>
            </p:extLst>
          </p:nvPr>
        </p:nvGraphicFramePr>
        <p:xfrm>
          <a:off x="2281647" y="2989235"/>
          <a:ext cx="6505303" cy="3002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847"/>
                <a:gridCol w="1449614"/>
                <a:gridCol w="1449614"/>
                <a:gridCol w="1449614"/>
                <a:gridCol w="1449614"/>
              </a:tblGrid>
              <a:tr h="379833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pL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pl</a:t>
                      </a:r>
                      <a:endParaRPr lang="en-GB" dirty="0"/>
                    </a:p>
                  </a:txBody>
                  <a:tcPr/>
                </a:tc>
              </a:tr>
              <a:tr h="655869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PL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PPLL</a:t>
                      </a:r>
                    </a:p>
                    <a:p>
                      <a:pPr algn="ctr"/>
                      <a:r>
                        <a:rPr lang="en-GB" dirty="0" smtClean="0"/>
                        <a:t>Purple</a:t>
                      </a:r>
                      <a:r>
                        <a:rPr lang="en-GB" baseline="0" dirty="0" smtClean="0"/>
                        <a:t>/long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/>
                        <a:t>PPL</a:t>
                      </a:r>
                      <a:r>
                        <a:rPr lang="en-GB" dirty="0" err="1" smtClean="0"/>
                        <a:t>l</a:t>
                      </a:r>
                      <a:endParaRPr lang="en-GB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Purple</a:t>
                      </a:r>
                      <a:r>
                        <a:rPr lang="en-GB" baseline="0" dirty="0" smtClean="0"/>
                        <a:t>/long</a:t>
                      </a:r>
                      <a:endParaRPr lang="en-GB" dirty="0" smtClean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/>
                        <a:t>P</a:t>
                      </a:r>
                      <a:r>
                        <a:rPr lang="en-GB" dirty="0" err="1" smtClean="0"/>
                        <a:t>p</a:t>
                      </a:r>
                      <a:r>
                        <a:rPr lang="en-GB" b="1" dirty="0" err="1" smtClean="0"/>
                        <a:t>LL</a:t>
                      </a:r>
                      <a:endParaRPr lang="en-GB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Purple</a:t>
                      </a:r>
                      <a:r>
                        <a:rPr lang="en-GB" baseline="0" dirty="0" smtClean="0"/>
                        <a:t>/long</a:t>
                      </a:r>
                      <a:endParaRPr lang="en-GB" dirty="0" smtClean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err="1" smtClean="0"/>
                        <a:t>P</a:t>
                      </a:r>
                      <a:r>
                        <a:rPr lang="en-GB" dirty="0" err="1" smtClean="0"/>
                        <a:t>p</a:t>
                      </a:r>
                      <a:r>
                        <a:rPr lang="en-GB" b="1" dirty="0" err="1" smtClean="0"/>
                        <a:t>L</a:t>
                      </a:r>
                      <a:r>
                        <a:rPr lang="en-GB" dirty="0" err="1" smtClean="0"/>
                        <a:t>l</a:t>
                      </a:r>
                      <a:endParaRPr lang="en-GB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Purple</a:t>
                      </a:r>
                      <a:r>
                        <a:rPr lang="en-GB" baseline="0" dirty="0" smtClean="0"/>
                        <a:t>/long</a:t>
                      </a:r>
                      <a:endParaRPr lang="en-GB" dirty="0" smtClean="0"/>
                    </a:p>
                  </a:txBody>
                  <a:tcPr/>
                </a:tc>
              </a:tr>
              <a:tr h="65502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P</a:t>
                      </a:r>
                      <a:r>
                        <a:rPr lang="en-GB" dirty="0" smtClean="0"/>
                        <a:t>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/>
                        <a:t>PPL</a:t>
                      </a:r>
                      <a:r>
                        <a:rPr lang="en-GB" dirty="0" err="1" smtClean="0"/>
                        <a:t>l</a:t>
                      </a:r>
                      <a:endParaRPr lang="en-GB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Purple</a:t>
                      </a:r>
                      <a:r>
                        <a:rPr lang="en-GB" baseline="0" dirty="0" smtClean="0"/>
                        <a:t>/long</a:t>
                      </a:r>
                      <a:endParaRPr lang="en-GB" dirty="0" smtClean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/>
                        <a:t>PP</a:t>
                      </a:r>
                      <a:r>
                        <a:rPr lang="en-GB" dirty="0" err="1" smtClean="0"/>
                        <a:t>ll</a:t>
                      </a:r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Purple</a:t>
                      </a:r>
                      <a:r>
                        <a:rPr lang="en-GB" baseline="0" dirty="0" smtClean="0"/>
                        <a:t>/round</a:t>
                      </a:r>
                      <a:endParaRPr lang="en-GB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/>
                        <a:t>P</a:t>
                      </a:r>
                      <a:r>
                        <a:rPr lang="en-GB" dirty="0" err="1" smtClean="0"/>
                        <a:t>p</a:t>
                      </a:r>
                      <a:r>
                        <a:rPr lang="en-GB" b="1" dirty="0" err="1" smtClean="0"/>
                        <a:t>L</a:t>
                      </a:r>
                      <a:r>
                        <a:rPr lang="en-GB" dirty="0" err="1" smtClean="0"/>
                        <a:t>l</a:t>
                      </a:r>
                      <a:endParaRPr lang="en-GB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Purple</a:t>
                      </a:r>
                      <a:r>
                        <a:rPr lang="en-GB" baseline="0" dirty="0" smtClean="0"/>
                        <a:t>/long</a:t>
                      </a:r>
                      <a:endParaRPr lang="en-GB" dirty="0" smtClean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/>
                        <a:t>P</a:t>
                      </a:r>
                      <a:r>
                        <a:rPr lang="en-GB" dirty="0" err="1" smtClean="0"/>
                        <a:t>pll</a:t>
                      </a:r>
                      <a:endParaRPr lang="en-GB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Purple</a:t>
                      </a:r>
                      <a:r>
                        <a:rPr lang="en-GB" baseline="0" dirty="0" smtClean="0"/>
                        <a:t>/round</a:t>
                      </a:r>
                      <a:endParaRPr lang="en-GB" dirty="0" smtClean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55869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p</a:t>
                      </a:r>
                      <a:r>
                        <a:rPr lang="en-GB" b="1" dirty="0" err="1" smtClean="0"/>
                        <a:t>L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/>
                        <a:t>P</a:t>
                      </a:r>
                      <a:r>
                        <a:rPr lang="en-GB" b="0" dirty="0" err="1" smtClean="0"/>
                        <a:t>p</a:t>
                      </a:r>
                      <a:r>
                        <a:rPr lang="en-GB" b="1" dirty="0" err="1" smtClean="0"/>
                        <a:t>LL</a:t>
                      </a:r>
                      <a:endParaRPr lang="en-GB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Purple</a:t>
                      </a:r>
                      <a:r>
                        <a:rPr lang="en-GB" baseline="0" dirty="0" smtClean="0"/>
                        <a:t>/long</a:t>
                      </a:r>
                      <a:endParaRPr lang="en-GB" dirty="0" smtClean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/>
                        <a:t>P</a:t>
                      </a:r>
                      <a:r>
                        <a:rPr lang="en-GB" dirty="0" err="1" smtClean="0"/>
                        <a:t>p</a:t>
                      </a:r>
                      <a:r>
                        <a:rPr lang="en-GB" b="1" dirty="0" err="1" smtClean="0"/>
                        <a:t>L</a:t>
                      </a:r>
                      <a:r>
                        <a:rPr lang="en-GB" dirty="0" err="1" smtClean="0"/>
                        <a:t>l</a:t>
                      </a:r>
                      <a:endParaRPr lang="en-GB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Purple</a:t>
                      </a:r>
                      <a:r>
                        <a:rPr lang="en-GB" baseline="0" dirty="0" smtClean="0"/>
                        <a:t>/long</a:t>
                      </a:r>
                      <a:endParaRPr lang="en-GB" dirty="0" smtClean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pp</a:t>
                      </a:r>
                      <a:r>
                        <a:rPr lang="en-GB" b="1" dirty="0" err="1" smtClean="0"/>
                        <a:t>L</a:t>
                      </a:r>
                      <a:r>
                        <a:rPr lang="en-GB" dirty="0" err="1" smtClean="0"/>
                        <a:t>l</a:t>
                      </a:r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Red/long</a:t>
                      </a:r>
                      <a:endParaRPr lang="en-GB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pp</a:t>
                      </a:r>
                      <a:r>
                        <a:rPr lang="en-GB" b="1" dirty="0" err="1" smtClean="0"/>
                        <a:t>L</a:t>
                      </a:r>
                      <a:r>
                        <a:rPr lang="en-GB" dirty="0" err="1" smtClean="0"/>
                        <a:t>l</a:t>
                      </a:r>
                      <a:endParaRPr lang="en-GB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Red/long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55869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pl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/>
                        <a:t>P</a:t>
                      </a:r>
                      <a:r>
                        <a:rPr lang="en-GB" dirty="0" err="1" smtClean="0"/>
                        <a:t>p</a:t>
                      </a:r>
                      <a:r>
                        <a:rPr lang="en-GB" b="1" dirty="0" err="1" smtClean="0"/>
                        <a:t>L</a:t>
                      </a:r>
                      <a:r>
                        <a:rPr lang="en-GB" dirty="0" err="1" smtClean="0"/>
                        <a:t>l</a:t>
                      </a:r>
                      <a:endParaRPr lang="en-GB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Purple</a:t>
                      </a:r>
                      <a:r>
                        <a:rPr lang="en-GB" baseline="0" dirty="0" smtClean="0"/>
                        <a:t>/long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/>
                        <a:t>P</a:t>
                      </a:r>
                      <a:r>
                        <a:rPr lang="en-GB" dirty="0" err="1" smtClean="0"/>
                        <a:t>pll</a:t>
                      </a:r>
                      <a:endParaRPr lang="en-GB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Purple</a:t>
                      </a:r>
                      <a:r>
                        <a:rPr lang="en-GB" baseline="0" dirty="0" smtClean="0"/>
                        <a:t>/round</a:t>
                      </a:r>
                      <a:endParaRPr lang="en-GB" dirty="0" smtClean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pp</a:t>
                      </a:r>
                      <a:r>
                        <a:rPr lang="en-GB" b="1" dirty="0" err="1" smtClean="0"/>
                        <a:t>L</a:t>
                      </a:r>
                      <a:r>
                        <a:rPr lang="en-GB" dirty="0" err="1" smtClean="0"/>
                        <a:t>l</a:t>
                      </a:r>
                      <a:endParaRPr lang="en-GB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Red/long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ppll</a:t>
                      </a:r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Red/round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34299" y="1839882"/>
            <a:ext cx="1689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Smaller number of these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00596" y="3567138"/>
            <a:ext cx="9535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Smaller number of these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631616" y="2486213"/>
            <a:ext cx="252548" cy="44997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507696" y="2390377"/>
            <a:ext cx="128235" cy="54580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354185" y="3797158"/>
            <a:ext cx="713376" cy="4871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422040" y="4272353"/>
            <a:ext cx="746394" cy="66540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274629" y="2474531"/>
            <a:ext cx="266083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We ultimately get less of the recombinant varieties</a:t>
            </a:r>
          </a:p>
          <a:p>
            <a:pPr algn="ctr"/>
            <a:r>
              <a:rPr lang="en-GB" sz="2800" dirty="0" smtClean="0"/>
              <a:t>Purple/round and </a:t>
            </a:r>
          </a:p>
          <a:p>
            <a:pPr algn="ctr"/>
            <a:r>
              <a:rPr lang="en-GB" sz="2800" dirty="0" smtClean="0"/>
              <a:t>red/long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62832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image.slidesharecdn.com/linkageandcrossingover-101216024248-phpapp01/95/linkage-and-crossing-over-7-728.jpg?cb=12924890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7528" y="1"/>
            <a:ext cx="8820472" cy="661535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48193" y="3017520"/>
            <a:ext cx="18026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Less of the recombinant varieties </a:t>
            </a:r>
            <a:endParaRPr lang="en-GB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528354" y="3307678"/>
            <a:ext cx="627017" cy="17150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374433" y="3624264"/>
            <a:ext cx="780938" cy="8209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709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dirty="0"/>
              <a:t>Homework - Multiple Alleles: Hierarchy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40768"/>
            <a:ext cx="8229600" cy="498383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Sometimes there are more than 3 alleles, occurring in a dominance hierarchy</a:t>
            </a:r>
          </a:p>
          <a:p>
            <a:pPr>
              <a:buNone/>
            </a:pPr>
            <a:r>
              <a:rPr lang="en-GB" u="sng" dirty="0" smtClean="0"/>
              <a:t>Coat Colour in Rabbits</a:t>
            </a:r>
          </a:p>
          <a:p>
            <a:pPr>
              <a:buNone/>
            </a:pPr>
            <a:r>
              <a:rPr lang="en-GB" sz="2400" dirty="0"/>
              <a:t>Agouti coat is dominant to Chinchilla coat, which is dominant to Himalayan coat, which is dominant to Albino coat</a:t>
            </a:r>
          </a:p>
          <a:p>
            <a:pPr>
              <a:buNone/>
            </a:pPr>
            <a:endParaRPr lang="en-GB" sz="2400" dirty="0"/>
          </a:p>
          <a:p>
            <a:pPr>
              <a:buNone/>
            </a:pPr>
            <a:endParaRPr lang="en-GB" sz="2400" dirty="0"/>
          </a:p>
          <a:p>
            <a:pPr>
              <a:buNone/>
            </a:pPr>
            <a:endParaRPr lang="en-GB" sz="2400" dirty="0"/>
          </a:p>
          <a:p>
            <a:pPr>
              <a:buNone/>
            </a:pPr>
            <a:endParaRPr lang="en-GB" sz="2400" dirty="0"/>
          </a:p>
          <a:p>
            <a:pPr>
              <a:buNone/>
            </a:pPr>
            <a:endParaRPr lang="en-GB" sz="2400" dirty="0"/>
          </a:p>
          <a:p>
            <a:pPr>
              <a:buNone/>
            </a:pPr>
            <a:r>
              <a:rPr lang="en-GB" sz="2400" dirty="0" smtClean="0">
                <a:hlinkClick r:id="rId3" action="ppaction://hlinkfile"/>
              </a:rPr>
              <a:t>Lesson 3 Homework Multiple alleles -bunnies.doc</a:t>
            </a:r>
            <a:endParaRPr lang="en-GB" sz="2400" dirty="0"/>
          </a:p>
          <a:p>
            <a:pPr>
              <a:buNone/>
            </a:pPr>
            <a:endParaRPr lang="en-GB" sz="2400" dirty="0"/>
          </a:p>
        </p:txBody>
      </p:sp>
      <p:sp>
        <p:nvSpPr>
          <p:cNvPr id="22530" name="AutoShape 2" descr="data:image/jpg;base64,/9j/4AAQSkZJRgABAQAAAQABAAD/2wBDAAkGBwgHBgkIBwgKCgkLDRYPDQwMDRsUFRAWIB0iIiAdHx8kKDQsJCYxJx8fLT0tMTU3Ojo6Iys/RD84QzQ5Ojf/2wBDAQoKCg0MDRoPDxo3JR8lNzc3Nzc3Nzc3Nzc3Nzc3Nzc3Nzc3Nzc3Nzc3Nzc3Nzc3Nzc3Nzc3Nzc3Nzc3Nzc3Nzf/wAARCAC5AMgDASIAAhEBAxEB/8QAHAAAAQUBAQEAAAAAAAAAAAAABQACAwQGAQcI/8QAORAAAgEDAgQEBAQFBAIDAAAAAQIDAAQREiEFMUFRBhMiYTJxgZGhscHwFCNC0eEHFTPxNHJDUoP/xAAZAQADAQEBAAAAAAAAAAAAAAAAAQIDBAX/xAAiEQEBAAIDAAICAwEAAAAAAAAAAQIRAyExEkEyUQQiYXH/2gAMAwEAAhEDEQA/AM6PQp6n8AfaulhnOCM7fOo8nVqBHLHyruNIwVznqa6ELUD4YDIAIzgHlVa+mCqT6eY5mpYTpVnUqBg5OP3vQLil2GdgpBxsc0rQpzzkyZOBQ+4ufLU6z9KllkCrkkb+9CbqRXf0lmPXJ2rLKnEyTySsdOwO5q0SMLuSRVG29Lgd6voOtIz4yTuQalTOod6ahJ26fKrlpB5j4YZFOBPZ22WLNy5AHrmicRWKPGDkd6iijKSqpAO1cufTgMCcjIx1qyUuIOA+Qdu9UQMZI3zWk4V4dueLtqgVZIwN88h71oU/09mJEjTx+UwORnf71llyYz2rmFrBIxSMHlnrVSU/zD969IufALKqeTOrOw3U/wBX+aHzeAJjb+Ylyqt0VhzHbNK8mP7P4ZPPGJD6sdaNW0eAJR/WtWb7wfxO3gaRYtegDIQ52NVo4Zo4ljZWDLtg1WOUqbjZ6bIp0cq5btzpSMAozimW++r3q0ucUGY0+VA5dpRij98NUanpigdwpDK3TNTTgnws+k/KrKnnVHhrkMB7UQYBXx0NOA34X2pUjSpk0ejc8s5wa42NQUkmnbqjY367VwEFlwMknfNaEi4hMILVuhPMd6yk02cs2KJcfutcmhTsBn7VmLy41thDtzrLKiRy6uTJ6RsAahgXVIBTBljtuTV+zg04bbJ71CkqQ4IParKDIxg12JNRG1W4LdnwcYHM1egbbwl8Yz9aL8OgK5yN67bWZPqUMdugo3wmxnfHlxMSdzlelK5SQ5Kn4fwNroiSZXReYyhw31ozF4dgvBoaFAqjctgZNXeGO+jyJlYjOPVyFG41QIFeM7bkZb864c+bK3p1Y8ckV+H2dtw5Eji9ATmQTg+/zqzM00SHylHlk7YOBn510qDiNVxvkZORVaTzJLhoC48sLklRt8jWe9+rTmZSkBAOrJVgByYb7jpVZsBWUMNGM4O+Nzir8FqZBol2eNsAjqp5fkRVeWzwkjlikeCQCOQ5gflRaWgi8kMQ1RsoUEqVI6gb5oPd2PDeLTesNHOF9WnYEnqfwo3d2UnnuFkASQ6lAOcAbY/AmhklpHGwUE4V2J3wDvz9xgY+tVjnYLjKyXGfC1zZCV1IlRTuV301ngj284WQY33r2Th/LSSoIAwhABf3x/esl4s8OoiG7sgXLHLDHvzHt/iurj5t3VYZ8evGOlXzImC76TQK6GBv3rRGMqHUbbb7c6A3oGD3zvW1YlZNpcGish3BoPbHDAUXb1IG7CnBXM0qaKVMmndgA3MLnHKo5XEKs+rCY613cOuVGBk8jQrxBdGNdJbYDert6IA4neaXfbc5C/3oKSSaluZTLIWJJ7ZNNhjMr6RzrG9rT2cJdtWOtHYbPYHTzpnD+HtpGlOWN+lH4LfdUAGTtVzUm6RvCeEPeTBVjOjGSw5AVr7Lw/w+3AJR5SeQYnA9jTuB20kcXlqxLKwIGOvatBCFSDLAITsT0/xXDyc1yvXjqw45Juhq2UcZJihWIdUAo3w60XyxgYJ3yOlCbi4wRuAoOMKvWi0FyqxDTzI6GuXLk/1vMdRL5cUTkErrOw1cqkeQYUlRtz01FbQlpPM0GR25E9BVieMBtRY46gDal8qNRVws0Uq2rOjqozqOMe+4qLhzySX5dzG6+Xuw5/n+H6jdlyk6xiWHUcjTpB6A965wYBeIhwSQ6E4ZiTgHff6Cqx7LLqCXFrvyCpVtDbKWA/pI/TnQG94lP5jrcs5jC/EOpyVyPbr9aK34Mso0shOrAOcEbbj7UAuoC0ChVIVIwdxkHcbfLrVTupni3a3U7+ZdSxokWyxatmcZ3wM9hTjA91ErmERpIQoDdv2fw+tUYI5YpES4ZZtJJQnIIPv27bVZmDmfSJSZEf1BeQb9SO31xyp6kMrgvb3CyLGreUSrEHpnc/b6VZlmjmCOChQrg4OcrvvU9xF5dtlcEFcsoxkkjrn8zQ+QiGAL/wDIhChAdi3b3qTYfxLYCwv8wgCGQlh7HqKyPEosM42232r0LxVC0lp5zKA6EAAcqxF8mtAxIY40k967+LK5YduPkx1kEW3PfmKMKSYduYoPDs2O21Frf/hNaxnSpU0mlTJpXkSGLzOWNhWL47eedIUyDvWg47ciCFsHfTjltWKnkMkjMetPO/QkR7k7Uf4HY6yJCpI58qF8NtmuLgKBkDc1s7OMQW6qgwcb0sYdqdRFEp6A8/aiFnGIo/McHLDkVyAP3+xVfh1us0hD5z79qOxxrEEiZkznbHSub+Ry6/rG/FhvuivDCYyDNGwHLJH+PtROOSMLoV0Qt0L/AOKq2CRacykgkeldZw3virUlukcetFGon06Eyfp/euKV1IBbxvdKrsAF6qd6tWYRrho1+Ec27Cq1lh7oK0YVdyxZqu2xilv5liXChQMDr71njj8slW6gqhAgYxMR39vrVK6lWMD1DOrG+/TnVmZ/LIXbfkDVG/1eoRjLH+o74A5mrz90zx82YsjO4QxMxGQGPbFRebHZ8StMyIPOkK6QoAzg8j15Vct8NIfOGhdROQNztj6Db8KC+KoTcRRtbOsV0jr5MhAADZzy98Y+tPjgzojxeeMBgoIcjII60DnkS4MUUbuI1DEEHTpAOx7djvTLrj2uOO24pC1rxBWwQVOiQd1ND/4g+bgylCeY07AdzvVTGy9lvoSSRJ5gwYFshFV1GdRxjJPL+o/SrMpKQTRxFpEjlC5BOHJ6e53+ntmhtroeaNtK+YSxUHOQMY1H5DNXomZiiFmCebhI0GMfng8vuPq9nIJmKb+EDzMNYA0wj+n5+/8Aah08GhtEZcvpL4LZ0segx++dEHWONDI280r7pzwOmM/n+lRXrqVHlIR7J1bp7n5nsajatMh4ylEFhlgoxuTq31VkGYy25wc7ZB960PjWR1CK7kEEggKCKx1jO8LkHeNjnPY13fx/xcfN+SCVdExI6nNEbXdM1BexDB09PUvuO1S2reit2VOxvjrSrp2GetKgjPFU4WbyxuW51m1BdsDqaI8fn868znYDYV3gVp59yrN8IO9HtP6HeC2K2tsrtjUxyTV+5cH1L0O21OJXUFxgAYxUUjDYZA361d8DQ+HSdGplGOewO/2o5bqJJjrCqoGRg8vfvQ/huRaQksdIXkKK2cc6QBkjOuQnVvsBXl8neW3Zh4I28RZtSuSM4IUmrE7aFCmOQgbKdWB9ak4XDIlsJZowrcsA/r+lcu01RHzJcadwqnc/P296zaRWt4yNUughepBwCe1EeD2qQz3MxwWcgc9hVC2dX8qM8zzHP9ijNoFiD5AxnOe9LintPkvWlC7JaZdTalRiPTSnBjlEm2g7cs7Yp9xlpGYpjqD03NSnAih0nzG3VR2PUn99aPju7G9RHDKsVomNbkktqbYkE/vagnEQZRCiMufOHPnkHb653oq8pcOqkhjhlw2+FP8A1tVHyvMuICUOlZNt+ex3/KmTnEbW24hZNbXeWYjIl6qRyYUDfg86Oul/NcDLSAY1jufntWhNqrSqJEZY9OwAz+VWrW0URhUAAjJzpB2z86mZZHZIAQWNxG5U6CXYY2A2GMjPyzj6020mb+LniyA2pXDj4Tnr+FGbqMKWGMYUZDcufKhF0SrsxYwsMMoB689/x+5pykmF8kd2yzmMsfSz/fGPfH50+SdvL1qSC7ZDMPSAB/b86y8vEo5Lny1RpH6LH6tP9vlRDhNxdXdwyMJFhUYdTsFHPGadxutnsD41bm9hvVfHmLFrj26jc/rWHhcxODsQTg9q9O40ifx8flYYSKykg7YP/deYzwNFcSxsMBCVIHQiu/hvTj5YIlNabc+YJqO3XRnT1P2rtq38sE7kDFcfMM5xujd62rI6SlXZMHHvypUBnJM3NwdO5J2rU8EtEhhYnO43IoFw62/rYb9K0llJoUM2ykdKrGCp3YMM568+9QPLjJKFjnlgnP2p0ksbAsMknaqDyyyXEMKbZffOeVGV6E9b/hAVYI4ZdQfbX3x2+daeOKTymcjQzAhdWMhfkKB8Nt2dIo4kGBuwc8hWkFswt9jjffSNq8vKdu3HxZtoJI7dSp1OB6tW4Ht9KrzxlmdHddXcdfai0SNHapqfVjqe1V7iJGgLYGfY5qLFY0PsLPy7pWZgGXJx2wKIowUrJnHqA361R1GK58twWYKdx8v+qtsygFepO3t71Umpor3TRiW4IyAp5/KnXJAj0rgFd9Rbnv8ArTLVD62Zm9O3096Y+ubCKulPj1sN9qPofarcZaNGAZTtqZTuQdvzqWGEKbcFtlBG/MEA/rUTl5WXWwZXbOrtg7D6Z/Gm2Fw73soOCkSktjucEj6b0TE7dCTws1xpjQ/DuQeXMY+dPgTyk0mR0OcAMNjtToLkNtrHpYEnluev4mp7m/tRC0VzsdjuPtU60N7Br+N5HbWM7YBU5HzPasnxe2kumVVDQrr0sQx3HtmtQ0kVxb5gd0LbMgHxfeqVlJY36m3d2trpHOiRAS3v13GM8+VZYW3JrlJMUXAOFWUKSG1tg7MoUf8A3J+Z60Uaxi4ajQgxo2gF8jJJ5nNOtpLXhAKQsbi4yTrfGFJ6hRQLxHxh7Ph00ssytI42y24PsK2x3emVsBONX3lcShXUWSAsWKjA36VlePxqvFZWaMYlGvY77/nWs8NiK+8L8Tvrwh5dyTnLYxWU4gVmihlQAbb4P6V28c1lI5s7uWh1t6GZcbHlmppV82I91FVpVKNnmalil0sDnINbsTEbzEA/rXalTZP5cuuPYc6VAILoUU7zWCKM5PXen3A0jUvWqoJc4z1qyWY5TpDA4Y7DencJtJLjiLSn4EGfl2qkrnWOmAfpWk4DbmaylcrpA5as8+5rLky1ivCdvSPD6L/CkMoBAAIB3+9F7gyQWgKsgOMBSNye+TzrPcBRms4tiyYycDc9yaNxyGZDqQhGOksx7bAV5/26hO11fwoBYZ+VVTpSbHJRk57mrNvbhYgwzsKkeFcYkX1EfF1ApfG7OUGu5fLVJ3HpWVc742Jwc/er5UKQCcAbgjnj2qvxq0WaxkhHxMvT70zh90sttDJnfQo33PuP0q/olpyI1d2AOeYFD7u6BYJkAMvz27/4qS5LYUqR6vizvt3qnNAjDCqu+SJDucdvyrP3pcPGVjV4SWYNpCcjuOQ/vS81IriWzgId0VRITzYnmPx/CuNcW1jC99Iuowg+WhHxPjAGP3zoXw/h97bxx3cwZpZCTqHTVuD+ldEwmmWVog3+4MwnhHkxFsY053/ePtUsCzvG3mqEwM5fme1ELPjtqmbW9TQyfCcbN70Yvb7hcFmjhUlOkMMYOayz47V456ZDiHERDbMzKiKGIL9GzQHgFxb3Mkk88EpXXiU4+AfTpRuexn8QXYleMQWybYI5j5dcijVtwy04bamGGNRty55FLCY4Hlbkq8ZNhw7hzXMBR8b4XBY5Gc1414p4xc311mfIiX4R1Ar1HisNrawyZbcD046kHI2rx/jsjR3MhX12sjB1GBgZ2+hyCK34dZXbLk6ibh/Fbq2tri0jkzDcLgr3+VPhVyPWc4AAoClwQw39BPp25UatZ1kHq5ntXTJN7c+3ZPRn3qMek7bmrckauBpqvLGyHUBsKsiDhkKOOZ9NKo2OcfalSJZvBiJR3qggYHPvRO5TWApOMdageONRguMjsasKa+hwT06jn9K3Xh4G44ci8l0kgZzt3NYx3jBI0k+55bd62fhKT+I4adKkMCRkD4h75rDl/Fpx+vQOFjyeGI6xBRyAHPFPhdtRUxAojDGTtk+1U+DXCzWqBNWhOee9XvLJiJIATOduu/51x+10CsNxHFHkKeewP50yVpG1MBknmT2/tXLcI8EeWAJ2xn/G9XJbcFcP8J59qei2FNdCcuFXIA06sbUAs4bhL28jgBMUWSN+h3/HetNL5S/ylwq56dKxvia8uOFXcd5aOy5BDqDz25EUbkVN0UM8UjEpKi5GNzhsdB96o3V6ioGuHURhcHfAX+55feslc+IGuQ08duI5GJLMvUnkfp+tO4Va3niJxGxJYEL7Kc5NabxxnRatafw8snG74eajC0hAEeQOfPJ/fStuluqw6F3Uch1Aqhwbhn+y2qw51EbE++avur+cDETp04xWVyp6DJODQ3LsXjwx39tuVEbXg8EYQYyBvg8t+dEYCm5Yb6aTzKQSmMqOtVfE/aG5SONdIAx2AoRdTI2PMUenpjmKJpMkranBXfrQi7KySsdB0Kc4Htt++9Y5XppizPioxxWUjHDc8BlGpfavJPMF5bywlQH3Kjt1x++1eg/6jcShit1jtXxjrnn7Yry+O5cZkJBYPqB5ZxXVwY2YsOW7potwY9XQbMB0964qzRt/LfYd6lZv4ecsD/LcZHuD/mlrDjIOR3NdDFYhv5FwJFPzFXoryN13Oc+1ByccjSSVlPb3p7A8Y0kTUmO2KVB0uXXk1KnstDTLmQltjXGjR8nUAMcjRs2EbPllBU7g55ZyaG3lmNbCNTjOdugq7CCpYV6vnfpV/gvErq3kNsjZhY+rsPnVZ7ItgqwAA2qrNDIOTA42wajKbVLp7RwOSI26tG4Kgbbcz1OKLxtpA80lnIJyeQ+VeNcC8TT8MYeamYgQCRkGvR+F8dsuMqq2xLuy5IPNf33rmy4tXcbTPpqY58DYFpD8Ow2qfzp3j9ZAX6UAiuzbzEhNed8k5PzHtRWymiuTqjGQDu7DAGO1ZZY9rl/SWSzMzo7ErGCDjv8AOqnE+E2/EUZZANBXc+9GRIjIVDDGeneowFJ0AjAO9Tl+lY/6xVn4FtxK0juzREnABx++tarhXBrbh0IW0jCkeonqaviNIhtnrzrvnBsgcl3PvS+xu/TmpZQWUbdRUaOyDPME/UVHcXKx5kB0MB15H97VRi4nHdHVGPWSQe2r2ou4IMxOCMAjJ/Cq8wAYgDIIxsarjWoKMSGbkc+9SJMqufLPLYe+am39j/iJwVbD8hyOaH8Sukit5I41ZmVS3pGTV7iMjTRjygVJB1aRyqxZcKW3QzzIxmKbMx6UYYS0ZZWR85+KuL/7nc+l9SIdlIwR9KAn4cDvRPxAyS8YvXjVVUzPhQMAb0MxXoSamnLbs/VrhCt8SElR3B5j7/nSiY43qPr710EimSxzpjjc12Ntqc65GV50BFnFKkRSoDdlXjHxEbeoHkfliqsiSBm8thnBJPt9Kvum/POo7k5/Kq8noOvGSO3I/vtXRUhkzzAgaSeWaglMijLDG+MVflIZdQHpO/v71VmQHOltWrkO1RTVJSDhtIOOnWpbO8exmDxj0A6imdifemtscYGRjO+9RPpYerqMAjpU0RqJPGss0YVl304BIwM/vpWk8K8W/wB4tvROwkQ7xK3Qda8wdRpAyfvRbwlxmTgvEImYgwucSDHLfvWPJjudNMctV7bwz+KUKs5LEDoMADtjvV23Mw30eknbHzobwfxBZ30cf8PdRSsRgBTuD70Ujv0NyqgbuvpbpqPSuC3KV1TVNuHuS7YQ6TyOef750G49xL/auHC7IAJwr5/CtfGDPCQijWo+9AvEvDOHT8Fu5OM6fKRCzZ2xjfI+Rq+PeWTPOyTp5dN42mvOJtBEQUYgHJ5ithwe/sneOFZszuhbA55z1rx/ikFjbxJJYcUNxNJgvGICnljHJm5FvYbe/Sq1nxK5srhJ7eVllXOGzyrt+EsYfKvpmCIY/msGbAySenSpzbwqRrVTnpXjnhTxzFPOIPEEzRKQqpNCNOO+r/qvS7XxR4daFY4+K27IcZM0m+/vXHycNt6b45yQakt00ZGADtnrXln+p3i/ivDb9OGWV20UBh3wBnfIO/MVuOK+NvD3CISj36TkZAWH1kduVeDeL+Kf79xya+CNHGcKgkbJCiteHi+N7RnnsDmk812Z92JyTUDc6lKr3ppAzXSxNAroFOx2rq7HegODngU9WXqKadxjl71ygE1KuUqA9DdgNQxuCDnPSoZdTEZGzHn06f3qWVGUhApcY3IG/LtVeViVIckb4GT8v39K6koJFCspBxkbjnUMy8yFBHM5NWJzldLEDfHpX2qAHJPqwBtvtU2CKdwgxgHcHkelU3Q6d91zkg0RuIjGx7Db/rvVSXODtkqDyrOw1UnPWm7dc49qkJboMj5VH2HvUmntbqW2lWSCR0dTkFTiikfinjEbZW+lBVtS753+VBDsdt/0rmqp1D3W3t/9TeOww6AbctjAYx70B494u4zxpdF9eO8Y/oUaQR9KCk9SMj2qNjk7cqXxkG6awPt23pmN67inFCBlvpimTgPvipFJGDjHc1GSAO5ppcmjQWP4gIuBu3eq0kjOTqOfnXM9CBXCN6Bs05pAZrprvLagFSpVzNAInG2KWaRrnOgEaVdIpUB6IhC7rjOr79fp8qjMJ0ENGTpGfV1H7HtUy/8AF/8AqKcPhb6/mK6UBM8aHGh8MehJwT+lVlV4nzIo3GCOY+dELn/lb/0P61Wl+Fvl+lKmh1YXURtkkgdR+yKgkjVkLAEajz7U8/E3yH50h/40vyWppqMsbdRjG3ud6hdNIXcMxGTVk/CP/T9arP8A8rfSooRD1Ny296do1KMHLE4Ap5/5RViL/wAKT/2FI1XyCJMNt9aRjRfURqX7Uov+RflXX+J/lS0EZcYxgZ+VV3b1bGpD8bfKoG+OgEdzSG3b60utdFIG7GlXTzrlAKuGujlTTyoDua51pdKQoBGuCutzpvWgHA5pVwUqA//Z"/>
          <p:cNvSpPr>
            <a:spLocks noChangeAspect="1" noChangeArrowheads="1"/>
          </p:cNvSpPr>
          <p:nvPr/>
        </p:nvSpPr>
        <p:spPr bwMode="auto">
          <a:xfrm>
            <a:off x="1679576" y="-982663"/>
            <a:ext cx="2219325" cy="2057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532" name="AutoShape 4" descr="data:image/jpg;base64,/9j/4AAQSkZJRgABAQAAAQABAAD/2wBDAAkGBwgHBgkIBwgKCgkLDRYPDQwMDRsUFRAWIB0iIiAdHx8kKDQsJCYxJx8fLT0tMTU3Ojo6Iys/RD84QzQ5Ojf/2wBDAQoKCg0MDRoPDxo3JR8lNzc3Nzc3Nzc3Nzc3Nzc3Nzc3Nzc3Nzc3Nzc3Nzc3Nzc3Nzc3Nzc3Nzc3Nzc3Nzc3Nzf/wAARCAC5AMgDASIAAhEBAxEB/8QAHAAAAQUBAQEAAAAAAAAAAAAABQACAwQGAQcI/8QAORAAAgEDAgQEBAQFBAIDAAAAAQIDAAQREiEFMUFRBhMiYTJxgZGhscHwFCNC0eEHFTPxNHJDUoP/xAAZAQADAQEBAAAAAAAAAAAAAAAAAQIDBAX/xAAiEQEBAAIDAAICAwEAAAAAAAAAAQIRAyExEkEyUQQiYXH/2gAMAwEAAhEDEQA/AM6PQp6n8AfaulhnOCM7fOo8nVqBHLHyruNIwVznqa6ELUD4YDIAIzgHlVa+mCqT6eY5mpYTpVnUqBg5OP3vQLil2GdgpBxsc0rQpzzkyZOBQ+4ufLU6z9KllkCrkkb+9CbqRXf0lmPXJ2rLKnEyTySsdOwO5q0SMLuSRVG29Lgd6voOtIz4yTuQalTOod6ahJ26fKrlpB5j4YZFOBPZ22WLNy5AHrmicRWKPGDkd6iijKSqpAO1cufTgMCcjIx1qyUuIOA+Qdu9UQMZI3zWk4V4dueLtqgVZIwN88h71oU/09mJEjTx+UwORnf71llyYz2rmFrBIxSMHlnrVSU/zD969IufALKqeTOrOw3U/wBX+aHzeAJjb+Ylyqt0VhzHbNK8mP7P4ZPPGJD6sdaNW0eAJR/WtWb7wfxO3gaRYtegDIQ52NVo4Zo4ljZWDLtg1WOUqbjZ6bIp0cq5btzpSMAozimW++r3q0ucUGY0+VA5dpRij98NUanpigdwpDK3TNTTgnws+k/KrKnnVHhrkMB7UQYBXx0NOA34X2pUjSpk0ejc8s5wa42NQUkmnbqjY367VwEFlwMknfNaEi4hMILVuhPMd6yk02cs2KJcfutcmhTsBn7VmLy41thDtzrLKiRy6uTJ6RsAahgXVIBTBljtuTV+zg04bbJ71CkqQ4IParKDIxg12JNRG1W4LdnwcYHM1egbbwl8Yz9aL8OgK5yN67bWZPqUMdugo3wmxnfHlxMSdzlelK5SQ5Kn4fwNroiSZXReYyhw31ozF4dgvBoaFAqjctgZNXeGO+jyJlYjOPVyFG41QIFeM7bkZb864c+bK3p1Y8ckV+H2dtw5Eji9ATmQTg+/zqzM00SHylHlk7YOBn510qDiNVxvkZORVaTzJLhoC48sLklRt8jWe9+rTmZSkBAOrJVgByYb7jpVZsBWUMNGM4O+Nzir8FqZBol2eNsAjqp5fkRVeWzwkjlikeCQCOQ5gflRaWgi8kMQ1RsoUEqVI6gb5oPd2PDeLTesNHOF9WnYEnqfwo3d2UnnuFkASQ6lAOcAbY/AmhklpHGwUE4V2J3wDvz9xgY+tVjnYLjKyXGfC1zZCV1IlRTuV301ngj284WQY33r2Th/LSSoIAwhABf3x/esl4s8OoiG7sgXLHLDHvzHt/iurj5t3VYZ8evGOlXzImC76TQK6GBv3rRGMqHUbbb7c6A3oGD3zvW1YlZNpcGish3BoPbHDAUXb1IG7CnBXM0qaKVMmndgA3MLnHKo5XEKs+rCY613cOuVGBk8jQrxBdGNdJbYDert6IA4neaXfbc5C/3oKSSaluZTLIWJJ7ZNNhjMr6RzrG9rT2cJdtWOtHYbPYHTzpnD+HtpGlOWN+lH4LfdUAGTtVzUm6RvCeEPeTBVjOjGSw5AVr7Lw/w+3AJR5SeQYnA9jTuB20kcXlqxLKwIGOvatBCFSDLAITsT0/xXDyc1yvXjqw45Juhq2UcZJihWIdUAo3w60XyxgYJ3yOlCbi4wRuAoOMKvWi0FyqxDTzI6GuXLk/1vMdRL5cUTkErrOw1cqkeQYUlRtz01FbQlpPM0GR25E9BVieMBtRY46gDal8qNRVws0Uq2rOjqozqOMe+4qLhzySX5dzG6+Xuw5/n+H6jdlyk6xiWHUcjTpB6A965wYBeIhwSQ6E4ZiTgHff6Cqx7LLqCXFrvyCpVtDbKWA/pI/TnQG94lP5jrcs5jC/EOpyVyPbr9aK34Mso0shOrAOcEbbj7UAuoC0ChVIVIwdxkHcbfLrVTupni3a3U7+ZdSxokWyxatmcZ3wM9hTjA91ErmERpIQoDdv2fw+tUYI5YpES4ZZtJJQnIIPv27bVZmDmfSJSZEf1BeQb9SO31xyp6kMrgvb3CyLGreUSrEHpnc/b6VZlmjmCOChQrg4OcrvvU9xF5dtlcEFcsoxkkjrn8zQ+QiGAL/wDIhChAdi3b3qTYfxLYCwv8wgCGQlh7HqKyPEosM42232r0LxVC0lp5zKA6EAAcqxF8mtAxIY40k967+LK5YduPkx1kEW3PfmKMKSYduYoPDs2O21Frf/hNaxnSpU0mlTJpXkSGLzOWNhWL47eedIUyDvWg47ciCFsHfTjltWKnkMkjMetPO/QkR7k7Uf4HY6yJCpI58qF8NtmuLgKBkDc1s7OMQW6qgwcb0sYdqdRFEp6A8/aiFnGIo/McHLDkVyAP3+xVfh1us0hD5z79qOxxrEEiZkznbHSub+Ry6/rG/FhvuivDCYyDNGwHLJH+PtROOSMLoV0Qt0L/AOKq2CRacykgkeldZw3virUlukcetFGon06Eyfp/euKV1IBbxvdKrsAF6qd6tWYRrho1+Ec27Cq1lh7oK0YVdyxZqu2xilv5liXChQMDr71njj8slW6gqhAgYxMR39vrVK6lWMD1DOrG+/TnVmZ/LIXbfkDVG/1eoRjLH+o74A5mrz90zx82YsjO4QxMxGQGPbFRebHZ8StMyIPOkK6QoAzg8j15Vct8NIfOGhdROQNztj6Db8KC+KoTcRRtbOsV0jr5MhAADZzy98Y+tPjgzojxeeMBgoIcjII60DnkS4MUUbuI1DEEHTpAOx7djvTLrj2uOO24pC1rxBWwQVOiQd1ND/4g+bgylCeY07AdzvVTGy9lvoSSRJ5gwYFshFV1GdRxjJPL+o/SrMpKQTRxFpEjlC5BOHJ6e53+ntmhtroeaNtK+YSxUHOQMY1H5DNXomZiiFmCebhI0GMfng8vuPq9nIJmKb+EDzMNYA0wj+n5+/8Aah08GhtEZcvpL4LZ0segx++dEHWONDI280r7pzwOmM/n+lRXrqVHlIR7J1bp7n5nsajatMh4ylEFhlgoxuTq31VkGYy25wc7ZB960PjWR1CK7kEEggKCKx1jO8LkHeNjnPY13fx/xcfN+SCVdExI6nNEbXdM1BexDB09PUvuO1S2reit2VOxvjrSrp2GetKgjPFU4WbyxuW51m1BdsDqaI8fn868znYDYV3gVp59yrN8IO9HtP6HeC2K2tsrtjUxyTV+5cH1L0O21OJXUFxgAYxUUjDYZA361d8DQ+HSdGplGOewO/2o5bqJJjrCqoGRg8vfvQ/huRaQksdIXkKK2cc6QBkjOuQnVvsBXl8neW3Zh4I28RZtSuSM4IUmrE7aFCmOQgbKdWB9ak4XDIlsJZowrcsA/r+lcu01RHzJcadwqnc/P296zaRWt4yNUughepBwCe1EeD2qQz3MxwWcgc9hVC2dX8qM8zzHP9ijNoFiD5AxnOe9LintPkvWlC7JaZdTalRiPTSnBjlEm2g7cs7Yp9xlpGYpjqD03NSnAih0nzG3VR2PUn99aPju7G9RHDKsVomNbkktqbYkE/vagnEQZRCiMufOHPnkHb653oq8pcOqkhjhlw2+FP8A1tVHyvMuICUOlZNt+ex3/KmTnEbW24hZNbXeWYjIl6qRyYUDfg86Oul/NcDLSAY1jufntWhNqrSqJEZY9OwAz+VWrW0URhUAAjJzpB2z86mZZHZIAQWNxG5U6CXYY2A2GMjPyzj6020mb+LniyA2pXDj4Tnr+FGbqMKWGMYUZDcufKhF0SrsxYwsMMoB689/x+5pykmF8kd2yzmMsfSz/fGPfH50+SdvL1qSC7ZDMPSAB/b86y8vEo5Lny1RpH6LH6tP9vlRDhNxdXdwyMJFhUYdTsFHPGadxutnsD41bm9hvVfHmLFrj26jc/rWHhcxODsQTg9q9O40ifx8flYYSKykg7YP/deYzwNFcSxsMBCVIHQiu/hvTj5YIlNabc+YJqO3XRnT1P2rtq38sE7kDFcfMM5xujd62rI6SlXZMHHvypUBnJM3NwdO5J2rU8EtEhhYnO43IoFw62/rYb9K0llJoUM2ykdKrGCp3YMM568+9QPLjJKFjnlgnP2p0ksbAsMknaqDyyyXEMKbZffOeVGV6E9b/hAVYI4ZdQfbX3x2+daeOKTymcjQzAhdWMhfkKB8Nt2dIo4kGBuwc8hWkFswt9jjffSNq8vKdu3HxZtoJI7dSp1OB6tW4Ht9KrzxlmdHddXcdfai0SNHapqfVjqe1V7iJGgLYGfY5qLFY0PsLPy7pWZgGXJx2wKIowUrJnHqA361R1GK58twWYKdx8v+qtsygFepO3t71Umpor3TRiW4IyAp5/KnXJAj0rgFd9Rbnv8ArTLVD62Zm9O3096Y+ubCKulPj1sN9qPofarcZaNGAZTtqZTuQdvzqWGEKbcFtlBG/MEA/rUTl5WXWwZXbOrtg7D6Z/Gm2Fw73soOCkSktjucEj6b0TE7dCTws1xpjQ/DuQeXMY+dPgTyk0mR0OcAMNjtToLkNtrHpYEnluev4mp7m/tRC0VzsdjuPtU60N7Br+N5HbWM7YBU5HzPasnxe2kumVVDQrr0sQx3HtmtQ0kVxb5gd0LbMgHxfeqVlJY36m3d2trpHOiRAS3v13GM8+VZYW3JrlJMUXAOFWUKSG1tg7MoUf8A3J+Z60Uaxi4ajQgxo2gF8jJJ5nNOtpLXhAKQsbi4yTrfGFJ6hRQLxHxh7Ph00ssytI42y24PsK2x3emVsBONX3lcShXUWSAsWKjA36VlePxqvFZWaMYlGvY77/nWs8NiK+8L8Tvrwh5dyTnLYxWU4gVmihlQAbb4P6V28c1lI5s7uWh1t6GZcbHlmppV82I91FVpVKNnmalil0sDnINbsTEbzEA/rXalTZP5cuuPYc6VAILoUU7zWCKM5PXen3A0jUvWqoJc4z1qyWY5TpDA4Y7DencJtJLjiLSn4EGfl2qkrnWOmAfpWk4DbmaylcrpA5as8+5rLky1ivCdvSPD6L/CkMoBAAIB3+9F7gyQWgKsgOMBSNye+TzrPcBRms4tiyYycDc9yaNxyGZDqQhGOksx7bAV5/26hO11fwoBYZ+VVTpSbHJRk57mrNvbhYgwzsKkeFcYkX1EfF1ApfG7OUGu5fLVJ3HpWVc742Jwc/er5UKQCcAbgjnj2qvxq0WaxkhHxMvT70zh90sttDJnfQo33PuP0q/olpyI1d2AOeYFD7u6BYJkAMvz27/4qS5LYUqR6vizvt3qnNAjDCqu+SJDucdvyrP3pcPGVjV4SWYNpCcjuOQ/vS81IriWzgId0VRITzYnmPx/CuNcW1jC99Iuowg+WhHxPjAGP3zoXw/h97bxx3cwZpZCTqHTVuD+ldEwmmWVog3+4MwnhHkxFsY053/ePtUsCzvG3mqEwM5fme1ELPjtqmbW9TQyfCcbN70Yvb7hcFmjhUlOkMMYOayz47V456ZDiHERDbMzKiKGIL9GzQHgFxb3Mkk88EpXXiU4+AfTpRuexn8QXYleMQWybYI5j5dcijVtwy04bamGGNRty55FLCY4Hlbkq8ZNhw7hzXMBR8b4XBY5Gc1414p4xc311mfIiX4R1Ar1HisNrawyZbcD046kHI2rx/jsjR3MhX12sjB1GBgZ2+hyCK34dZXbLk6ibh/Fbq2tri0jkzDcLgr3+VPhVyPWc4AAoClwQw39BPp25UatZ1kHq5ntXTJN7c+3ZPRn3qMek7bmrckauBpqvLGyHUBsKsiDhkKOOZ9NKo2OcfalSJZvBiJR3qggYHPvRO5TWApOMdageONRguMjsasKa+hwT06jn9K3Xh4G44ci8l0kgZzt3NYx3jBI0k+55bd62fhKT+I4adKkMCRkD4h75rDl/Fpx+vQOFjyeGI6xBRyAHPFPhdtRUxAojDGTtk+1U+DXCzWqBNWhOee9XvLJiJIATOduu/51x+10CsNxHFHkKeewP50yVpG1MBknmT2/tXLcI8EeWAJ2xn/G9XJbcFcP8J59qei2FNdCcuFXIA06sbUAs4bhL28jgBMUWSN+h3/HetNL5S/ylwq56dKxvia8uOFXcd5aOy5BDqDz25EUbkVN0UM8UjEpKi5GNzhsdB96o3V6ioGuHURhcHfAX+55feslc+IGuQ08duI5GJLMvUnkfp+tO4Va3niJxGxJYEL7Kc5NabxxnRatafw8snG74eajC0hAEeQOfPJ/fStuluqw6F3Uch1Aqhwbhn+y2qw51EbE++avur+cDETp04xWVyp6DJODQ3LsXjwx39tuVEbXg8EYQYyBvg8t+dEYCm5Yb6aTzKQSmMqOtVfE/aG5SONdIAx2AoRdTI2PMUenpjmKJpMkranBXfrQi7KySsdB0Kc4Htt++9Y5XppizPioxxWUjHDc8BlGpfavJPMF5bywlQH3Kjt1x++1eg/6jcShit1jtXxjrnn7Yry+O5cZkJBYPqB5ZxXVwY2YsOW7potwY9XQbMB0964qzRt/LfYd6lZv4ecsD/LcZHuD/mlrDjIOR3NdDFYhv5FwJFPzFXoryN13Oc+1ByccjSSVlPb3p7A8Y0kTUmO2KVB0uXXk1KnstDTLmQltjXGjR8nUAMcjRs2EbPllBU7g55ZyaG3lmNbCNTjOdugq7CCpYV6vnfpV/gvErq3kNsjZhY+rsPnVZ7ItgqwAA2qrNDIOTA42wajKbVLp7RwOSI26tG4Kgbbcz1OKLxtpA80lnIJyeQ+VeNcC8TT8MYeamYgQCRkGvR+F8dsuMqq2xLuy5IPNf33rmy4tXcbTPpqY58DYFpD8Ow2qfzp3j9ZAX6UAiuzbzEhNed8k5PzHtRWymiuTqjGQDu7DAGO1ZZY9rl/SWSzMzo7ErGCDjv8AOqnE+E2/EUZZANBXc+9GRIjIVDDGeneowFJ0AjAO9Tl+lY/6xVn4FtxK0juzREnABx++tarhXBrbh0IW0jCkeonqaviNIhtnrzrvnBsgcl3PvS+xu/TmpZQWUbdRUaOyDPME/UVHcXKx5kB0MB15H97VRi4nHdHVGPWSQe2r2ou4IMxOCMAjJ/Cq8wAYgDIIxsarjWoKMSGbkc+9SJMqufLPLYe+am39j/iJwVbD8hyOaH8Sukit5I41ZmVS3pGTV7iMjTRjygVJB1aRyqxZcKW3QzzIxmKbMx6UYYS0ZZWR85+KuL/7nc+l9SIdlIwR9KAn4cDvRPxAyS8YvXjVVUzPhQMAb0MxXoSamnLbs/VrhCt8SElR3B5j7/nSiY43qPr710EimSxzpjjc12Ntqc65GV50BFnFKkRSoDdlXjHxEbeoHkfliqsiSBm8thnBJPt9Kvum/POo7k5/Kq8noOvGSO3I/vtXRUhkzzAgaSeWaglMijLDG+MVflIZdQHpO/v71VmQHOltWrkO1RTVJSDhtIOOnWpbO8exmDxj0A6imdifemtscYGRjO+9RPpYerqMAjpU0RqJPGss0YVl304BIwM/vpWk8K8W/wB4tvROwkQ7xK3Qda8wdRpAyfvRbwlxmTgvEImYgwucSDHLfvWPJjudNMctV7bwz+KUKs5LEDoMADtjvV23Mw30eknbHzobwfxBZ30cf8PdRSsRgBTuD70Ujv0NyqgbuvpbpqPSuC3KV1TVNuHuS7YQ6TyOef750G49xL/auHC7IAJwr5/CtfGDPCQijWo+9AvEvDOHT8Fu5OM6fKRCzZ2xjfI+Rq+PeWTPOyTp5dN42mvOJtBEQUYgHJ5ithwe/sneOFZszuhbA55z1rx/ikFjbxJJYcUNxNJgvGICnljHJm5FvYbe/Sq1nxK5srhJ7eVllXOGzyrt+EsYfKvpmCIY/msGbAySenSpzbwqRrVTnpXjnhTxzFPOIPEEzRKQqpNCNOO+r/qvS7XxR4daFY4+K27IcZM0m+/vXHycNt6b45yQakt00ZGADtnrXln+p3i/ivDb9OGWV20UBh3wBnfIO/MVuOK+NvD3CISj36TkZAWH1kduVeDeL+Kf79xya+CNHGcKgkbJCiteHi+N7RnnsDmk812Z92JyTUDc6lKr3ppAzXSxNAroFOx2rq7HegODngU9WXqKadxjl71ygE1KuUqA9DdgNQxuCDnPSoZdTEZGzHn06f3qWVGUhApcY3IG/LtVeViVIckb4GT8v39K6koJFCspBxkbjnUMy8yFBHM5NWJzldLEDfHpX2qAHJPqwBtvtU2CKdwgxgHcHkelU3Q6d91zkg0RuIjGx7Db/rvVSXODtkqDyrOw1UnPWm7dc49qkJboMj5VH2HvUmntbqW2lWSCR0dTkFTiikfinjEbZW+lBVtS753+VBDsdt/0rmqp1D3W3t/9TeOww6AbctjAYx70B494u4zxpdF9eO8Y/oUaQR9KCk9SMj2qNjk7cqXxkG6awPt23pmN67inFCBlvpimTgPvipFJGDjHc1GSAO5ppcmjQWP4gIuBu3eq0kjOTqOfnXM9CBXCN6Bs05pAZrprvLagFSpVzNAInG2KWaRrnOgEaVdIpUB6IhC7rjOr79fp8qjMJ0ENGTpGfV1H7HtUy/8AF/8AqKcPhb6/mK6UBM8aHGh8MehJwT+lVlV4nzIo3GCOY+dELn/lb/0P61Wl+Fvl+lKmh1YXURtkkgdR+yKgkjVkLAEajz7U8/E3yH50h/40vyWppqMsbdRjG3ud6hdNIXcMxGTVk/CP/T9arP8A8rfSooRD1Ny296do1KMHLE4Ap5/5RViL/wAKT/2FI1XyCJMNt9aRjRfURqX7Uov+RflXX+J/lS0EZcYxgZ+VV3b1bGpD8bfKoG+OgEdzSG3b60utdFIG7GlXTzrlAKuGujlTTyoDua51pdKQoBGuCutzpvWgHA5pVwUqA//Z"/>
          <p:cNvSpPr>
            <a:spLocks noChangeAspect="1" noChangeArrowheads="1"/>
          </p:cNvSpPr>
          <p:nvPr/>
        </p:nvSpPr>
        <p:spPr bwMode="auto">
          <a:xfrm>
            <a:off x="1679576" y="-982663"/>
            <a:ext cx="2219325" cy="2057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534" name="AutoShape 6" descr="data:image/jpg;base64,/9j/4AAQSkZJRgABAQAAAQABAAD/2wBDAAkGBwgHBgkIBwgKCgkLDRYPDQwMDRsUFRAWIB0iIiAdHx8kKDQsJCYxJx8fLT0tMTU3Ojo6Iys/RD84QzQ5Ojf/2wBDAQoKCg0MDRoPDxo3JR8lNzc3Nzc3Nzc3Nzc3Nzc3Nzc3Nzc3Nzc3Nzc3Nzc3Nzc3Nzc3Nzc3Nzc3Nzc3Nzc3Nzf/wAARCAC5AMgDASIAAhEBAxEB/8QAHAAAAQUBAQEAAAAAAAAAAAAABQACAwQGAQcI/8QAORAAAgEDAgQEBAQFBAIDAAAAAQIDAAQREiEFMUFRBhMiYTJxgZGhscHwFCNC0eEHFTPxNHJDUoP/xAAZAQADAQEBAAAAAAAAAAAAAAAAAQIDBAX/xAAiEQEBAAIDAAICAwEAAAAAAAAAAQIRAyExEkEyUQQiYXH/2gAMAwEAAhEDEQA/AM6PQp6n8AfaulhnOCM7fOo8nVqBHLHyruNIwVznqa6ELUD4YDIAIzgHlVa+mCqT6eY5mpYTpVnUqBg5OP3vQLil2GdgpBxsc0rQpzzkyZOBQ+4ufLU6z9KllkCrkkb+9CbqRXf0lmPXJ2rLKnEyTySsdOwO5q0SMLuSRVG29Lgd6voOtIz4yTuQalTOod6ahJ26fKrlpB5j4YZFOBPZ22WLNy5AHrmicRWKPGDkd6iijKSqpAO1cufTgMCcjIx1qyUuIOA+Qdu9UQMZI3zWk4V4dueLtqgVZIwN88h71oU/09mJEjTx+UwORnf71llyYz2rmFrBIxSMHlnrVSU/zD969IufALKqeTOrOw3U/wBX+aHzeAJjb+Ylyqt0VhzHbNK8mP7P4ZPPGJD6sdaNW0eAJR/WtWb7wfxO3gaRYtegDIQ52NVo4Zo4ljZWDLtg1WOUqbjZ6bIp0cq5btzpSMAozimW++r3q0ucUGY0+VA5dpRij98NUanpigdwpDK3TNTTgnws+k/KrKnnVHhrkMB7UQYBXx0NOA34X2pUjSpk0ejc8s5wa42NQUkmnbqjY367VwEFlwMknfNaEi4hMILVuhPMd6yk02cs2KJcfutcmhTsBn7VmLy41thDtzrLKiRy6uTJ6RsAahgXVIBTBljtuTV+zg04bbJ71CkqQ4IParKDIxg12JNRG1W4LdnwcYHM1egbbwl8Yz9aL8OgK5yN67bWZPqUMdugo3wmxnfHlxMSdzlelK5SQ5Kn4fwNroiSZXReYyhw31ozF4dgvBoaFAqjctgZNXeGO+jyJlYjOPVyFG41QIFeM7bkZb864c+bK3p1Y8ckV+H2dtw5Eji9ATmQTg+/zqzM00SHylHlk7YOBn510qDiNVxvkZORVaTzJLhoC48sLklRt8jWe9+rTmZSkBAOrJVgByYb7jpVZsBWUMNGM4O+Nzir8FqZBol2eNsAjqp5fkRVeWzwkjlikeCQCOQ5gflRaWgi8kMQ1RsoUEqVI6gb5oPd2PDeLTesNHOF9WnYEnqfwo3d2UnnuFkASQ6lAOcAbY/AmhklpHGwUE4V2J3wDvz9xgY+tVjnYLjKyXGfC1zZCV1IlRTuV301ngj284WQY33r2Th/LSSoIAwhABf3x/esl4s8OoiG7sgXLHLDHvzHt/iurj5t3VYZ8evGOlXzImC76TQK6GBv3rRGMqHUbbb7c6A3oGD3zvW1YlZNpcGish3BoPbHDAUXb1IG7CnBXM0qaKVMmndgA3MLnHKo5XEKs+rCY613cOuVGBk8jQrxBdGNdJbYDert6IA4neaXfbc5C/3oKSSaluZTLIWJJ7ZNNhjMr6RzrG9rT2cJdtWOtHYbPYHTzpnD+HtpGlOWN+lH4LfdUAGTtVzUm6RvCeEPeTBVjOjGSw5AVr7Lw/w+3AJR5SeQYnA9jTuB20kcXlqxLKwIGOvatBCFSDLAITsT0/xXDyc1yvXjqw45Juhq2UcZJihWIdUAo3w60XyxgYJ3yOlCbi4wRuAoOMKvWi0FyqxDTzI6GuXLk/1vMdRL5cUTkErrOw1cqkeQYUlRtz01FbQlpPM0GR25E9BVieMBtRY46gDal8qNRVws0Uq2rOjqozqOMe+4qLhzySX5dzG6+Xuw5/n+H6jdlyk6xiWHUcjTpB6A965wYBeIhwSQ6E4ZiTgHff6Cqx7LLqCXFrvyCpVtDbKWA/pI/TnQG94lP5jrcs5jC/EOpyVyPbr9aK34Mso0shOrAOcEbbj7UAuoC0ChVIVIwdxkHcbfLrVTupni3a3U7+ZdSxokWyxatmcZ3wM9hTjA91ErmERpIQoDdv2fw+tUYI5YpES4ZZtJJQnIIPv27bVZmDmfSJSZEf1BeQb9SO31xyp6kMrgvb3CyLGreUSrEHpnc/b6VZlmjmCOChQrg4OcrvvU9xF5dtlcEFcsoxkkjrn8zQ+QiGAL/wDIhChAdi3b3qTYfxLYCwv8wgCGQlh7HqKyPEosM42232r0LxVC0lp5zKA6EAAcqxF8mtAxIY40k967+LK5YduPkx1kEW3PfmKMKSYduYoPDs2O21Frf/hNaxnSpU0mlTJpXkSGLzOWNhWL47eedIUyDvWg47ciCFsHfTjltWKnkMkjMetPO/QkR7k7Uf4HY6yJCpI58qF8NtmuLgKBkDc1s7OMQW6qgwcb0sYdqdRFEp6A8/aiFnGIo/McHLDkVyAP3+xVfh1us0hD5z79qOxxrEEiZkznbHSub+Ry6/rG/FhvuivDCYyDNGwHLJH+PtROOSMLoV0Qt0L/AOKq2CRacykgkeldZw3virUlukcetFGon06Eyfp/euKV1IBbxvdKrsAF6qd6tWYRrho1+Ec27Cq1lh7oK0YVdyxZqu2xilv5liXChQMDr71njj8slW6gqhAgYxMR39vrVK6lWMD1DOrG+/TnVmZ/LIXbfkDVG/1eoRjLH+o74A5mrz90zx82YsjO4QxMxGQGPbFRebHZ8StMyIPOkK6QoAzg8j15Vct8NIfOGhdROQNztj6Db8KC+KoTcRRtbOsV0jr5MhAADZzy98Y+tPjgzojxeeMBgoIcjII60DnkS4MUUbuI1DEEHTpAOx7djvTLrj2uOO24pC1rxBWwQVOiQd1ND/4g+bgylCeY07AdzvVTGy9lvoSSRJ5gwYFshFV1GdRxjJPL+o/SrMpKQTRxFpEjlC5BOHJ6e53+ntmhtroeaNtK+YSxUHOQMY1H5DNXomZiiFmCebhI0GMfng8vuPq9nIJmKb+EDzMNYA0wj+n5+/8Aah08GhtEZcvpL4LZ0segx++dEHWONDI280r7pzwOmM/n+lRXrqVHlIR7J1bp7n5nsajatMh4ylEFhlgoxuTq31VkGYy25wc7ZB960PjWR1CK7kEEggKCKx1jO8LkHeNjnPY13fx/xcfN+SCVdExI6nNEbXdM1BexDB09PUvuO1S2reit2VOxvjrSrp2GetKgjPFU4WbyxuW51m1BdsDqaI8fn868znYDYV3gVp59yrN8IO9HtP6HeC2K2tsrtjUxyTV+5cH1L0O21OJXUFxgAYxUUjDYZA361d8DQ+HSdGplGOewO/2o5bqJJjrCqoGRg8vfvQ/huRaQksdIXkKK2cc6QBkjOuQnVvsBXl8neW3Zh4I28RZtSuSM4IUmrE7aFCmOQgbKdWB9ak4XDIlsJZowrcsA/r+lcu01RHzJcadwqnc/P296zaRWt4yNUughepBwCe1EeD2qQz3MxwWcgc9hVC2dX8qM8zzHP9ijNoFiD5AxnOe9LintPkvWlC7JaZdTalRiPTSnBjlEm2g7cs7Yp9xlpGYpjqD03NSnAih0nzG3VR2PUn99aPju7G9RHDKsVomNbkktqbYkE/vagnEQZRCiMufOHPnkHb653oq8pcOqkhjhlw2+FP8A1tVHyvMuICUOlZNt+ex3/KmTnEbW24hZNbXeWYjIl6qRyYUDfg86Oul/NcDLSAY1jufntWhNqrSqJEZY9OwAz+VWrW0URhUAAjJzpB2z86mZZHZIAQWNxG5U6CXYY2A2GMjPyzj6020mb+LniyA2pXDj4Tnr+FGbqMKWGMYUZDcufKhF0SrsxYwsMMoB689/x+5pykmF8kd2yzmMsfSz/fGPfH50+SdvL1qSC7ZDMPSAB/b86y8vEo5Lny1RpH6LH6tP9vlRDhNxdXdwyMJFhUYdTsFHPGadxutnsD41bm9hvVfHmLFrj26jc/rWHhcxODsQTg9q9O40ifx8flYYSKykg7YP/deYzwNFcSxsMBCVIHQiu/hvTj5YIlNabc+YJqO3XRnT1P2rtq38sE7kDFcfMM5xujd62rI6SlXZMHHvypUBnJM3NwdO5J2rU8EtEhhYnO43IoFw62/rYb9K0llJoUM2ykdKrGCp3YMM568+9QPLjJKFjnlgnP2p0ksbAsMknaqDyyyXEMKbZffOeVGV6E9b/hAVYI4ZdQfbX3x2+daeOKTymcjQzAhdWMhfkKB8Nt2dIo4kGBuwc8hWkFswt9jjffSNq8vKdu3HxZtoJI7dSp1OB6tW4Ht9KrzxlmdHddXcdfai0SNHapqfVjqe1V7iJGgLYGfY5qLFY0PsLPy7pWZgGXJx2wKIowUrJnHqA361R1GK58twWYKdx8v+qtsygFepO3t71Umpor3TRiW4IyAp5/KnXJAj0rgFd9Rbnv8ArTLVD62Zm9O3096Y+ubCKulPj1sN9qPofarcZaNGAZTtqZTuQdvzqWGEKbcFtlBG/MEA/rUTl5WXWwZXbOrtg7D6Z/Gm2Fw73soOCkSktjucEj6b0TE7dCTws1xpjQ/DuQeXMY+dPgTyk0mR0OcAMNjtToLkNtrHpYEnluev4mp7m/tRC0VzsdjuPtU60N7Br+N5HbWM7YBU5HzPasnxe2kumVVDQrr0sQx3HtmtQ0kVxb5gd0LbMgHxfeqVlJY36m3d2trpHOiRAS3v13GM8+VZYW3JrlJMUXAOFWUKSG1tg7MoUf8A3J+Z60Uaxi4ajQgxo2gF8jJJ5nNOtpLXhAKQsbi4yTrfGFJ6hRQLxHxh7Ph00ssytI42y24PsK2x3emVsBONX3lcShXUWSAsWKjA36VlePxqvFZWaMYlGvY77/nWs8NiK+8L8Tvrwh5dyTnLYxWU4gVmihlQAbb4P6V28c1lI5s7uWh1t6GZcbHlmppV82I91FVpVKNnmalil0sDnINbsTEbzEA/rXalTZP5cuuPYc6VAILoUU7zWCKM5PXen3A0jUvWqoJc4z1qyWY5TpDA4Y7DencJtJLjiLSn4EGfl2qkrnWOmAfpWk4DbmaylcrpA5as8+5rLky1ivCdvSPD6L/CkMoBAAIB3+9F7gyQWgKsgOMBSNye+TzrPcBRms4tiyYycDc9yaNxyGZDqQhGOksx7bAV5/26hO11fwoBYZ+VVTpSbHJRk57mrNvbhYgwzsKkeFcYkX1EfF1ApfG7OUGu5fLVJ3HpWVc742Jwc/er5UKQCcAbgjnj2qvxq0WaxkhHxMvT70zh90sttDJnfQo33PuP0q/olpyI1d2AOeYFD7u6BYJkAMvz27/4qS5LYUqR6vizvt3qnNAjDCqu+SJDucdvyrP3pcPGVjV4SWYNpCcjuOQ/vS81IriWzgId0VRITzYnmPx/CuNcW1jC99Iuowg+WhHxPjAGP3zoXw/h97bxx3cwZpZCTqHTVuD+ldEwmmWVog3+4MwnhHkxFsY053/ePtUsCzvG3mqEwM5fme1ELPjtqmbW9TQyfCcbN70Yvb7hcFmjhUlOkMMYOayz47V456ZDiHERDbMzKiKGIL9GzQHgFxb3Mkk88EpXXiU4+AfTpRuexn8QXYleMQWybYI5j5dcijVtwy04bamGGNRty55FLCY4Hlbkq8ZNhw7hzXMBR8b4XBY5Gc1414p4xc311mfIiX4R1Ar1HisNrawyZbcD046kHI2rx/jsjR3MhX12sjB1GBgZ2+hyCK34dZXbLk6ibh/Fbq2tri0jkzDcLgr3+VPhVyPWc4AAoClwQw39BPp25UatZ1kHq5ntXTJN7c+3ZPRn3qMek7bmrckauBpqvLGyHUBsKsiDhkKOOZ9NKo2OcfalSJZvBiJR3qggYHPvRO5TWApOMdageONRguMjsasKa+hwT06jn9K3Xh4G44ci8l0kgZzt3NYx3jBI0k+55bd62fhKT+I4adKkMCRkD4h75rDl/Fpx+vQOFjyeGI6xBRyAHPFPhdtRUxAojDGTtk+1U+DXCzWqBNWhOee9XvLJiJIATOduu/51x+10CsNxHFHkKeewP50yVpG1MBknmT2/tXLcI8EeWAJ2xn/G9XJbcFcP8J59qei2FNdCcuFXIA06sbUAs4bhL28jgBMUWSN+h3/HetNL5S/ylwq56dKxvia8uOFXcd5aOy5BDqDz25EUbkVN0UM8UjEpKi5GNzhsdB96o3V6ioGuHURhcHfAX+55feslc+IGuQ08duI5GJLMvUnkfp+tO4Va3niJxGxJYEL7Kc5NabxxnRatafw8snG74eajC0hAEeQOfPJ/fStuluqw6F3Uch1Aqhwbhn+y2qw51EbE++avur+cDETp04xWVyp6DJODQ3LsXjwx39tuVEbXg8EYQYyBvg8t+dEYCm5Yb6aTzKQSmMqOtVfE/aG5SONdIAx2AoRdTI2PMUenpjmKJpMkranBXfrQi7KySsdB0Kc4Htt++9Y5XppizPioxxWUjHDc8BlGpfavJPMF5bywlQH3Kjt1x++1eg/6jcShit1jtXxjrnn7Yry+O5cZkJBYPqB5ZxXVwY2YsOW7potwY9XQbMB0964qzRt/LfYd6lZv4ecsD/LcZHuD/mlrDjIOR3NdDFYhv5FwJFPzFXoryN13Oc+1ByccjSSVlPb3p7A8Y0kTUmO2KVB0uXXk1KnstDTLmQltjXGjR8nUAMcjRs2EbPllBU7g55ZyaG3lmNbCNTjOdugq7CCpYV6vnfpV/gvErq3kNsjZhY+rsPnVZ7ItgqwAA2qrNDIOTA42wajKbVLp7RwOSI26tG4Kgbbcz1OKLxtpA80lnIJyeQ+VeNcC8TT8MYeamYgQCRkGvR+F8dsuMqq2xLuy5IPNf33rmy4tXcbTPpqY58DYFpD8Ow2qfzp3j9ZAX6UAiuzbzEhNed8k5PzHtRWymiuTqjGQDu7DAGO1ZZY9rl/SWSzMzo7ErGCDjv8AOqnE+E2/EUZZANBXc+9GRIjIVDDGeneowFJ0AjAO9Tl+lY/6xVn4FtxK0juzREnABx++tarhXBrbh0IW0jCkeonqaviNIhtnrzrvnBsgcl3PvS+xu/TmpZQWUbdRUaOyDPME/UVHcXKx5kB0MB15H97VRi4nHdHVGPWSQe2r2ou4IMxOCMAjJ/Cq8wAYgDIIxsarjWoKMSGbkc+9SJMqufLPLYe+am39j/iJwVbD8hyOaH8Sukit5I41ZmVS3pGTV7iMjTRjygVJB1aRyqxZcKW3QzzIxmKbMx6UYYS0ZZWR85+KuL/7nc+l9SIdlIwR9KAn4cDvRPxAyS8YvXjVVUzPhQMAb0MxXoSamnLbs/VrhCt8SElR3B5j7/nSiY43qPr710EimSxzpjjc12Ntqc65GV50BFnFKkRSoDdlXjHxEbeoHkfliqsiSBm8thnBJPt9Kvum/POo7k5/Kq8noOvGSO3I/vtXRUhkzzAgaSeWaglMijLDG+MVflIZdQHpO/v71VmQHOltWrkO1RTVJSDhtIOOnWpbO8exmDxj0A6imdifemtscYGRjO+9RPpYerqMAjpU0RqJPGss0YVl304BIwM/vpWk8K8W/wB4tvROwkQ7xK3Qda8wdRpAyfvRbwlxmTgvEImYgwucSDHLfvWPJjudNMctV7bwz+KUKs5LEDoMADtjvV23Mw30eknbHzobwfxBZ30cf8PdRSsRgBTuD70Ujv0NyqgbuvpbpqPSuC3KV1TVNuHuS7YQ6TyOef750G49xL/auHC7IAJwr5/CtfGDPCQijWo+9AvEvDOHT8Fu5OM6fKRCzZ2xjfI+Rq+PeWTPOyTp5dN42mvOJtBEQUYgHJ5ithwe/sneOFZszuhbA55z1rx/ikFjbxJJYcUNxNJgvGICnljHJm5FvYbe/Sq1nxK5srhJ7eVllXOGzyrt+EsYfKvpmCIY/msGbAySenSpzbwqRrVTnpXjnhTxzFPOIPEEzRKQqpNCNOO+r/qvS7XxR4daFY4+K27IcZM0m+/vXHycNt6b45yQakt00ZGADtnrXln+p3i/ivDb9OGWV20UBh3wBnfIO/MVuOK+NvD3CISj36TkZAWH1kduVeDeL+Kf79xya+CNHGcKgkbJCiteHi+N7RnnsDmk812Z92JyTUDc6lKr3ppAzXSxNAroFOx2rq7HegODngU9WXqKadxjl71ygE1KuUqA9DdgNQxuCDnPSoZdTEZGzHn06f3qWVGUhApcY3IG/LtVeViVIckb4GT8v39K6koJFCspBxkbjnUMy8yFBHM5NWJzldLEDfHpX2qAHJPqwBtvtU2CKdwgxgHcHkelU3Q6d91zkg0RuIjGx7Db/rvVSXODtkqDyrOw1UnPWm7dc49qkJboMj5VH2HvUmntbqW2lWSCR0dTkFTiikfinjEbZW+lBVtS753+VBDsdt/0rmqp1D3W3t/9TeOww6AbctjAYx70B494u4zxpdF9eO8Y/oUaQR9KCk9SMj2qNjk7cqXxkG6awPt23pmN67inFCBlvpimTgPvipFJGDjHc1GSAO5ppcmjQWP4gIuBu3eq0kjOTqOfnXM9CBXCN6Bs05pAZrprvLagFSpVzNAInG2KWaRrnOgEaVdIpUB6IhC7rjOr79fp8qjMJ0ENGTpGfV1H7HtUy/8AF/8AqKcPhb6/mK6UBM8aHGh8MehJwT+lVlV4nzIo3GCOY+dELn/lb/0P61Wl+Fvl+lKmh1YXURtkkgdR+yKgkjVkLAEajz7U8/E3yH50h/40vyWppqMsbdRjG3ud6hdNIXcMxGTVk/CP/T9arP8A8rfSooRD1Ny296do1KMHLE4Ap5/5RViL/wAKT/2FI1XyCJMNt9aRjRfURqX7Uov+RflXX+J/lS0EZcYxgZ+VV3b1bGpD8bfKoG+OgEdzSG3b60utdFIG7GlXTzrlAKuGujlTTyoDua51pdKQoBGuCutzpvWgHA5pVwUqA//Z"/>
          <p:cNvSpPr>
            <a:spLocks noChangeAspect="1" noChangeArrowheads="1"/>
          </p:cNvSpPr>
          <p:nvPr/>
        </p:nvSpPr>
        <p:spPr bwMode="auto">
          <a:xfrm>
            <a:off x="1679576" y="-982663"/>
            <a:ext cx="2219325" cy="2057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536" name="AutoShape 8" descr="data:image/jpg;base64,/9j/4AAQSkZJRgABAQAAAQABAAD/2wBDAAkGBwgHBgkIBwgKCgkLDRYPDQwMDRsUFRAWIB0iIiAdHx8kKDQsJCYxJx8fLT0tMTU3Ojo6Iys/RD84QzQ5Ojf/2wBDAQoKCg0MDRoPDxo3JR8lNzc3Nzc3Nzc3Nzc3Nzc3Nzc3Nzc3Nzc3Nzc3Nzc3Nzc3Nzc3Nzc3Nzc3Nzc3Nzc3Nzf/wAARCACnAKcDASIAAhEBAxEB/8QAGwAAAgMBAQEAAAAAAAAAAAAABAUAAgMGAQf/xAA4EAACAQMCBAMFBwMFAQEAAAABAgMAESEEEgUxQVETImEycYGRoQYjQrHB0fAUFeEHM1Jy8SRi/8QAGQEAAwEBAQAAAAAAAAAAAAAAAAECAwQF/8QAIxEAAgICAgIDAQEBAAAAAAAAAAECEQMxEiETIgRBUXFhsf/aAAwDAQACEQMRAD8A448ZgtlWA715qoRJPp33AAnN+tBp9nZdwL6nI7LTZ4lRoiRfaR1tXlTeODXjZ6sFkmnzQzWNdoselaQfdzrblfpVBfberRnIPWuJvs6qtF8CYhw23vg1otrYNeILgkmrBVvyqGyqPPMemK0jFQcuVQNY0rA023Ne2C8747VXdUDG9rEn0oVvQPrZjrF0igyahYwLXuwFKBxbTBzHw3RyTtexZECr8zRJ4Iuo1DajUb5vNhWPkX0tRDyQ6ZCqkIFxYLXWoKK03/w5nK3tIH0basyFtRHDCpyI1GR7z1pqklgMg+6k0jxSS7zPIL9BijIzAQNoLHGSeVOcG/oIyX6M1YHN62RxyvQUYsF8oI71WfXQaQA6iRIwe5rJJt0jRyS2NVcDma0WVTgEm3pSnS8V0Wp/2tQrUerMVBF/lWitdNCTUtMKQBrbd1+2asQDjrWCM3U5rbKnc5OeV6tMHo58cK1/D5JBw/UAI7FrOLgXPapXQbfMGBJv8ala8mYeNfR86+0ern0cETaVlTe9s56VvCTJpYHeS9wCWHWt+N8NXWaRUzuU3Fq9SFYdPFEFwgAzWFx8SS3ZqlLyNvQda6C3IivEraymMHNwKqi1zPZuiyXPWtLAD1qouOVWLHtUjLICc16SF5/OqrusTavYonlcMbhegrTHic2ZzyKKNI03WaRgqHvi/uqzaiFCUiFmC33D3c6B18wQhGdlP4QW69rUsn1SxTltzZUquf5nP0r08WGMfo8/LmkxvPq5JFUrKEjBBDW/OqDWGRBGsKySG4J20GfCl8zPtULYEXsfU/Kt9NaDwHZtqlid0fI2zf8AnUCujRz22SYo0i2UBwbDy4U9qro9YkkphLowDXYhcgWP1/apIrIsKiYNHKAJtwsyEMRevFEVpEjO3zgSf/nv+9/UVQv4MA4iO1G3Lj3qe1ANw3Qa/XzT6kLO48oVjhPhR2jjA1IaTzlQSVzzOP1+tC6rh8eqXxoW2Ol1Vh+K18EfA5rmnhSuUXR0QzWqkrCTwrQImIY0UDNhR+jKeAvguCgAAzSZeDtqFXdrHMf4gOtPNPCsUQRAdgtXFJf6dkP5Rsu7dkC3evZCdthi/wAq8BzZc1re6G/TnQi2YwK1yL8uWalawzRKbF0v/wBhUqyej5zpuPyyj7xVUCnckRljRm5MA2DUh4ToFykMZ9SL0RIvgoLLYDAtWeWcJP0VCxxml7M1RPuwPSoq1pEylBuOauFU5BrnZsmZAZzUJFr4rzUypCcm5PIUvfUlibgC46HPwFa4sMsjM8maMEMopSvm8pUc70JPqrOJombzAnahsSO3xoF9TujaOMsWY7WBxb/NaRuG9hgzIhKBjjB7fEe+1eljxqCPPyZXNldQTqViO/ckQayjBJI5EH4/KlfFZDFHBIsm7w3TPVjfNNtQWjlmjAZWjbne11tztSzimxdOQVfC3UAXF7g8+nK/yraOzFm8usaOBJCgMYxkeyLVis7iKOOJyyr94y3tfGbAdc/Sl3970qqYJpChcm5K8vfWOklDzIkBDgXA2fn6+6qoVnVrNHPaSTb4chbdzNj/AMvpej0MUkcMjRrHMFYBv+Rx86T8MlW2xQpQtuttvtGB8et6MhZRCAib0XbLEVOCGJJA+gqWNDWFVjlZlOzxWdy23lezW/KpHFsCbRZw179Ctug9aw3htQpa52SMwQZuSQAL+l7URpwdMyxTteQ23eqm/f3WoGKZNUYtRqEV5IhvKjAyO9POFoq6VYy/iG1yzm5NIPtHGdLrVkBBV49xuPT6GiuDan7lfDfdgYHp3rmzYk1aN8OVp0zo1hQ5VQDVZYY2jZWUWPPFewuXjBGD1ryZZ308ngyBJCLKxFwDXKujvb6Fo0Gh0LeJIPEceyhNzY1KMh4XGkZeVf6iZhck/pepV9Mz4t6OegcjO6tHbcuWBFBQ2X/2tGc4sB8q5ns3oYac3QGrSyLEhYnkKEjcqoubCsNRK0rbFUnHccqvFi8k6MsuTxxKSSvIfFmUgfhBBzQc8qGFnsCy9ACL1pqXXfsDX2eUm/XsByoDVxArFCVPiHzEk3+VenGKXSPNlJt2zTTNtiB8uLk4+NMIF2QqcghgSDazKM/Uj6UCtovDtt2Hqehvb/NelibmQBrXAAxYD/NvlVvshBxd3ctGLkMBfcSDk49f57wOFbiEJhhspdCDk59c9elBNNKZl00RBaS2xEyD0/8AaeJEvDtKYiSdXKOV77Rbp86KoLs+dcc0T6WdA9/MvU9a14HqWGuj2oi7Y9t0FjjN/f612snDIJV26tAwAubqCB8aw03DdIj/APyxRoyn28AsPdVPItC4s94ZNskJk2l40F92N3Pry7imWiEassKk+GwKqu32OdwR8vlesZNG0TrFGkrA4LBb7D3937mio4SVJY+Yksvmsb2yOdTRRNWjQrpp0Pngc7rc2zexHckfC9MYJFnigabzSC2BzFIW1amNFnfpa4PmNNOHNvnVleM3vgNkelTYwj7QaSWfTQOJCt3sqWuTjv8AClcGk1mnZfGUKHGSgx/inP2pXUvwqJtGW3wyhmKH+XpRwv7S6mOZY9YqyocMrLtZfUVbQhtwrUebaWbP4mPM02jLKRaxB5g3vSXVjT6iCTU8Pba4G8RgWvRfA+KRcRgQ7gJAMg88VyZsTXsjr+PlT9WNsdKlT4VK5zrOFCkCrW8t+1UV7n2qtK+yMsSNoGetZcW3RTlSs1BBUnntHL19awgciQq20Mbs0oyPQCi4YG/oVVssxLseXPoaBEltQ8O6wFgSo54ya9LFj4Ro8vLk5ysrEoaUFi/tEhibEjsBbFKdZJ400zDduYlcm+O+af7wsPlfYv8Ay5E+grjWfVSM4WKRlBIYkE2NbxRixpBIUVvurkx2Yg87HHuqsmoj0+kErk2e4C3yRi2elDLqYyLtExlsF2bbX7n8vlQ7yiaVX1AHhrhYr4vyue/THpVcSbD+E6h0dtZObTOhESW9gWFm/amOg8Uy75HYu55k8qSwiR9VvmY3Izbp2xXTcLkQIPKwFuht9ev0pgNJAGhESkgDs3XqfT415AhSVNlznCgjPz/KqQI2oiYtGy2FhY4+tMdLFMjB3G1OhfkM+nM9KzceykzDVGGBV3zfeDmGAFqxczSp4MKqQTfaDcj1B7Xv61STxH1sjLZgCQtwLC3SmfB9sWojWa0YU8r/AFHpWMpNukbKP2JDw8Qtukju+6zMRf6/P5V0fBuHJqRDeMWBsWA5ChftDo3aZdTw/iA2EXk0+okBU5/CbXHup7w+fS6bRBNOwlkPmLAWAv2vWqXRH2C8YhWDSsuQBYe/NLZNHptXF99EG7EcxTDjktoAgKjeeVsmgIWHW4NcnyJNNUdmBWnYtMEvCtQJFPiaYnnbl6Hv1zSqSf8At3FVlgLHSahtwC/hft6V2I2spVrEHmCKw/tuiMiuIRdSGwcXBvVQ+T61Imfxva4jCBy0algQSoJB51K9DAdMVK5Xs69dHAq18G1aGBtREpAsgcbgfxUv08s0soUptUm1710cUewCJbbU9q/euzFgalbOPP8AITjUQzSpudrxjYE5hbH5nlS2fQsmsVxlpSc9FH/lMJPERGDncTbBtcD0FU4mFKxMhJbGOgrqas4kAEx71R33scezYAfvS/VRmFC0TuHJJKhjyHQfvTPXr4O1wpL2sT19b0s1T7WG1QxIIyRn/FJKgFeuj8fShhcWvu6m1KdDEfEHME+zXQyQFdPdjaM5ckd6AI36ptqhQ2Ft7RAqkIJbSMo3g3vhSMnnTfQl0hVTuJ3WC4xak0p1SIPvWABueh9wHToKZaSTxJ1hFt6KC1j7I6/HnTENI9Q/iWYEAW9B/MV7qOJzSRmyupbCsy2Fz1oMThUeUdCNqkc6Nk8PiOmXw2tIv4SeVvT5/Kk10NMy0Ma2u7M4Dbdvr1J+tNliOwIsYF7W5k5NCcM0M+pkCIr7nN2HL3fneum4iYeB8PkKEPqSt4gfw881jDG3s2lNJdHMcQgkdPBHlIbkBc96ccG4dqk06zvK/hst7MLDnQ3B9VoI9OXeQs5BO5zc3I510R4tok4YIo2DeIu0KM2rfj0Y8ndnLcR1S6jXbVAAiJX3mtEI5jPf0oTjIXRukwIs+CR6daBTisV7iQ15ueEnI9LDOKiPATfGa2V9vM0mj4vCB7X0ryTjENr7xWSxS/DXyROhWUFb3qUih4xARbeBapT4S/A8sf0QcPj8TVRFfM24eXv766WKOcEC0e4EnAvjvXb/AGn4Rw3TcLeTTaGCN1tZo1C2yOtc5p4YkWRFwDlsWv8AGvWqjyW7AZFZmW67mbni1x61XX/eacXdR4bZCjlfvRJRGcWvtLZJPQDlQ+pWPY6qNoI5X60CFnE2iOl37zt3EDuxpbO0spQKhFjby/Sm3EAWWNkjFgMlehtS2ZJVVAO4sOoP/lIDf+h8SIxNIF25C3yTQiaSGNhJNa6m4C5J93amWkv4oEuAeaqP1oiXQbpi67FB6DNvSgDmdSksjKRGwQHGcmj+DqzzGScBN6hAo5Xtk/T60Rq4IomBgcSkghiOhvfpWbliIDpAEULckd+Vz8fypgHGBEZowNzRkjaM2z295oOLT6lNQHhY3uRZcgeh99NJ5PvxHHYeNbcBgn+ACrwWXiJAjZIx5TYXue/ytQIJ0eq1eiE7gK+0CzDFscx8KrFojrpvH1crSmRObnNrdqMGmXVM6Afdv7B6ZHI/zrWQ4edPKIN7qoHlsb+/4UwNJOG6OLTKpRWCnbuGDnF680XD1jGLZFxeiWhtpbI1wDfPUDNXgxJFtGHW4PMXvf8Ab50DRzv2xU/2/SqDd/EO23M2XNcgLrZkHlf6GvpvHfshxHjrQTaCWCPwgSFfcLsSD0HpS0f6Z8aAk2y6PaTcAs3PoOVRxZopI4gBlGSfhXjLIwW2TuuQetds3+mXHwm4SaK98gSEfpXsf+m3Hf8AnpcZ/wBz/FLiyuaOMZQ3Pn1tUrrm/wBOPtArFgunIPeW36VKOLFyR9O14WbTSRNGSGWxzzriE0r/ANOuLSRkgg+hxXYySLcDaB/1k/euc4vFKhaWEMUvcre+PhWrRiLFhctuwqDLX5k9qz1EYaLdt8xJyaZRKk8W67MqjIA696oFVyVZbbuS0mM5rVRSvEsce64a97UNFp7TO86gMTay9B/k105gWOF1VgLG5HWketU/1DNEpK9vlUobMDpyoEi4O7Dk4q+lmOnZizqwYWN+nX3VUsvhCYBlsMR3vfNeaNX1xlhfy3Y9Pa+P6e+gROIoNROg0zMYxa98Y9LdKycNDIfDyxUhQeXQA/mflTOGAQxzLJaz4VSTiwP60OF365AFDpex3D2eo/WmBnoIzHxBJpJDIx3JcgjkMW/em2iXw5ZJGz41tp7MD/PpWWt0q6R4ZYmbaVLgKc3sRai0jk/pkkb2osk9zYm/5UBQSPEgjSSNQUsLqR1vVoy0uqWTmqgj3jn+9aRu0sBhsF2A5HX+XqmjifwgbWNuQPO98/WmBdV3owQAgHr0Frn53ovgmgeQxGTyqhJCnp1tWcpZXBWwB8rD0NOeEGOORRK4F7ZPKkB0GjhVYrWblytW7LY5FvhWigFAym4PKxuDXhupsc9KoRXbj1q22xvXi23XANhzNq23huV7UWBS1+f1qVYG/tfnUosDl54pLHaWb1MdJuIaF5k8OQhN3PFr11IXcfLLsF/Z6fWpJEGGZIm/7AVoKz55M0+gURoIypB2kt/LUBLr5oLRq5Ejm7Ntxb0rseJcOil4lA04BiUYVB5b9zQ+t4ZpppCqoxtya/Ks5bGhPEyuU8S+0i5U8/fXsywXLgi/IY5mnkfCwsIikO5zneQLiguL8PMaRLp7GQZY9h3NSM5WfTtEzsx9pi1x0oLSamOBzIwMajnuPTt+pNMteJI9i6g7ib3NsD/FI9ZoJjqCnmFzhgP53pAMG4mNRNG0a+GitYYtcn0/n1ong+ntIkjyXMhOWPNv3tel2l4MXdDJIzgnGPZ6U+0PCXDqxDKyXC3GVv2tiixpBmoijndkQ5RSF9M8/wCdq2gjJQxyC5c2OeQAF/1q+n4YIxdpW3EAWI+l+v8Aisn0uti19gu9bXJqkrE2EQaciJpBglQBb5Vppp0idlcDyrg9LVvouFa3U4LeGGBtYjBv2qH7JayJ0kGqMkY5q2CfTHSnQrFk7xOBLqJtiBvK1/rTLheqG9Qw3I2I2W5DetEQcDjsBLoFDBslkvetdN9mov6hZhpWVVNljF9o9bdDUjOi4U00Z8OQeS11seVMwLi4BLdc8qD0ekaNFLknqFNFswX8F/jVIRV1ZQbXseYvWaMFuqgYObmrMwtyJv2rINsuLYti1ABIOLuVt2qVmgduYUW6k3qUACmK1gQrA1Bpxe3hoK38DYP90ACqtKye2zkHmQLVYjCThsMxHjRIR3FCjgMUcrNBKy35gi9vdTEeC1rs3xJqIFLnbKx+NKgF/wDaGtbx7m2TtzzrMcIBP/0MWFzkCmwEpH+78MVUqwBXmvcrcmpcRiDX8B0Oqg8NlJub7q5XinBxoZ1YMGjNg3pX0i7WzGDbrf8AShdRpIdWpWSAEH1tT4oLPmg4jBCqxxou62AvPvzqsXF2/qNQZQTEhHnQ3W9811PEPsYs2pXUcPbwpQLbWGLVNJ9l9VDDsnRGLkmSx53xb3WA+VRxHYHJBqdZw5ZomICBpVVSL3AuBftR32a1byJHIyM28AsdtgPnRPB+BanQq8ZkUpbau42x7qfwaBI1BcqSOQHKmlQG0NpEDbK1IDXugNUUCx2tYDkBXlyFw1z1saokuvlUjYM+tWFh7SEG2ADVFdyo85F+h5ipukDZHLuKKA9aQYHKqvdvKjMDbNVdnN9oU35C1eKtu+7q1+nuooZ6LYaxtbl616qptFxn38qwM4VljKlifp60QDZQUUG5tbsO9OhGgeNAQT/ipWbNe4ABtz9alKgByWVgxjFj03VZZr3LIbAc91SpVAW8WE+1v5YtXpETDBvnNxUqUAZiOxIRgCDVgji1pG3XqVKQHo3iMlnNvcM1EDhQygbfWpUpgarIVsrC/fOK9kliKELe5xyqVKkGYtJucgcgbGoxTaW61KlUIqChUEWyLgm9SUopRLkg9R1NSpSQyMLPttzz8K9S5QyMTbBOeQqVKYEdbqLcweV+VeXtbJuQTf3VKlAFJ4i4Ci9icnF+V62DlV23Ns274qVKAKozR3/Ftxc8zUqVKAP/2Q=="/>
          <p:cNvSpPr>
            <a:spLocks noChangeAspect="1" noChangeArrowheads="1"/>
          </p:cNvSpPr>
          <p:nvPr/>
        </p:nvSpPr>
        <p:spPr bwMode="auto">
          <a:xfrm>
            <a:off x="1679576" y="-647700"/>
            <a:ext cx="1362075" cy="13620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538" name="AutoShape 10" descr="data:image/jpg;base64,/9j/4AAQSkZJRgABAQAAAQABAAD/2wBDAAkGBwgHBgkIBwgKCgkLDRYPDQwMDRsUFRAWIB0iIiAdHx8kKDQsJCYxJx8fLT0tMTU3Ojo6Iys/RD84QzQ5Ojf/2wBDAQoKCg0MDRoPDxo3JR8lNzc3Nzc3Nzc3Nzc3Nzc3Nzc3Nzc3Nzc3Nzc3Nzc3Nzc3Nzc3Nzc3Nzc3Nzc3Nzc3Nzf/wAARCACnAKcDASIAAhEBAxEB/8QAGwAAAgMBAQEAAAAAAAAAAAAABAUAAgMGAQf/xAA4EAACAQMCBAMFBwMFAQEAAAABAgMAESEEEgUxQVETImEycYGRoQYjQrHB0fAUFeEHM1Jy8SRi/8QAGQEAAwEBAQAAAAAAAAAAAAAAAAECAwQF/8QAIxEAAgICAgIDAQEBAAAAAAAAAAECEQMxEiETIgRBUXFhsf/aAAwDAQACEQMRAD8A448ZgtlWA715qoRJPp33AAnN+tBp9nZdwL6nI7LTZ4lRoiRfaR1tXlTeODXjZ6sFkmnzQzWNdoselaQfdzrblfpVBfberRnIPWuJvs6qtF8CYhw23vg1otrYNeILgkmrBVvyqGyqPPMemK0jFQcuVQNY0rA023Ne2C8747VXdUDG9rEn0oVvQPrZjrF0igyahYwLXuwFKBxbTBzHw3RyTtexZECr8zRJ4Iuo1DajUb5vNhWPkX0tRDyQ6ZCqkIFxYLXWoKK03/w5nK3tIH0basyFtRHDCpyI1GR7z1pqklgMg+6k0jxSS7zPIL9BijIzAQNoLHGSeVOcG/oIyX6M1YHN62RxyvQUYsF8oI71WfXQaQA6iRIwe5rJJt0jRyS2NVcDma0WVTgEm3pSnS8V0Wp/2tQrUerMVBF/lWitdNCTUtMKQBrbd1+2asQDjrWCM3U5rbKnc5OeV6tMHo58cK1/D5JBw/UAI7FrOLgXPapXQbfMGBJv8ala8mYeNfR86+0ern0cETaVlTe9s56VvCTJpYHeS9wCWHWt+N8NXWaRUzuU3Fq9SFYdPFEFwgAzWFx8SS3ZqlLyNvQda6C3IivEraymMHNwKqi1zPZuiyXPWtLAD1qouOVWLHtUjLICc16SF5/OqrusTavYonlcMbhegrTHic2ZzyKKNI03WaRgqHvi/uqzaiFCUiFmC33D3c6B18wQhGdlP4QW69rUsn1SxTltzZUquf5nP0r08WGMfo8/LmkxvPq5JFUrKEjBBDW/OqDWGRBGsKySG4J20GfCl8zPtULYEXsfU/Kt9NaDwHZtqlid0fI2zf8AnUCujRz22SYo0i2UBwbDy4U9qro9YkkphLowDXYhcgWP1/apIrIsKiYNHKAJtwsyEMRevFEVpEjO3zgSf/nv+9/UVQv4MA4iO1G3Lj3qe1ANw3Qa/XzT6kLO48oVjhPhR2jjA1IaTzlQSVzzOP1+tC6rh8eqXxoW2Ol1Vh+K18EfA5rmnhSuUXR0QzWqkrCTwrQImIY0UDNhR+jKeAvguCgAAzSZeDtqFXdrHMf4gOtPNPCsUQRAdgtXFJf6dkP5Rsu7dkC3evZCdthi/wAq8BzZc1re6G/TnQi2YwK1yL8uWalawzRKbF0v/wBhUqyej5zpuPyyj7xVUCnckRljRm5MA2DUh4ToFykMZ9SL0RIvgoLLYDAtWeWcJP0VCxxml7M1RPuwPSoq1pEylBuOauFU5BrnZsmZAZzUJFr4rzUypCcm5PIUvfUlibgC46HPwFa4sMsjM8maMEMopSvm8pUc70JPqrOJombzAnahsSO3xoF9TujaOMsWY7WBxb/NaRuG9hgzIhKBjjB7fEe+1eljxqCPPyZXNldQTqViO/ckQayjBJI5EH4/KlfFZDFHBIsm7w3TPVjfNNtQWjlmjAZWjbne11tztSzimxdOQVfC3UAXF7g8+nK/yraOzFm8usaOBJCgMYxkeyLVis7iKOOJyyr94y3tfGbAdc/Sl3970qqYJpChcm5K8vfWOklDzIkBDgXA2fn6+6qoVnVrNHPaSTb4chbdzNj/AMvpej0MUkcMjRrHMFYBv+Rx86T8MlW2xQpQtuttvtGB8et6MhZRCAib0XbLEVOCGJJA+gqWNDWFVjlZlOzxWdy23lezW/KpHFsCbRZw179Ctug9aw3htQpa52SMwQZuSQAL+l7URpwdMyxTteQ23eqm/f3WoGKZNUYtRqEV5IhvKjAyO9POFoq6VYy/iG1yzm5NIPtHGdLrVkBBV49xuPT6GiuDan7lfDfdgYHp3rmzYk1aN8OVp0zo1hQ5VQDVZYY2jZWUWPPFewuXjBGD1ryZZ308ngyBJCLKxFwDXKujvb6Fo0Gh0LeJIPEceyhNzY1KMh4XGkZeVf6iZhck/pepV9Mz4t6OegcjO6tHbcuWBFBQ2X/2tGc4sB8q5ns3oYac3QGrSyLEhYnkKEjcqoubCsNRK0rbFUnHccqvFi8k6MsuTxxKSSvIfFmUgfhBBzQc8qGFnsCy9ACL1pqXXfsDX2eUm/XsByoDVxArFCVPiHzEk3+VenGKXSPNlJt2zTTNtiB8uLk4+NMIF2QqcghgSDazKM/Uj6UCtovDtt2Hqehvb/NelibmQBrXAAxYD/NvlVvshBxd3ctGLkMBfcSDk49f57wOFbiEJhhspdCDk59c9elBNNKZl00RBaS2xEyD0/8AaeJEvDtKYiSdXKOV77Rbp86KoLs+dcc0T6WdA9/MvU9a14HqWGuj2oi7Y9t0FjjN/f612snDIJV26tAwAubqCB8aw03DdIj/APyxRoyn28AsPdVPItC4s94ZNskJk2l40F92N3Pry7imWiEassKk+GwKqu32OdwR8vlesZNG0TrFGkrA4LBb7D3937mio4SVJY+Yksvmsb2yOdTRRNWjQrpp0Pngc7rc2zexHckfC9MYJFnigabzSC2BzFIW1amNFnfpa4PmNNOHNvnVleM3vgNkelTYwj7QaSWfTQOJCt3sqWuTjv8AClcGk1mnZfGUKHGSgx/inP2pXUvwqJtGW3wyhmKH+XpRwv7S6mOZY9YqyocMrLtZfUVbQhtwrUebaWbP4mPM02jLKRaxB5g3vSXVjT6iCTU8Pba4G8RgWvRfA+KRcRgQ7gJAMg88VyZsTXsjr+PlT9WNsdKlT4VK5zrOFCkCrW8t+1UV7n2qtK+yMsSNoGetZcW3RTlSs1BBUnntHL19awgciQq20Mbs0oyPQCi4YG/oVVssxLseXPoaBEltQ8O6wFgSo54ya9LFj4Ro8vLk5ysrEoaUFi/tEhibEjsBbFKdZJ400zDduYlcm+O+af7wsPlfYv8Ay5E+grjWfVSM4WKRlBIYkE2NbxRixpBIUVvurkx2Yg87HHuqsmoj0+kErk2e4C3yRi2elDLqYyLtExlsF2bbX7n8vlQ7yiaVX1AHhrhYr4vyue/THpVcSbD+E6h0dtZObTOhESW9gWFm/amOg8Uy75HYu55k8qSwiR9VvmY3Izbp2xXTcLkQIPKwFuht9ev0pgNJAGhESkgDs3XqfT415AhSVNlznCgjPz/KqQI2oiYtGy2FhY4+tMdLFMjB3G1OhfkM+nM9KzceykzDVGGBV3zfeDmGAFqxczSp4MKqQTfaDcj1B7Xv61STxH1sjLZgCQtwLC3SmfB9sWojWa0YU8r/AFHpWMpNukbKP2JDw8Qtukju+6zMRf6/P5V0fBuHJqRDeMWBsWA5ChftDo3aZdTw/iA2EXk0+okBU5/CbXHup7w+fS6bRBNOwlkPmLAWAv2vWqXRH2C8YhWDSsuQBYe/NLZNHptXF99EG7EcxTDjktoAgKjeeVsmgIWHW4NcnyJNNUdmBWnYtMEvCtQJFPiaYnnbl6Hv1zSqSf8At3FVlgLHSahtwC/hft6V2I2spVrEHmCKw/tuiMiuIRdSGwcXBvVQ+T61Imfxva4jCBy0algQSoJB51K9DAdMVK5Xs69dHAq18G1aGBtREpAsgcbgfxUv08s0soUptUm1710cUewCJbbU9q/euzFgalbOPP8AITjUQzSpudrxjYE5hbH5nlS2fQsmsVxlpSc9FH/lMJPERGDncTbBtcD0FU4mFKxMhJbGOgrqas4kAEx71R33scezYAfvS/VRmFC0TuHJJKhjyHQfvTPXr4O1wpL2sT19b0s1T7WG1QxIIyRn/FJKgFeuj8fShhcWvu6m1KdDEfEHME+zXQyQFdPdjaM5ckd6AI36ptqhQ2Ft7RAqkIJbSMo3g3vhSMnnTfQl0hVTuJ3WC4xak0p1SIPvWABueh9wHToKZaSTxJ1hFt6KC1j7I6/HnTENI9Q/iWYEAW9B/MV7qOJzSRmyupbCsy2Fz1oMThUeUdCNqkc6Nk8PiOmXw2tIv4SeVvT5/Kk10NMy0Ma2u7M4Dbdvr1J+tNliOwIsYF7W5k5NCcM0M+pkCIr7nN2HL3fneum4iYeB8PkKEPqSt4gfw881jDG3s2lNJdHMcQgkdPBHlIbkBc96ccG4dqk06zvK/hst7MLDnQ3B9VoI9OXeQs5BO5zc3I510R4tok4YIo2DeIu0KM2rfj0Y8ndnLcR1S6jXbVAAiJX3mtEI5jPf0oTjIXRukwIs+CR6daBTisV7iQ15ueEnI9LDOKiPATfGa2V9vM0mj4vCB7X0ryTjENr7xWSxS/DXyROhWUFb3qUih4xARbeBapT4S/A8sf0QcPj8TVRFfM24eXv766WKOcEC0e4EnAvjvXb/AGn4Rw3TcLeTTaGCN1tZo1C2yOtc5p4YkWRFwDlsWv8AGvWqjyW7AZFZmW67mbni1x61XX/eacXdR4bZCjlfvRJRGcWvtLZJPQDlQ+pWPY6qNoI5X60CFnE2iOl37zt3EDuxpbO0spQKhFjby/Sm3EAWWNkjFgMlehtS2ZJVVAO4sOoP/lIDf+h8SIxNIF25C3yTQiaSGNhJNa6m4C5J93amWkv4oEuAeaqP1oiXQbpi67FB6DNvSgDmdSksjKRGwQHGcmj+DqzzGScBN6hAo5Xtk/T60Rq4IomBgcSkghiOhvfpWbliIDpAEULckd+Vz8fypgHGBEZowNzRkjaM2z295oOLT6lNQHhY3uRZcgeh99NJ5PvxHHYeNbcBgn+ACrwWXiJAjZIx5TYXue/ytQIJ0eq1eiE7gK+0CzDFscx8KrFojrpvH1crSmRObnNrdqMGmXVM6Afdv7B6ZHI/zrWQ4edPKIN7qoHlsb+/4UwNJOG6OLTKpRWCnbuGDnF680XD1jGLZFxeiWhtpbI1wDfPUDNXgxJFtGHW4PMXvf8Ab50DRzv2xU/2/SqDd/EO23M2XNcgLrZkHlf6GvpvHfshxHjrQTaCWCPwgSFfcLsSD0HpS0f6Z8aAk2y6PaTcAs3PoOVRxZopI4gBlGSfhXjLIwW2TuuQetds3+mXHwm4SaK98gSEfpXsf+m3Hf8AnpcZ/wBz/FLiyuaOMZQ3Pn1tUrrm/wBOPtArFgunIPeW36VKOLFyR9O14WbTSRNGSGWxzzriE0r/ANOuLSRkgg+hxXYySLcDaB/1k/euc4vFKhaWEMUvcre+PhWrRiLFhctuwqDLX5k9qz1EYaLdt8xJyaZRKk8W67MqjIA696oFVyVZbbuS0mM5rVRSvEsce64a97UNFp7TO86gMTay9B/k105gWOF1VgLG5HWketU/1DNEpK9vlUobMDpyoEi4O7Dk4q+lmOnZizqwYWN+nX3VUsvhCYBlsMR3vfNeaNX1xlhfy3Y9Pa+P6e+gROIoNROg0zMYxa98Y9LdKycNDIfDyxUhQeXQA/mflTOGAQxzLJaz4VSTiwP60OF365AFDpex3D2eo/WmBnoIzHxBJpJDIx3JcgjkMW/em2iXw5ZJGz41tp7MD/PpWWt0q6R4ZYmbaVLgKc3sRai0jk/pkkb2osk9zYm/5UBQSPEgjSSNQUsLqR1vVoy0uqWTmqgj3jn+9aRu0sBhsF2A5HX+XqmjifwgbWNuQPO98/WmBdV3owQAgHr0Frn53ovgmgeQxGTyqhJCnp1tWcpZXBWwB8rD0NOeEGOORRK4F7ZPKkB0GjhVYrWblytW7LY5FvhWigFAym4PKxuDXhupsc9KoRXbj1q22xvXi23XANhzNq23huV7UWBS1+f1qVYG/tfnUosDl54pLHaWb1MdJuIaF5k8OQhN3PFr11IXcfLLsF/Z6fWpJEGGZIm/7AVoKz55M0+gURoIypB2kt/LUBLr5oLRq5Ejm7Ntxb0rseJcOil4lA04BiUYVB5b9zQ+t4ZpppCqoxtya/Ks5bGhPEyuU8S+0i5U8/fXsywXLgi/IY5mnkfCwsIikO5zneQLiguL8PMaRLp7GQZY9h3NSM5WfTtEzsx9pi1x0oLSamOBzIwMajnuPTt+pNMteJI9i6g7ib3NsD/FI9ZoJjqCnmFzhgP53pAMG4mNRNG0a+GitYYtcn0/n1ong+ntIkjyXMhOWPNv3tel2l4MXdDJIzgnGPZ6U+0PCXDqxDKyXC3GVv2tiixpBmoijndkQ5RSF9M8/wCdq2gjJQxyC5c2OeQAF/1q+n4YIxdpW3EAWI+l+v8Aisn0uti19gu9bXJqkrE2EQaciJpBglQBb5Vppp0idlcDyrg9LVvouFa3U4LeGGBtYjBv2qH7JayJ0kGqMkY5q2CfTHSnQrFk7xOBLqJtiBvK1/rTLheqG9Qw3I2I2W5DetEQcDjsBLoFDBslkvetdN9mov6hZhpWVVNljF9o9bdDUjOi4U00Z8OQeS11seVMwLi4BLdc8qD0ekaNFLknqFNFswX8F/jVIRV1ZQbXseYvWaMFuqgYObmrMwtyJv2rINsuLYti1ABIOLuVt2qVmgduYUW6k3qUACmK1gQrA1Bpxe3hoK38DYP90ACqtKye2zkHmQLVYjCThsMxHjRIR3FCjgMUcrNBKy35gi9vdTEeC1rs3xJqIFLnbKx+NKgF/wDaGtbx7m2TtzzrMcIBP/0MWFzkCmwEpH+78MVUqwBXmvcrcmpcRiDX8B0Oqg8NlJub7q5XinBxoZ1YMGjNg3pX0i7WzGDbrf8AShdRpIdWpWSAEH1tT4oLPmg4jBCqxxou62AvPvzqsXF2/qNQZQTEhHnQ3W9811PEPsYs2pXUcPbwpQLbWGLVNJ9l9VDDsnRGLkmSx53xb3WA+VRxHYHJBqdZw5ZomICBpVVSL3AuBftR32a1byJHIyM28AsdtgPnRPB+BanQq8ZkUpbau42x7qfwaBI1BcqSOQHKmlQG0NpEDbK1IDXugNUUCx2tYDkBXlyFw1z1saokuvlUjYM+tWFh7SEG2ADVFdyo85F+h5ipukDZHLuKKA9aQYHKqvdvKjMDbNVdnN9oU35C1eKtu+7q1+nuooZ6LYaxtbl616qptFxn38qwM4VljKlifp60QDZQUUG5tbsO9OhGgeNAQT/ipWbNe4ABtz9alKgByWVgxjFj03VZZr3LIbAc91SpVAW8WE+1v5YtXpETDBvnNxUqUAZiOxIRgCDVgji1pG3XqVKQHo3iMlnNvcM1EDhQygbfWpUpgarIVsrC/fOK9kliKELe5xyqVKkGYtJucgcgbGoxTaW61KlUIqChUEWyLgm9SUopRLkg9R1NSpSQyMLPttzz8K9S5QyMTbBOeQqVKYEdbqLcweV+VeXtbJuQTf3VKlAFJ4i4Ci9icnF+V62DlV23Ns274qVKAKozR3/Ftxc8zUqVKAP/2Q=="/>
          <p:cNvSpPr>
            <a:spLocks noChangeAspect="1" noChangeArrowheads="1"/>
          </p:cNvSpPr>
          <p:nvPr/>
        </p:nvSpPr>
        <p:spPr bwMode="auto">
          <a:xfrm>
            <a:off x="1679576" y="-647700"/>
            <a:ext cx="1362075" cy="13620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540" name="AutoShape 12" descr="data:image/jpg;base64,/9j/4AAQSkZJRgABAQAAAQABAAD/2wBDAAkGBwgHBgkIBwgKCgkLDRYPDQwMDRsUFRAWIB0iIiAdHx8kKDQsJCYxJx8fLT0tMTU3Ojo6Iys/RD84QzQ5Ojf/2wBDAQoKCg0MDRoPDxo3JR8lNzc3Nzc3Nzc3Nzc3Nzc3Nzc3Nzc3Nzc3Nzc3Nzc3Nzc3Nzc3Nzc3Nzc3Nzc3Nzc3Nzf/wAARCACnAKcDASIAAhEBAxEB/8QAGwAAAgMBAQEAAAAAAAAAAAAABAUAAgMGAQf/xAA4EAACAQMCBAMFBwMFAQEAAAABAgMAESEEEgUxQVETImEycYGRoQYjQrHB0fAUFeEHM1Jy8SRi/8QAGQEAAwEBAQAAAAAAAAAAAAAAAAECAwQF/8QAIxEAAgICAgIDAQEBAAAAAAAAAAECEQMxEiETIgRBUXFhsf/aAAwDAQACEQMRAD8A448ZgtlWA715qoRJPp33AAnN+tBp9nZdwL6nI7LTZ4lRoiRfaR1tXlTeODXjZ6sFkmnzQzWNdoselaQfdzrblfpVBfberRnIPWuJvs6qtF8CYhw23vg1otrYNeILgkmrBVvyqGyqPPMemK0jFQcuVQNY0rA023Ne2C8747VXdUDG9rEn0oVvQPrZjrF0igyahYwLXuwFKBxbTBzHw3RyTtexZECr8zRJ4Iuo1DajUb5vNhWPkX0tRDyQ6ZCqkIFxYLXWoKK03/w5nK3tIH0basyFtRHDCpyI1GR7z1pqklgMg+6k0jxSS7zPIL9BijIzAQNoLHGSeVOcG/oIyX6M1YHN62RxyvQUYsF8oI71WfXQaQA6iRIwe5rJJt0jRyS2NVcDma0WVTgEm3pSnS8V0Wp/2tQrUerMVBF/lWitdNCTUtMKQBrbd1+2asQDjrWCM3U5rbKnc5OeV6tMHo58cK1/D5JBw/UAI7FrOLgXPapXQbfMGBJv8ala8mYeNfR86+0ern0cETaVlTe9s56VvCTJpYHeS9wCWHWt+N8NXWaRUzuU3Fq9SFYdPFEFwgAzWFx8SS3ZqlLyNvQda6C3IivEraymMHNwKqi1zPZuiyXPWtLAD1qouOVWLHtUjLICc16SF5/OqrusTavYonlcMbhegrTHic2ZzyKKNI03WaRgqHvi/uqzaiFCUiFmC33D3c6B18wQhGdlP4QW69rUsn1SxTltzZUquf5nP0r08WGMfo8/LmkxvPq5JFUrKEjBBDW/OqDWGRBGsKySG4J20GfCl8zPtULYEXsfU/Kt9NaDwHZtqlid0fI2zf8AnUCujRz22SYo0i2UBwbDy4U9qro9YkkphLowDXYhcgWP1/apIrIsKiYNHKAJtwsyEMRevFEVpEjO3zgSf/nv+9/UVQv4MA4iO1G3Lj3qe1ANw3Qa/XzT6kLO48oVjhPhR2jjA1IaTzlQSVzzOP1+tC6rh8eqXxoW2Ol1Vh+K18EfA5rmnhSuUXR0QzWqkrCTwrQImIY0UDNhR+jKeAvguCgAAzSZeDtqFXdrHMf4gOtPNPCsUQRAdgtXFJf6dkP5Rsu7dkC3evZCdthi/wAq8BzZc1re6G/TnQi2YwK1yL8uWalawzRKbF0v/wBhUqyej5zpuPyyj7xVUCnckRljRm5MA2DUh4ToFykMZ9SL0RIvgoLLYDAtWeWcJP0VCxxml7M1RPuwPSoq1pEylBuOauFU5BrnZsmZAZzUJFr4rzUypCcm5PIUvfUlibgC46HPwFa4sMsjM8maMEMopSvm8pUc70JPqrOJombzAnahsSO3xoF9TujaOMsWY7WBxb/NaRuG9hgzIhKBjjB7fEe+1eljxqCPPyZXNldQTqViO/ckQayjBJI5EH4/KlfFZDFHBIsm7w3TPVjfNNtQWjlmjAZWjbne11tztSzimxdOQVfC3UAXF7g8+nK/yraOzFm8usaOBJCgMYxkeyLVis7iKOOJyyr94y3tfGbAdc/Sl3970qqYJpChcm5K8vfWOklDzIkBDgXA2fn6+6qoVnVrNHPaSTb4chbdzNj/AMvpej0MUkcMjRrHMFYBv+Rx86T8MlW2xQpQtuttvtGB8et6MhZRCAib0XbLEVOCGJJA+gqWNDWFVjlZlOzxWdy23lezW/KpHFsCbRZw179Ctug9aw3htQpa52SMwQZuSQAL+l7URpwdMyxTteQ23eqm/f3WoGKZNUYtRqEV5IhvKjAyO9POFoq6VYy/iG1yzm5NIPtHGdLrVkBBV49xuPT6GiuDan7lfDfdgYHp3rmzYk1aN8OVp0zo1hQ5VQDVZYY2jZWUWPPFewuXjBGD1ryZZ308ngyBJCLKxFwDXKujvb6Fo0Gh0LeJIPEceyhNzY1KMh4XGkZeVf6iZhck/pepV9Mz4t6OegcjO6tHbcuWBFBQ2X/2tGc4sB8q5ns3oYac3QGrSyLEhYnkKEjcqoubCsNRK0rbFUnHccqvFi8k6MsuTxxKSSvIfFmUgfhBBzQc8qGFnsCy9ACL1pqXXfsDX2eUm/XsByoDVxArFCVPiHzEk3+VenGKXSPNlJt2zTTNtiB8uLk4+NMIF2QqcghgSDazKM/Uj6UCtovDtt2Hqehvb/NelibmQBrXAAxYD/NvlVvshBxd3ctGLkMBfcSDk49f57wOFbiEJhhspdCDk59c9elBNNKZl00RBaS2xEyD0/8AaeJEvDtKYiSdXKOV77Rbp86KoLs+dcc0T6WdA9/MvU9a14HqWGuj2oi7Y9t0FjjN/f612snDIJV26tAwAubqCB8aw03DdIj/APyxRoyn28AsPdVPItC4s94ZNskJk2l40F92N3Pry7imWiEassKk+GwKqu32OdwR8vlesZNG0TrFGkrA4LBb7D3937mio4SVJY+Yksvmsb2yOdTRRNWjQrpp0Pngc7rc2zexHckfC9MYJFnigabzSC2BzFIW1amNFnfpa4PmNNOHNvnVleM3vgNkelTYwj7QaSWfTQOJCt3sqWuTjv8AClcGk1mnZfGUKHGSgx/inP2pXUvwqJtGW3wyhmKH+XpRwv7S6mOZY9YqyocMrLtZfUVbQhtwrUebaWbP4mPM02jLKRaxB5g3vSXVjT6iCTU8Pba4G8RgWvRfA+KRcRgQ7gJAMg88VyZsTXsjr+PlT9WNsdKlT4VK5zrOFCkCrW8t+1UV7n2qtK+yMsSNoGetZcW3RTlSs1BBUnntHL19awgciQq20Mbs0oyPQCi4YG/oVVssxLseXPoaBEltQ8O6wFgSo54ya9LFj4Ro8vLk5ysrEoaUFi/tEhibEjsBbFKdZJ400zDduYlcm+O+af7wsPlfYv8Ay5E+grjWfVSM4WKRlBIYkE2NbxRixpBIUVvurkx2Yg87HHuqsmoj0+kErk2e4C3yRi2elDLqYyLtExlsF2bbX7n8vlQ7yiaVX1AHhrhYr4vyue/THpVcSbD+E6h0dtZObTOhESW9gWFm/amOg8Uy75HYu55k8qSwiR9VvmY3Izbp2xXTcLkQIPKwFuht9ev0pgNJAGhESkgDs3XqfT415AhSVNlznCgjPz/KqQI2oiYtGy2FhY4+tMdLFMjB3G1OhfkM+nM9KzceykzDVGGBV3zfeDmGAFqxczSp4MKqQTfaDcj1B7Xv61STxH1sjLZgCQtwLC3SmfB9sWojWa0YU8r/AFHpWMpNukbKP2JDw8Qtukju+6zMRf6/P5V0fBuHJqRDeMWBsWA5ChftDo3aZdTw/iA2EXk0+okBU5/CbXHup7w+fS6bRBNOwlkPmLAWAv2vWqXRH2C8YhWDSsuQBYe/NLZNHptXF99EG7EcxTDjktoAgKjeeVsmgIWHW4NcnyJNNUdmBWnYtMEvCtQJFPiaYnnbl6Hv1zSqSf8At3FVlgLHSahtwC/hft6V2I2spVrEHmCKw/tuiMiuIRdSGwcXBvVQ+T61Imfxva4jCBy0algQSoJB51K9DAdMVK5Xs69dHAq18G1aGBtREpAsgcbgfxUv08s0soUptUm1710cUewCJbbU9q/euzFgalbOPP8AITjUQzSpudrxjYE5hbH5nlS2fQsmsVxlpSc9FH/lMJPERGDncTbBtcD0FU4mFKxMhJbGOgrqas4kAEx71R33scezYAfvS/VRmFC0TuHJJKhjyHQfvTPXr4O1wpL2sT19b0s1T7WG1QxIIyRn/FJKgFeuj8fShhcWvu6m1KdDEfEHME+zXQyQFdPdjaM5ckd6AI36ptqhQ2Ft7RAqkIJbSMo3g3vhSMnnTfQl0hVTuJ3WC4xak0p1SIPvWABueh9wHToKZaSTxJ1hFt6KC1j7I6/HnTENI9Q/iWYEAW9B/MV7qOJzSRmyupbCsy2Fz1oMThUeUdCNqkc6Nk8PiOmXw2tIv4SeVvT5/Kk10NMy0Ma2u7M4Dbdvr1J+tNliOwIsYF7W5k5NCcM0M+pkCIr7nN2HL3fneum4iYeB8PkKEPqSt4gfw881jDG3s2lNJdHMcQgkdPBHlIbkBc96ccG4dqk06zvK/hst7MLDnQ3B9VoI9OXeQs5BO5zc3I510R4tok4YIo2DeIu0KM2rfj0Y8ndnLcR1S6jXbVAAiJX3mtEI5jPf0oTjIXRukwIs+CR6daBTisV7iQ15ueEnI9LDOKiPATfGa2V9vM0mj4vCB7X0ryTjENr7xWSxS/DXyROhWUFb3qUih4xARbeBapT4S/A8sf0QcPj8TVRFfM24eXv766WKOcEC0e4EnAvjvXb/AGn4Rw3TcLeTTaGCN1tZo1C2yOtc5p4YkWRFwDlsWv8AGvWqjyW7AZFZmW67mbni1x61XX/eacXdR4bZCjlfvRJRGcWvtLZJPQDlQ+pWPY6qNoI5X60CFnE2iOl37zt3EDuxpbO0spQKhFjby/Sm3EAWWNkjFgMlehtS2ZJVVAO4sOoP/lIDf+h8SIxNIF25C3yTQiaSGNhJNa6m4C5J93amWkv4oEuAeaqP1oiXQbpi67FB6DNvSgDmdSksjKRGwQHGcmj+DqzzGScBN6hAo5Xtk/T60Rq4IomBgcSkghiOhvfpWbliIDpAEULckd+Vz8fypgHGBEZowNzRkjaM2z295oOLT6lNQHhY3uRZcgeh99NJ5PvxHHYeNbcBgn+ACrwWXiJAjZIx5TYXue/ytQIJ0eq1eiE7gK+0CzDFscx8KrFojrpvH1crSmRObnNrdqMGmXVM6Afdv7B6ZHI/zrWQ4edPKIN7qoHlsb+/4UwNJOG6OLTKpRWCnbuGDnF680XD1jGLZFxeiWhtpbI1wDfPUDNXgxJFtGHW4PMXvf8Ab50DRzv2xU/2/SqDd/EO23M2XNcgLrZkHlf6GvpvHfshxHjrQTaCWCPwgSFfcLsSD0HpS0f6Z8aAk2y6PaTcAs3PoOVRxZopI4gBlGSfhXjLIwW2TuuQetds3+mXHwm4SaK98gSEfpXsf+m3Hf8AnpcZ/wBz/FLiyuaOMZQ3Pn1tUrrm/wBOPtArFgunIPeW36VKOLFyR9O14WbTSRNGSGWxzzriE0r/ANOuLSRkgg+hxXYySLcDaB/1k/euc4vFKhaWEMUvcre+PhWrRiLFhctuwqDLX5k9qz1EYaLdt8xJyaZRKk8W67MqjIA696oFVyVZbbuS0mM5rVRSvEsce64a97UNFp7TO86gMTay9B/k105gWOF1VgLG5HWketU/1DNEpK9vlUobMDpyoEi4O7Dk4q+lmOnZizqwYWN+nX3VUsvhCYBlsMR3vfNeaNX1xlhfy3Y9Pa+P6e+gROIoNROg0zMYxa98Y9LdKycNDIfDyxUhQeXQA/mflTOGAQxzLJaz4VSTiwP60OF365AFDpex3D2eo/WmBnoIzHxBJpJDIx3JcgjkMW/em2iXw5ZJGz41tp7MD/PpWWt0q6R4ZYmbaVLgKc3sRai0jk/pkkb2osk9zYm/5UBQSPEgjSSNQUsLqR1vVoy0uqWTmqgj3jn+9aRu0sBhsF2A5HX+XqmjifwgbWNuQPO98/WmBdV3owQAgHr0Frn53ovgmgeQxGTyqhJCnp1tWcpZXBWwB8rD0NOeEGOORRK4F7ZPKkB0GjhVYrWblytW7LY5FvhWigFAym4PKxuDXhupsc9KoRXbj1q22xvXi23XANhzNq23huV7UWBS1+f1qVYG/tfnUosDl54pLHaWb1MdJuIaF5k8OQhN3PFr11IXcfLLsF/Z6fWpJEGGZIm/7AVoKz55M0+gURoIypB2kt/LUBLr5oLRq5Ejm7Ntxb0rseJcOil4lA04BiUYVB5b9zQ+t4ZpppCqoxtya/Ks5bGhPEyuU8S+0i5U8/fXsywXLgi/IY5mnkfCwsIikO5zneQLiguL8PMaRLp7GQZY9h3NSM5WfTtEzsx9pi1x0oLSamOBzIwMajnuPTt+pNMteJI9i6g7ib3NsD/FI9ZoJjqCnmFzhgP53pAMG4mNRNG0a+GitYYtcn0/n1ong+ntIkjyXMhOWPNv3tel2l4MXdDJIzgnGPZ6U+0PCXDqxDKyXC3GVv2tiixpBmoijndkQ5RSF9M8/wCdq2gjJQxyC5c2OeQAF/1q+n4YIxdpW3EAWI+l+v8Aisn0uti19gu9bXJqkrE2EQaciJpBglQBb5Vppp0idlcDyrg9LVvouFa3U4LeGGBtYjBv2qH7JayJ0kGqMkY5q2CfTHSnQrFk7xOBLqJtiBvK1/rTLheqG9Qw3I2I2W5DetEQcDjsBLoFDBslkvetdN9mov6hZhpWVVNljF9o9bdDUjOi4U00Z8OQeS11seVMwLi4BLdc8qD0ekaNFLknqFNFswX8F/jVIRV1ZQbXseYvWaMFuqgYObmrMwtyJv2rINsuLYti1ABIOLuVt2qVmgduYUW6k3qUACmK1gQrA1Bpxe3hoK38DYP90ACqtKye2zkHmQLVYjCThsMxHjRIR3FCjgMUcrNBKy35gi9vdTEeC1rs3xJqIFLnbKx+NKgF/wDaGtbx7m2TtzzrMcIBP/0MWFzkCmwEpH+78MVUqwBXmvcrcmpcRiDX8B0Oqg8NlJub7q5XinBxoZ1YMGjNg3pX0i7WzGDbrf8AShdRpIdWpWSAEH1tT4oLPmg4jBCqxxou62AvPvzqsXF2/qNQZQTEhHnQ3W9811PEPsYs2pXUcPbwpQLbWGLVNJ9l9VDDsnRGLkmSx53xb3WA+VRxHYHJBqdZw5ZomICBpVVSL3AuBftR32a1byJHIyM28AsdtgPnRPB+BanQq8ZkUpbau42x7qfwaBI1BcqSOQHKmlQG0NpEDbK1IDXugNUUCx2tYDkBXlyFw1z1saokuvlUjYM+tWFh7SEG2ADVFdyo85F+h5ipukDZHLuKKA9aQYHKqvdvKjMDbNVdnN9oU35C1eKtu+7q1+nuooZ6LYaxtbl616qptFxn38qwM4VljKlifp60QDZQUUG5tbsO9OhGgeNAQT/ipWbNe4ABtz9alKgByWVgxjFj03VZZr3LIbAc91SpVAW8WE+1v5YtXpETDBvnNxUqUAZiOxIRgCDVgji1pG3XqVKQHo3iMlnNvcM1EDhQygbfWpUpgarIVsrC/fOK9kliKELe5xyqVKkGYtJucgcgbGoxTaW61KlUIqChUEWyLgm9SUopRLkg9R1NSpSQyMLPttzz8K9S5QyMTbBOeQqVKYEdbqLcweV+VeXtbJuQTf3VKlAFJ4i4Ci9icnF+V62DlV23Ns274qVKAKozR3/Ftxc8zUqVKAP/2Q=="/>
          <p:cNvSpPr>
            <a:spLocks noChangeAspect="1" noChangeArrowheads="1"/>
          </p:cNvSpPr>
          <p:nvPr/>
        </p:nvSpPr>
        <p:spPr bwMode="auto">
          <a:xfrm>
            <a:off x="1679576" y="-647700"/>
            <a:ext cx="1362075" cy="13620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2542" name="Picture 14" descr="http://t2.gstatic.com/images?q=tbn:ANd9GcQhVVHn1QllLGclg07Tj7k0W1hN-ScEuRu7VJJIRfhfrajnhyM&amp;t=1&amp;usg=__ONlDATIL5kBgD1vqEzSiVpGOr4o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1584" y="3789040"/>
            <a:ext cx="1357322" cy="1156238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923220" y="4003355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&gt;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52046" y="4003355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&gt;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52310" y="4003355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&gt;</a:t>
            </a:r>
          </a:p>
        </p:txBody>
      </p:sp>
      <p:sp>
        <p:nvSpPr>
          <p:cNvPr id="22544" name="AutoShape 16" descr="data:image/jpg;base64,/9j/4AAQSkZJRgABAQAAAQABAAD/2wBDAAkGBwgHBgkIBwgKCgkLDRYPDQwMDRsUFRAWIB0iIiAdHx8kKDQsJCYxJx8fLT0tMTU3Ojo6Iys/RD84QzQ5Ojf/2wBDAQoKCg0MDRoPDxo3JR8lNzc3Nzc3Nzc3Nzc3Nzc3Nzc3Nzc3Nzc3Nzc3Nzc3Nzc3Nzc3Nzc3Nzc3Nzc3Nzc3Nzf/wAARCACxANIDASIAAhEBAxEB/8QAGwAAAgMBAQEAAAAAAAAAAAAABAUAAgMGAQf/xABIEAACAQMCAwUFBQQIAwcFAAABAgMABBESIQUxQRMiUWFxMoGRobEGFMHR8CMzQlIVJDRyc7Lh8Qc1kxZDRFN0ksJVYoLD4v/EABkBAAMBAQEAAAAAAAAAAAAAAAABAgMEBf/EACMRAAICAgIDAQEAAwAAAAAAAAABAhEDEiExBBNRQSIUMmH/2gAMAwEAAhEDEQA/APjssz9pJIsrFSx0jJ3yTk/jVp72aeHRl+xBzjUayYoSAFIXoM8h+dHWsERTGpNI8dvjUOkS6B4rRmjV9JO4ydW/lVOI2zRssjP3n3weZp1wxFTtHaQEYyRgYXw3rPi3D3l/rWrKAAsFG2nyoTFfIJw2SFXiV10lVyS229bJfM8EsUhQwknGfaAznalTuikmIvsdtXhW9rCHYF9lxv0FDQNHtwi3ErtAyhNIAGMZNex8OcEMzKvUb7E0bJZRMY92wBkaTW8HCU7SMkyaQQx1PRYrBUlcoYbqNXjHeUgY+HjREPFdBClERTsWI6etMZLVHfGkHI3UjGTVX4TDBAHCkuo9nVnY+tQ2TaEb3TztIwTETtz55H4UVOsCTukZ7MDZFdgRnzpj90srOItMCxTTpYfwkHliub0r2sqlwxyTr6N501TLVUPbKCCHVpkR5W3ZiwJb08KE4nIqSiGMlJmbmGxWHB5UhmYT9l2Tciy7n02om6sluZZJLZdekEA6vaOOXlTEu+QDDQuvbNJoB3JGQ3x50wvTDdWOmG5ZI1IJUDb3j30tuGmxHZTxgyRkBTq5Z6HpTbhVvDbgrchce2HJ2IpN0EuDNGew/d3MkilMbNsKoOKa9aXMfagjbA2+FNbSaO1uHYIXLMFAQZ2znJ8qx/owXd9NJasY49RAbUCc53AHMClwyUr7EH3SWWRXtwMFc55Ba1h4ZNcXAEi9ip5vz1elGSLPbO8PaRmPJK9oNJJFOuFiKeJGEaqwXfDbZzyp7ND2YttIXaKYxiMxhymZSdRHkPDl8Kl1wdYbRTE6s2tS669sE45VS/tna51yLHGzZxFnfA61hMXkgZY4yioQp8x5eVIOTS44ckUZM5VmbUdgcqAefyrG17FO2YsojTBVs5yfKhnjQwOySONWyjO58/rQkkRUBdSnBwcHmatLjkaVjR7qZnDwyaHVfZz7XrTS1vbW6ikWWEN3e+CcaX8ceFcq5YkaQwI2rWCKfszIkmnB5Zxmih6jsRwKAPvVqcbZLmpSIxNk99alGoqZ6sjiUjswNsYNFw3EcNhGirGZMsSWGCN9vUVS0tLqSRo4FMr45E8qKgspLb9pcoP2Q7yk8+e1JsbBLO7MMNwg0lpMADTy86ytZLj2Q8hjzpIDY29Kbnh0EsZvXnZEbvMEXPy6bUHDB20rdmrRxE5Vj4jkKaYWgaa2Haqmo5blk88nFaSQQwwqkkn7VeYwTnflRN5NHDEYmjDXAOrtCMYB8POlkpeQk5YhjnPPFC5AZGaZhbWlmoURAtqO53Oc+lb3HGCEOkgyBQoXGcN1pH2jF2y5UYwSvXFN+FQxWzOt6FDOgZDnOAelDBpDbhvFYWXVd4DgDTGOvn5VWTiYu5SSHhTOgIyjveeelJWt7qeR7jh9jMbeM5LKhYbcyaulybl4lliVSSSrB8DPnS1FrQZxEEwiKSciPtQuScnluaDt7UKuIWExzyx7P+9Hf0R2tvokdy7SGTK7jbAx8DW1pHIlq8Qy0urukjB0joTUt0gsBmsluJkVCkUgGTjOD+VEuw4OsslriRDpJU94j18PWm0Vm0f7xW7QgDONh+dKLoKs1wl4oWEyEAo3tDOcMPCkuRIX/wBLq992zwRpuc6E73lv1ou2uobjvXDJrOe6QMqo6UiniCudHsnkc86ccMgsxbiRI5ZrgjZSBhT5j31UlGrLaRdOyAuAY5II2GNabgnO3uqsMs0CAJMcY09pGckii24S9xZqY5OzZCSU1agOhG1Frw2GK0CgrFKW7jIPaPjiptEukAzQqkOLuYSJgtqUZODQFvO6L2UUrIN235AYrac3FzIgklWVIv4sEat96LWx7WUrBbrGQ2ApyR4bHr407oSN72INZxSXBzIAOUuDgjmM0vt5rq3iFoSTGRlVccx5E8qobW4e5aRhrjU6WPtDPgfCsm+9xPidmMakxgjdfcDQkVRNduixvKJBKGDIvIAfjjGa84hNbzvGYLbscDBP8w8aOazia3jMqFRHknJ6dPSqm2tZYw8jhIlbURqyd/Dxp9IBLMpHJifOs92Gyty5k5o+SGEq5iBUqcaWOSaGYFQDyHWqTGjLsz51KtqH84qUwCbcO2o5fUndJO2PD0qLDdupcoSEHeznf8zRFvJeW0bxQyKQ4Os6QTmmc8XEgcpcQOgQaihGMb8wffWblTEwRoUhTsJZQEcAsp/hPiTQUt4YyDGo0gbeNbXVtLHPoZVZ2IBUNnHr4elBmxkM2lmVB4kk4pxoEkEfeoruOXXGFITOTuc1ZXTTCsMgj1ggnFYraJE47RnKHY6OtHJwyG4YMjlY8EqM4PwquAZZIEW4yV1vHsAqgaunPyoiPh7X+FRdNsrks3VmPQGvYraSW5t7RIpWZ3VA4GSCT/F9a70WNvY2So5WOC2j3bzPj8TQlYR7OHmsxYEySaldRlGU95ffTSb7GTz8A/pZZ4hdsvbfdezwdI3znxxvihlWT7RcZxEDHZRe1IdgFHptvXfXSx23Br2+nyEWHs4hjGM91fmRVMtrg+Zz3klrFbNGgaV2ZTq2G2DnFZcMZIrkl+bMZHGcgDwrLicUhW1gVsAyOTjryrLRLG5COSuCpIHIDasn0S1SOhXjdlqaKZiYyQDldj50DfRWN4+IwG17B9BUqfLxpLw647GRyygxNsQ3iOVNZbiK4ljilOnIyrdE6/GiqIoX3NjHawHtSut84wMkAcs0FZXMkBYwwo78ySDnH5VteT3CXTNJISG2GpcAgcqxjOicSj9kxzliSPhir/C10dJa3FylqkpI0yHUQy40+6sbxFnkwJYlnRTgBuW2cgelbwwowQTXYXAyuDhiMZ35nrUsEht79oACZZ8NuPlyyKw4sn8EYuPu5BlKuuoMCvM/6Ux4ZxNRODJHEqs+FZRjfz8KK4pw3h0EbPcl1kO405OT5ZpE9uwCiJdMeQc+A8TWnDHSaOhv7dZys/DowzLuRGfaPry2rmvvqpM8rs7MTsG5g+dPLTiAto7W2gC4PtueRPh/rSviXDURWnM6IcZZSNyfHHSnFoS4D+EX8N1Gba6A16TnP8Q/OhHtorCVlZsK/eRzv3fDehuEWpuLxQTgKNQbl5c6eXfC+20SXLEJH/Dj2vKmwsHhtYpEFwqLLCFwRyPw8aXzwJIGjVXTPic00s3uGuXiEZ+7NkYz3UwNiKpfBVZi45eVJcCOcNo4JGlvhUpt2sf8p+FSnsytmBm7afQFXDKc7c/dR6wGVXkYOI+x1ADB5bDIHmaCngS3hWRMq7brvvVJ72QhUwVAGGA2zyoaTAL4deRqCrx9pLrJDE7DYURNdosw+8KpGcAKtJ4HkVtYUZztkbU84WRezKJI420ppRI9znqTSarkdCi9udV0Ui1dlyGRg48aJ+/MsqBUUomDucDltmnc/DHkaWdrbUxACBk2QD08aHs+HTd/Ns3ZHcAxb5HrS3iCi2uENP8Ah6s9zxOeSYEKoMgJGAGPd+h+OK6+4tDxiQ2zN/V17zYO7Y/WKT/ZOFrLht1NKOzkuZtChxpYKPLp1p9wyQRwXDqgUDbUOQ2rZdFJCmKOJbwW8CLHbxtsi+yfzNM/tomPskkLNgy3CcugGT9cUu+z0LXF+mQCCcnFHfb1bp7ezhsowxLMxOrGMDA+vyqZNJWW026R8zllZ2tpNR1LIyKR6gZHuBrQWd4lopmRRlhltW2CM+6jrDhF5K0AuSUMEjM6qdRwSdhiunseHRxxxF0MzAfu2OQueXvzU62ZyX4cVa8Eu7g9naW0jjBJkUEAddyacWn2SmgMQnuoElk30ONWPMkfCuuWJJICJhIxY+zHtjPiPjvWtukCZLr+1cZ1FiDjfGD05eNa6CoRN9mppsRrcwHSMkOniD49aUXH2OliutQZJguTiM5Xn5+td+trE8Cs5EMKZJKuVGevX9e6rTw2ixtI0hXHeCIxJx442AHKm4qh0fPLvh9zAe2hg1MgyXTfl5Dfag55V7C2R4sSk5VlkzIvmT0r6PNBaAs8sblUwoKvjfHz5+lLLjhlpNmR4CSD3gygEAnAy2cZPnWLxfBanATfe7i5jtXug8cuCr45AHnmulh4fBFEVXGkDduZPiTWnEPsUs+XsrkIADjLEaT4UTw7gvFYoGjmvLSV1wEOH3x47VnNqC5GsU30cXfRx210DEheJX0/tdyw559Ksb+1MdxZyQsXYj9qMEsM7jy6V09z9kb2Q5nurRmySNIbAzQcn2CuZnaT77bIxbnocj6VMckH+l+jJ8Etjc28EborMYkc6UIBOTuPTw91Vn408sbDszzwDkECnz/8Prkw7XkXaHGSI2wSKpH9ibmG3eOS+gGeWqJqfsgndj/x5/BZwG5XsDDJjUp1DzHl76vfqXVwg9pvlRqfY+dZVePiNqcAAjS2PdRD/Y64mBA4tACT/Id/nT9sPoPxshy/3d/5fnUrof8AsBd//Vov/YfzqU/bD6HoyHJQW6XNyiSTlItsF9yPIV0F5wqKWN2hk1SIN+WTjp5cqRRzdrKz9mNLkjSq03+zSW0Kyvc2LTXCydwvIQFGM+yFOT505ulZOOG8kj3h3CoJgGuZ44EB3znUw8B0FdTZzQWsQtbA20NvzKnVk+eRuffWYvoNQJsixxyLuwHu01tFcW2FCIV3yctk/Mj6V5+XNKR62Lx4wQZG0brhrpASMd2Nzj6VePh9iCXkmZlzvphYH4kmhH4k8TabVwhxkBoOf4/CteG313xDiSW7yjswjMwQDTt0GBmssePJllVlZJRhEvITDpjwUPNFbfGrYZHpTUxm24PLhD7OPdj50tFvLdcU9oErJ3c7nbb6V1vEUgtOHRxkhizbZPTlmvbSpUeTduwD7NcPNtbCeZeY2Xx/W9JvthL2nGUiD5SKPRIo6Hmfnt7q6DiXEzwywifRqlI0wxnmzdTjw3+VcgttPLKXvkZmZjlW21nckn4599FJ9g5NO0E8JtexcuFOVy2s9cZP0BFOEt0MW5YsN+Xw+n63qW0YZH/ZtjUd5NvPn6kfrNMLdnj0KpDFlJBUZ22z5bkfTPMVZB6triJEhkIcZVyBgAdcbb9Ky+7RSxKirGmhtRZsk5HLp6flRSBTA6uilt9DA6ceHPfxHxqv3tJI1WIlQdmTXjVg429/SmANJYh5NEjSNrBY4Q4x5c9um2K8hJEGNTSJshBVu/jy6DPSjXtyU3XR2TakWXIyPf652qkbmN3XWWJ74VWA2ORkc8+u30oAF7VX2ZQrIumNNuXTp4YqjB5VK6cylcFGUqceHny3FavKYkeadHlfOC2xDDOR02xnFevbkyIqL2SkllXUS2OZBAOR18c4qQBl4eqQFZJATzA1aj5An/ShbmEKBNNCrKDoZ8nCkdDgjBxTCK0WFBCWJVThpNWob4xy5c/Tf443iK2Ehl0tjvFBgHHLI3HX/aonCM1TRUZuLtC/FuHBj0n/APEsPrVyQxwUVfPRp/GpxLgYS0BALuh1EkgEqfTbANJXs5FbvQxOB4ZOPlXkZsEsPT4PUw5Y5Vz2dB2ltCn7aUAeS1Vb+wYaUmBB8Y/zFc68BZgoSNBjkU/HFYzcPPtK1uD4H/asYzf6zb1o6Vp7NASzvjpoA3rP+krItpUNnOMsp5/CuSmsnB3mTXnI0MdvlWkPD2aIossmDzAJOatyi/0Wp1X3+1/mX/pmpXL/ANDx9Ulz6t+VSpuH0NRF9m7WM2DzdvpJYBgQNIIIx9abpaPDJcyGbDTMp0dnncAgHn4frwI+wvAmnsJbqQylTJpjZTgADGTjx6eXSiftFF91ma1h1Lga5D5ncD0xv76682f+9Ecfi+NS9jFE132MU8kjl0QBUZFUZYjrn+HPpXttcXEkcY+8OdZ9hY1A9OdJrSGW9guoYkMsrSIEQb6iTjFfSuFfZ6LhXDUgPZm8XDTXGSQr9VXxHPNbxwboqfkaMUtwOa3s5Jrq4EWVLKuoZLcwMCmX2cYOJ7p7YxFSFkVvaQD0rpLfgrSRi6mUTMynBf06D40q4kOzkaSFTC0YOoEYyB4+ma6MeKMOjjyZZT7GPA4YGubieQoAWyrHkABzHxoi8gW6njLFRGnLI54Ofw+VcnbPcwxqwUlWyFXHPl08KfwR3MsE09+QvYRsdKZ3OP1mtDJAt6UuuITXjGNmb9nArMMBF3A9539/lVNcbSK6ucai2ActtsSR8QffQJdO1bH7vUyRqRhcYx+h/oaPtYpHchvaWTbRsxUAA8/UY95GOjA8Zpp7pgQowxwozg8zjUfQ7nfflW8cZ9tcNoAGQhA2zvvuTtzz06VYQoiiVVUZGVzvzIb3YHTl4VeDLWzywqSjYQ6c4B/QB/3oA0Y600tAykRmVmOASep8Byo1FeNAG7kgTG5wB4Y2xg5G2fShRCtsO0ktzKwUrLKTpHIdeWDgGtZMCRHjYNIOaBgmNs7Dkxx45BHXwoDQFMwqpjkIOXRVJ0+Ybn0P51S/g7S4RoXGoIO9MrEpnk2MfWio7YPCIu2XUT2gODgAjkNuXlnr1xUFs0EUhMrEKdAaQnGgjcZ5gAjnz33oATR2k9zOjazpDEhpGGnV68seRxTGG2uMlpIgVVe6HGMDYb+X5DwzTK4U9iF7QalUBg5He942IxjB51pBdI8iFdSoDoZGA7qsORI6Agfo0AKXWZYZBIO8xwOikeI6887VrGFhQRpCqud8gbMOhHnkHI+eaaxRMs+FWOUNkmNhtjlny5Y93Shr+N4UE0lqIwjbNjJPXff03pAAOhmDEokaqeR2Uhtz+vWuXm4bHbXJiuLeMrINcTSIuceGfyrsbpIkQS20siLIMlc5GepAOfHkPWub4spa3BkOiaB8rjIIzvj0zk486w8jH7INGuGek0xReQ2ccR/qsOPFYifnopELiySUBbc8/wDy/wD+KK45eTN3VtHK49nXj5KM/Okj8OnSIXMtuiLjJUFgce8kV5OKPH9HrybpUdfw+Sylj5Kh8GQfioo428OjKLEx8exH4GkP2fuYm7pEiEDruPiPyFPsWsowVRgfDf51y5E4yLXRT7qv8sf/AEWqV79zs/8AyV+J/OpUWOkMfs9DHZfZ7htrGWH7BXJI3JfvZ+dcB9pr+S54nf6WyzTGNN8bDavoilYyIwRpt10Fm22RQN/hXz/gPBJeP8X1SowgZjLLjonMj1OcV6sYqUjlvSL/AODr/hx9nhY2Tcdv8FpEMltExOCvIMQPE5x5HPWnHCr6aaKS4aAyRRnLMx67lvXcn40bx2V0gFvAQsQGnSBgKMADGKw4VZSf9krq2T95Izd1egJPhXp1XR5jdu2L7r/iVOsZkTgsxtRyuG5MM4BG3LlR1/cvxjh9jeNB2Uc2e6cFnUAE71wMX2L4g98kEsncJXOQwJHodh8/Su+u3Uw2lpat+xs0MQbOzSEgsc4/+1QD6+NKiaLWdiHdR3yMjYb6c+A93LzrZwyC4g7RtckDZZu8D4A+W/LyPWpaRypCRcxPLrXLO2cgDrudv9evQmKVFheaZ5O933TcnSM7Z6Z8POrSEJYLZfvW4jLq7RmUH2Bg5B88kVpEqxyjQpJJLFlcAcyM46b/AAx55ICtpdrlTIQ74kZQcY5E+m+PeKawiCWMSLhpCCBhiOQG2dumOex3pgHwzGHUr5J0Y0op7x6Hr+XLG3L1JNMWDGcOw0lmwEJ3ON8DrtjbFeQq/wB2dwoUsveIOAckgcuXP59N6kGvOtmyyPoXQ2ooNs9Oh9+/WgD1yBC8LKIGfMbep2yTzx+dW7sU0cIIbVpGcBWOdgSep/HFYPLMVkjbBUkK7nYseZBGNvhWwljYa0kwCdJDHWD4bHb37DBoA1ZMI6BdaoxQlf4wQenLY7eO9GLA8kDoDJ2bSCNXYjYqANzz2O1Kba8ELuREQvaam7xDAnI6DyHx86uDLcXoWOTGmUmTY9/Yb+vPlz9KAPFRjfiRmUKNSSJG4OnfGw9c5Hrijvu4aZlEpdg+sADRqBGDseXicVlHbdkjFZWDP3gQgBYnGTk4z9d+XOmRkmjEDIyvCuBKGLbchkZ39fDA86AKxtymjuFU7EiQg7Njn+JGB6bVcuwt9E8u8bBlAJwVznS2eeOVZ3DRIJNRCFXDaTkb+Poc49/Sld2pikiMepgFxlTkaeg+JHwFSwHF3NDkQpGivICUjJOHwPhuK5fj9x2UyGVSEfuhhnkBybwO4G34UyjnE15GYiyxohZV/lO/X4/EUouZDMJIJFBeJAyMdgBq6eA9PGkM5Pj0xjmRbYHs8F208yOmR6YOaxtJZlsbiQxmVM6UGOZ68umPrRn3cT3AW8iaQKpKhMcgF2NS4L3EGbKP9lEQHRomGnboOu3PrXk+Sqnqkex409sfIVwTONf3J4RyBYZ+eM01kuIsFJAq+ZO5+NK7SWCygZ5rWeJ1XLaYzIpHLI6ii0vJLmJZIYzofGntVePVkZGM+VcUoSbbo32RmUtSSe2j/wDctSqFbrJ/qsf/AFB+VSl62Gy+mE/HzcW8qp/3ilNa74zz+R+NdV9kOH9nwVp8lZpyToI30jlj3fWvlVxd/dlVIslQ+WfxOenia7j7GcfvLlbmOeZBbQQgRIyjtCScYB6gDevU8eOskzi8h7RaR0lxaPd3TEaQuN0zkgj9cqO4bcGwjCxDU+5C6dv9elJTxGIXUbFW1+yoR8E56eB6UZaySNdOwDE5JUny9/j9K9BHmhnEpAYJpp5FjQZBOg5Y9PT50l4TdW6cOilcGNHzIGkOcqSVUgeoPyqcen+8kWxdhGx7xxzXnz93zpRbEX17FDBGBbxhRpxtgDGMfA/GmA/biz/dYYEXmmojcLuAMn0wc/PNacUje3s2jLAx6cyIDpOSDsT1/wBNq2ms83UUMjKqQR9vPIy4AB2VduuMnbkB4ml3GAXgeURY1HPjgBgdvnVCEFrdo0jmVogHICkg7Yz/AK+dH8Ov/u5MIRWQHuHHsjY4Bxjfz8aXQxGV5JC2mNcqq4BA8Pr9DTLh8KGYpIMM5OCDkYG23lnGx86kBql0LeN5Ec6mGgoPXfTn0H6Nei+7iqMBmA3KbA8unoR7vj5DZ/sgHUq6hSACARy2PQ8iPPFV+7kRDRnSWAK6MkN4c9uhoAFSeSSVZHEgiQBmy2sBeu3Xr4Hn4VuSUjZki07ghteDgDO2eeN/xoQRSLIzxuIwCAxj1LpHLOB0/Dxo8xkRMrHY810g+Hex47/XwqgDbSUyrhVEo0jSJEw2ScA+e2fl4Vrw5hHG7pCcuMuEJwrZGD48vy3waEgiVSsc2qTV1Q+0oB3+h91ObcwyQAxloSrZx7Q9Nue5O1AGkkM+FcovZj2jz1Dcb495289s1QyXUEUb9ocA4ZOz3O+CR9cY8fEVvGCuzSSMoAGVB048x5HPKs5LtRFKrRkDVryDgjbf659KVgAzXPaXSRRuqAgsoYbE49kHGRvj4UJxR9BVpY1XRkZCbaSQdunOibpczFmL4VTjkQMjI258hn40ovJsTxrJns9IJTOdK5I0+meu/s+dSMAHFXNxOltlyoBRg2NYznGfHAyPMVjf3TTTZgfXKgCNjbILZx64yPWsHeMGNtDQ5kZ5kOCR4cufLFAzv93vJXjkxBrDBs8sBhv55x8aANbKdY7mCRdTGRWO/PfpjxyAaarfqqqksbBc76Rjfx+dKMJA9wiglI5VIJ54Axijo/ud4V0XRjkABVJAceWWFcubFKTtHThyKKphkVwr+1O5K50hc4YZG/rUnJuI9SuH0nCgHAH6xQU9nNYSCK5R1ZEyGCd3HketVSSVcEdojsdhuAa5GmuGdVpjNYCVB0Hl/NUoD75L/M1SlYqR87kiW4MhErPIpwCRtjlsOldFwOOe3to9cQikPLO538PdSnhHC5pH1SoViXvuG21Hop8sb++umdZlVmK90AeyMkn6V0XXRP8At2HozXq6Yu8+CGGwIO24+FejitzaRRi4hdJAoGo8nOck59aVdqyaNOg6WO+4wPz3zTe10cSjktr5wdCgoc4x+jW+PJfZzzxrtCtuIy3UxAcsxJ2xnc/7V3P2T4XHwqFr26OzYKjqT0rnIrOw4beCRsFgN1J2FMbXi8nEuIaX0i0twCFBzqJ+uxHoBWyZi0O+IXLvOQoDOxJk3xpPr4YwPnSbibdrE0QGyJpGCM4Hl7z86IEqdnJI7khAcZHXbn47bUq4hPEys0ioqPkjHM4P44299U2TQttmlX2cAsD3Me1067efurZShKzKoZkJxp8hvy896qwi7JGjbZgSSF364wOvnWVo6S3CkSHue1pXmvTfzwP0KVhR0lpeySQxlohJ3e6Bkk7g7+PMUW0gKswOFHdVs8sY3Px+tK7MskSNBIM6ARpJ0kbZHvzn/amRuEPbBCjKcBSP4ttwR44+lMQPa7NKBqwp20n2jzwPj8a0SFnw2RGNRX2cEHp6bfjWN1+yYmLnpOSByG2Pfy+dWivUUlZAXOADnkd+fwI+VFjoZAxR4kMKqwAIBON87/rwzV9UKuFBdGfJ3HLPn6/hSi9vHhhmJO+k6c78t+Xu+dD8P4gvZvK276iEDbjQTkAfOjYKOitTofR2oVxuCdjny88bEdRV7uRZViABwToLHlpIJ2FJYbpZboRoJMqwbBOeXh89/OjZZcI2vQVbAOPHIIIpWFEkDBSUbUU/h1bkjPLP0+FIuIzRtcIToVmbBGT3gPDwO59d63vL5c9scDluegzuDSlrqNpWa4hChdQbffHMfEUmx0CXwJncFSk7smTnc53z8c5qWsETC5efJjm9osTttnHx+te3KS3U6syBhnUSh9o4UfM4+NYRo0s4S3cksuO6OXPp1AOKBFJJJHMmF1a2JCqMFsHl57dKyW1uIkYEbZwpVfIFcY3zjz8fKut4BwYL3ZSFcb5Hj410Z4dZygPoQHGM+Ipp0HYm+z8lxcWHYX6GSPmrODtnxrC54YIwc7HVklG+Bp7cXdtbKI9SRSDYAjGT4UmurhnbAQJzBLnmemPGufNq0dOG0A9ifCX3p/rUq2nxMYPUeFSuPU6RRGOyiHanDeySVJ8NgPXrWTI5HZySFQdOAPZUDI/Q86YKp1P2RU4GASThQeg6Vo8aIQpi9oDtC5w3n6CnYUJ5BOQWgjXMe7FvDrWIt5hiQyAMqaWAOBkn/fH4U9mieZVBZstgaTgKBnnQLwrJO5VEDAatcxxpHu/W9UpUKjneJNe3TCQzs7Kd8AjbOxPpmmv2Z4VxK4nmls2VY9HfMhOAzZygHuz6Yoy4g7SYsNTKPZAbQBn67j13p39nLuXhxjtZzFHboxbslXv5J8+ecAk7mtYZDKcOODIwXyhjOzOBzZRkE48uVKeJdtMzKoYsveJPs4yM/jt4iuwvuM2aXsKxQyPCzDLDYAHmQOe3mKrxWztRC7sM5O+g7NnOPpXSpJnM4s5OzuBMym5k0nYhRsNzj8CaOt1hOnssER745atgTjywaX31jA+QVaNSR3lOAT+X5UpEs9nKpjd37QgHI69c+opboaizs7eSK4GpWxlCMY5AgZHxPyoO9nNk3bgg6nyVPI5xn8PhXO2vErqGcjDYUgEg5wduePOtuKcU7WERyAsVffG56/XajdBqzphc9spMecOPxP50XDDHiQMAwKDuk777DH66VyvCuNQpZgd9pFwdIGT44xR39K2wjX+sIpZMcuXhRsGoz4kNajsQzb8/Dofl9awtYSAFIwoAAz6cqrb3qEMWkUjmVBBIGPyNYycVjtZIUlK4kAIIPr+GKLChlawA3Gc8h8aw43fxoSilsDfY746/X5+VW/pW0+7q0bZcEqfXx91cze8QhnvFbVjuZOeWOdFhRafiUruRsxwQPPrj02+RrA8VhVTGXDhgMY31b5+PStHksWCSt/MFCg755j6VrwOLhvakokeqMd4Mc7liRj44qhUXt7a+4gZGtbZ4Y2I2cdPTzFdBBwi34VwvWuTMve1tuwY9fT86I+//AHThxeMZdQvJcjpt7tqVXvFbi6aRVXUXydDK2wzkZwD7qic1FFQx32YW/Gr7t2/ZgFeRzz5UavFrmScgjQHG43ON+e1DQRrs0KaT/KCPDJ23rRjEJCZA4Ubcsb48c/I1z+1nQsUTS4aa5I+8FSn8Ds3PPSqwrJ2bxg5ZRhV3ON+YqqIqgIjoAMd3C5GN8n34ohoo3BZHkXOHUIM7jas22y0qKgTY/s5PnqO9SthArAHXOM747PlUpchYKwWdFO0Y6KBj0B99UAdJDoY8tiwUhdsEeOMY8N6tEqaswphiRgvgEDOdsb8vCtnXUpI2RMnLrqGem22fWpoozhaJkMk1wVCYHdGDz6DGeQ8K3zE2I0PdAyWxkAHBGeo8awYTllMYRScHLDU3rkfnWjxtGZVc9pqGkIidep/1qhHk5ChWjQHLYMYA5eOcj44rzJMHeCnGS+d8j/WrIkUagKRJIAQWZwTjmNulW1ZwhlwTk4ZSc79M9KT7GVbU2tg5wunGW8fDbnnpV9DFYnncDK5zjkRnYe7nXqiURuBpAAKrpQ6R6+eKyftryZY+yURksC+ct5AfDlRbQqTPZbFXBw8jRruV+v6NBtw/eTSFVFxu5yTvy9OdFSRlZY4p3DM8hOnRjG2d/GoImiZFZZdIwAvIHPu2oCkBpw6OWVo42cgDVIhAIGTsfmdvSq3PDYBKrMU2bK6sd4+P1+FMu2jgBGkHAxsrE4FRHAiUDLqo2MoyzZ3Jz6ACjYeoni4QGhM8cagE52GNum2cZPOsTYGMEnAUAEQttz6fSnACAhdGGG264Ck/I1YtGHcQhpFPcjOAAGz5Y8N/Wjdi1E7WveTCNgDeSNMBwcYwK8ltYLiRUV2LqgUAEZyedOQi6TDEeyAfBwuy75zVyg1/vQmsjHdGo0bsNUJoeGxxnUiaWk3AY4J5DlnHQUPBwSK4idVBC5DZPMeIx610/YxOzYH7SNdIJ3cdevpWapBbQHuMwJyWxjDbA9eXTNPZ/Rao5deDJoVJ8lkfA5g/Hx3pha8PtUl06mDSD9pge16n9etNJGEsTc8KcjB3O305A1C6gPKNLso9lkA5csUbsNUYldM4DM2c5VQOa+BqqLGqDBwDgHIwB54q+kGUGYyK0gI3zv4cuXOvVkBZiY84JT9nyB61LbZSVGsM6xy4lbOWwBgDHjy9OtDvqlQuI1LZLsqg5IzzzyzV4xGz6ZFXOeYHdz5+NeGaRWEUKsI3dVLI2yHzo2A8jCmXWNgW6A5bcHGwogKJWUgiHszl4853386DTkexwxU8wQCozg5862iukUsGAVE9pFIyG8dufOnYqND98BOktjp36lAnsSSQbjHkalAcF+Gf26X0P0FbyfvV9V/CpUpDC+Kf2+49BWNt/wB3/cX8alSqEDcR/sVr/wCnb/MKZ3H7yD+4PrUqUhvozh/5eP8AGoe39q2/vw//ALKlShiRW7/8B/iyfQ014p/Y5PRfpUqUDEtn+/b/ABG+lFD/AJaf8M/WpUqCgFv3U/8AeH+WmC+1w7/1H4GpUpgeH25f7w/zVUc5vV/8tSpUITMf/A3HoPxphc/8sl/wU/zCpUqkADa/8rP93/5VWT+2j/DH+Y1KlMD2/wD3k39wf/Gtv4ZP8Vv8tSpQIytv7Tb/AN78TXnCv3XEP7x/zVKlMBbYe1P/AIsn+UUQv9pSpUoGenmalSpTMz//2Q=="/>
          <p:cNvSpPr>
            <a:spLocks noChangeAspect="1" noChangeArrowheads="1"/>
          </p:cNvSpPr>
          <p:nvPr/>
        </p:nvSpPr>
        <p:spPr bwMode="auto">
          <a:xfrm>
            <a:off x="1679575" y="-9366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546" name="AutoShape 18" descr="data:image/jpg;base64,/9j/4AAQSkZJRgABAQAAAQABAAD/2wBDAAkGBwgHBgkIBwgKCgkLDRYPDQwMDRsUFRAWIB0iIiAdHx8kKDQsJCYxJx8fLT0tMTU3Ojo6Iys/RD84QzQ5Ojf/2wBDAQoKCg0MDRoPDxo3JR8lNzc3Nzc3Nzc3Nzc3Nzc3Nzc3Nzc3Nzc3Nzc3Nzc3Nzc3Nzc3Nzc3Nzc3Nzc3Nzc3Nzf/wAARCACxANIDASIAAhEBAxEB/8QAGwAAAgMBAQEAAAAAAAAAAAAABAUAAgMGAQf/xABIEAACAQMCAwUFBQQIAwcFAAABAgMABBESIQUxQRMiUWFxMoGRobEGFMHR8CMzQlIVJDRyc7Lh8Qc1kxZDRFN0ksJVYoLD4v/EABkBAAMBAQEAAAAAAAAAAAAAAAABAgMEBf/EACMRAAICAgIDAQEAAwAAAAAAAAABAhEDEiExBBNRQSIUMmH/2gAMAwEAAhEDEQA/APjssz9pJIsrFSx0jJ3yTk/jVp72aeHRl+xBzjUayYoSAFIXoM8h+dHWsERTGpNI8dvjUOkS6B4rRmjV9JO4ydW/lVOI2zRssjP3n3weZp1wxFTtHaQEYyRgYXw3rPi3D3l/rWrKAAsFG2nyoTFfIJw2SFXiV10lVyS229bJfM8EsUhQwknGfaAznalTuikmIvsdtXhW9rCHYF9lxv0FDQNHtwi3ErtAyhNIAGMZNex8OcEMzKvUb7E0bJZRMY92wBkaTW8HCU7SMkyaQQx1PRYrBUlcoYbqNXjHeUgY+HjREPFdBClERTsWI6etMZLVHfGkHI3UjGTVX4TDBAHCkuo9nVnY+tQ2TaEb3TztIwTETtz55H4UVOsCTukZ7MDZFdgRnzpj90srOItMCxTTpYfwkHliub0r2sqlwxyTr6N501TLVUPbKCCHVpkR5W3ZiwJb08KE4nIqSiGMlJmbmGxWHB5UhmYT9l2Tciy7n02om6sluZZJLZdekEA6vaOOXlTEu+QDDQuvbNJoB3JGQ3x50wvTDdWOmG5ZI1IJUDb3j30tuGmxHZTxgyRkBTq5Z6HpTbhVvDbgrchce2HJ2IpN0EuDNGew/d3MkilMbNsKoOKa9aXMfagjbA2+FNbSaO1uHYIXLMFAQZ2znJ8qx/owXd9NJasY49RAbUCc53AHMClwyUr7EH3SWWRXtwMFc55Ba1h4ZNcXAEi9ip5vz1elGSLPbO8PaRmPJK9oNJJFOuFiKeJGEaqwXfDbZzyp7ND2YttIXaKYxiMxhymZSdRHkPDl8Kl1wdYbRTE6s2tS669sE45VS/tna51yLHGzZxFnfA61hMXkgZY4yioQp8x5eVIOTS44ckUZM5VmbUdgcqAefyrG17FO2YsojTBVs5yfKhnjQwOySONWyjO58/rQkkRUBdSnBwcHmatLjkaVjR7qZnDwyaHVfZz7XrTS1vbW6ikWWEN3e+CcaX8ceFcq5YkaQwI2rWCKfszIkmnB5Zxmih6jsRwKAPvVqcbZLmpSIxNk99alGoqZ6sjiUjswNsYNFw3EcNhGirGZMsSWGCN9vUVS0tLqSRo4FMr45E8qKgspLb9pcoP2Q7yk8+e1JsbBLO7MMNwg0lpMADTy86ytZLj2Q8hjzpIDY29Kbnh0EsZvXnZEbvMEXPy6bUHDB20rdmrRxE5Vj4jkKaYWgaa2Haqmo5blk88nFaSQQwwqkkn7VeYwTnflRN5NHDEYmjDXAOrtCMYB8POlkpeQk5YhjnPPFC5AZGaZhbWlmoURAtqO53Oc+lb3HGCEOkgyBQoXGcN1pH2jF2y5UYwSvXFN+FQxWzOt6FDOgZDnOAelDBpDbhvFYWXVd4DgDTGOvn5VWTiYu5SSHhTOgIyjveeelJWt7qeR7jh9jMbeM5LKhYbcyaulybl4lliVSSSrB8DPnS1FrQZxEEwiKSciPtQuScnluaDt7UKuIWExzyx7P+9Hf0R2tvokdy7SGTK7jbAx8DW1pHIlq8Qy0urukjB0joTUt0gsBmsluJkVCkUgGTjOD+VEuw4OsslriRDpJU94j18PWm0Vm0f7xW7QgDONh+dKLoKs1wl4oWEyEAo3tDOcMPCkuRIX/wBLq992zwRpuc6E73lv1ou2uobjvXDJrOe6QMqo6UiniCudHsnkc86ccMgsxbiRI5ZrgjZSBhT5j31UlGrLaRdOyAuAY5II2GNabgnO3uqsMs0CAJMcY09pGckii24S9xZqY5OzZCSU1agOhG1Frw2GK0CgrFKW7jIPaPjiptEukAzQqkOLuYSJgtqUZODQFvO6L2UUrIN235AYrac3FzIgklWVIv4sEat96LWx7WUrBbrGQ2ApyR4bHr407oSN72INZxSXBzIAOUuDgjmM0vt5rq3iFoSTGRlVccx5E8qobW4e5aRhrjU6WPtDPgfCsm+9xPidmMakxgjdfcDQkVRNduixvKJBKGDIvIAfjjGa84hNbzvGYLbscDBP8w8aOazia3jMqFRHknJ6dPSqm2tZYw8jhIlbURqyd/Dxp9IBLMpHJifOs92Gyty5k5o+SGEq5iBUqcaWOSaGYFQDyHWqTGjLsz51KtqH84qUwCbcO2o5fUndJO2PD0qLDdupcoSEHeznf8zRFvJeW0bxQyKQ4Os6QTmmc8XEgcpcQOgQaihGMb8wffWblTEwRoUhTsJZQEcAsp/hPiTQUt4YyDGo0gbeNbXVtLHPoZVZ2IBUNnHr4elBmxkM2lmVB4kk4pxoEkEfeoruOXXGFITOTuc1ZXTTCsMgj1ggnFYraJE47RnKHY6OtHJwyG4YMjlY8EqM4PwquAZZIEW4yV1vHsAqgaunPyoiPh7X+FRdNsrks3VmPQGvYraSW5t7RIpWZ3VA4GSCT/F9a70WNvY2So5WOC2j3bzPj8TQlYR7OHmsxYEySaldRlGU95ffTSb7GTz8A/pZZ4hdsvbfdezwdI3znxxvihlWT7RcZxEDHZRe1IdgFHptvXfXSx23Br2+nyEWHs4hjGM91fmRVMtrg+Zz3klrFbNGgaV2ZTq2G2DnFZcMZIrkl+bMZHGcgDwrLicUhW1gVsAyOTjryrLRLG5COSuCpIHIDasn0S1SOhXjdlqaKZiYyQDldj50DfRWN4+IwG17B9BUqfLxpLw647GRyygxNsQ3iOVNZbiK4ljilOnIyrdE6/GiqIoX3NjHawHtSut84wMkAcs0FZXMkBYwwo78ySDnH5VteT3CXTNJISG2GpcAgcqxjOicSj9kxzliSPhir/C10dJa3FylqkpI0yHUQy40+6sbxFnkwJYlnRTgBuW2cgelbwwowQTXYXAyuDhiMZ35nrUsEht79oACZZ8NuPlyyKw4sn8EYuPu5BlKuuoMCvM/6Ux4ZxNRODJHEqs+FZRjfz8KK4pw3h0EbPcl1kO405OT5ZpE9uwCiJdMeQc+A8TWnDHSaOhv7dZys/DowzLuRGfaPry2rmvvqpM8rs7MTsG5g+dPLTiAto7W2gC4PtueRPh/rSviXDURWnM6IcZZSNyfHHSnFoS4D+EX8N1Gba6A16TnP8Q/OhHtorCVlZsK/eRzv3fDehuEWpuLxQTgKNQbl5c6eXfC+20SXLEJH/Dj2vKmwsHhtYpEFwqLLCFwRyPw8aXzwJIGjVXTPic00s3uGuXiEZ+7NkYz3UwNiKpfBVZi45eVJcCOcNo4JGlvhUpt2sf8p+FSnsytmBm7afQFXDKc7c/dR6wGVXkYOI+x1ADB5bDIHmaCngS3hWRMq7brvvVJ72QhUwVAGGA2zyoaTAL4deRqCrx9pLrJDE7DYURNdosw+8KpGcAKtJ4HkVtYUZztkbU84WRezKJI420ppRI9znqTSarkdCi9udV0Ui1dlyGRg48aJ+/MsqBUUomDucDltmnc/DHkaWdrbUxACBk2QD08aHs+HTd/Ns3ZHcAxb5HrS3iCi2uENP8Ah6s9zxOeSYEKoMgJGAGPd+h+OK6+4tDxiQ2zN/V17zYO7Y/WKT/ZOFrLht1NKOzkuZtChxpYKPLp1p9wyQRwXDqgUDbUOQ2rZdFJCmKOJbwW8CLHbxtsi+yfzNM/tomPskkLNgy3CcugGT9cUu+z0LXF+mQCCcnFHfb1bp7ezhsowxLMxOrGMDA+vyqZNJWW026R8zllZ2tpNR1LIyKR6gZHuBrQWd4lopmRRlhltW2CM+6jrDhF5K0AuSUMEjM6qdRwSdhiunseHRxxxF0MzAfu2OQueXvzU62ZyX4cVa8Eu7g9naW0jjBJkUEAddyacWn2SmgMQnuoElk30ONWPMkfCuuWJJICJhIxY+zHtjPiPjvWtukCZLr+1cZ1FiDjfGD05eNa6CoRN9mppsRrcwHSMkOniD49aUXH2OliutQZJguTiM5Xn5+td+trE8Cs5EMKZJKuVGevX9e6rTw2ixtI0hXHeCIxJx442AHKm4qh0fPLvh9zAe2hg1MgyXTfl5Dfag55V7C2R4sSk5VlkzIvmT0r6PNBaAs8sblUwoKvjfHz5+lLLjhlpNmR4CSD3gygEAnAy2cZPnWLxfBanATfe7i5jtXug8cuCr45AHnmulh4fBFEVXGkDduZPiTWnEPsUs+XsrkIADjLEaT4UTw7gvFYoGjmvLSV1wEOH3x47VnNqC5GsU30cXfRx210DEheJX0/tdyw559Ksb+1MdxZyQsXYj9qMEsM7jy6V09z9kb2Q5nurRmySNIbAzQcn2CuZnaT77bIxbnocj6VMckH+l+jJ8Etjc28EborMYkc6UIBOTuPTw91Vn408sbDszzwDkECnz/8Prkw7XkXaHGSI2wSKpH9ibmG3eOS+gGeWqJqfsgndj/x5/BZwG5XsDDJjUp1DzHl76vfqXVwg9pvlRqfY+dZVePiNqcAAjS2PdRD/Y64mBA4tACT/Id/nT9sPoPxshy/3d/5fnUrof8AsBd//Vov/YfzqU/bD6HoyHJQW6XNyiSTlItsF9yPIV0F5wqKWN2hk1SIN+WTjp5cqRRzdrKz9mNLkjSq03+zSW0Kyvc2LTXCydwvIQFGM+yFOT505ulZOOG8kj3h3CoJgGuZ44EB3znUw8B0FdTZzQWsQtbA20NvzKnVk+eRuffWYvoNQJsixxyLuwHu01tFcW2FCIV3yctk/Mj6V5+XNKR62Lx4wQZG0brhrpASMd2Nzj6VePh9iCXkmZlzvphYH4kmhH4k8TabVwhxkBoOf4/CteG313xDiSW7yjswjMwQDTt0GBmssePJllVlZJRhEvITDpjwUPNFbfGrYZHpTUxm24PLhD7OPdj50tFvLdcU9oErJ3c7nbb6V1vEUgtOHRxkhizbZPTlmvbSpUeTduwD7NcPNtbCeZeY2Xx/W9JvthL2nGUiD5SKPRIo6Hmfnt7q6DiXEzwywifRqlI0wxnmzdTjw3+VcgttPLKXvkZmZjlW21nckn4599FJ9g5NO0E8JtexcuFOVy2s9cZP0BFOEt0MW5YsN+Xw+n63qW0YZH/ZtjUd5NvPn6kfrNMLdnj0KpDFlJBUZ22z5bkfTPMVZB6triJEhkIcZVyBgAdcbb9Ky+7RSxKirGmhtRZsk5HLp6flRSBTA6uilt9DA6ceHPfxHxqv3tJI1WIlQdmTXjVg429/SmANJYh5NEjSNrBY4Q4x5c9um2K8hJEGNTSJshBVu/jy6DPSjXtyU3XR2TakWXIyPf652qkbmN3XWWJ74VWA2ORkc8+u30oAF7VX2ZQrIumNNuXTp4YqjB5VK6cylcFGUqceHny3FavKYkeadHlfOC2xDDOR02xnFevbkyIqL2SkllXUS2OZBAOR18c4qQBl4eqQFZJATzA1aj5An/ShbmEKBNNCrKDoZ8nCkdDgjBxTCK0WFBCWJVThpNWob4xy5c/Tf443iK2Ehl0tjvFBgHHLI3HX/aonCM1TRUZuLtC/FuHBj0n/APEsPrVyQxwUVfPRp/GpxLgYS0BALuh1EkgEqfTbANJXs5FbvQxOB4ZOPlXkZsEsPT4PUw5Y5Vz2dB2ltCn7aUAeS1Vb+wYaUmBB8Y/zFc68BZgoSNBjkU/HFYzcPPtK1uD4H/asYzf6zb1o6Vp7NASzvjpoA3rP+krItpUNnOMsp5/CuSmsnB3mTXnI0MdvlWkPD2aIossmDzAJOatyi/0Wp1X3+1/mX/pmpXL/ANDx9Ulz6t+VSpuH0NRF9m7WM2DzdvpJYBgQNIIIx9abpaPDJcyGbDTMp0dnncAgHn4frwI+wvAmnsJbqQylTJpjZTgADGTjx6eXSiftFF91ma1h1Lga5D5ncD0xv76682f+9Ecfi+NS9jFE132MU8kjl0QBUZFUZYjrn+HPpXttcXEkcY+8OdZ9hY1A9OdJrSGW9guoYkMsrSIEQb6iTjFfSuFfZ6LhXDUgPZm8XDTXGSQr9VXxHPNbxwboqfkaMUtwOa3s5Jrq4EWVLKuoZLcwMCmX2cYOJ7p7YxFSFkVvaQD0rpLfgrSRi6mUTMynBf06D40q4kOzkaSFTC0YOoEYyB4+ma6MeKMOjjyZZT7GPA4YGubieQoAWyrHkABzHxoi8gW6njLFRGnLI54Ofw+VcnbPcwxqwUlWyFXHPl08KfwR3MsE09+QvYRsdKZ3OP1mtDJAt6UuuITXjGNmb9nArMMBF3A9539/lVNcbSK6ucai2ActtsSR8QffQJdO1bH7vUyRqRhcYx+h/oaPtYpHchvaWTbRsxUAA8/UY95GOjA8Zpp7pgQowxwozg8zjUfQ7nfflW8cZ9tcNoAGQhA2zvvuTtzz06VYQoiiVVUZGVzvzIb3YHTl4VeDLWzywqSjYQ6c4B/QB/3oA0Y600tAykRmVmOASep8Byo1FeNAG7kgTG5wB4Y2xg5G2fShRCtsO0ktzKwUrLKTpHIdeWDgGtZMCRHjYNIOaBgmNs7Dkxx45BHXwoDQFMwqpjkIOXRVJ0+Ybn0P51S/g7S4RoXGoIO9MrEpnk2MfWio7YPCIu2XUT2gODgAjkNuXlnr1xUFs0EUhMrEKdAaQnGgjcZ5gAjnz33oATR2k9zOjazpDEhpGGnV68seRxTGG2uMlpIgVVe6HGMDYb+X5DwzTK4U9iF7QalUBg5He942IxjB51pBdI8iFdSoDoZGA7qsORI6Agfo0AKXWZYZBIO8xwOikeI6887VrGFhQRpCqud8gbMOhHnkHI+eaaxRMs+FWOUNkmNhtjlny5Y93Shr+N4UE0lqIwjbNjJPXff03pAAOhmDEokaqeR2Uhtz+vWuXm4bHbXJiuLeMrINcTSIuceGfyrsbpIkQS20siLIMlc5GepAOfHkPWub4spa3BkOiaB8rjIIzvj0zk486w8jH7INGuGek0xReQ2ccR/qsOPFYifnopELiySUBbc8/wDy/wD+KK45eTN3VtHK49nXj5KM/Okj8OnSIXMtuiLjJUFgce8kV5OKPH9HrybpUdfw+Sylj5Kh8GQfioo428OjKLEx8exH4GkP2fuYm7pEiEDruPiPyFPsWsowVRgfDf51y5E4yLXRT7qv8sf/AEWqV79zs/8AyV+J/OpUWOkMfs9DHZfZ7htrGWH7BXJI3JfvZ+dcB9pr+S54nf6WyzTGNN8bDavoilYyIwRpt10Fm22RQN/hXz/gPBJeP8X1SowgZjLLjonMj1OcV6sYqUjlvSL/AODr/hx9nhY2Tcdv8FpEMltExOCvIMQPE5x5HPWnHCr6aaKS4aAyRRnLMx67lvXcn40bx2V0gFvAQsQGnSBgKMADGKw4VZSf9krq2T95Izd1egJPhXp1XR5jdu2L7r/iVOsZkTgsxtRyuG5MM4BG3LlR1/cvxjh9jeNB2Uc2e6cFnUAE71wMX2L4g98kEsncJXOQwJHodh8/Su+u3Uw2lpat+xs0MQbOzSEgsc4/+1QD6+NKiaLWdiHdR3yMjYb6c+A93LzrZwyC4g7RtckDZZu8D4A+W/LyPWpaRypCRcxPLrXLO2cgDrudv9evQmKVFheaZ5O933TcnSM7Z6Z8POrSEJYLZfvW4jLq7RmUH2Bg5B88kVpEqxyjQpJJLFlcAcyM46b/AAx55ICtpdrlTIQ74kZQcY5E+m+PeKawiCWMSLhpCCBhiOQG2dumOex3pgHwzGHUr5J0Y0op7x6Hr+XLG3L1JNMWDGcOw0lmwEJ3ON8DrtjbFeQq/wB2dwoUsveIOAckgcuXP59N6kGvOtmyyPoXQ2ooNs9Oh9+/WgD1yBC8LKIGfMbep2yTzx+dW7sU0cIIbVpGcBWOdgSep/HFYPLMVkjbBUkK7nYseZBGNvhWwljYa0kwCdJDHWD4bHb37DBoA1ZMI6BdaoxQlf4wQenLY7eO9GLA8kDoDJ2bSCNXYjYqANzz2O1Kba8ELuREQvaam7xDAnI6DyHx86uDLcXoWOTGmUmTY9/Yb+vPlz9KAPFRjfiRmUKNSSJG4OnfGw9c5Hrijvu4aZlEpdg+sADRqBGDseXicVlHbdkjFZWDP3gQgBYnGTk4z9d+XOmRkmjEDIyvCuBKGLbchkZ39fDA86AKxtymjuFU7EiQg7Njn+JGB6bVcuwt9E8u8bBlAJwVznS2eeOVZ3DRIJNRCFXDaTkb+Poc49/Sld2pikiMepgFxlTkaeg+JHwFSwHF3NDkQpGivICUjJOHwPhuK5fj9x2UyGVSEfuhhnkBybwO4G34UyjnE15GYiyxohZV/lO/X4/EUouZDMJIJFBeJAyMdgBq6eA9PGkM5Pj0xjmRbYHs8F208yOmR6YOaxtJZlsbiQxmVM6UGOZ68umPrRn3cT3AW8iaQKpKhMcgF2NS4L3EGbKP9lEQHRomGnboOu3PrXk+Sqnqkex409sfIVwTONf3J4RyBYZ+eM01kuIsFJAq+ZO5+NK7SWCygZ5rWeJ1XLaYzIpHLI6ii0vJLmJZIYzofGntVePVkZGM+VcUoSbbo32RmUtSSe2j/wDctSqFbrJ/qsf/AFB+VSl62Gy+mE/HzcW8qp/3ilNa74zz+R+NdV9kOH9nwVp8lZpyToI30jlj3fWvlVxd/dlVIslQ+WfxOenia7j7GcfvLlbmOeZBbQQgRIyjtCScYB6gDevU8eOskzi8h7RaR0lxaPd3TEaQuN0zkgj9cqO4bcGwjCxDU+5C6dv9elJTxGIXUbFW1+yoR8E56eB6UZaySNdOwDE5JUny9/j9K9BHmhnEpAYJpp5FjQZBOg5Y9PT50l4TdW6cOilcGNHzIGkOcqSVUgeoPyqcen+8kWxdhGx7xxzXnz93zpRbEX17FDBGBbxhRpxtgDGMfA/GmA/biz/dYYEXmmojcLuAMn0wc/PNacUje3s2jLAx6cyIDpOSDsT1/wBNq2ms83UUMjKqQR9vPIy4AB2VduuMnbkB4ml3GAXgeURY1HPjgBgdvnVCEFrdo0jmVogHICkg7Yz/AK+dH8Ov/u5MIRWQHuHHsjY4Bxjfz8aXQxGV5JC2mNcqq4BA8Pr9DTLh8KGYpIMM5OCDkYG23lnGx86kBql0LeN5Ec6mGgoPXfTn0H6Nei+7iqMBmA3KbA8unoR7vj5DZ/sgHUq6hSACARy2PQ8iPPFV+7kRDRnSWAK6MkN4c9uhoAFSeSSVZHEgiQBmy2sBeu3Xr4Hn4VuSUjZki07ghteDgDO2eeN/xoQRSLIzxuIwCAxj1LpHLOB0/Dxo8xkRMrHY810g+Hex47/XwqgDbSUyrhVEo0jSJEw2ScA+e2fl4Vrw5hHG7pCcuMuEJwrZGD48vy3waEgiVSsc2qTV1Q+0oB3+h91ObcwyQAxloSrZx7Q9Nue5O1AGkkM+FcovZj2jz1Dcb495289s1QyXUEUb9ocA4ZOz3O+CR9cY8fEVvGCuzSSMoAGVB048x5HPKs5LtRFKrRkDVryDgjbf659KVgAzXPaXSRRuqAgsoYbE49kHGRvj4UJxR9BVpY1XRkZCbaSQdunOibpczFmL4VTjkQMjI258hn40ovJsTxrJns9IJTOdK5I0+meu/s+dSMAHFXNxOltlyoBRg2NYznGfHAyPMVjf3TTTZgfXKgCNjbILZx64yPWsHeMGNtDQ5kZ5kOCR4cufLFAzv93vJXjkxBrDBs8sBhv55x8aANbKdY7mCRdTGRWO/PfpjxyAaarfqqqksbBc76Rjfx+dKMJA9wiglI5VIJ54Axijo/ud4V0XRjkABVJAceWWFcubFKTtHThyKKphkVwr+1O5K50hc4YZG/rUnJuI9SuH0nCgHAH6xQU9nNYSCK5R1ZEyGCd3HketVSSVcEdojsdhuAa5GmuGdVpjNYCVB0Hl/NUoD75L/M1SlYqR87kiW4MhErPIpwCRtjlsOldFwOOe3to9cQikPLO538PdSnhHC5pH1SoViXvuG21Hop8sb++umdZlVmK90AeyMkn6V0XXRP8At2HozXq6Yu8+CGGwIO24+FejitzaRRi4hdJAoGo8nOck59aVdqyaNOg6WO+4wPz3zTe10cSjktr5wdCgoc4x+jW+PJfZzzxrtCtuIy3UxAcsxJ2xnc/7V3P2T4XHwqFr26OzYKjqT0rnIrOw4beCRsFgN1J2FMbXi8nEuIaX0i0twCFBzqJ+uxHoBWyZi0O+IXLvOQoDOxJk3xpPr4YwPnSbibdrE0QGyJpGCM4Hl7z86IEqdnJI7khAcZHXbn47bUq4hPEys0ioqPkjHM4P44299U2TQttmlX2cAsD3Me1067efurZShKzKoZkJxp8hvy896qwi7JGjbZgSSF364wOvnWVo6S3CkSHue1pXmvTfzwP0KVhR0lpeySQxlohJ3e6Bkk7g7+PMUW0gKswOFHdVs8sY3Px+tK7MskSNBIM6ARpJ0kbZHvzn/amRuEPbBCjKcBSP4ttwR44+lMQPa7NKBqwp20n2jzwPj8a0SFnw2RGNRX2cEHp6bfjWN1+yYmLnpOSByG2Pfy+dWivUUlZAXOADnkd+fwI+VFjoZAxR4kMKqwAIBON87/rwzV9UKuFBdGfJ3HLPn6/hSi9vHhhmJO+k6c78t+Xu+dD8P4gvZvK276iEDbjQTkAfOjYKOitTofR2oVxuCdjny88bEdRV7uRZViABwToLHlpIJ2FJYbpZboRoJMqwbBOeXh89/OjZZcI2vQVbAOPHIIIpWFEkDBSUbUU/h1bkjPLP0+FIuIzRtcIToVmbBGT3gPDwO59d63vL5c9scDluegzuDSlrqNpWa4hChdQbffHMfEUmx0CXwJncFSk7smTnc53z8c5qWsETC5efJjm9osTttnHx+te3KS3U6syBhnUSh9o4UfM4+NYRo0s4S3cksuO6OXPp1AOKBFJJJHMmF1a2JCqMFsHl57dKyW1uIkYEbZwpVfIFcY3zjz8fKut4BwYL3ZSFcb5Hj410Z4dZygPoQHGM+Ipp0HYm+z8lxcWHYX6GSPmrODtnxrC54YIwc7HVklG+Bp7cXdtbKI9SRSDYAjGT4UmurhnbAQJzBLnmemPGufNq0dOG0A9ifCX3p/rUq2nxMYPUeFSuPU6RRGOyiHanDeySVJ8NgPXrWTI5HZySFQdOAPZUDI/Q86YKp1P2RU4GASThQeg6Vo8aIQpi9oDtC5w3n6CnYUJ5BOQWgjXMe7FvDrWIt5hiQyAMqaWAOBkn/fH4U9mieZVBZstgaTgKBnnQLwrJO5VEDAatcxxpHu/W9UpUKjneJNe3TCQzs7Kd8AjbOxPpmmv2Z4VxK4nmls2VY9HfMhOAzZygHuz6Yoy4g7SYsNTKPZAbQBn67j13p39nLuXhxjtZzFHboxbslXv5J8+ecAk7mtYZDKcOODIwXyhjOzOBzZRkE48uVKeJdtMzKoYsveJPs4yM/jt4iuwvuM2aXsKxQyPCzDLDYAHmQOe3mKrxWztRC7sM5O+g7NnOPpXSpJnM4s5OzuBMym5k0nYhRsNzj8CaOt1hOnssER745atgTjywaX31jA+QVaNSR3lOAT+X5UpEs9nKpjd37QgHI69c+opboaizs7eSK4GpWxlCMY5AgZHxPyoO9nNk3bgg6nyVPI5xn8PhXO2vErqGcjDYUgEg5wduePOtuKcU7WERyAsVffG56/XajdBqzphc9spMecOPxP50XDDHiQMAwKDuk777DH66VyvCuNQpZgd9pFwdIGT44xR39K2wjX+sIpZMcuXhRsGoz4kNajsQzb8/Dofl9awtYSAFIwoAAz6cqrb3qEMWkUjmVBBIGPyNYycVjtZIUlK4kAIIPr+GKLChlawA3Gc8h8aw43fxoSilsDfY746/X5+VW/pW0+7q0bZcEqfXx91cze8QhnvFbVjuZOeWOdFhRafiUruRsxwQPPrj02+RrA8VhVTGXDhgMY31b5+PStHksWCSt/MFCg755j6VrwOLhvakokeqMd4Mc7liRj44qhUXt7a+4gZGtbZ4Y2I2cdPTzFdBBwi34VwvWuTMve1tuwY9fT86I+//AHThxeMZdQvJcjpt7tqVXvFbi6aRVXUXydDK2wzkZwD7qic1FFQx32YW/Gr7t2/ZgFeRzz5UavFrmScgjQHG43ON+e1DQRrs0KaT/KCPDJ23rRjEJCZA4Ubcsb48c/I1z+1nQsUTS4aa5I+8FSn8Ds3PPSqwrJ2bxg5ZRhV3ON+YqqIqgIjoAMd3C5GN8n34ohoo3BZHkXOHUIM7jas22y0qKgTY/s5PnqO9SthArAHXOM747PlUpchYKwWdFO0Y6KBj0B99UAdJDoY8tiwUhdsEeOMY8N6tEqaswphiRgvgEDOdsb8vCtnXUpI2RMnLrqGem22fWpoozhaJkMk1wVCYHdGDz6DGeQ8K3zE2I0PdAyWxkAHBGeo8awYTllMYRScHLDU3rkfnWjxtGZVc9pqGkIidep/1qhHk5ChWjQHLYMYA5eOcj44rzJMHeCnGS+d8j/WrIkUagKRJIAQWZwTjmNulW1ZwhlwTk4ZSc79M9KT7GVbU2tg5wunGW8fDbnnpV9DFYnncDK5zjkRnYe7nXqiURuBpAAKrpQ6R6+eKyftryZY+yURksC+ct5AfDlRbQqTPZbFXBw8jRruV+v6NBtw/eTSFVFxu5yTvy9OdFSRlZY4p3DM8hOnRjG2d/GoImiZFZZdIwAvIHPu2oCkBpw6OWVo42cgDVIhAIGTsfmdvSq3PDYBKrMU2bK6sd4+P1+FMu2jgBGkHAxsrE4FRHAiUDLqo2MoyzZ3Jz6ACjYeoni4QGhM8cagE52GNum2cZPOsTYGMEnAUAEQttz6fSnACAhdGGG264Ck/I1YtGHcQhpFPcjOAAGz5Y8N/Wjdi1E7WveTCNgDeSNMBwcYwK8ltYLiRUV2LqgUAEZyedOQi6TDEeyAfBwuy75zVyg1/vQmsjHdGo0bsNUJoeGxxnUiaWk3AY4J5DlnHQUPBwSK4idVBC5DZPMeIx610/YxOzYH7SNdIJ3cdevpWapBbQHuMwJyWxjDbA9eXTNPZ/Rao5deDJoVJ8lkfA5g/Hx3pha8PtUl06mDSD9pge16n9etNJGEsTc8KcjB3O305A1C6gPKNLso9lkA5csUbsNUYldM4DM2c5VQOa+BqqLGqDBwDgHIwB54q+kGUGYyK0gI3zv4cuXOvVkBZiY84JT9nyB61LbZSVGsM6xy4lbOWwBgDHjy9OtDvqlQuI1LZLsqg5IzzzyzV4xGz6ZFXOeYHdz5+NeGaRWEUKsI3dVLI2yHzo2A8jCmXWNgW6A5bcHGwogKJWUgiHszl4853386DTkexwxU8wQCozg5862iukUsGAVE9pFIyG8dufOnYqND98BOktjp36lAnsSSQbjHkalAcF+Gf26X0P0FbyfvV9V/CpUpDC+Kf2+49BWNt/wB3/cX8alSqEDcR/sVr/wCnb/MKZ3H7yD+4PrUqUhvozh/5eP8AGoe39q2/vw//ALKlShiRW7/8B/iyfQ014p/Y5PRfpUqUDEtn+/b/ABG+lFD/AJaf8M/WpUqCgFv3U/8AeH+WmC+1w7/1H4GpUpgeH25f7w/zVUc5vV/8tSpUITMf/A3HoPxphc/8sl/wU/zCpUqkADa/8rP93/5VWT+2j/DH+Y1KlMD2/wD3k39wf/Gtv4ZP8Vv8tSpQIytv7Tb/AN78TXnCv3XEP7x/zVKlMBbYe1P/AIsn+UUQv9pSpUoGenmalSpTMz//2Q=="/>
          <p:cNvSpPr>
            <a:spLocks noChangeAspect="1" noChangeArrowheads="1"/>
          </p:cNvSpPr>
          <p:nvPr/>
        </p:nvSpPr>
        <p:spPr bwMode="auto">
          <a:xfrm>
            <a:off x="1679575" y="-9366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548" name="AutoShape 20" descr="data:image/jpg;base64,/9j/4AAQSkZJRgABAQAAAQABAAD/2wBDAAkGBwgHBgkIBwgKCgkLDRYPDQwMDRsUFRAWIB0iIiAdHx8kKDQsJCYxJx8fLT0tMTU3Ojo6Iys/RD84QzQ5Ojf/2wBDAQoKCg0MDRoPDxo3JR8lNzc3Nzc3Nzc3Nzc3Nzc3Nzc3Nzc3Nzc3Nzc3Nzc3Nzc3Nzc3Nzc3Nzc3Nzc3Nzc3Nzf/wAARCACxANIDASIAAhEBAxEB/8QAGwAAAgMBAQEAAAAAAAAAAAAABAUAAgMGAQf/xABIEAACAQMCAwUFBQQIAwcFAAABAgMABBESIQUxQRMiUWFxMoGRobEGFMHR8CMzQlIVJDRyc7Lh8Qc1kxZDRFN0ksJVYoLD4v/EABkBAAMBAQEAAAAAAAAAAAAAAAABAgMEBf/EACMRAAICAgIDAQEAAwAAAAAAAAABAhEDEiExBBNRQSIUMmH/2gAMAwEAAhEDEQA/APjssz9pJIsrFSx0jJ3yTk/jVp72aeHRl+xBzjUayYoSAFIXoM8h+dHWsERTGpNI8dvjUOkS6B4rRmjV9JO4ydW/lVOI2zRssjP3n3weZp1wxFTtHaQEYyRgYXw3rPi3D3l/rWrKAAsFG2nyoTFfIJw2SFXiV10lVyS229bJfM8EsUhQwknGfaAznalTuikmIvsdtXhW9rCHYF9lxv0FDQNHtwi3ErtAyhNIAGMZNex8OcEMzKvUb7E0bJZRMY92wBkaTW8HCU7SMkyaQQx1PRYrBUlcoYbqNXjHeUgY+HjREPFdBClERTsWI6etMZLVHfGkHI3UjGTVX4TDBAHCkuo9nVnY+tQ2TaEb3TztIwTETtz55H4UVOsCTukZ7MDZFdgRnzpj90srOItMCxTTpYfwkHliub0r2sqlwxyTr6N501TLVUPbKCCHVpkR5W3ZiwJb08KE4nIqSiGMlJmbmGxWHB5UhmYT9l2Tciy7n02om6sluZZJLZdekEA6vaOOXlTEu+QDDQuvbNJoB3JGQ3x50wvTDdWOmG5ZI1IJUDb3j30tuGmxHZTxgyRkBTq5Z6HpTbhVvDbgrchce2HJ2IpN0EuDNGew/d3MkilMbNsKoOKa9aXMfagjbA2+FNbSaO1uHYIXLMFAQZ2znJ8qx/owXd9NJasY49RAbUCc53AHMClwyUr7EH3SWWRXtwMFc55Ba1h4ZNcXAEi9ip5vz1elGSLPbO8PaRmPJK9oNJJFOuFiKeJGEaqwXfDbZzyp7ND2YttIXaKYxiMxhymZSdRHkPDl8Kl1wdYbRTE6s2tS669sE45VS/tna51yLHGzZxFnfA61hMXkgZY4yioQp8x5eVIOTS44ckUZM5VmbUdgcqAefyrG17FO2YsojTBVs5yfKhnjQwOySONWyjO58/rQkkRUBdSnBwcHmatLjkaVjR7qZnDwyaHVfZz7XrTS1vbW6ikWWEN3e+CcaX8ceFcq5YkaQwI2rWCKfszIkmnB5Zxmih6jsRwKAPvVqcbZLmpSIxNk99alGoqZ6sjiUjswNsYNFw3EcNhGirGZMsSWGCN9vUVS0tLqSRo4FMr45E8qKgspLb9pcoP2Q7yk8+e1JsbBLO7MMNwg0lpMADTy86ytZLj2Q8hjzpIDY29Kbnh0EsZvXnZEbvMEXPy6bUHDB20rdmrRxE5Vj4jkKaYWgaa2Haqmo5blk88nFaSQQwwqkkn7VeYwTnflRN5NHDEYmjDXAOrtCMYB8POlkpeQk5YhjnPPFC5AZGaZhbWlmoURAtqO53Oc+lb3HGCEOkgyBQoXGcN1pH2jF2y5UYwSvXFN+FQxWzOt6FDOgZDnOAelDBpDbhvFYWXVd4DgDTGOvn5VWTiYu5SSHhTOgIyjveeelJWt7qeR7jh9jMbeM5LKhYbcyaulybl4lliVSSSrB8DPnS1FrQZxEEwiKSciPtQuScnluaDt7UKuIWExzyx7P+9Hf0R2tvokdy7SGTK7jbAx8DW1pHIlq8Qy0urukjB0joTUt0gsBmsluJkVCkUgGTjOD+VEuw4OsslriRDpJU94j18PWm0Vm0f7xW7QgDONh+dKLoKs1wl4oWEyEAo3tDOcMPCkuRIX/wBLq992zwRpuc6E73lv1ou2uobjvXDJrOe6QMqo6UiniCudHsnkc86ccMgsxbiRI5ZrgjZSBhT5j31UlGrLaRdOyAuAY5II2GNabgnO3uqsMs0CAJMcY09pGckii24S9xZqY5OzZCSU1agOhG1Frw2GK0CgrFKW7jIPaPjiptEukAzQqkOLuYSJgtqUZODQFvO6L2UUrIN235AYrac3FzIgklWVIv4sEat96LWx7WUrBbrGQ2ApyR4bHr407oSN72INZxSXBzIAOUuDgjmM0vt5rq3iFoSTGRlVccx5E8qobW4e5aRhrjU6WPtDPgfCsm+9xPidmMakxgjdfcDQkVRNduixvKJBKGDIvIAfjjGa84hNbzvGYLbscDBP8w8aOazia3jMqFRHknJ6dPSqm2tZYw8jhIlbURqyd/Dxp9IBLMpHJifOs92Gyty5k5o+SGEq5iBUqcaWOSaGYFQDyHWqTGjLsz51KtqH84qUwCbcO2o5fUndJO2PD0qLDdupcoSEHeznf8zRFvJeW0bxQyKQ4Os6QTmmc8XEgcpcQOgQaihGMb8wffWblTEwRoUhTsJZQEcAsp/hPiTQUt4YyDGo0gbeNbXVtLHPoZVZ2IBUNnHr4elBmxkM2lmVB4kk4pxoEkEfeoruOXXGFITOTuc1ZXTTCsMgj1ggnFYraJE47RnKHY6OtHJwyG4YMjlY8EqM4PwquAZZIEW4yV1vHsAqgaunPyoiPh7X+FRdNsrks3VmPQGvYraSW5t7RIpWZ3VA4GSCT/F9a70WNvY2So5WOC2j3bzPj8TQlYR7OHmsxYEySaldRlGU95ffTSb7GTz8A/pZZ4hdsvbfdezwdI3znxxvihlWT7RcZxEDHZRe1IdgFHptvXfXSx23Br2+nyEWHs4hjGM91fmRVMtrg+Zz3klrFbNGgaV2ZTq2G2DnFZcMZIrkl+bMZHGcgDwrLicUhW1gVsAyOTjryrLRLG5COSuCpIHIDasn0S1SOhXjdlqaKZiYyQDldj50DfRWN4+IwG17B9BUqfLxpLw647GRyygxNsQ3iOVNZbiK4ljilOnIyrdE6/GiqIoX3NjHawHtSut84wMkAcs0FZXMkBYwwo78ySDnH5VteT3CXTNJISG2GpcAgcqxjOicSj9kxzliSPhir/C10dJa3FylqkpI0yHUQy40+6sbxFnkwJYlnRTgBuW2cgelbwwowQTXYXAyuDhiMZ35nrUsEht79oACZZ8NuPlyyKw4sn8EYuPu5BlKuuoMCvM/6Ux4ZxNRODJHEqs+FZRjfz8KK4pw3h0EbPcl1kO405OT5ZpE9uwCiJdMeQc+A8TWnDHSaOhv7dZys/DowzLuRGfaPry2rmvvqpM8rs7MTsG5g+dPLTiAto7W2gC4PtueRPh/rSviXDURWnM6IcZZSNyfHHSnFoS4D+EX8N1Gba6A16TnP8Q/OhHtorCVlZsK/eRzv3fDehuEWpuLxQTgKNQbl5c6eXfC+20SXLEJH/Dj2vKmwsHhtYpEFwqLLCFwRyPw8aXzwJIGjVXTPic00s3uGuXiEZ+7NkYz3UwNiKpfBVZi45eVJcCOcNo4JGlvhUpt2sf8p+FSnsytmBm7afQFXDKc7c/dR6wGVXkYOI+x1ADB5bDIHmaCngS3hWRMq7brvvVJ72QhUwVAGGA2zyoaTAL4deRqCrx9pLrJDE7DYURNdosw+8KpGcAKtJ4HkVtYUZztkbU84WRezKJI420ppRI9znqTSarkdCi9udV0Ui1dlyGRg48aJ+/MsqBUUomDucDltmnc/DHkaWdrbUxACBk2QD08aHs+HTd/Ns3ZHcAxb5HrS3iCi2uENP8Ah6s9zxOeSYEKoMgJGAGPd+h+OK6+4tDxiQ2zN/V17zYO7Y/WKT/ZOFrLht1NKOzkuZtChxpYKPLp1p9wyQRwXDqgUDbUOQ2rZdFJCmKOJbwW8CLHbxtsi+yfzNM/tomPskkLNgy3CcugGT9cUu+z0LXF+mQCCcnFHfb1bp7ezhsowxLMxOrGMDA+vyqZNJWW026R8zllZ2tpNR1LIyKR6gZHuBrQWd4lopmRRlhltW2CM+6jrDhF5K0AuSUMEjM6qdRwSdhiunseHRxxxF0MzAfu2OQueXvzU62ZyX4cVa8Eu7g9naW0jjBJkUEAddyacWn2SmgMQnuoElk30ONWPMkfCuuWJJICJhIxY+zHtjPiPjvWtukCZLr+1cZ1FiDjfGD05eNa6CoRN9mppsRrcwHSMkOniD49aUXH2OliutQZJguTiM5Xn5+td+trE8Cs5EMKZJKuVGevX9e6rTw2ixtI0hXHeCIxJx442AHKm4qh0fPLvh9zAe2hg1MgyXTfl5Dfag55V7C2R4sSk5VlkzIvmT0r6PNBaAs8sblUwoKvjfHz5+lLLjhlpNmR4CSD3gygEAnAy2cZPnWLxfBanATfe7i5jtXug8cuCr45AHnmulh4fBFEVXGkDduZPiTWnEPsUs+XsrkIADjLEaT4UTw7gvFYoGjmvLSV1wEOH3x47VnNqC5GsU30cXfRx210DEheJX0/tdyw559Ksb+1MdxZyQsXYj9qMEsM7jy6V09z9kb2Q5nurRmySNIbAzQcn2CuZnaT77bIxbnocj6VMckH+l+jJ8Etjc28EborMYkc6UIBOTuPTw91Vn408sbDszzwDkECnz/8Prkw7XkXaHGSI2wSKpH9ibmG3eOS+gGeWqJqfsgndj/x5/BZwG5XsDDJjUp1DzHl76vfqXVwg9pvlRqfY+dZVePiNqcAAjS2PdRD/Y64mBA4tACT/Id/nT9sPoPxshy/3d/5fnUrof8AsBd//Vov/YfzqU/bD6HoyHJQW6XNyiSTlItsF9yPIV0F5wqKWN2hk1SIN+WTjp5cqRRzdrKz9mNLkjSq03+zSW0Kyvc2LTXCydwvIQFGM+yFOT505ulZOOG8kj3h3CoJgGuZ44EB3znUw8B0FdTZzQWsQtbA20NvzKnVk+eRuffWYvoNQJsixxyLuwHu01tFcW2FCIV3yctk/Mj6V5+XNKR62Lx4wQZG0brhrpASMd2Nzj6VePh9iCXkmZlzvphYH4kmhH4k8TabVwhxkBoOf4/CteG313xDiSW7yjswjMwQDTt0GBmssePJllVlZJRhEvITDpjwUPNFbfGrYZHpTUxm24PLhD7OPdj50tFvLdcU9oErJ3c7nbb6V1vEUgtOHRxkhizbZPTlmvbSpUeTduwD7NcPNtbCeZeY2Xx/W9JvthL2nGUiD5SKPRIo6Hmfnt7q6DiXEzwywifRqlI0wxnmzdTjw3+VcgttPLKXvkZmZjlW21nckn4599FJ9g5NO0E8JtexcuFOVy2s9cZP0BFOEt0MW5YsN+Xw+n63qW0YZH/ZtjUd5NvPn6kfrNMLdnj0KpDFlJBUZ22z5bkfTPMVZB6triJEhkIcZVyBgAdcbb9Ky+7RSxKirGmhtRZsk5HLp6flRSBTA6uilt9DA6ceHPfxHxqv3tJI1WIlQdmTXjVg429/SmANJYh5NEjSNrBY4Q4x5c9um2K8hJEGNTSJshBVu/jy6DPSjXtyU3XR2TakWXIyPf652qkbmN3XWWJ74VWA2ORkc8+u30oAF7VX2ZQrIumNNuXTp4YqjB5VK6cylcFGUqceHny3FavKYkeadHlfOC2xDDOR02xnFevbkyIqL2SkllXUS2OZBAOR18c4qQBl4eqQFZJATzA1aj5An/ShbmEKBNNCrKDoZ8nCkdDgjBxTCK0WFBCWJVThpNWob4xy5c/Tf443iK2Ehl0tjvFBgHHLI3HX/aonCM1TRUZuLtC/FuHBj0n/APEsPrVyQxwUVfPRp/GpxLgYS0BALuh1EkgEqfTbANJXs5FbvQxOB4ZOPlXkZsEsPT4PUw5Y5Vz2dB2ltCn7aUAeS1Vb+wYaUmBB8Y/zFc68BZgoSNBjkU/HFYzcPPtK1uD4H/asYzf6zb1o6Vp7NASzvjpoA3rP+krItpUNnOMsp5/CuSmsnB3mTXnI0MdvlWkPD2aIossmDzAJOatyi/0Wp1X3+1/mX/pmpXL/ANDx9Ulz6t+VSpuH0NRF9m7WM2DzdvpJYBgQNIIIx9abpaPDJcyGbDTMp0dnncAgHn4frwI+wvAmnsJbqQylTJpjZTgADGTjx6eXSiftFF91ma1h1Lga5D5ncD0xv76682f+9Ecfi+NS9jFE132MU8kjl0QBUZFUZYjrn+HPpXttcXEkcY+8OdZ9hY1A9OdJrSGW9guoYkMsrSIEQb6iTjFfSuFfZ6LhXDUgPZm8XDTXGSQr9VXxHPNbxwboqfkaMUtwOa3s5Jrq4EWVLKuoZLcwMCmX2cYOJ7p7YxFSFkVvaQD0rpLfgrSRi6mUTMynBf06D40q4kOzkaSFTC0YOoEYyB4+ma6MeKMOjjyZZT7GPA4YGubieQoAWyrHkABzHxoi8gW6njLFRGnLI54Ofw+VcnbPcwxqwUlWyFXHPl08KfwR3MsE09+QvYRsdKZ3OP1mtDJAt6UuuITXjGNmb9nArMMBF3A9539/lVNcbSK6ucai2ActtsSR8QffQJdO1bH7vUyRqRhcYx+h/oaPtYpHchvaWTbRsxUAA8/UY95GOjA8Zpp7pgQowxwozg8zjUfQ7nfflW8cZ9tcNoAGQhA2zvvuTtzz06VYQoiiVVUZGVzvzIb3YHTl4VeDLWzywqSjYQ6c4B/QB/3oA0Y600tAykRmVmOASep8Byo1FeNAG7kgTG5wB4Y2xg5G2fShRCtsO0ktzKwUrLKTpHIdeWDgGtZMCRHjYNIOaBgmNs7Dkxx45BHXwoDQFMwqpjkIOXRVJ0+Ybn0P51S/g7S4RoXGoIO9MrEpnk2MfWio7YPCIu2XUT2gODgAjkNuXlnr1xUFs0EUhMrEKdAaQnGgjcZ5gAjnz33oATR2k9zOjazpDEhpGGnV68seRxTGG2uMlpIgVVe6HGMDYb+X5DwzTK4U9iF7QalUBg5He942IxjB51pBdI8iFdSoDoZGA7qsORI6Agfo0AKXWZYZBIO8xwOikeI6887VrGFhQRpCqud8gbMOhHnkHI+eaaxRMs+FWOUNkmNhtjlny5Y93Shr+N4UE0lqIwjbNjJPXff03pAAOhmDEokaqeR2Uhtz+vWuXm4bHbXJiuLeMrINcTSIuceGfyrsbpIkQS20siLIMlc5GepAOfHkPWub4spa3BkOiaB8rjIIzvj0zk486w8jH7INGuGek0xReQ2ccR/qsOPFYifnopELiySUBbc8/wDy/wD+KK45eTN3VtHK49nXj5KM/Okj8OnSIXMtuiLjJUFgce8kV5OKPH9HrybpUdfw+Sylj5Kh8GQfioo428OjKLEx8exH4GkP2fuYm7pEiEDruPiPyFPsWsowVRgfDf51y5E4yLXRT7qv8sf/AEWqV79zs/8AyV+J/OpUWOkMfs9DHZfZ7htrGWH7BXJI3JfvZ+dcB9pr+S54nf6WyzTGNN8bDavoilYyIwRpt10Fm22RQN/hXz/gPBJeP8X1SowgZjLLjonMj1OcV6sYqUjlvSL/AODr/hx9nhY2Tcdv8FpEMltExOCvIMQPE5x5HPWnHCr6aaKS4aAyRRnLMx67lvXcn40bx2V0gFvAQsQGnSBgKMADGKw4VZSf9krq2T95Izd1egJPhXp1XR5jdu2L7r/iVOsZkTgsxtRyuG5MM4BG3LlR1/cvxjh9jeNB2Uc2e6cFnUAE71wMX2L4g98kEsncJXOQwJHodh8/Su+u3Uw2lpat+xs0MQbOzSEgsc4/+1QD6+NKiaLWdiHdR3yMjYb6c+A93LzrZwyC4g7RtckDZZu8D4A+W/LyPWpaRypCRcxPLrXLO2cgDrudv9evQmKVFheaZ5O933TcnSM7Z6Z8POrSEJYLZfvW4jLq7RmUH2Bg5B88kVpEqxyjQpJJLFlcAcyM46b/AAx55ICtpdrlTIQ74kZQcY5E+m+PeKawiCWMSLhpCCBhiOQG2dumOex3pgHwzGHUr5J0Y0op7x6Hr+XLG3L1JNMWDGcOw0lmwEJ3ON8DrtjbFeQq/wB2dwoUsveIOAckgcuXP59N6kGvOtmyyPoXQ2ooNs9Oh9+/WgD1yBC8LKIGfMbep2yTzx+dW7sU0cIIbVpGcBWOdgSep/HFYPLMVkjbBUkK7nYseZBGNvhWwljYa0kwCdJDHWD4bHb37DBoA1ZMI6BdaoxQlf4wQenLY7eO9GLA8kDoDJ2bSCNXYjYqANzz2O1Kba8ELuREQvaam7xDAnI6DyHx86uDLcXoWOTGmUmTY9/Yb+vPlz9KAPFRjfiRmUKNSSJG4OnfGw9c5Hrijvu4aZlEpdg+sADRqBGDseXicVlHbdkjFZWDP3gQgBYnGTk4z9d+XOmRkmjEDIyvCuBKGLbchkZ39fDA86AKxtymjuFU7EiQg7Njn+JGB6bVcuwt9E8u8bBlAJwVznS2eeOVZ3DRIJNRCFXDaTkb+Poc49/Sld2pikiMepgFxlTkaeg+JHwFSwHF3NDkQpGivICUjJOHwPhuK5fj9x2UyGVSEfuhhnkBybwO4G34UyjnE15GYiyxohZV/lO/X4/EUouZDMJIJFBeJAyMdgBq6eA9PGkM5Pj0xjmRbYHs8F208yOmR6YOaxtJZlsbiQxmVM6UGOZ68umPrRn3cT3AW8iaQKpKhMcgF2NS4L3EGbKP9lEQHRomGnboOu3PrXk+Sqnqkex409sfIVwTONf3J4RyBYZ+eM01kuIsFJAq+ZO5+NK7SWCygZ5rWeJ1XLaYzIpHLI6ii0vJLmJZIYzofGntVePVkZGM+VcUoSbbo32RmUtSSe2j/wDctSqFbrJ/qsf/AFB+VSl62Gy+mE/HzcW8qp/3ilNa74zz+R+NdV9kOH9nwVp8lZpyToI30jlj3fWvlVxd/dlVIslQ+WfxOenia7j7GcfvLlbmOeZBbQQgRIyjtCScYB6gDevU8eOskzi8h7RaR0lxaPd3TEaQuN0zkgj9cqO4bcGwjCxDU+5C6dv9elJTxGIXUbFW1+yoR8E56eB6UZaySNdOwDE5JUny9/j9K9BHmhnEpAYJpp5FjQZBOg5Y9PT50l4TdW6cOilcGNHzIGkOcqSVUgeoPyqcen+8kWxdhGx7xxzXnz93zpRbEX17FDBGBbxhRpxtgDGMfA/GmA/biz/dYYEXmmojcLuAMn0wc/PNacUje3s2jLAx6cyIDpOSDsT1/wBNq2ms83UUMjKqQR9vPIy4AB2VduuMnbkB4ml3GAXgeURY1HPjgBgdvnVCEFrdo0jmVogHICkg7Yz/AK+dH8Ov/u5MIRWQHuHHsjY4Bxjfz8aXQxGV5JC2mNcqq4BA8Pr9DTLh8KGYpIMM5OCDkYG23lnGx86kBql0LeN5Ec6mGgoPXfTn0H6Nei+7iqMBmA3KbA8unoR7vj5DZ/sgHUq6hSACARy2PQ8iPPFV+7kRDRnSWAK6MkN4c9uhoAFSeSSVZHEgiQBmy2sBeu3Xr4Hn4VuSUjZki07ghteDgDO2eeN/xoQRSLIzxuIwCAxj1LpHLOB0/Dxo8xkRMrHY810g+Hex47/XwqgDbSUyrhVEo0jSJEw2ScA+e2fl4Vrw5hHG7pCcuMuEJwrZGD48vy3waEgiVSsc2qTV1Q+0oB3+h91ObcwyQAxloSrZx7Q9Nue5O1AGkkM+FcovZj2jz1Dcb495289s1QyXUEUb9ocA4ZOz3O+CR9cY8fEVvGCuzSSMoAGVB048x5HPKs5LtRFKrRkDVryDgjbf659KVgAzXPaXSRRuqAgsoYbE49kHGRvj4UJxR9BVpY1XRkZCbaSQdunOibpczFmL4VTjkQMjI258hn40ovJsTxrJns9IJTOdK5I0+meu/s+dSMAHFXNxOltlyoBRg2NYznGfHAyPMVjf3TTTZgfXKgCNjbILZx64yPWsHeMGNtDQ5kZ5kOCR4cufLFAzv93vJXjkxBrDBs8sBhv55x8aANbKdY7mCRdTGRWO/PfpjxyAaarfqqqksbBc76Rjfx+dKMJA9wiglI5VIJ54Axijo/ud4V0XRjkABVJAceWWFcubFKTtHThyKKphkVwr+1O5K50hc4YZG/rUnJuI9SuH0nCgHAH6xQU9nNYSCK5R1ZEyGCd3HketVSSVcEdojsdhuAa5GmuGdVpjNYCVB0Hl/NUoD75L/M1SlYqR87kiW4MhErPIpwCRtjlsOldFwOOe3to9cQikPLO538PdSnhHC5pH1SoViXvuG21Hop8sb++umdZlVmK90AeyMkn6V0XXRP8At2HozXq6Yu8+CGGwIO24+FejitzaRRi4hdJAoGo8nOck59aVdqyaNOg6WO+4wPz3zTe10cSjktr5wdCgoc4x+jW+PJfZzzxrtCtuIy3UxAcsxJ2xnc/7V3P2T4XHwqFr26OzYKjqT0rnIrOw4beCRsFgN1J2FMbXi8nEuIaX0i0twCFBzqJ+uxHoBWyZi0O+IXLvOQoDOxJk3xpPr4YwPnSbibdrE0QGyJpGCM4Hl7z86IEqdnJI7khAcZHXbn47bUq4hPEys0ioqPkjHM4P44299U2TQttmlX2cAsD3Me1067efurZShKzKoZkJxp8hvy896qwi7JGjbZgSSF364wOvnWVo6S3CkSHue1pXmvTfzwP0KVhR0lpeySQxlohJ3e6Bkk7g7+PMUW0gKswOFHdVs8sY3Px+tK7MskSNBIM6ARpJ0kbZHvzn/amRuEPbBCjKcBSP4ttwR44+lMQPa7NKBqwp20n2jzwPj8a0SFnw2RGNRX2cEHp6bfjWN1+yYmLnpOSByG2Pfy+dWivUUlZAXOADnkd+fwI+VFjoZAxR4kMKqwAIBON87/rwzV9UKuFBdGfJ3HLPn6/hSi9vHhhmJO+k6c78t+Xu+dD8P4gvZvK276iEDbjQTkAfOjYKOitTofR2oVxuCdjny88bEdRV7uRZViABwToLHlpIJ2FJYbpZboRoJMqwbBOeXh89/OjZZcI2vQVbAOPHIIIpWFEkDBSUbUU/h1bkjPLP0+FIuIzRtcIToVmbBGT3gPDwO59d63vL5c9scDluegzuDSlrqNpWa4hChdQbffHMfEUmx0CXwJncFSk7smTnc53z8c5qWsETC5efJjm9osTttnHx+te3KS3U6syBhnUSh9o4UfM4+NYRo0s4S3cksuO6OXPp1AOKBFJJJHMmF1a2JCqMFsHl57dKyW1uIkYEbZwpVfIFcY3zjz8fKut4BwYL3ZSFcb5Hj410Z4dZygPoQHGM+Ipp0HYm+z8lxcWHYX6GSPmrODtnxrC54YIwc7HVklG+Bp7cXdtbKI9SRSDYAjGT4UmurhnbAQJzBLnmemPGufNq0dOG0A9ifCX3p/rUq2nxMYPUeFSuPU6RRGOyiHanDeySVJ8NgPXrWTI5HZySFQdOAPZUDI/Q86YKp1P2RU4GASThQeg6Vo8aIQpi9oDtC5w3n6CnYUJ5BOQWgjXMe7FvDrWIt5hiQyAMqaWAOBkn/fH4U9mieZVBZstgaTgKBnnQLwrJO5VEDAatcxxpHu/W9UpUKjneJNe3TCQzs7Kd8AjbOxPpmmv2Z4VxK4nmls2VY9HfMhOAzZygHuz6Yoy4g7SYsNTKPZAbQBn67j13p39nLuXhxjtZzFHboxbslXv5J8+ecAk7mtYZDKcOODIwXyhjOzOBzZRkE48uVKeJdtMzKoYsveJPs4yM/jt4iuwvuM2aXsKxQyPCzDLDYAHmQOe3mKrxWztRC7sM5O+g7NnOPpXSpJnM4s5OzuBMym5k0nYhRsNzj8CaOt1hOnssER745atgTjywaX31jA+QVaNSR3lOAT+X5UpEs9nKpjd37QgHI69c+opboaizs7eSK4GpWxlCMY5AgZHxPyoO9nNk3bgg6nyVPI5xn8PhXO2vErqGcjDYUgEg5wduePOtuKcU7WERyAsVffG56/XajdBqzphc9spMecOPxP50XDDHiQMAwKDuk777DH66VyvCuNQpZgd9pFwdIGT44xR39K2wjX+sIpZMcuXhRsGoz4kNajsQzb8/Dofl9awtYSAFIwoAAz6cqrb3qEMWkUjmVBBIGPyNYycVjtZIUlK4kAIIPr+GKLChlawA3Gc8h8aw43fxoSilsDfY746/X5+VW/pW0+7q0bZcEqfXx91cze8QhnvFbVjuZOeWOdFhRafiUruRsxwQPPrj02+RrA8VhVTGXDhgMY31b5+PStHksWCSt/MFCg755j6VrwOLhvakokeqMd4Mc7liRj44qhUXt7a+4gZGtbZ4Y2I2cdPTzFdBBwi34VwvWuTMve1tuwY9fT86I+//AHThxeMZdQvJcjpt7tqVXvFbi6aRVXUXydDK2wzkZwD7qic1FFQx32YW/Gr7t2/ZgFeRzz5UavFrmScgjQHG43ON+e1DQRrs0KaT/KCPDJ23rRjEJCZA4Ubcsb48c/I1z+1nQsUTS4aa5I+8FSn8Ds3PPSqwrJ2bxg5ZRhV3ON+YqqIqgIjoAMd3C5GN8n34ohoo3BZHkXOHUIM7jas22y0qKgTY/s5PnqO9SthArAHXOM747PlUpchYKwWdFO0Y6KBj0B99UAdJDoY8tiwUhdsEeOMY8N6tEqaswphiRgvgEDOdsb8vCtnXUpI2RMnLrqGem22fWpoozhaJkMk1wVCYHdGDz6DGeQ8K3zE2I0PdAyWxkAHBGeo8awYTllMYRScHLDU3rkfnWjxtGZVc9pqGkIidep/1qhHk5ChWjQHLYMYA5eOcj44rzJMHeCnGS+d8j/WrIkUagKRJIAQWZwTjmNulW1ZwhlwTk4ZSc79M9KT7GVbU2tg5wunGW8fDbnnpV9DFYnncDK5zjkRnYe7nXqiURuBpAAKrpQ6R6+eKyftryZY+yURksC+ct5AfDlRbQqTPZbFXBw8jRruV+v6NBtw/eTSFVFxu5yTvy9OdFSRlZY4p3DM8hOnRjG2d/GoImiZFZZdIwAvIHPu2oCkBpw6OWVo42cgDVIhAIGTsfmdvSq3PDYBKrMU2bK6sd4+P1+FMu2jgBGkHAxsrE4FRHAiUDLqo2MoyzZ3Jz6ACjYeoni4QGhM8cagE52GNum2cZPOsTYGMEnAUAEQttz6fSnACAhdGGG264Ck/I1YtGHcQhpFPcjOAAGz5Y8N/Wjdi1E7WveTCNgDeSNMBwcYwK8ltYLiRUV2LqgUAEZyedOQi6TDEeyAfBwuy75zVyg1/vQmsjHdGo0bsNUJoeGxxnUiaWk3AY4J5DlnHQUPBwSK4idVBC5DZPMeIx610/YxOzYH7SNdIJ3cdevpWapBbQHuMwJyWxjDbA9eXTNPZ/Rao5deDJoVJ8lkfA5g/Hx3pha8PtUl06mDSD9pge16n9etNJGEsTc8KcjB3O305A1C6gPKNLso9lkA5csUbsNUYldM4DM2c5VQOa+BqqLGqDBwDgHIwB54q+kGUGYyK0gI3zv4cuXOvVkBZiY84JT9nyB61LbZSVGsM6xy4lbOWwBgDHjy9OtDvqlQuI1LZLsqg5IzzzyzV4xGz6ZFXOeYHdz5+NeGaRWEUKsI3dVLI2yHzo2A8jCmXWNgW6A5bcHGwogKJWUgiHszl4853386DTkexwxU8wQCozg5862iukUsGAVE9pFIyG8dufOnYqND98BOktjp36lAnsSSQbjHkalAcF+Gf26X0P0FbyfvV9V/CpUpDC+Kf2+49BWNt/wB3/cX8alSqEDcR/sVr/wCnb/MKZ3H7yD+4PrUqUhvozh/5eP8AGoe39q2/vw//ALKlShiRW7/8B/iyfQ014p/Y5PRfpUqUDEtn+/b/ABG+lFD/AJaf8M/WpUqCgFv3U/8AeH+WmC+1w7/1H4GpUpgeH25f7w/zVUc5vV/8tSpUITMf/A3HoPxphc/8sl/wU/zCpUqkADa/8rP93/5VWT+2j/DH+Y1KlMD2/wD3k39wf/Gtv4ZP8Vv8tSpQIytv7Tb/AN78TXnCv3XEP7x/zVKlMBbYe1P/AIsn+UUQv9pSpUoGenmalSpTMz//2Q=="/>
          <p:cNvSpPr>
            <a:spLocks noChangeAspect="1" noChangeArrowheads="1"/>
          </p:cNvSpPr>
          <p:nvPr/>
        </p:nvSpPr>
        <p:spPr bwMode="auto">
          <a:xfrm>
            <a:off x="1679575" y="-9366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550" name="AutoShape 22" descr="data:image/jpg;base64,/9j/4AAQSkZJRgABAQAAAQABAAD/2wBDAAkGBwgHBgkIBwgKCgkLDRYPDQwMDRsUFRAWIB0iIiAdHx8kKDQsJCYxJx8fLT0tMTU3Ojo6Iys/RD84QzQ5Ojf/2wBDAQoKCg0MDRoPDxo3JR8lNzc3Nzc3Nzc3Nzc3Nzc3Nzc3Nzc3Nzc3Nzc3Nzc3Nzc3Nzc3Nzc3Nzc3Nzc3Nzc3Nzf/wAARCACxANIDASIAAhEBAxEB/8QAGwAAAgMBAQEAAAAAAAAAAAAABAUAAgMGAQf/xABIEAACAQMCAwUFBQQIAwcFAAABAgMABBESIQUxQRMiUWFxMoGRobEGFMHR8CMzQlIVJDRyc7Lh8Qc1kxZDRFN0ksJVYoLD4v/EABkBAAMBAQEAAAAAAAAAAAAAAAABAgMEBf/EACMRAAICAgIDAQEAAwAAAAAAAAABAhEDEiExBBNRQSIUMmH/2gAMAwEAAhEDEQA/APjssz9pJIsrFSx0jJ3yTk/jVp72aeHRl+xBzjUayYoSAFIXoM8h+dHWsERTGpNI8dvjUOkS6B4rRmjV9JO4ydW/lVOI2zRssjP3n3weZp1wxFTtHaQEYyRgYXw3rPi3D3l/rWrKAAsFG2nyoTFfIJw2SFXiV10lVyS229bJfM8EsUhQwknGfaAznalTuikmIvsdtXhW9rCHYF9lxv0FDQNHtwi3ErtAyhNIAGMZNex8OcEMzKvUb7E0bJZRMY92wBkaTW8HCU7SMkyaQQx1PRYrBUlcoYbqNXjHeUgY+HjREPFdBClERTsWI6etMZLVHfGkHI3UjGTVX4TDBAHCkuo9nVnY+tQ2TaEb3TztIwTETtz55H4UVOsCTukZ7MDZFdgRnzpj90srOItMCxTTpYfwkHliub0r2sqlwxyTr6N501TLVUPbKCCHVpkR5W3ZiwJb08KE4nIqSiGMlJmbmGxWHB5UhmYT9l2Tciy7n02om6sluZZJLZdekEA6vaOOXlTEu+QDDQuvbNJoB3JGQ3x50wvTDdWOmG5ZI1IJUDb3j30tuGmxHZTxgyRkBTq5Z6HpTbhVvDbgrchce2HJ2IpN0EuDNGew/d3MkilMbNsKoOKa9aXMfagjbA2+FNbSaO1uHYIXLMFAQZ2znJ8qx/owXd9NJasY49RAbUCc53AHMClwyUr7EH3SWWRXtwMFc55Ba1h4ZNcXAEi9ip5vz1elGSLPbO8PaRmPJK9oNJJFOuFiKeJGEaqwXfDbZzyp7ND2YttIXaKYxiMxhymZSdRHkPDl8Kl1wdYbRTE6s2tS669sE45VS/tna51yLHGzZxFnfA61hMXkgZY4yioQp8x5eVIOTS44ckUZM5VmbUdgcqAefyrG17FO2YsojTBVs5yfKhnjQwOySONWyjO58/rQkkRUBdSnBwcHmatLjkaVjR7qZnDwyaHVfZz7XrTS1vbW6ikWWEN3e+CcaX8ceFcq5YkaQwI2rWCKfszIkmnB5Zxmih6jsRwKAPvVqcbZLmpSIxNk99alGoqZ6sjiUjswNsYNFw3EcNhGirGZMsSWGCN9vUVS0tLqSRo4FMr45E8qKgspLb9pcoP2Q7yk8+e1JsbBLO7MMNwg0lpMADTy86ytZLj2Q8hjzpIDY29Kbnh0EsZvXnZEbvMEXPy6bUHDB20rdmrRxE5Vj4jkKaYWgaa2Haqmo5blk88nFaSQQwwqkkn7VeYwTnflRN5NHDEYmjDXAOrtCMYB8POlkpeQk5YhjnPPFC5AZGaZhbWlmoURAtqO53Oc+lb3HGCEOkgyBQoXGcN1pH2jF2y5UYwSvXFN+FQxWzOt6FDOgZDnOAelDBpDbhvFYWXVd4DgDTGOvn5VWTiYu5SSHhTOgIyjveeelJWt7qeR7jh9jMbeM5LKhYbcyaulybl4lliVSSSrB8DPnS1FrQZxEEwiKSciPtQuScnluaDt7UKuIWExzyx7P+9Hf0R2tvokdy7SGTK7jbAx8DW1pHIlq8Qy0urukjB0joTUt0gsBmsluJkVCkUgGTjOD+VEuw4OsslriRDpJU94j18PWm0Vm0f7xW7QgDONh+dKLoKs1wl4oWEyEAo3tDOcMPCkuRIX/wBLq992zwRpuc6E73lv1ou2uobjvXDJrOe6QMqo6UiniCudHsnkc86ccMgsxbiRI5ZrgjZSBhT5j31UlGrLaRdOyAuAY5II2GNabgnO3uqsMs0CAJMcY09pGckii24S9xZqY5OzZCSU1agOhG1Frw2GK0CgrFKW7jIPaPjiptEukAzQqkOLuYSJgtqUZODQFvO6L2UUrIN235AYrac3FzIgklWVIv4sEat96LWx7WUrBbrGQ2ApyR4bHr407oSN72INZxSXBzIAOUuDgjmM0vt5rq3iFoSTGRlVccx5E8qobW4e5aRhrjU6WPtDPgfCsm+9xPidmMakxgjdfcDQkVRNduixvKJBKGDIvIAfjjGa84hNbzvGYLbscDBP8w8aOazia3jMqFRHknJ6dPSqm2tZYw8jhIlbURqyd/Dxp9IBLMpHJifOs92Gyty5k5o+SGEq5iBUqcaWOSaGYFQDyHWqTGjLsz51KtqH84qUwCbcO2o5fUndJO2PD0qLDdupcoSEHeznf8zRFvJeW0bxQyKQ4Os6QTmmc8XEgcpcQOgQaihGMb8wffWblTEwRoUhTsJZQEcAsp/hPiTQUt4YyDGo0gbeNbXVtLHPoZVZ2IBUNnHr4elBmxkM2lmVB4kk4pxoEkEfeoruOXXGFITOTuc1ZXTTCsMgj1ggnFYraJE47RnKHY6OtHJwyG4YMjlY8EqM4PwquAZZIEW4yV1vHsAqgaunPyoiPh7X+FRdNsrks3VmPQGvYraSW5t7RIpWZ3VA4GSCT/F9a70WNvY2So5WOC2j3bzPj8TQlYR7OHmsxYEySaldRlGU95ffTSb7GTz8A/pZZ4hdsvbfdezwdI3znxxvihlWT7RcZxEDHZRe1IdgFHptvXfXSx23Br2+nyEWHs4hjGM91fmRVMtrg+Zz3klrFbNGgaV2ZTq2G2DnFZcMZIrkl+bMZHGcgDwrLicUhW1gVsAyOTjryrLRLG5COSuCpIHIDasn0S1SOhXjdlqaKZiYyQDldj50DfRWN4+IwG17B9BUqfLxpLw647GRyygxNsQ3iOVNZbiK4ljilOnIyrdE6/GiqIoX3NjHawHtSut84wMkAcs0FZXMkBYwwo78ySDnH5VteT3CXTNJISG2GpcAgcqxjOicSj9kxzliSPhir/C10dJa3FylqkpI0yHUQy40+6sbxFnkwJYlnRTgBuW2cgelbwwowQTXYXAyuDhiMZ35nrUsEht79oACZZ8NuPlyyKw4sn8EYuPu5BlKuuoMCvM/6Ux4ZxNRODJHEqs+FZRjfz8KK4pw3h0EbPcl1kO405OT5ZpE9uwCiJdMeQc+A8TWnDHSaOhv7dZys/DowzLuRGfaPry2rmvvqpM8rs7MTsG5g+dPLTiAto7W2gC4PtueRPh/rSviXDURWnM6IcZZSNyfHHSnFoS4D+EX8N1Gba6A16TnP8Q/OhHtorCVlZsK/eRzv3fDehuEWpuLxQTgKNQbl5c6eXfC+20SXLEJH/Dj2vKmwsHhtYpEFwqLLCFwRyPw8aXzwJIGjVXTPic00s3uGuXiEZ+7NkYz3UwNiKpfBVZi45eVJcCOcNo4JGlvhUpt2sf8p+FSnsytmBm7afQFXDKc7c/dR6wGVXkYOI+x1ADB5bDIHmaCngS3hWRMq7brvvVJ72QhUwVAGGA2zyoaTAL4deRqCrx9pLrJDE7DYURNdosw+8KpGcAKtJ4HkVtYUZztkbU84WRezKJI420ppRI9znqTSarkdCi9udV0Ui1dlyGRg48aJ+/MsqBUUomDucDltmnc/DHkaWdrbUxACBk2QD08aHs+HTd/Ns3ZHcAxb5HrS3iCi2uENP8Ah6s9zxOeSYEKoMgJGAGPd+h+OK6+4tDxiQ2zN/V17zYO7Y/WKT/ZOFrLht1NKOzkuZtChxpYKPLp1p9wyQRwXDqgUDbUOQ2rZdFJCmKOJbwW8CLHbxtsi+yfzNM/tomPskkLNgy3CcugGT9cUu+z0LXF+mQCCcnFHfb1bp7ezhsowxLMxOrGMDA+vyqZNJWW026R8zllZ2tpNR1LIyKR6gZHuBrQWd4lopmRRlhltW2CM+6jrDhF5K0AuSUMEjM6qdRwSdhiunseHRxxxF0MzAfu2OQueXvzU62ZyX4cVa8Eu7g9naW0jjBJkUEAddyacWn2SmgMQnuoElk30ONWPMkfCuuWJJICJhIxY+zHtjPiPjvWtukCZLr+1cZ1FiDjfGD05eNa6CoRN9mppsRrcwHSMkOniD49aUXH2OliutQZJguTiM5Xn5+td+trE8Cs5EMKZJKuVGevX9e6rTw2ixtI0hXHeCIxJx442AHKm4qh0fPLvh9zAe2hg1MgyXTfl5Dfag55V7C2R4sSk5VlkzIvmT0r6PNBaAs8sblUwoKvjfHz5+lLLjhlpNmR4CSD3gygEAnAy2cZPnWLxfBanATfe7i5jtXug8cuCr45AHnmulh4fBFEVXGkDduZPiTWnEPsUs+XsrkIADjLEaT4UTw7gvFYoGjmvLSV1wEOH3x47VnNqC5GsU30cXfRx210DEheJX0/tdyw559Ksb+1MdxZyQsXYj9qMEsM7jy6V09z9kb2Q5nurRmySNIbAzQcn2CuZnaT77bIxbnocj6VMckH+l+jJ8Etjc28EborMYkc6UIBOTuPTw91Vn408sbDszzwDkECnz/8Prkw7XkXaHGSI2wSKpH9ibmG3eOS+gGeWqJqfsgndj/x5/BZwG5XsDDJjUp1DzHl76vfqXVwg9pvlRqfY+dZVePiNqcAAjS2PdRD/Y64mBA4tACT/Id/nT9sPoPxshy/3d/5fnUrof8AsBd//Vov/YfzqU/bD6HoyHJQW6XNyiSTlItsF9yPIV0F5wqKWN2hk1SIN+WTjp5cqRRzdrKz9mNLkjSq03+zSW0Kyvc2LTXCydwvIQFGM+yFOT505ulZOOG8kj3h3CoJgGuZ44EB3znUw8B0FdTZzQWsQtbA20NvzKnVk+eRuffWYvoNQJsixxyLuwHu01tFcW2FCIV3yctk/Mj6V5+XNKR62Lx4wQZG0brhrpASMd2Nzj6VePh9iCXkmZlzvphYH4kmhH4k8TabVwhxkBoOf4/CteG313xDiSW7yjswjMwQDTt0GBmssePJllVlZJRhEvITDpjwUPNFbfGrYZHpTUxm24PLhD7OPdj50tFvLdcU9oErJ3c7nbb6V1vEUgtOHRxkhizbZPTlmvbSpUeTduwD7NcPNtbCeZeY2Xx/W9JvthL2nGUiD5SKPRIo6Hmfnt7q6DiXEzwywifRqlI0wxnmzdTjw3+VcgttPLKXvkZmZjlW21nckn4599FJ9g5NO0E8JtexcuFOVy2s9cZP0BFOEt0MW5YsN+Xw+n63qW0YZH/ZtjUd5NvPn6kfrNMLdnj0KpDFlJBUZ22z5bkfTPMVZB6triJEhkIcZVyBgAdcbb9Ky+7RSxKirGmhtRZsk5HLp6flRSBTA6uilt9DA6ceHPfxHxqv3tJI1WIlQdmTXjVg429/SmANJYh5NEjSNrBY4Q4x5c9um2K8hJEGNTSJshBVu/jy6DPSjXtyU3XR2TakWXIyPf652qkbmN3XWWJ74VWA2ORkc8+u30oAF7VX2ZQrIumNNuXTp4YqjB5VK6cylcFGUqceHny3FavKYkeadHlfOC2xDDOR02xnFevbkyIqL2SkllXUS2OZBAOR18c4qQBl4eqQFZJATzA1aj5An/ShbmEKBNNCrKDoZ8nCkdDgjBxTCK0WFBCWJVThpNWob4xy5c/Tf443iK2Ehl0tjvFBgHHLI3HX/aonCM1TRUZuLtC/FuHBj0n/APEsPrVyQxwUVfPRp/GpxLgYS0BALuh1EkgEqfTbANJXs5FbvQxOB4ZOPlXkZsEsPT4PUw5Y5Vz2dB2ltCn7aUAeS1Vb+wYaUmBB8Y/zFc68BZgoSNBjkU/HFYzcPPtK1uD4H/asYzf6zb1o6Vp7NASzvjpoA3rP+krItpUNnOMsp5/CuSmsnB3mTXnI0MdvlWkPD2aIossmDzAJOatyi/0Wp1X3+1/mX/pmpXL/ANDx9Ulz6t+VSpuH0NRF9m7WM2DzdvpJYBgQNIIIx9abpaPDJcyGbDTMp0dnncAgHn4frwI+wvAmnsJbqQylTJpjZTgADGTjx6eXSiftFF91ma1h1Lga5D5ncD0xv76682f+9Ecfi+NS9jFE132MU8kjl0QBUZFUZYjrn+HPpXttcXEkcY+8OdZ9hY1A9OdJrSGW9guoYkMsrSIEQb6iTjFfSuFfZ6LhXDUgPZm8XDTXGSQr9VXxHPNbxwboqfkaMUtwOa3s5Jrq4EWVLKuoZLcwMCmX2cYOJ7p7YxFSFkVvaQD0rpLfgrSRi6mUTMynBf06D40q4kOzkaSFTC0YOoEYyB4+ma6MeKMOjjyZZT7GPA4YGubieQoAWyrHkABzHxoi8gW6njLFRGnLI54Ofw+VcnbPcwxqwUlWyFXHPl08KfwR3MsE09+QvYRsdKZ3OP1mtDJAt6UuuITXjGNmb9nArMMBF3A9539/lVNcbSK6ucai2ActtsSR8QffQJdO1bH7vUyRqRhcYx+h/oaPtYpHchvaWTbRsxUAA8/UY95GOjA8Zpp7pgQowxwozg8zjUfQ7nfflW8cZ9tcNoAGQhA2zvvuTtzz06VYQoiiVVUZGVzvzIb3YHTl4VeDLWzywqSjYQ6c4B/QB/3oA0Y600tAykRmVmOASep8Byo1FeNAG7kgTG5wB4Y2xg5G2fShRCtsO0ktzKwUrLKTpHIdeWDgGtZMCRHjYNIOaBgmNs7Dkxx45BHXwoDQFMwqpjkIOXRVJ0+Ybn0P51S/g7S4RoXGoIO9MrEpnk2MfWio7YPCIu2XUT2gODgAjkNuXlnr1xUFs0EUhMrEKdAaQnGgjcZ5gAjnz33oATR2k9zOjazpDEhpGGnV68seRxTGG2uMlpIgVVe6HGMDYb+X5DwzTK4U9iF7QalUBg5He942IxjB51pBdI8iFdSoDoZGA7qsORI6Agfo0AKXWZYZBIO8xwOikeI6887VrGFhQRpCqud8gbMOhHnkHI+eaaxRMs+FWOUNkmNhtjlny5Y93Shr+N4UE0lqIwjbNjJPXff03pAAOhmDEokaqeR2Uhtz+vWuXm4bHbXJiuLeMrINcTSIuceGfyrsbpIkQS20siLIMlc5GepAOfHkPWub4spa3BkOiaB8rjIIzvj0zk486w8jH7INGuGek0xReQ2ccR/qsOPFYifnopELiySUBbc8/wDy/wD+KK45eTN3VtHK49nXj5KM/Okj8OnSIXMtuiLjJUFgce8kV5OKPH9HrybpUdfw+Sylj5Kh8GQfioo428OjKLEx8exH4GkP2fuYm7pEiEDruPiPyFPsWsowVRgfDf51y5E4yLXRT7qv8sf/AEWqV79zs/8AyV+J/OpUWOkMfs9DHZfZ7htrGWH7BXJI3JfvZ+dcB9pr+S54nf6WyzTGNN8bDavoilYyIwRpt10Fm22RQN/hXz/gPBJeP8X1SowgZjLLjonMj1OcV6sYqUjlvSL/AODr/hx9nhY2Tcdv8FpEMltExOCvIMQPE5x5HPWnHCr6aaKS4aAyRRnLMx67lvXcn40bx2V0gFvAQsQGnSBgKMADGKw4VZSf9krq2T95Izd1egJPhXp1XR5jdu2L7r/iVOsZkTgsxtRyuG5MM4BG3LlR1/cvxjh9jeNB2Uc2e6cFnUAE71wMX2L4g98kEsncJXOQwJHodh8/Su+u3Uw2lpat+xs0MQbOzSEgsc4/+1QD6+NKiaLWdiHdR3yMjYb6c+A93LzrZwyC4g7RtckDZZu8D4A+W/LyPWpaRypCRcxPLrXLO2cgDrudv9evQmKVFheaZ5O933TcnSM7Z6Z8POrSEJYLZfvW4jLq7RmUH2Bg5B88kVpEqxyjQpJJLFlcAcyM46b/AAx55ICtpdrlTIQ74kZQcY5E+m+PeKawiCWMSLhpCCBhiOQG2dumOex3pgHwzGHUr5J0Y0op7x6Hr+XLG3L1JNMWDGcOw0lmwEJ3ON8DrtjbFeQq/wB2dwoUsveIOAckgcuXP59N6kGvOtmyyPoXQ2ooNs9Oh9+/WgD1yBC8LKIGfMbep2yTzx+dW7sU0cIIbVpGcBWOdgSep/HFYPLMVkjbBUkK7nYseZBGNvhWwljYa0kwCdJDHWD4bHb37DBoA1ZMI6BdaoxQlf4wQenLY7eO9GLA8kDoDJ2bSCNXYjYqANzz2O1Kba8ELuREQvaam7xDAnI6DyHx86uDLcXoWOTGmUmTY9/Yb+vPlz9KAPFRjfiRmUKNSSJG4OnfGw9c5Hrijvu4aZlEpdg+sADRqBGDseXicVlHbdkjFZWDP3gQgBYnGTk4z9d+XOmRkmjEDIyvCuBKGLbchkZ39fDA86AKxtymjuFU7EiQg7Njn+JGB6bVcuwt9E8u8bBlAJwVznS2eeOVZ3DRIJNRCFXDaTkb+Poc49/Sld2pikiMepgFxlTkaeg+JHwFSwHF3NDkQpGivICUjJOHwPhuK5fj9x2UyGVSEfuhhnkBybwO4G34UyjnE15GYiyxohZV/lO/X4/EUouZDMJIJFBeJAyMdgBq6eA9PGkM5Pj0xjmRbYHs8F208yOmR6YOaxtJZlsbiQxmVM6UGOZ68umPrRn3cT3AW8iaQKpKhMcgF2NS4L3EGbKP9lEQHRomGnboOu3PrXk+Sqnqkex409sfIVwTONf3J4RyBYZ+eM01kuIsFJAq+ZO5+NK7SWCygZ5rWeJ1XLaYzIpHLI6ii0vJLmJZIYzofGntVePVkZGM+VcUoSbbo32RmUtSSe2j/wDctSqFbrJ/qsf/AFB+VSl62Gy+mE/HzcW8qp/3ilNa74zz+R+NdV9kOH9nwVp8lZpyToI30jlj3fWvlVxd/dlVIslQ+WfxOenia7j7GcfvLlbmOeZBbQQgRIyjtCScYB6gDevU8eOskzi8h7RaR0lxaPd3TEaQuN0zkgj9cqO4bcGwjCxDU+5C6dv9elJTxGIXUbFW1+yoR8E56eB6UZaySNdOwDE5JUny9/j9K9BHmhnEpAYJpp5FjQZBOg5Y9PT50l4TdW6cOilcGNHzIGkOcqSVUgeoPyqcen+8kWxdhGx7xxzXnz93zpRbEX17FDBGBbxhRpxtgDGMfA/GmA/biz/dYYEXmmojcLuAMn0wc/PNacUje3s2jLAx6cyIDpOSDsT1/wBNq2ms83UUMjKqQR9vPIy4AB2VduuMnbkB4ml3GAXgeURY1HPjgBgdvnVCEFrdo0jmVogHICkg7Yz/AK+dH8Ov/u5MIRWQHuHHsjY4Bxjfz8aXQxGV5JC2mNcqq4BA8Pr9DTLh8KGYpIMM5OCDkYG23lnGx86kBql0LeN5Ec6mGgoPXfTn0H6Nei+7iqMBmA3KbA8unoR7vj5DZ/sgHUq6hSACARy2PQ8iPPFV+7kRDRnSWAK6MkN4c9uhoAFSeSSVZHEgiQBmy2sBeu3Xr4Hn4VuSUjZki07ghteDgDO2eeN/xoQRSLIzxuIwCAxj1LpHLOB0/Dxo8xkRMrHY810g+Hex47/XwqgDbSUyrhVEo0jSJEw2ScA+e2fl4Vrw5hHG7pCcuMuEJwrZGD48vy3waEgiVSsc2qTV1Q+0oB3+h91ObcwyQAxloSrZx7Q9Nue5O1AGkkM+FcovZj2jz1Dcb495289s1QyXUEUb9ocA4ZOz3O+CR9cY8fEVvGCuzSSMoAGVB048x5HPKs5LtRFKrRkDVryDgjbf659KVgAzXPaXSRRuqAgsoYbE49kHGRvj4UJxR9BVpY1XRkZCbaSQdunOibpczFmL4VTjkQMjI258hn40ovJsTxrJns9IJTOdK5I0+meu/s+dSMAHFXNxOltlyoBRg2NYznGfHAyPMVjf3TTTZgfXKgCNjbILZx64yPWsHeMGNtDQ5kZ5kOCR4cufLFAzv93vJXjkxBrDBs8sBhv55x8aANbKdY7mCRdTGRWO/PfpjxyAaarfqqqksbBc76Rjfx+dKMJA9wiglI5VIJ54Axijo/ud4V0XRjkABVJAceWWFcubFKTtHThyKKphkVwr+1O5K50hc4YZG/rUnJuI9SuH0nCgHAH6xQU9nNYSCK5R1ZEyGCd3HketVSSVcEdojsdhuAa5GmuGdVpjNYCVB0Hl/NUoD75L/M1SlYqR87kiW4MhErPIpwCRtjlsOldFwOOe3to9cQikPLO538PdSnhHC5pH1SoViXvuG21Hop8sb++umdZlVmK90AeyMkn6V0XXRP8At2HozXq6Yu8+CGGwIO24+FejitzaRRi4hdJAoGo8nOck59aVdqyaNOg6WO+4wPz3zTe10cSjktr5wdCgoc4x+jW+PJfZzzxrtCtuIy3UxAcsxJ2xnc/7V3P2T4XHwqFr26OzYKjqT0rnIrOw4beCRsFgN1J2FMbXi8nEuIaX0i0twCFBzqJ+uxHoBWyZi0O+IXLvOQoDOxJk3xpPr4YwPnSbibdrE0QGyJpGCM4Hl7z86IEqdnJI7khAcZHXbn47bUq4hPEys0ioqPkjHM4P44299U2TQttmlX2cAsD3Me1067efurZShKzKoZkJxp8hvy896qwi7JGjbZgSSF364wOvnWVo6S3CkSHue1pXmvTfzwP0KVhR0lpeySQxlohJ3e6Bkk7g7+PMUW0gKswOFHdVs8sY3Px+tK7MskSNBIM6ARpJ0kbZHvzn/amRuEPbBCjKcBSP4ttwR44+lMQPa7NKBqwp20n2jzwPj8a0SFnw2RGNRX2cEHp6bfjWN1+yYmLnpOSByG2Pfy+dWivUUlZAXOADnkd+fwI+VFjoZAxR4kMKqwAIBON87/rwzV9UKuFBdGfJ3HLPn6/hSi9vHhhmJO+k6c78t+Xu+dD8P4gvZvK276iEDbjQTkAfOjYKOitTofR2oVxuCdjny88bEdRV7uRZViABwToLHlpIJ2FJYbpZboRoJMqwbBOeXh89/OjZZcI2vQVbAOPHIIIpWFEkDBSUbUU/h1bkjPLP0+FIuIzRtcIToVmbBGT3gPDwO59d63vL5c9scDluegzuDSlrqNpWa4hChdQbffHMfEUmx0CXwJncFSk7smTnc53z8c5qWsETC5efJjm9osTttnHx+te3KS3U6syBhnUSh9o4UfM4+NYRo0s4S3cksuO6OXPp1AOKBFJJJHMmF1a2JCqMFsHl57dKyW1uIkYEbZwpVfIFcY3zjz8fKut4BwYL3ZSFcb5Hj410Z4dZygPoQHGM+Ipp0HYm+z8lxcWHYX6GSPmrODtnxrC54YIwc7HVklG+Bp7cXdtbKI9SRSDYAjGT4UmurhnbAQJzBLnmemPGufNq0dOG0A9ifCX3p/rUq2nxMYPUeFSuPU6RRGOyiHanDeySVJ8NgPXrWTI5HZySFQdOAPZUDI/Q86YKp1P2RU4GASThQeg6Vo8aIQpi9oDtC5w3n6CnYUJ5BOQWgjXMe7FvDrWIt5hiQyAMqaWAOBkn/fH4U9mieZVBZstgaTgKBnnQLwrJO5VEDAatcxxpHu/W9UpUKjneJNe3TCQzs7Kd8AjbOxPpmmv2Z4VxK4nmls2VY9HfMhOAzZygHuz6Yoy4g7SYsNTKPZAbQBn67j13p39nLuXhxjtZzFHboxbslXv5J8+ecAk7mtYZDKcOODIwXyhjOzOBzZRkE48uVKeJdtMzKoYsveJPs4yM/jt4iuwvuM2aXsKxQyPCzDLDYAHmQOe3mKrxWztRC7sM5O+g7NnOPpXSpJnM4s5OzuBMym5k0nYhRsNzj8CaOt1hOnssER745atgTjywaX31jA+QVaNSR3lOAT+X5UpEs9nKpjd37QgHI69c+opboaizs7eSK4GpWxlCMY5AgZHxPyoO9nNk3bgg6nyVPI5xn8PhXO2vErqGcjDYUgEg5wduePOtuKcU7WERyAsVffG56/XajdBqzphc9spMecOPxP50XDDHiQMAwKDuk777DH66VyvCuNQpZgd9pFwdIGT44xR39K2wjX+sIpZMcuXhRsGoz4kNajsQzb8/Dofl9awtYSAFIwoAAz6cqrb3qEMWkUjmVBBIGPyNYycVjtZIUlK4kAIIPr+GKLChlawA3Gc8h8aw43fxoSilsDfY746/X5+VW/pW0+7q0bZcEqfXx91cze8QhnvFbVjuZOeWOdFhRafiUruRsxwQPPrj02+RrA8VhVTGXDhgMY31b5+PStHksWCSt/MFCg755j6VrwOLhvakokeqMd4Mc7liRj44qhUXt7a+4gZGtbZ4Y2I2cdPTzFdBBwi34VwvWuTMve1tuwY9fT86I+//AHThxeMZdQvJcjpt7tqVXvFbi6aRVXUXydDK2wzkZwD7qic1FFQx32YW/Gr7t2/ZgFeRzz5UavFrmScgjQHG43ON+e1DQRrs0KaT/KCPDJ23rRjEJCZA4Ubcsb48c/I1z+1nQsUTS4aa5I+8FSn8Ds3PPSqwrJ2bxg5ZRhV3ON+YqqIqgIjoAMd3C5GN8n34ohoo3BZHkXOHUIM7jas22y0qKgTY/s5PnqO9SthArAHXOM747PlUpchYKwWdFO0Y6KBj0B99UAdJDoY8tiwUhdsEeOMY8N6tEqaswphiRgvgEDOdsb8vCtnXUpI2RMnLrqGem22fWpoozhaJkMk1wVCYHdGDz6DGeQ8K3zE2I0PdAyWxkAHBGeo8awYTllMYRScHLDU3rkfnWjxtGZVc9pqGkIidep/1qhHk5ChWjQHLYMYA5eOcj44rzJMHeCnGS+d8j/WrIkUagKRJIAQWZwTjmNulW1ZwhlwTk4ZSc79M9KT7GVbU2tg5wunGW8fDbnnpV9DFYnncDK5zjkRnYe7nXqiURuBpAAKrpQ6R6+eKyftryZY+yURksC+ct5AfDlRbQqTPZbFXBw8jRruV+v6NBtw/eTSFVFxu5yTvy9OdFSRlZY4p3DM8hOnRjG2d/GoImiZFZZdIwAvIHPu2oCkBpw6OWVo42cgDVIhAIGTsfmdvSq3PDYBKrMU2bK6sd4+P1+FMu2jgBGkHAxsrE4FRHAiUDLqo2MoyzZ3Jz6ACjYeoni4QGhM8cagE52GNum2cZPOsTYGMEnAUAEQttz6fSnACAhdGGG264Ck/I1YtGHcQhpFPcjOAAGz5Y8N/Wjdi1E7WveTCNgDeSNMBwcYwK8ltYLiRUV2LqgUAEZyedOQi6TDEeyAfBwuy75zVyg1/vQmsjHdGo0bsNUJoeGxxnUiaWk3AY4J5DlnHQUPBwSK4idVBC5DZPMeIx610/YxOzYH7SNdIJ3cdevpWapBbQHuMwJyWxjDbA9eXTNPZ/Rao5deDJoVJ8lkfA5g/Hx3pha8PtUl06mDSD9pge16n9etNJGEsTc8KcjB3O305A1C6gPKNLso9lkA5csUbsNUYldM4DM2c5VQOa+BqqLGqDBwDgHIwB54q+kGUGYyK0gI3zv4cuXOvVkBZiY84JT9nyB61LbZSVGsM6xy4lbOWwBgDHjy9OtDvqlQuI1LZLsqg5IzzzyzV4xGz6ZFXOeYHdz5+NeGaRWEUKsI3dVLI2yHzo2A8jCmXWNgW6A5bcHGwogKJWUgiHszl4853386DTkexwxU8wQCozg5862iukUsGAVE9pFIyG8dufOnYqND98BOktjp36lAnsSSQbjHkalAcF+Gf26X0P0FbyfvV9V/CpUpDC+Kf2+49BWNt/wB3/cX8alSqEDcR/sVr/wCnb/MKZ3H7yD+4PrUqUhvozh/5eP8AGoe39q2/vw//ALKlShiRW7/8B/iyfQ014p/Y5PRfpUqUDEtn+/b/ABG+lFD/AJaf8M/WpUqCgFv3U/8AeH+WmC+1w7/1H4GpUpgeH25f7w/zVUc5vV/8tSpUITMf/A3HoPxphc/8sl/wU/zCpUqkADa/8rP93/5VWT+2j/DH+Y1KlMD2/wD3k39wf/Gtv4ZP8Vv8tSpQIytv7Tb/AN78TXnCv3XEP7x/zVKlMBbYe1P/AIsn+UUQv9pSpUoGenmalSpTMz//2Q=="/>
          <p:cNvSpPr>
            <a:spLocks noChangeAspect="1" noChangeArrowheads="1"/>
          </p:cNvSpPr>
          <p:nvPr/>
        </p:nvSpPr>
        <p:spPr bwMode="auto">
          <a:xfrm>
            <a:off x="1679575" y="-9366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2552" name="Picture 24" descr="http://www.manmrabbitry.com/Zol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1848" y="3789041"/>
            <a:ext cx="1428760" cy="1206903"/>
          </a:xfrm>
          <a:prstGeom prst="rect">
            <a:avLst/>
          </a:prstGeom>
          <a:noFill/>
        </p:spPr>
      </p:pic>
      <p:sp>
        <p:nvSpPr>
          <p:cNvPr id="22554" name="AutoShape 26" descr="data:image/jpg;base64,/9j/4AAQSkZJRgABAQAAAQABAAD/2wBDAAkGBwgHBgkIBwgKCgkLDRYPDQwMDRsUFRAWIB0iIiAdHx8kKDQsJCYxJx8fLT0tMTU3Ojo6Iys/RD84QzQ5Ojf/2wBDAQoKCg0MDRoPDxo3JR8lNzc3Nzc3Nzc3Nzc3Nzc3Nzc3Nzc3Nzc3Nzc3Nzc3Nzc3Nzc3Nzc3Nzc3Nzc3Nzc3Nzf/wAARCACBAJMDASIAAhEBAxEB/8QAGwABAAIDAQEAAAAAAAAAAAAAAAUGAQMEAgf/xAAzEAACAQMCBQIFAwIHAAAAAAAAAQIDBBEFIQYSMUFhE3EUIjJRkUKB0SOhFSQzYpLh8f/EABgBAQEBAQEAAAAAAAAAAAAAAAABAgME/8QAHREBAQACAwEBAQAAAAAAAAAAAAECEQMSMSEiQf/aAAwDAQACEQMRAD8A+4gAAAAAAAAAAAABhtJNt4S6mSO1u49K19OLxKpt+wHRa3tK5m4wysbrPdHSV/Q55v3T7xpcz/JYAAAAAAAAAAAAAAAAAAAAAAAVjUrhVburOUv6cNk/CJ7Ubj4W0qVV9SWI+5RtWuPTteXPzSfYlreMTfCVRXF5fVl0ShFP8lnK5wNR5NKqVX1qVX+EsfyWMTxnL0ABUAAAAAAAAAAAAPM5xgszkkvIHoHHVvUnilHPlmp3lbP6PwBIg4oXzX+pD94nTTrU6v0STf27gRfFFX09Pjv9VRIoWoVXVq7vp0yXPjWfLp1H7erv+GUKtLM8p5zuYyrvhPzt9F4Qjy6DQ8uT/uyaIjhPP+A23N/ux7ZZLmp4430ABUAAAAAAAAADl1C49GjiLxOWy8Aerq5jRjhbzfRfYi51HOXNOTbf3PCnmL3yaa9N1YtQqSg/BR0+pjomYcpPu0vYr15UvbaXLKdT/k9yHvNRv1lqTkvtucsuWR6MOC5eLnUuYUn81R/kRvac94yXMn1zgottqs6s1RvINc3Se51Vue2xOnOSXuScm2suC43VWfWp1NRsHQqNfLLKk1uUa7c6FVwknttkt2m3iu6Czu0sS9zF7plC6i1OO77o1rt9c+1w+J3g6vCtoFvydaeYS90/+ybKZwxKej3krarJfDV3tJ/pl2/JczblfQABAAAAAAAAAr+o3CrXEmvpj8qLAynzlzVZLywOiM0t+xvhPKycMnjG+xvpS23ZRtq01cR5JwUo+SOr6DSm3iq4Z8ZJRVVFddjz6il48szZL63jllj5UBc8MuFJyo1fUmnlJ7NexEXKrQgqdWLb6PKLlVqNQaTzkr9/FylI53COuPLlfXRw/CMab3SS7slZtR7pnzziO4v7fTlKwqODVVc7z0iSfBuqXV1aKN5VdScI9Zdcdsll18TLDc7LVU5ZbMldG1OdSsrOtCTapuUavZ4a2fncgFV9SbSOmzru3uqdTGyfzex0cVvTz0Rkwmmk10ZkIAAAAAAAAFTvqXw99Vg845sr2ZbGV/iWnh0q/wClfJLx9gsRk5edjPrdN9kc3Pt1RiE9yba06ZVsvB7VR4OGc8SNint1Js07HPMXuyKud5s641MJ5OSs/neTNWOZ2jrKSyt+2DZY6VTtOd0kvUqfU/sj0qnInjubqdbko4TfPLq/sIu62OdGzg3Unl9X9zQ9Tpt/02nLGeXuR19FVZ9Wu3khvjlG/UaKnCSf64Ybx1w+jLtJjt9V4fvp3Vq1N7xxjO7wS69yp8I1KsoVqtTZTaUdtnjqWqHn8m3OvYAAAAAAAD6ENrlb07aaxlNbp9yZI7U7X4ilJLqFihwuXNPEWsPAjdxT3Z6vrWen136nST2X7lf1m4dvc14ReXSpqax3T/8ADF+NxZVWjUjzRZmnVxsyk6VxDyXkadaTVGeyk+zLVGtGSzF5RNq75VNjTKal3OKpfQhtKXk0u9pSWYTT9mTY66s+XuIV1jd4IypdpPqaPjoxak5LHuUS1XkqU88yR0cP8M09SvfiK8ZxpQW03tzeF/JVK+txlJ06LzjOWiw8I8T1qLhQnV9W2b6N7w9v4LLE+/x9Hs7SnbUo0qUUqcNkvt5O6KwsHLb141IZi009zqi8o25sgAAAAAAAHmSyegBH3un0bqOKsE2ukl1j7MrWocGWdecpr1m32dTYujRhwTJZKstj5Pf8HKi26VFL2Rot6NWyi6VaMlFdJY2PrU6EZdUmcdxpVvWTUqa38E0vZ8ouIRrU5SilKSz3/sQtzbwq2zr2kp0qiW+G8p9013PqNzwPZNzlQnWo83aEtl7JkVW4HjGTar1mvDSMda32j5qq9/VSi9sbZRshZ3NV/O5H0WlwlGG0YbIkLfheK/Sb0zuPltLRKtN81GcovOd98exIWOm3NOe1aMM94w7n02PDMMfSZXDkU9ok6nZs0C5/y9Oks4jFLcslJ5RE6fpXoMmYR5UajNegAVAAAAAAAAAAADAAHmRomABrXU3wAA2BgAZR6AAAAAAAP//Z"/>
          <p:cNvSpPr>
            <a:spLocks noChangeAspect="1" noChangeArrowheads="1"/>
          </p:cNvSpPr>
          <p:nvPr/>
        </p:nvSpPr>
        <p:spPr bwMode="auto">
          <a:xfrm>
            <a:off x="1679576" y="-585788"/>
            <a:ext cx="1400175" cy="1228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1" name="il_fi" descr="http://www.criver.com/SiteCollectionImages/Images_255x164/rm_rabbit1_0001_lres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09500" y="3431850"/>
            <a:ext cx="17526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thehoneybunnytree.weebly.com/uploads/9/9/9/8/9998499/7110893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54392" y="3725582"/>
            <a:ext cx="1296144" cy="14042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2443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Now attempt the </a:t>
            </a:r>
            <a:r>
              <a:rPr lang="en-GB" sz="2800" smtClean="0"/>
              <a:t>exam question!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45542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49660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Bunnies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358721"/>
            <a:ext cx="9720073" cy="402336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/>
              <a:t>Choose appropriate alleles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/>
              <a:t>C</a:t>
            </a:r>
            <a:r>
              <a:rPr lang="en-GB" sz="2400" baseline="30000" dirty="0"/>
              <a:t>A</a:t>
            </a:r>
            <a:r>
              <a:rPr lang="en-GB" sz="2400" dirty="0"/>
              <a:t> </a:t>
            </a:r>
            <a:r>
              <a:rPr lang="en-GB" sz="2400" dirty="0" smtClean="0"/>
              <a:t>– Agouti 	C</a:t>
            </a:r>
            <a:r>
              <a:rPr lang="en-GB" sz="2400" baseline="30000" dirty="0" smtClean="0"/>
              <a:t>c</a:t>
            </a:r>
            <a:r>
              <a:rPr lang="en-GB" sz="2400" dirty="0" smtClean="0"/>
              <a:t>  </a:t>
            </a:r>
            <a:r>
              <a:rPr lang="en-GB" sz="2400" dirty="0"/>
              <a:t>- </a:t>
            </a:r>
            <a:r>
              <a:rPr lang="en-GB" sz="2400" dirty="0" err="1" smtClean="0"/>
              <a:t>Chincilla</a:t>
            </a:r>
            <a:r>
              <a:rPr lang="en-GB" sz="2400" dirty="0" smtClean="0"/>
              <a:t>	</a:t>
            </a:r>
            <a:r>
              <a:rPr lang="en-GB" sz="2400" dirty="0" err="1" smtClean="0"/>
              <a:t>C</a:t>
            </a:r>
            <a:r>
              <a:rPr lang="en-GB" sz="2400" baseline="30000" dirty="0" err="1" smtClean="0"/>
              <a:t>h</a:t>
            </a:r>
            <a:r>
              <a:rPr lang="en-GB" sz="2400" dirty="0" smtClean="0"/>
              <a:t> – Himalayan	</a:t>
            </a:r>
            <a:r>
              <a:rPr lang="en-GB" sz="2400" dirty="0" err="1" smtClean="0"/>
              <a:t>C</a:t>
            </a:r>
            <a:r>
              <a:rPr lang="en-GB" sz="2400" baseline="30000" dirty="0" err="1" smtClean="0"/>
              <a:t>a</a:t>
            </a:r>
            <a:r>
              <a:rPr lang="en-GB" sz="2400" dirty="0" smtClean="0"/>
              <a:t> </a:t>
            </a:r>
            <a:r>
              <a:rPr lang="en-GB" sz="2400" dirty="0"/>
              <a:t>– Albino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/>
              <a:t> 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/>
              <a:t>Write down the ten possible genotypes for coat colour, and there phenotypes.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/>
              <a:t> 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/>
              <a:t>C</a:t>
            </a:r>
            <a:r>
              <a:rPr lang="en-GB" sz="2400" baseline="30000" dirty="0"/>
              <a:t>A</a:t>
            </a:r>
            <a:r>
              <a:rPr lang="en-GB" sz="2400" dirty="0"/>
              <a:t> </a:t>
            </a:r>
            <a:r>
              <a:rPr lang="en-GB" sz="2400" dirty="0" err="1"/>
              <a:t>C</a:t>
            </a:r>
            <a:r>
              <a:rPr lang="en-GB" sz="2400" baseline="30000" dirty="0" err="1"/>
              <a:t>A</a:t>
            </a:r>
            <a:r>
              <a:rPr lang="en-GB" sz="2400" baseline="30000" dirty="0"/>
              <a:t>  	</a:t>
            </a:r>
            <a:r>
              <a:rPr lang="en-GB" sz="2400" dirty="0" smtClean="0"/>
              <a:t>Agouti			</a:t>
            </a:r>
            <a:r>
              <a:rPr lang="en-GB" sz="2400" dirty="0"/>
              <a:t>C</a:t>
            </a:r>
            <a:r>
              <a:rPr lang="en-GB" sz="2400" baseline="30000" dirty="0"/>
              <a:t>c</a:t>
            </a:r>
            <a:r>
              <a:rPr lang="en-GB" sz="2400" dirty="0"/>
              <a:t> </a:t>
            </a:r>
            <a:r>
              <a:rPr lang="en-GB" sz="2400" dirty="0" err="1"/>
              <a:t>C</a:t>
            </a:r>
            <a:r>
              <a:rPr lang="en-GB" sz="2400" baseline="30000" dirty="0" err="1"/>
              <a:t>c</a:t>
            </a:r>
            <a:r>
              <a:rPr lang="en-GB" sz="2400" baseline="30000" dirty="0"/>
              <a:t>	</a:t>
            </a:r>
            <a:r>
              <a:rPr lang="en-GB" sz="2400" dirty="0" err="1" smtClean="0"/>
              <a:t>Chincilla</a:t>
            </a:r>
            <a:r>
              <a:rPr lang="en-GB" sz="2400" dirty="0" smtClean="0"/>
              <a:t>		</a:t>
            </a:r>
            <a:r>
              <a:rPr lang="en-GB" sz="2400" dirty="0" err="1"/>
              <a:t>C</a:t>
            </a:r>
            <a:r>
              <a:rPr lang="en-GB" sz="2400" baseline="30000" dirty="0" err="1"/>
              <a:t>h</a:t>
            </a:r>
            <a:r>
              <a:rPr lang="en-GB" sz="2400" dirty="0"/>
              <a:t> </a:t>
            </a:r>
            <a:r>
              <a:rPr lang="en-GB" sz="2400" dirty="0" err="1"/>
              <a:t>C</a:t>
            </a:r>
            <a:r>
              <a:rPr lang="en-GB" sz="2400" baseline="30000" dirty="0" err="1"/>
              <a:t>h</a:t>
            </a:r>
            <a:r>
              <a:rPr lang="en-GB" sz="2400" baseline="30000" dirty="0"/>
              <a:t>	</a:t>
            </a:r>
            <a:r>
              <a:rPr lang="en-GB" sz="2400" dirty="0" err="1" smtClean="0"/>
              <a:t>Himilayan</a:t>
            </a:r>
            <a:endParaRPr lang="en-GB" sz="24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/>
              <a:t>C</a:t>
            </a:r>
            <a:r>
              <a:rPr lang="en-GB" sz="2400" baseline="30000" dirty="0"/>
              <a:t>A</a:t>
            </a:r>
            <a:r>
              <a:rPr lang="en-GB" sz="2400" dirty="0"/>
              <a:t> C</a:t>
            </a:r>
            <a:r>
              <a:rPr lang="en-GB" sz="2400" baseline="30000" dirty="0"/>
              <a:t>c	</a:t>
            </a:r>
            <a:r>
              <a:rPr lang="en-GB" sz="2400" dirty="0" smtClean="0"/>
              <a:t>Agouti			</a:t>
            </a:r>
            <a:r>
              <a:rPr lang="en-GB" sz="2400" dirty="0"/>
              <a:t>C</a:t>
            </a:r>
            <a:r>
              <a:rPr lang="en-GB" sz="2400" baseline="30000" dirty="0"/>
              <a:t>c</a:t>
            </a:r>
            <a:r>
              <a:rPr lang="en-GB" sz="2400" dirty="0"/>
              <a:t> </a:t>
            </a:r>
            <a:r>
              <a:rPr lang="en-GB" sz="2400" dirty="0" err="1"/>
              <a:t>C</a:t>
            </a:r>
            <a:r>
              <a:rPr lang="en-GB" sz="2400" baseline="30000" dirty="0" err="1"/>
              <a:t>h</a:t>
            </a:r>
            <a:r>
              <a:rPr lang="en-GB" sz="2400" baseline="30000" dirty="0"/>
              <a:t>	</a:t>
            </a:r>
            <a:r>
              <a:rPr lang="en-GB" sz="2400" dirty="0" err="1" smtClean="0"/>
              <a:t>Chincilla</a:t>
            </a:r>
            <a:r>
              <a:rPr lang="en-GB" sz="2400" dirty="0" smtClean="0"/>
              <a:t>		</a:t>
            </a:r>
            <a:r>
              <a:rPr lang="en-GB" sz="2400" dirty="0" err="1"/>
              <a:t>C</a:t>
            </a:r>
            <a:r>
              <a:rPr lang="en-GB" sz="2400" baseline="30000" dirty="0" err="1"/>
              <a:t>h</a:t>
            </a:r>
            <a:r>
              <a:rPr lang="en-GB" sz="2400" dirty="0"/>
              <a:t> </a:t>
            </a:r>
            <a:r>
              <a:rPr lang="en-GB" sz="2400" dirty="0" err="1"/>
              <a:t>C</a:t>
            </a:r>
            <a:r>
              <a:rPr lang="en-GB" sz="2400" baseline="30000" dirty="0" err="1"/>
              <a:t>a</a:t>
            </a:r>
            <a:r>
              <a:rPr lang="en-GB" sz="2400" baseline="30000" dirty="0"/>
              <a:t>	</a:t>
            </a:r>
            <a:r>
              <a:rPr lang="en-GB" sz="2400" dirty="0" err="1" smtClean="0"/>
              <a:t>Himilayan</a:t>
            </a:r>
            <a:endParaRPr lang="en-GB" sz="24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/>
              <a:t>C</a:t>
            </a:r>
            <a:r>
              <a:rPr lang="en-GB" sz="2400" baseline="30000" dirty="0"/>
              <a:t>A</a:t>
            </a:r>
            <a:r>
              <a:rPr lang="en-GB" sz="2400" dirty="0"/>
              <a:t> </a:t>
            </a:r>
            <a:r>
              <a:rPr lang="en-GB" sz="2400" dirty="0" err="1"/>
              <a:t>C</a:t>
            </a:r>
            <a:r>
              <a:rPr lang="en-GB" sz="2400" baseline="30000" dirty="0" err="1"/>
              <a:t>h</a:t>
            </a:r>
            <a:r>
              <a:rPr lang="en-GB" sz="2400" baseline="30000" dirty="0"/>
              <a:t>	</a:t>
            </a:r>
            <a:r>
              <a:rPr lang="en-GB" sz="2400" dirty="0" smtClean="0"/>
              <a:t>Agouti			</a:t>
            </a:r>
            <a:r>
              <a:rPr lang="en-GB" sz="2400" dirty="0"/>
              <a:t>C</a:t>
            </a:r>
            <a:r>
              <a:rPr lang="en-GB" sz="2400" baseline="30000" dirty="0"/>
              <a:t>c</a:t>
            </a:r>
            <a:r>
              <a:rPr lang="en-GB" sz="2400" dirty="0"/>
              <a:t> </a:t>
            </a:r>
            <a:r>
              <a:rPr lang="en-GB" sz="2400" dirty="0" err="1"/>
              <a:t>C</a:t>
            </a:r>
            <a:r>
              <a:rPr lang="en-GB" sz="2400" baseline="30000" dirty="0" err="1"/>
              <a:t>a</a:t>
            </a:r>
            <a:r>
              <a:rPr lang="en-GB" sz="2400" baseline="30000" dirty="0"/>
              <a:t>	</a:t>
            </a:r>
            <a:r>
              <a:rPr lang="en-GB" sz="2400" dirty="0" err="1" smtClean="0"/>
              <a:t>Chincilla</a:t>
            </a:r>
            <a:r>
              <a:rPr lang="en-GB" sz="2400" dirty="0" smtClean="0"/>
              <a:t>		</a:t>
            </a:r>
            <a:r>
              <a:rPr lang="en-GB" sz="2400" dirty="0" err="1"/>
              <a:t>C</a:t>
            </a:r>
            <a:r>
              <a:rPr lang="en-GB" sz="2400" baseline="30000" dirty="0" err="1"/>
              <a:t>a</a:t>
            </a:r>
            <a:r>
              <a:rPr lang="en-GB" sz="2400" dirty="0"/>
              <a:t> </a:t>
            </a:r>
            <a:r>
              <a:rPr lang="en-GB" sz="2400" dirty="0" err="1"/>
              <a:t>C</a:t>
            </a:r>
            <a:r>
              <a:rPr lang="en-GB" sz="2400" baseline="30000" dirty="0" err="1"/>
              <a:t>a</a:t>
            </a:r>
            <a:r>
              <a:rPr lang="en-GB" sz="2400" baseline="30000" dirty="0"/>
              <a:t>	</a:t>
            </a:r>
            <a:r>
              <a:rPr lang="en-GB" sz="2400" dirty="0" smtClean="0"/>
              <a:t>Albino</a:t>
            </a:r>
            <a:endParaRPr lang="en-GB" sz="24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/>
              <a:t>C</a:t>
            </a:r>
            <a:r>
              <a:rPr lang="en-GB" sz="2400" baseline="30000" dirty="0"/>
              <a:t>A</a:t>
            </a:r>
            <a:r>
              <a:rPr lang="en-GB" sz="2400" dirty="0"/>
              <a:t> </a:t>
            </a:r>
            <a:r>
              <a:rPr lang="en-GB" sz="2400" dirty="0" err="1"/>
              <a:t>C</a:t>
            </a:r>
            <a:r>
              <a:rPr lang="en-GB" sz="2400" baseline="30000" dirty="0" err="1"/>
              <a:t>a</a:t>
            </a:r>
            <a:r>
              <a:rPr lang="en-GB" sz="2400" baseline="30000" dirty="0"/>
              <a:t>	</a:t>
            </a:r>
            <a:r>
              <a:rPr lang="en-GB" sz="2400" dirty="0"/>
              <a:t>Agouti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2967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159" y="488573"/>
            <a:ext cx="9720072" cy="63188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Bunnies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313645"/>
            <a:ext cx="9720073" cy="4995715"/>
          </a:xfrm>
        </p:spPr>
        <p:txBody>
          <a:bodyPr/>
          <a:lstStyle/>
          <a:p>
            <a:r>
              <a:rPr lang="en-GB" b="1" dirty="0"/>
              <a:t>B</a:t>
            </a:r>
            <a:r>
              <a:rPr lang="en-GB" dirty="0"/>
              <a:t>	Draw genetic diagrams to explain each of the following:</a:t>
            </a:r>
          </a:p>
          <a:p>
            <a:pPr lvl="0"/>
            <a:r>
              <a:rPr lang="en-GB" dirty="0" smtClean="0"/>
              <a:t>An </a:t>
            </a:r>
            <a:r>
              <a:rPr lang="en-GB" dirty="0"/>
              <a:t>albino rabbit is crossed with a chinchilla rabbit, producing offspring which are all chinchilla. Two of these chinchilla offspring are then crossed, producing 4 chinchilla offspring and 2 albino.</a:t>
            </a:r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481365"/>
              </p:ext>
            </p:extLst>
          </p:nvPr>
        </p:nvGraphicFramePr>
        <p:xfrm>
          <a:off x="7557270" y="2624593"/>
          <a:ext cx="2597131" cy="1490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5244"/>
                <a:gridCol w="865244"/>
                <a:gridCol w="866643"/>
              </a:tblGrid>
              <a:tr h="490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C</a:t>
                      </a:r>
                      <a:r>
                        <a:rPr lang="en-GB" sz="2400" baseline="30000">
                          <a:effectLst/>
                        </a:rPr>
                        <a:t>a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C</a:t>
                      </a:r>
                      <a:r>
                        <a:rPr lang="en-GB" sz="2400" baseline="30000">
                          <a:effectLst/>
                        </a:rPr>
                        <a:t>a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0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C</a:t>
                      </a:r>
                      <a:r>
                        <a:rPr lang="en-GB" sz="2400" baseline="30000" dirty="0" smtClean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C</a:t>
                      </a:r>
                      <a:r>
                        <a:rPr lang="en-GB" sz="2400" baseline="30000" dirty="0" err="1">
                          <a:effectLst/>
                        </a:rPr>
                        <a:t>a</a:t>
                      </a:r>
                      <a:r>
                        <a:rPr lang="en-GB" sz="2400" dirty="0">
                          <a:effectLst/>
                        </a:rPr>
                        <a:t> </a:t>
                      </a:r>
                      <a:r>
                        <a:rPr lang="en-GB" sz="2400" dirty="0" smtClean="0">
                          <a:effectLst/>
                        </a:rPr>
                        <a:t>C</a:t>
                      </a:r>
                      <a:r>
                        <a:rPr lang="en-GB" sz="2400" baseline="30000" dirty="0" smtClean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C</a:t>
                      </a:r>
                      <a:r>
                        <a:rPr lang="en-GB" sz="2400" baseline="30000" dirty="0" err="1">
                          <a:effectLst/>
                        </a:rPr>
                        <a:t>a</a:t>
                      </a:r>
                      <a:r>
                        <a:rPr lang="en-GB" sz="2400" dirty="0">
                          <a:effectLst/>
                        </a:rPr>
                        <a:t> </a:t>
                      </a:r>
                      <a:r>
                        <a:rPr lang="en-GB" sz="2400" dirty="0" smtClean="0">
                          <a:effectLst/>
                        </a:rPr>
                        <a:t>C</a:t>
                      </a:r>
                      <a:r>
                        <a:rPr lang="en-GB" sz="2400" baseline="30000" dirty="0" smtClean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0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C</a:t>
                      </a:r>
                      <a:r>
                        <a:rPr lang="en-GB" sz="2400" baseline="30000" dirty="0" smtClean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C</a:t>
                      </a:r>
                      <a:r>
                        <a:rPr lang="en-GB" sz="2400" baseline="30000" dirty="0" err="1">
                          <a:effectLst/>
                        </a:rPr>
                        <a:t>a</a:t>
                      </a:r>
                      <a:r>
                        <a:rPr lang="en-GB" sz="2400" dirty="0">
                          <a:effectLst/>
                        </a:rPr>
                        <a:t> </a:t>
                      </a:r>
                      <a:r>
                        <a:rPr lang="en-GB" sz="2400" dirty="0" smtClean="0">
                          <a:effectLst/>
                        </a:rPr>
                        <a:t>C</a:t>
                      </a:r>
                      <a:r>
                        <a:rPr lang="en-GB" sz="2400" baseline="30000" dirty="0" smtClean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C</a:t>
                      </a:r>
                      <a:r>
                        <a:rPr lang="en-GB" sz="2400" baseline="30000" dirty="0" err="1">
                          <a:effectLst/>
                        </a:rPr>
                        <a:t>a</a:t>
                      </a:r>
                      <a:r>
                        <a:rPr lang="en-GB" sz="2400" dirty="0">
                          <a:effectLst/>
                        </a:rPr>
                        <a:t> </a:t>
                      </a:r>
                      <a:r>
                        <a:rPr lang="en-GB" sz="2400" dirty="0" smtClean="0">
                          <a:effectLst/>
                        </a:rPr>
                        <a:t>C</a:t>
                      </a:r>
                      <a:r>
                        <a:rPr lang="en-GB" sz="2400" baseline="30000" dirty="0" smtClean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305275"/>
              </p:ext>
            </p:extLst>
          </p:nvPr>
        </p:nvGraphicFramePr>
        <p:xfrm>
          <a:off x="2052142" y="5009881"/>
          <a:ext cx="2674404" cy="14010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0988"/>
                <a:gridCol w="890988"/>
                <a:gridCol w="892428"/>
              </a:tblGrid>
              <a:tr h="4002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C</a:t>
                      </a:r>
                      <a:r>
                        <a:rPr lang="en-GB" sz="2400" baseline="30000" dirty="0" err="1">
                          <a:effectLst/>
                        </a:rPr>
                        <a:t>a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C</a:t>
                      </a:r>
                      <a:r>
                        <a:rPr lang="en-GB" sz="2400" baseline="30000">
                          <a:effectLst/>
                        </a:rPr>
                        <a:t>c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0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err="1" smtClean="0">
                          <a:effectLst/>
                        </a:rPr>
                        <a:t>C</a:t>
                      </a:r>
                      <a:r>
                        <a:rPr lang="en-GB" sz="2400" baseline="30000" dirty="0" err="1" smtClean="0">
                          <a:effectLst/>
                        </a:rPr>
                        <a:t>a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C</a:t>
                      </a:r>
                      <a:r>
                        <a:rPr lang="en-GB" sz="2400" baseline="30000" dirty="0" err="1">
                          <a:effectLst/>
                        </a:rPr>
                        <a:t>a</a:t>
                      </a:r>
                      <a:r>
                        <a:rPr lang="en-GB" sz="2400" dirty="0">
                          <a:effectLst/>
                        </a:rPr>
                        <a:t> </a:t>
                      </a:r>
                      <a:r>
                        <a:rPr lang="en-GB" sz="2400" dirty="0" err="1" smtClean="0">
                          <a:effectLst/>
                        </a:rPr>
                        <a:t>C</a:t>
                      </a:r>
                      <a:r>
                        <a:rPr lang="en-GB" sz="2400" baseline="30000" dirty="0" err="1" smtClean="0">
                          <a:effectLst/>
                        </a:rPr>
                        <a:t>a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C</a:t>
                      </a:r>
                      <a:r>
                        <a:rPr lang="en-GB" sz="2400" baseline="30000" dirty="0" err="1">
                          <a:effectLst/>
                        </a:rPr>
                        <a:t>a</a:t>
                      </a:r>
                      <a:r>
                        <a:rPr lang="en-GB" sz="2400" dirty="0">
                          <a:effectLst/>
                        </a:rPr>
                        <a:t> </a:t>
                      </a:r>
                      <a:r>
                        <a:rPr lang="en-GB" sz="2400" dirty="0" smtClean="0">
                          <a:effectLst/>
                        </a:rPr>
                        <a:t>C</a:t>
                      </a:r>
                      <a:r>
                        <a:rPr lang="en-GB" sz="2400" baseline="30000" dirty="0" smtClean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0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C</a:t>
                      </a:r>
                      <a:r>
                        <a:rPr lang="en-GB" sz="2400" baseline="30000" dirty="0" smtClean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C</a:t>
                      </a:r>
                      <a:r>
                        <a:rPr lang="en-GB" sz="2400" baseline="30000" dirty="0" err="1">
                          <a:effectLst/>
                        </a:rPr>
                        <a:t>a</a:t>
                      </a:r>
                      <a:r>
                        <a:rPr lang="en-GB" sz="2400" dirty="0">
                          <a:effectLst/>
                        </a:rPr>
                        <a:t> </a:t>
                      </a:r>
                      <a:r>
                        <a:rPr lang="en-GB" sz="2400" dirty="0" smtClean="0">
                          <a:effectLst/>
                        </a:rPr>
                        <a:t>C</a:t>
                      </a:r>
                      <a:r>
                        <a:rPr lang="en-GB" sz="2400" baseline="30000" dirty="0" smtClean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</a:t>
                      </a:r>
                      <a:r>
                        <a:rPr lang="en-GB" sz="2400" baseline="30000" dirty="0">
                          <a:effectLst/>
                        </a:rPr>
                        <a:t>c</a:t>
                      </a:r>
                      <a:r>
                        <a:rPr lang="en-GB" sz="2400" dirty="0">
                          <a:effectLst/>
                        </a:rPr>
                        <a:t> </a:t>
                      </a:r>
                      <a:r>
                        <a:rPr lang="en-GB" sz="2400" dirty="0" err="1" smtClean="0">
                          <a:effectLst/>
                        </a:rPr>
                        <a:t>C</a:t>
                      </a:r>
                      <a:r>
                        <a:rPr lang="en-GB" sz="2400" baseline="30000" dirty="0" err="1" smtClean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24128" y="2842006"/>
            <a:ext cx="61174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Albino must be </a:t>
            </a:r>
            <a:r>
              <a:rPr lang="en-GB" sz="2400" dirty="0" err="1" smtClean="0"/>
              <a:t>C</a:t>
            </a:r>
            <a:r>
              <a:rPr lang="en-GB" sz="2400" baseline="30000" dirty="0" err="1" smtClean="0"/>
              <a:t>a</a:t>
            </a:r>
            <a:r>
              <a:rPr lang="en-GB" sz="2400" dirty="0" err="1" smtClean="0"/>
              <a:t>C</a:t>
            </a:r>
            <a:r>
              <a:rPr lang="en-GB" sz="2400" baseline="30000" dirty="0" err="1" smtClean="0"/>
              <a:t>a</a:t>
            </a:r>
            <a:endParaRPr lang="en-GB" sz="2400" dirty="0"/>
          </a:p>
          <a:p>
            <a:r>
              <a:rPr lang="en-GB" sz="2400" dirty="0" err="1" smtClean="0"/>
              <a:t>Chincilla</a:t>
            </a:r>
            <a:r>
              <a:rPr lang="en-GB" sz="2400" dirty="0" smtClean="0"/>
              <a:t> </a:t>
            </a:r>
            <a:r>
              <a:rPr lang="en-GB" sz="2400" dirty="0"/>
              <a:t>could be   C</a:t>
            </a:r>
            <a:r>
              <a:rPr lang="en-GB" sz="2400" baseline="30000" dirty="0"/>
              <a:t>c</a:t>
            </a:r>
            <a:r>
              <a:rPr lang="en-GB" sz="2400" dirty="0"/>
              <a:t> </a:t>
            </a:r>
            <a:r>
              <a:rPr lang="en-GB" sz="2400" dirty="0" err="1"/>
              <a:t>C</a:t>
            </a:r>
            <a:r>
              <a:rPr lang="en-GB" sz="2400" baseline="30000" dirty="0" err="1"/>
              <a:t>c</a:t>
            </a:r>
            <a:r>
              <a:rPr lang="en-GB" sz="2400" baseline="30000" dirty="0"/>
              <a:t>  </a:t>
            </a:r>
            <a:r>
              <a:rPr lang="en-GB" sz="2400" dirty="0"/>
              <a:t>or C</a:t>
            </a:r>
            <a:r>
              <a:rPr lang="en-GB" sz="2400" baseline="30000" dirty="0"/>
              <a:t>c</a:t>
            </a:r>
            <a:r>
              <a:rPr lang="en-GB" sz="2400" dirty="0"/>
              <a:t> </a:t>
            </a:r>
            <a:r>
              <a:rPr lang="en-GB" sz="2400" dirty="0" err="1"/>
              <a:t>C</a:t>
            </a:r>
            <a:r>
              <a:rPr lang="en-GB" sz="2400" baseline="30000" dirty="0" err="1"/>
              <a:t>h</a:t>
            </a:r>
            <a:r>
              <a:rPr lang="en-GB" sz="2400" dirty="0"/>
              <a:t> or  </a:t>
            </a:r>
            <a:r>
              <a:rPr lang="en-GB" sz="2400" dirty="0" err="1"/>
              <a:t>C</a:t>
            </a:r>
            <a:r>
              <a:rPr lang="en-GB" sz="2400" baseline="30000" dirty="0" err="1"/>
              <a:t>c</a:t>
            </a:r>
            <a:r>
              <a:rPr lang="en-GB" sz="2400" dirty="0" err="1"/>
              <a:t>C</a:t>
            </a:r>
            <a:r>
              <a:rPr lang="en-GB" sz="2400" baseline="30000" dirty="0" err="1"/>
              <a:t>a</a:t>
            </a:r>
            <a:r>
              <a:rPr lang="en-GB" sz="2400" baseline="30000" dirty="0"/>
              <a:t>	</a:t>
            </a:r>
            <a:endParaRPr lang="en-GB" sz="2400" dirty="0"/>
          </a:p>
          <a:p>
            <a:r>
              <a:rPr lang="en-GB" sz="2400" dirty="0"/>
              <a:t> </a:t>
            </a:r>
          </a:p>
          <a:p>
            <a:r>
              <a:rPr lang="en-GB" sz="2400" dirty="0"/>
              <a:t>If F1 offspring are all to be chinchilla then parent must be </a:t>
            </a:r>
            <a:r>
              <a:rPr lang="en-GB" sz="2400" dirty="0" err="1"/>
              <a:t>C</a:t>
            </a:r>
            <a:r>
              <a:rPr lang="en-GB" sz="2400" baseline="30000" dirty="0" err="1"/>
              <a:t>c</a:t>
            </a:r>
            <a:r>
              <a:rPr lang="en-GB" sz="2400" dirty="0" err="1"/>
              <a:t>C</a:t>
            </a:r>
            <a:r>
              <a:rPr lang="en-GB" sz="2400" baseline="30000" dirty="0" err="1"/>
              <a:t>a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180913" y="5422006"/>
            <a:ext cx="5666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3:1 ratio of chinchilla to </a:t>
            </a:r>
            <a:r>
              <a:rPr lang="en-GB" sz="2400" dirty="0" smtClean="0"/>
              <a:t>albino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0641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62539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Bunnies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384479"/>
            <a:ext cx="9720073" cy="4023360"/>
          </a:xfrm>
        </p:spPr>
        <p:txBody>
          <a:bodyPr/>
          <a:lstStyle/>
          <a:p>
            <a:r>
              <a:rPr lang="en-GB" b="1" dirty="0"/>
              <a:t>B</a:t>
            </a:r>
            <a:r>
              <a:rPr lang="en-GB" dirty="0"/>
              <a:t>	Draw genetic diagrams to explain each of the following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An agouti rabbit is crossed with a Himalayan rabbit, producing 3 agouti offspring and 3 </a:t>
            </a:r>
            <a:r>
              <a:rPr lang="en-GB" dirty="0" smtClean="0"/>
              <a:t>Himalayan</a:t>
            </a:r>
          </a:p>
          <a:p>
            <a:pPr marL="0" indent="0">
              <a:buNone/>
            </a:pPr>
            <a:r>
              <a:rPr lang="en-GB" dirty="0" smtClean="0"/>
              <a:t>Agouti C</a:t>
            </a:r>
            <a:r>
              <a:rPr lang="en-GB" baseline="30000" dirty="0" smtClean="0"/>
              <a:t>A</a:t>
            </a:r>
            <a:r>
              <a:rPr lang="en-GB" dirty="0" smtClean="0"/>
              <a:t>C</a:t>
            </a:r>
            <a:r>
              <a:rPr lang="en-GB" baseline="30000" dirty="0" smtClean="0"/>
              <a:t>A</a:t>
            </a:r>
            <a:r>
              <a:rPr lang="en-GB" dirty="0" smtClean="0"/>
              <a:t>, </a:t>
            </a:r>
            <a:r>
              <a:rPr lang="en-GB" dirty="0" err="1" smtClean="0"/>
              <a:t>C</a:t>
            </a:r>
            <a:r>
              <a:rPr lang="en-GB" baseline="30000" dirty="0" err="1" smtClean="0"/>
              <a:t>A</a:t>
            </a:r>
            <a:r>
              <a:rPr lang="en-GB" dirty="0" err="1" smtClean="0"/>
              <a:t>C</a:t>
            </a:r>
            <a:r>
              <a:rPr lang="en-GB" baseline="30000" dirty="0" err="1" smtClean="0"/>
              <a:t>c</a:t>
            </a:r>
            <a:r>
              <a:rPr lang="en-GB" dirty="0" smtClean="0"/>
              <a:t>, </a:t>
            </a:r>
            <a:r>
              <a:rPr lang="en-GB" dirty="0" err="1" smtClean="0"/>
              <a:t>C</a:t>
            </a:r>
            <a:r>
              <a:rPr lang="en-GB" baseline="30000" dirty="0" err="1" smtClean="0"/>
              <a:t>A</a:t>
            </a:r>
            <a:r>
              <a:rPr lang="en-GB" dirty="0" err="1" smtClean="0"/>
              <a:t>C</a:t>
            </a:r>
            <a:r>
              <a:rPr lang="en-GB" baseline="30000" dirty="0" err="1" smtClean="0"/>
              <a:t>h</a:t>
            </a:r>
            <a:r>
              <a:rPr lang="en-GB" dirty="0" smtClean="0"/>
              <a:t> </a:t>
            </a:r>
            <a:r>
              <a:rPr lang="en-GB" dirty="0" err="1" smtClean="0"/>
              <a:t>C</a:t>
            </a:r>
            <a:r>
              <a:rPr lang="en-GB" baseline="30000" dirty="0" err="1" smtClean="0"/>
              <a:t>A</a:t>
            </a:r>
            <a:r>
              <a:rPr lang="en-GB" dirty="0" err="1" smtClean="0"/>
              <a:t>C</a:t>
            </a:r>
            <a:r>
              <a:rPr lang="en-GB" baseline="30000" dirty="0" err="1" smtClean="0"/>
              <a:t>a</a:t>
            </a:r>
            <a:r>
              <a:rPr lang="en-GB" dirty="0" smtClean="0"/>
              <a:t>       </a:t>
            </a:r>
            <a:r>
              <a:rPr lang="en-GB" dirty="0" err="1" smtClean="0"/>
              <a:t>Himilayan</a:t>
            </a:r>
            <a:r>
              <a:rPr lang="en-GB" dirty="0" smtClean="0"/>
              <a:t> </a:t>
            </a:r>
            <a:r>
              <a:rPr lang="en-GB" dirty="0" err="1" smtClean="0"/>
              <a:t>C</a:t>
            </a:r>
            <a:r>
              <a:rPr lang="en-GB" baseline="30000" dirty="0" err="1" smtClean="0"/>
              <a:t>h</a:t>
            </a:r>
            <a:r>
              <a:rPr lang="en-GB" dirty="0" err="1" smtClean="0"/>
              <a:t>C</a:t>
            </a:r>
            <a:r>
              <a:rPr lang="en-GB" baseline="30000" dirty="0" err="1" smtClean="0"/>
              <a:t>h</a:t>
            </a:r>
            <a:r>
              <a:rPr lang="en-GB" dirty="0" smtClean="0"/>
              <a:t>, </a:t>
            </a:r>
            <a:r>
              <a:rPr lang="en-GB" dirty="0" err="1" smtClean="0"/>
              <a:t>C</a:t>
            </a:r>
            <a:r>
              <a:rPr lang="en-GB" baseline="30000" dirty="0" err="1" smtClean="0"/>
              <a:t>h</a:t>
            </a:r>
            <a:r>
              <a:rPr lang="en-GB" dirty="0" err="1" smtClean="0"/>
              <a:t>C</a:t>
            </a:r>
            <a:r>
              <a:rPr lang="en-GB" baseline="30000" dirty="0" err="1" smtClean="0"/>
              <a:t>a</a:t>
            </a:r>
            <a:endParaRPr lang="en-GB" baseline="30000" dirty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160467"/>
              </p:ext>
            </p:extLst>
          </p:nvPr>
        </p:nvGraphicFramePr>
        <p:xfrm>
          <a:off x="1614262" y="3126869"/>
          <a:ext cx="3009253" cy="19532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2544"/>
                <a:gridCol w="1002544"/>
                <a:gridCol w="1004165"/>
              </a:tblGrid>
              <a:tr h="490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C</a:t>
                      </a:r>
                      <a:r>
                        <a:rPr lang="en-GB" sz="2400" baseline="30000">
                          <a:effectLst/>
                        </a:rPr>
                        <a:t>A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C</a:t>
                      </a:r>
                      <a:r>
                        <a:rPr lang="en-GB" sz="2400" baseline="30000">
                          <a:effectLst/>
                        </a:rPr>
                        <a:t>h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0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C</a:t>
                      </a:r>
                      <a:r>
                        <a:rPr lang="en-GB" sz="2400" baseline="30000">
                          <a:effectLst/>
                        </a:rPr>
                        <a:t>h	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C</a:t>
                      </a:r>
                      <a:r>
                        <a:rPr lang="en-GB" sz="2400" baseline="30000">
                          <a:effectLst/>
                        </a:rPr>
                        <a:t>A</a:t>
                      </a:r>
                      <a:r>
                        <a:rPr lang="en-GB" sz="2400">
                          <a:effectLst/>
                        </a:rPr>
                        <a:t> C</a:t>
                      </a:r>
                      <a:r>
                        <a:rPr lang="en-GB" sz="2400" baseline="30000">
                          <a:effectLst/>
                        </a:rPr>
                        <a:t>h	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C</a:t>
                      </a:r>
                      <a:r>
                        <a:rPr lang="en-GB" sz="2400" baseline="30000">
                          <a:effectLst/>
                        </a:rPr>
                        <a:t>h</a:t>
                      </a:r>
                      <a:r>
                        <a:rPr lang="en-GB" sz="2400">
                          <a:effectLst/>
                        </a:rPr>
                        <a:t> C</a:t>
                      </a:r>
                      <a:r>
                        <a:rPr lang="en-GB" sz="2400" baseline="30000">
                          <a:effectLst/>
                        </a:rPr>
                        <a:t>h	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0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C</a:t>
                      </a:r>
                      <a:r>
                        <a:rPr lang="en-GB" sz="2400" baseline="30000">
                          <a:effectLst/>
                        </a:rPr>
                        <a:t>h	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C</a:t>
                      </a:r>
                      <a:r>
                        <a:rPr lang="en-GB" sz="2400" baseline="30000">
                          <a:effectLst/>
                        </a:rPr>
                        <a:t>A</a:t>
                      </a:r>
                      <a:r>
                        <a:rPr lang="en-GB" sz="2400">
                          <a:effectLst/>
                        </a:rPr>
                        <a:t> C</a:t>
                      </a:r>
                      <a:r>
                        <a:rPr lang="en-GB" sz="2400" baseline="30000">
                          <a:effectLst/>
                        </a:rPr>
                        <a:t>h	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C</a:t>
                      </a:r>
                      <a:r>
                        <a:rPr lang="en-GB" sz="2400" baseline="30000" dirty="0" err="1">
                          <a:effectLst/>
                        </a:rPr>
                        <a:t>h</a:t>
                      </a:r>
                      <a:r>
                        <a:rPr lang="en-GB" sz="2400" dirty="0">
                          <a:effectLst/>
                        </a:rPr>
                        <a:t> </a:t>
                      </a:r>
                      <a:r>
                        <a:rPr lang="en-GB" sz="2400" dirty="0" err="1">
                          <a:effectLst/>
                        </a:rPr>
                        <a:t>C</a:t>
                      </a:r>
                      <a:r>
                        <a:rPr lang="en-GB" sz="2400" baseline="30000" dirty="0" err="1">
                          <a:effectLst/>
                        </a:rPr>
                        <a:t>h</a:t>
                      </a:r>
                      <a:r>
                        <a:rPr lang="en-GB" sz="2400" baseline="30000" dirty="0">
                          <a:effectLst/>
                        </a:rPr>
                        <a:t>	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808439"/>
              </p:ext>
            </p:extLst>
          </p:nvPr>
        </p:nvGraphicFramePr>
        <p:xfrm>
          <a:off x="6096109" y="3052292"/>
          <a:ext cx="3099406" cy="20878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2579"/>
                <a:gridCol w="1032579"/>
                <a:gridCol w="1034248"/>
              </a:tblGrid>
              <a:tr h="624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</a:t>
                      </a:r>
                      <a:r>
                        <a:rPr lang="en-GB" sz="2400" baseline="30000" dirty="0">
                          <a:effectLst/>
                        </a:rPr>
                        <a:t>A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C</a:t>
                      </a:r>
                      <a:r>
                        <a:rPr lang="en-GB" sz="2400" baseline="30000">
                          <a:effectLst/>
                        </a:rPr>
                        <a:t>h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24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C</a:t>
                      </a:r>
                      <a:r>
                        <a:rPr lang="en-GB" sz="2400" baseline="30000">
                          <a:effectLst/>
                        </a:rPr>
                        <a:t>h	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C</a:t>
                      </a:r>
                      <a:r>
                        <a:rPr lang="en-GB" sz="2400" baseline="30000">
                          <a:effectLst/>
                        </a:rPr>
                        <a:t>A</a:t>
                      </a:r>
                      <a:r>
                        <a:rPr lang="en-GB" sz="2400">
                          <a:effectLst/>
                        </a:rPr>
                        <a:t> C</a:t>
                      </a:r>
                      <a:r>
                        <a:rPr lang="en-GB" sz="2400" baseline="30000">
                          <a:effectLst/>
                        </a:rPr>
                        <a:t>h	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C</a:t>
                      </a:r>
                      <a:r>
                        <a:rPr lang="en-GB" sz="2400" baseline="30000">
                          <a:effectLst/>
                        </a:rPr>
                        <a:t>h</a:t>
                      </a:r>
                      <a:r>
                        <a:rPr lang="en-GB" sz="2400">
                          <a:effectLst/>
                        </a:rPr>
                        <a:t> C</a:t>
                      </a:r>
                      <a:r>
                        <a:rPr lang="en-GB" sz="2400" baseline="30000">
                          <a:effectLst/>
                        </a:rPr>
                        <a:t>h	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507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C</a:t>
                      </a:r>
                      <a:r>
                        <a:rPr lang="en-GB" sz="2400" baseline="30000">
                          <a:effectLst/>
                        </a:rPr>
                        <a:t>a	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</a:t>
                      </a:r>
                      <a:r>
                        <a:rPr lang="en-GB" sz="2400" baseline="30000" dirty="0">
                          <a:effectLst/>
                        </a:rPr>
                        <a:t>A</a:t>
                      </a:r>
                      <a:r>
                        <a:rPr lang="en-GB" sz="2400" dirty="0">
                          <a:effectLst/>
                        </a:rPr>
                        <a:t> </a:t>
                      </a:r>
                      <a:r>
                        <a:rPr lang="en-GB" sz="2400" dirty="0" err="1">
                          <a:effectLst/>
                        </a:rPr>
                        <a:t>C</a:t>
                      </a:r>
                      <a:r>
                        <a:rPr lang="en-GB" sz="2400" baseline="30000" dirty="0" err="1">
                          <a:effectLst/>
                        </a:rPr>
                        <a:t>a</a:t>
                      </a:r>
                      <a:r>
                        <a:rPr lang="en-GB" sz="2400" baseline="30000" dirty="0">
                          <a:effectLst/>
                        </a:rPr>
                        <a:t>	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C</a:t>
                      </a:r>
                      <a:r>
                        <a:rPr lang="en-GB" sz="2400" baseline="30000" dirty="0" err="1">
                          <a:effectLst/>
                        </a:rPr>
                        <a:t>h</a:t>
                      </a:r>
                      <a:r>
                        <a:rPr lang="en-GB" sz="2400" dirty="0">
                          <a:effectLst/>
                        </a:rPr>
                        <a:t> </a:t>
                      </a:r>
                      <a:r>
                        <a:rPr lang="en-GB" sz="2400" dirty="0" err="1">
                          <a:effectLst/>
                        </a:rPr>
                        <a:t>C</a:t>
                      </a:r>
                      <a:r>
                        <a:rPr lang="en-GB" sz="2400" baseline="30000" dirty="0" err="1">
                          <a:effectLst/>
                        </a:rPr>
                        <a:t>a</a:t>
                      </a:r>
                      <a:r>
                        <a:rPr lang="en-GB" sz="2400" baseline="30000" dirty="0">
                          <a:effectLst/>
                        </a:rPr>
                        <a:t>	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372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44509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Bunnies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223493"/>
            <a:ext cx="9720073" cy="5085867"/>
          </a:xfrm>
        </p:spPr>
        <p:txBody>
          <a:bodyPr/>
          <a:lstStyle/>
          <a:p>
            <a:r>
              <a:rPr lang="en-GB" b="1" dirty="0"/>
              <a:t>B</a:t>
            </a:r>
            <a:r>
              <a:rPr lang="en-GB" dirty="0"/>
              <a:t>	Draw genetic diagrams to explain each of the following</a:t>
            </a:r>
            <a:r>
              <a:rPr lang="en-GB" dirty="0" smtClean="0"/>
              <a:t>:</a:t>
            </a:r>
          </a:p>
          <a:p>
            <a:r>
              <a:rPr lang="en-GB" dirty="0" smtClean="0"/>
              <a:t>(</a:t>
            </a:r>
            <a:r>
              <a:rPr lang="en-GB" dirty="0"/>
              <a:t>iii). 2 agouti rabbits produce a litter of 5 young, 3 of whom are agouti and 2 chinchilla. The 2 chinchilla young are then crossed, producing 4 chinchilla offspring and 1 Himalayan.</a:t>
            </a:r>
          </a:p>
          <a:p>
            <a:r>
              <a:rPr lang="en-GB" dirty="0"/>
              <a:t>Agouti C</a:t>
            </a:r>
            <a:r>
              <a:rPr lang="en-GB" baseline="30000" dirty="0"/>
              <a:t>A</a:t>
            </a:r>
            <a:r>
              <a:rPr lang="en-GB" dirty="0"/>
              <a:t>C</a:t>
            </a:r>
            <a:r>
              <a:rPr lang="en-GB" baseline="30000" dirty="0"/>
              <a:t>A</a:t>
            </a:r>
            <a:r>
              <a:rPr lang="en-GB" dirty="0"/>
              <a:t>, </a:t>
            </a:r>
            <a:r>
              <a:rPr lang="en-GB" dirty="0" err="1"/>
              <a:t>C</a:t>
            </a:r>
            <a:r>
              <a:rPr lang="en-GB" baseline="30000" dirty="0" err="1"/>
              <a:t>A</a:t>
            </a:r>
            <a:r>
              <a:rPr lang="en-GB" dirty="0" err="1"/>
              <a:t>C</a:t>
            </a:r>
            <a:r>
              <a:rPr lang="en-GB" baseline="30000" dirty="0" err="1"/>
              <a:t>c</a:t>
            </a:r>
            <a:r>
              <a:rPr lang="en-GB" dirty="0"/>
              <a:t>, </a:t>
            </a:r>
            <a:r>
              <a:rPr lang="en-GB" dirty="0" err="1"/>
              <a:t>C</a:t>
            </a:r>
            <a:r>
              <a:rPr lang="en-GB" baseline="30000" dirty="0" err="1"/>
              <a:t>A</a:t>
            </a:r>
            <a:r>
              <a:rPr lang="en-GB" dirty="0" err="1"/>
              <a:t>C</a:t>
            </a:r>
            <a:r>
              <a:rPr lang="en-GB" baseline="30000" dirty="0" err="1"/>
              <a:t>h</a:t>
            </a:r>
            <a:r>
              <a:rPr lang="en-GB" dirty="0"/>
              <a:t> </a:t>
            </a:r>
            <a:r>
              <a:rPr lang="en-GB" dirty="0" err="1" smtClean="0"/>
              <a:t>C</a:t>
            </a:r>
            <a:r>
              <a:rPr lang="en-GB" baseline="30000" dirty="0" err="1" smtClean="0"/>
              <a:t>A</a:t>
            </a:r>
            <a:r>
              <a:rPr lang="en-GB" dirty="0" err="1" smtClean="0"/>
              <a:t>C</a:t>
            </a:r>
            <a:r>
              <a:rPr lang="en-GB" baseline="30000" dirty="0" err="1" smtClean="0"/>
              <a:t>a</a:t>
            </a:r>
            <a:endParaRPr lang="en-GB" baseline="300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789159"/>
              </p:ext>
            </p:extLst>
          </p:nvPr>
        </p:nvGraphicFramePr>
        <p:xfrm>
          <a:off x="6117464" y="2766261"/>
          <a:ext cx="4397020" cy="1490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4884"/>
                <a:gridCol w="1464884"/>
                <a:gridCol w="1467252"/>
              </a:tblGrid>
              <a:tr h="490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 </a:t>
                      </a:r>
                      <a:endParaRPr lang="en-GB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C</a:t>
                      </a:r>
                      <a:r>
                        <a:rPr lang="en-GB" sz="2800" baseline="30000">
                          <a:effectLst/>
                        </a:rPr>
                        <a:t>A</a:t>
                      </a:r>
                      <a:endParaRPr lang="en-GB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C</a:t>
                      </a:r>
                      <a:r>
                        <a:rPr lang="en-GB" sz="2800" baseline="30000">
                          <a:effectLst/>
                        </a:rPr>
                        <a:t>h</a:t>
                      </a:r>
                      <a:endParaRPr lang="en-GB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0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C</a:t>
                      </a:r>
                      <a:r>
                        <a:rPr lang="en-GB" sz="2800" baseline="30000" dirty="0">
                          <a:effectLst/>
                        </a:rPr>
                        <a:t>A	</a:t>
                      </a:r>
                      <a:endParaRPr lang="en-GB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C</a:t>
                      </a:r>
                      <a:r>
                        <a:rPr lang="en-GB" sz="2800" baseline="30000" dirty="0">
                          <a:effectLst/>
                        </a:rPr>
                        <a:t>A</a:t>
                      </a:r>
                      <a:r>
                        <a:rPr lang="en-GB" sz="2800" dirty="0">
                          <a:effectLst/>
                        </a:rPr>
                        <a:t> </a:t>
                      </a:r>
                      <a:r>
                        <a:rPr lang="en-GB" sz="2800" dirty="0" err="1">
                          <a:effectLst/>
                        </a:rPr>
                        <a:t>C</a:t>
                      </a:r>
                      <a:r>
                        <a:rPr lang="en-GB" sz="2800" baseline="30000" dirty="0" err="1">
                          <a:effectLst/>
                        </a:rPr>
                        <a:t>A</a:t>
                      </a:r>
                      <a:r>
                        <a:rPr lang="en-GB" sz="2800" baseline="30000" dirty="0">
                          <a:effectLst/>
                        </a:rPr>
                        <a:t>	</a:t>
                      </a:r>
                      <a:endParaRPr lang="en-GB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C</a:t>
                      </a:r>
                      <a:r>
                        <a:rPr lang="en-GB" sz="2800" baseline="30000" dirty="0">
                          <a:effectLst/>
                        </a:rPr>
                        <a:t>A</a:t>
                      </a:r>
                      <a:r>
                        <a:rPr lang="en-GB" sz="2800" dirty="0">
                          <a:effectLst/>
                        </a:rPr>
                        <a:t> </a:t>
                      </a:r>
                      <a:r>
                        <a:rPr lang="en-GB" sz="2800" dirty="0" err="1">
                          <a:effectLst/>
                        </a:rPr>
                        <a:t>C</a:t>
                      </a:r>
                      <a:r>
                        <a:rPr lang="en-GB" sz="2800" baseline="30000" dirty="0" err="1">
                          <a:effectLst/>
                        </a:rPr>
                        <a:t>h</a:t>
                      </a:r>
                      <a:r>
                        <a:rPr lang="en-GB" sz="2800" baseline="30000" dirty="0">
                          <a:effectLst/>
                        </a:rPr>
                        <a:t>	</a:t>
                      </a:r>
                      <a:endParaRPr lang="en-GB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0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C</a:t>
                      </a:r>
                      <a:r>
                        <a:rPr lang="en-GB" sz="2800" baseline="30000">
                          <a:effectLst/>
                        </a:rPr>
                        <a:t>c	</a:t>
                      </a:r>
                      <a:endParaRPr lang="en-GB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C</a:t>
                      </a:r>
                      <a:r>
                        <a:rPr lang="en-GB" sz="2800" baseline="30000" dirty="0">
                          <a:effectLst/>
                        </a:rPr>
                        <a:t>A</a:t>
                      </a:r>
                      <a:r>
                        <a:rPr lang="en-GB" sz="2800" dirty="0">
                          <a:effectLst/>
                        </a:rPr>
                        <a:t> C</a:t>
                      </a:r>
                      <a:r>
                        <a:rPr lang="en-GB" sz="2800" baseline="30000" dirty="0">
                          <a:effectLst/>
                        </a:rPr>
                        <a:t>c	</a:t>
                      </a:r>
                      <a:endParaRPr lang="en-GB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C</a:t>
                      </a:r>
                      <a:r>
                        <a:rPr lang="en-GB" sz="2800" baseline="30000" dirty="0">
                          <a:effectLst/>
                        </a:rPr>
                        <a:t>c</a:t>
                      </a:r>
                      <a:r>
                        <a:rPr lang="en-GB" sz="2800" dirty="0">
                          <a:effectLst/>
                        </a:rPr>
                        <a:t> </a:t>
                      </a:r>
                      <a:r>
                        <a:rPr lang="en-GB" sz="2800" dirty="0" err="1">
                          <a:effectLst/>
                        </a:rPr>
                        <a:t>C</a:t>
                      </a:r>
                      <a:r>
                        <a:rPr lang="en-GB" sz="2800" baseline="30000" dirty="0" err="1">
                          <a:effectLst/>
                        </a:rPr>
                        <a:t>h</a:t>
                      </a:r>
                      <a:r>
                        <a:rPr lang="en-GB" sz="2800" baseline="30000" dirty="0">
                          <a:effectLst/>
                        </a:rPr>
                        <a:t>	</a:t>
                      </a:r>
                      <a:endParaRPr lang="en-GB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025691"/>
              </p:ext>
            </p:extLst>
          </p:nvPr>
        </p:nvGraphicFramePr>
        <p:xfrm>
          <a:off x="3026535" y="4650954"/>
          <a:ext cx="4327302" cy="1490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1657"/>
                <a:gridCol w="1441657"/>
                <a:gridCol w="1443988"/>
              </a:tblGrid>
              <a:tr h="490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 </a:t>
                      </a:r>
                      <a:endParaRPr lang="en-GB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C</a:t>
                      </a:r>
                      <a:r>
                        <a:rPr lang="en-GB" sz="2800" baseline="30000" dirty="0">
                          <a:effectLst/>
                        </a:rPr>
                        <a:t>c</a:t>
                      </a:r>
                      <a:endParaRPr lang="en-GB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C</a:t>
                      </a:r>
                      <a:r>
                        <a:rPr lang="en-GB" sz="2800" baseline="30000">
                          <a:effectLst/>
                        </a:rPr>
                        <a:t>h</a:t>
                      </a:r>
                      <a:endParaRPr lang="en-GB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0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C</a:t>
                      </a:r>
                      <a:r>
                        <a:rPr lang="en-GB" sz="2800" baseline="30000">
                          <a:effectLst/>
                        </a:rPr>
                        <a:t>c	</a:t>
                      </a:r>
                      <a:endParaRPr lang="en-GB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C</a:t>
                      </a:r>
                      <a:r>
                        <a:rPr lang="en-GB" sz="2800" baseline="30000">
                          <a:effectLst/>
                        </a:rPr>
                        <a:t>c</a:t>
                      </a:r>
                      <a:r>
                        <a:rPr lang="en-GB" sz="2800">
                          <a:effectLst/>
                        </a:rPr>
                        <a:t> C</a:t>
                      </a:r>
                      <a:r>
                        <a:rPr lang="en-GB" sz="2800" baseline="30000">
                          <a:effectLst/>
                        </a:rPr>
                        <a:t>c	</a:t>
                      </a:r>
                      <a:endParaRPr lang="en-GB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C</a:t>
                      </a:r>
                      <a:r>
                        <a:rPr lang="en-GB" sz="2800" baseline="30000">
                          <a:effectLst/>
                        </a:rPr>
                        <a:t>c</a:t>
                      </a:r>
                      <a:r>
                        <a:rPr lang="en-GB" sz="2800">
                          <a:effectLst/>
                        </a:rPr>
                        <a:t>C</a:t>
                      </a:r>
                      <a:r>
                        <a:rPr lang="en-GB" sz="2800" baseline="30000">
                          <a:effectLst/>
                        </a:rPr>
                        <a:t>h	</a:t>
                      </a:r>
                      <a:endParaRPr lang="en-GB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0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C</a:t>
                      </a:r>
                      <a:r>
                        <a:rPr lang="en-GB" sz="2800" baseline="30000">
                          <a:effectLst/>
                        </a:rPr>
                        <a:t>h	</a:t>
                      </a:r>
                      <a:endParaRPr lang="en-GB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C</a:t>
                      </a:r>
                      <a:r>
                        <a:rPr lang="en-GB" sz="2800" baseline="30000">
                          <a:effectLst/>
                        </a:rPr>
                        <a:t>c</a:t>
                      </a:r>
                      <a:r>
                        <a:rPr lang="en-GB" sz="2800">
                          <a:effectLst/>
                        </a:rPr>
                        <a:t> C</a:t>
                      </a:r>
                      <a:r>
                        <a:rPr lang="en-GB" sz="2800" baseline="30000">
                          <a:effectLst/>
                        </a:rPr>
                        <a:t>h	</a:t>
                      </a:r>
                      <a:endParaRPr lang="en-GB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 dirty="0" err="1">
                          <a:effectLst/>
                        </a:rPr>
                        <a:t>C</a:t>
                      </a:r>
                      <a:r>
                        <a:rPr lang="en-GB" sz="2800" baseline="30000" dirty="0" err="1">
                          <a:effectLst/>
                        </a:rPr>
                        <a:t>h</a:t>
                      </a:r>
                      <a:r>
                        <a:rPr lang="en-GB" sz="2800" dirty="0">
                          <a:effectLst/>
                        </a:rPr>
                        <a:t> </a:t>
                      </a:r>
                      <a:r>
                        <a:rPr lang="en-GB" sz="2800" dirty="0" err="1">
                          <a:effectLst/>
                        </a:rPr>
                        <a:t>C</a:t>
                      </a:r>
                      <a:r>
                        <a:rPr lang="en-GB" sz="2800" baseline="30000" dirty="0" err="1">
                          <a:effectLst/>
                        </a:rPr>
                        <a:t>h</a:t>
                      </a:r>
                      <a:r>
                        <a:rPr lang="en-GB" sz="2800" baseline="30000" dirty="0">
                          <a:effectLst/>
                        </a:rPr>
                        <a:t>	</a:t>
                      </a:r>
                      <a:endParaRPr lang="en-GB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10788" y="3187337"/>
            <a:ext cx="34485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But we need both chinchilla AND </a:t>
            </a:r>
            <a:r>
              <a:rPr lang="en-GB" sz="2400" dirty="0" err="1" smtClean="0"/>
              <a:t>himalayan</a:t>
            </a:r>
            <a:r>
              <a:rPr lang="en-GB" sz="2400" dirty="0" smtClean="0"/>
              <a:t> </a:t>
            </a:r>
            <a:r>
              <a:rPr lang="en-GB" sz="2400" dirty="0"/>
              <a:t>alleles to be present</a:t>
            </a:r>
          </a:p>
          <a:p>
            <a:pPr algn="ctr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1528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(</a:t>
            </a:r>
            <a:r>
              <a:rPr lang="en-GB" sz="2800" b="1" dirty="0" err="1"/>
              <a:t>i</a:t>
            </a:r>
            <a:r>
              <a:rPr lang="en-GB" sz="2800" b="1" dirty="0"/>
              <a:t>) </a:t>
            </a:r>
            <a:r>
              <a:rPr lang="en-GB" sz="2800" dirty="0"/>
              <a:t>genetic diagrams to show patterns of </a:t>
            </a:r>
            <a:r>
              <a:rPr lang="en-GB" sz="2800" dirty="0" smtClean="0"/>
              <a:t>inheritance</a:t>
            </a:r>
          </a:p>
          <a:p>
            <a:endParaRPr lang="en-GB" sz="2800" dirty="0"/>
          </a:p>
          <a:p>
            <a:pPr lvl="1"/>
            <a:r>
              <a:rPr lang="en-GB" sz="2800" dirty="0" smtClean="0"/>
              <a:t>To </a:t>
            </a:r>
            <a:r>
              <a:rPr lang="en-GB" sz="2800" dirty="0"/>
              <a:t>include monogenic inheritance, </a:t>
            </a:r>
            <a:r>
              <a:rPr lang="en-GB" sz="2800" b="1" dirty="0"/>
              <a:t>dihybrid inheritance, </a:t>
            </a:r>
            <a:r>
              <a:rPr lang="en-GB" sz="2800" dirty="0"/>
              <a:t>multiple alleles, sex linkage and codominance</a:t>
            </a:r>
            <a:r>
              <a:rPr lang="en-GB" sz="2800" dirty="0" smtClean="0"/>
              <a:t>.</a:t>
            </a:r>
          </a:p>
          <a:p>
            <a:endParaRPr lang="en-GB" sz="2400" dirty="0"/>
          </a:p>
          <a:p>
            <a:r>
              <a:rPr lang="en-GB" sz="2800" b="1" dirty="0"/>
              <a:t>(ii) </a:t>
            </a:r>
            <a:r>
              <a:rPr lang="en-GB" sz="2800" dirty="0"/>
              <a:t>the use of phenotypic ratios to identify </a:t>
            </a:r>
            <a:r>
              <a:rPr lang="en-GB" sz="2800" b="1" dirty="0"/>
              <a:t>linkage (autosomal and sex linkage)</a:t>
            </a:r>
            <a:r>
              <a:rPr lang="en-GB" sz="2800" dirty="0"/>
              <a:t> and epistasis	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/>
              <a:t>To include explanations of linkage and epistasis.	</a:t>
            </a:r>
          </a:p>
          <a:p>
            <a:pPr lvl="1"/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0168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Dihybrid crosses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46366"/>
            <a:ext cx="9720073" cy="40233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800" dirty="0" smtClean="0"/>
              <a:t>This example is based on Mendel's pea crosses and begins with '</a:t>
            </a:r>
            <a:r>
              <a:rPr lang="en-GB" sz="2800" dirty="0" smtClean="0">
                <a:solidFill>
                  <a:srgbClr val="FF0000"/>
                </a:solidFill>
              </a:rPr>
              <a:t>true</a:t>
            </a:r>
            <a:r>
              <a:rPr lang="en-GB" sz="2800" dirty="0" smtClean="0"/>
              <a:t>' breeding or </a:t>
            </a:r>
            <a:r>
              <a:rPr lang="en-GB" sz="2800" dirty="0" smtClean="0">
                <a:solidFill>
                  <a:srgbClr val="FF0000"/>
                </a:solidFill>
              </a:rPr>
              <a:t>homozygous</a:t>
            </a:r>
            <a:r>
              <a:rPr lang="en-GB" sz="2800" dirty="0" smtClean="0"/>
              <a:t> plants for two </a:t>
            </a:r>
            <a:r>
              <a:rPr lang="en-GB" sz="2800" dirty="0" smtClean="0">
                <a:solidFill>
                  <a:srgbClr val="FF0000"/>
                </a:solidFill>
              </a:rPr>
              <a:t>unlinked genes </a:t>
            </a:r>
            <a:r>
              <a:rPr lang="en-GB" sz="2800" dirty="0" smtClean="0"/>
              <a:t>(genes on separate chromosomes).</a:t>
            </a:r>
          </a:p>
          <a:p>
            <a:pPr>
              <a:buNone/>
            </a:pPr>
            <a:r>
              <a:rPr lang="en-GB" sz="2800" dirty="0" smtClean="0"/>
              <a:t>The phenotype which is used includes the colour and the texture of the seeds of the pea plant. </a:t>
            </a:r>
          </a:p>
          <a:p>
            <a:pPr>
              <a:buNone/>
            </a:pPr>
            <a:r>
              <a:rPr lang="en-GB" sz="2800" dirty="0" smtClean="0"/>
              <a:t>			R = Round	 	r = wrinkled</a:t>
            </a:r>
          </a:p>
          <a:p>
            <a:pPr>
              <a:buNone/>
            </a:pPr>
            <a:r>
              <a:rPr lang="en-GB" sz="2800" dirty="0" smtClean="0"/>
              <a:t>			Y = yellow		y = green</a:t>
            </a:r>
          </a:p>
          <a:p>
            <a:pPr>
              <a:buNone/>
            </a:pPr>
            <a:r>
              <a:rPr lang="en-GB" sz="2800" dirty="0" smtClean="0"/>
              <a:t>Round is dominant to wrinkled </a:t>
            </a:r>
          </a:p>
          <a:p>
            <a:pPr>
              <a:buNone/>
            </a:pPr>
            <a:r>
              <a:rPr lang="en-GB" sz="2800" dirty="0" smtClean="0"/>
              <a:t>Yellow is dominant to green </a:t>
            </a:r>
          </a:p>
          <a:p>
            <a:pPr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205061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219456"/>
            <a:ext cx="9720072" cy="1499616"/>
          </a:xfrm>
        </p:spPr>
        <p:txBody>
          <a:bodyPr/>
          <a:lstStyle/>
          <a:p>
            <a:r>
              <a:rPr lang="en-GB" dirty="0" smtClean="0"/>
              <a:t>Drawing a dihybrid cross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436914"/>
            <a:ext cx="9720073" cy="44283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 smtClean="0"/>
              <a:t>F1 generation Cross two homozygotes </a:t>
            </a:r>
          </a:p>
          <a:p>
            <a:pPr marL="0" indent="0">
              <a:buNone/>
            </a:pPr>
            <a:r>
              <a:rPr lang="en-GB" sz="2800" dirty="0"/>
              <a:t>	</a:t>
            </a:r>
            <a:r>
              <a:rPr lang="en-GB" sz="2800" dirty="0" smtClean="0"/>
              <a:t>	</a:t>
            </a:r>
            <a:r>
              <a:rPr lang="en-GB" sz="2800" dirty="0"/>
              <a:t> </a:t>
            </a:r>
            <a:r>
              <a:rPr lang="en-GB" sz="2800" dirty="0" smtClean="0"/>
              <a:t>round yellow with wrinkled green</a:t>
            </a:r>
          </a:p>
          <a:p>
            <a:pPr marL="128016" lvl="1" indent="0">
              <a:buNone/>
            </a:pPr>
            <a:r>
              <a:rPr lang="en-GB" sz="2800" dirty="0" smtClean="0"/>
              <a:t>			RRYY      x         </a:t>
            </a:r>
            <a:r>
              <a:rPr lang="en-GB" sz="2800" dirty="0" err="1" smtClean="0"/>
              <a:t>rryy</a:t>
            </a:r>
            <a:r>
              <a:rPr lang="en-GB" sz="2800" dirty="0" smtClean="0"/>
              <a:t>	</a:t>
            </a:r>
            <a:endParaRPr lang="en-GB" sz="2800" dirty="0"/>
          </a:p>
          <a:p>
            <a:pPr marL="128016" lvl="1" indent="0">
              <a:buNone/>
            </a:pPr>
            <a:endParaRPr lang="en-GB" sz="2800" dirty="0" smtClean="0"/>
          </a:p>
          <a:p>
            <a:pPr lvl="2"/>
            <a:r>
              <a:rPr lang="en-GB" sz="2800" dirty="0" smtClean="0"/>
              <a:t>So only gamete options are RY and </a:t>
            </a:r>
            <a:r>
              <a:rPr lang="en-GB" sz="2800" dirty="0" err="1" smtClean="0"/>
              <a:t>ry</a:t>
            </a:r>
            <a:endParaRPr lang="en-GB" sz="2800" dirty="0" smtClean="0"/>
          </a:p>
          <a:p>
            <a:pPr lvl="2"/>
            <a:endParaRPr lang="en-GB" sz="2800" dirty="0"/>
          </a:p>
          <a:p>
            <a:pPr lvl="2"/>
            <a:endParaRPr lang="en-GB" sz="2800" dirty="0" smtClean="0"/>
          </a:p>
          <a:p>
            <a:pPr lvl="2"/>
            <a:endParaRPr lang="en-GB" sz="2800" dirty="0"/>
          </a:p>
          <a:p>
            <a:pPr lvl="2"/>
            <a:endParaRPr lang="en-GB" sz="2800" dirty="0"/>
          </a:p>
          <a:p>
            <a:pPr lvl="2"/>
            <a:r>
              <a:rPr lang="en-GB" sz="2800" dirty="0" smtClean="0"/>
              <a:t>Phenotypes = 100% Round Yellow</a:t>
            </a:r>
          </a:p>
          <a:p>
            <a:pPr lvl="1"/>
            <a:endParaRPr lang="en-GB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048000" y="4164392"/>
          <a:ext cx="60960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RY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ry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RrYy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7656346" y="517615"/>
            <a:ext cx="1481758" cy="919298"/>
            <a:chOff x="8779751" y="375067"/>
            <a:chExt cx="2390218" cy="979389"/>
          </a:xfrm>
        </p:grpSpPr>
        <p:grpSp>
          <p:nvGrpSpPr>
            <p:cNvPr id="6" name="Group 5"/>
            <p:cNvGrpSpPr/>
            <p:nvPr/>
          </p:nvGrpSpPr>
          <p:grpSpPr>
            <a:xfrm>
              <a:off x="8779751" y="375067"/>
              <a:ext cx="424879" cy="979389"/>
              <a:chOff x="8779751" y="375067"/>
              <a:chExt cx="424879" cy="979389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 flipH="1">
                <a:off x="9199280" y="375067"/>
                <a:ext cx="5350" cy="979389"/>
              </a:xfrm>
              <a:prstGeom prst="line">
                <a:avLst/>
              </a:prstGeom>
              <a:ln w="50800">
                <a:solidFill>
                  <a:srgbClr val="0070C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8779751" y="375067"/>
                <a:ext cx="273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R</a:t>
                </a:r>
                <a:endParaRPr lang="en-GB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9351009" y="375067"/>
              <a:ext cx="318949" cy="979389"/>
              <a:chOff x="9351009" y="375067"/>
              <a:chExt cx="318949" cy="979389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 flipH="1">
                <a:off x="9351009" y="375067"/>
                <a:ext cx="5350" cy="979389"/>
              </a:xfrm>
              <a:prstGeom prst="line">
                <a:avLst/>
              </a:prstGeom>
              <a:ln w="5080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9396808" y="375067"/>
                <a:ext cx="273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R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10851020" y="375067"/>
              <a:ext cx="318949" cy="979389"/>
              <a:chOff x="9351009" y="375067"/>
              <a:chExt cx="318949" cy="979389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 flipH="1">
                <a:off x="9351009" y="375067"/>
                <a:ext cx="5350" cy="979389"/>
              </a:xfrm>
              <a:prstGeom prst="line">
                <a:avLst/>
              </a:prstGeom>
              <a:ln w="5080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9396808" y="375067"/>
                <a:ext cx="273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Y</a:t>
                </a:r>
                <a:endParaRPr lang="en-GB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0157066" y="375067"/>
              <a:ext cx="424879" cy="979389"/>
              <a:chOff x="8779751" y="375067"/>
              <a:chExt cx="424879" cy="979389"/>
            </a:xfrm>
          </p:grpSpPr>
          <p:cxnSp>
            <p:nvCxnSpPr>
              <p:cNvPr id="10" name="Straight Connector 9"/>
              <p:cNvCxnSpPr/>
              <p:nvPr/>
            </p:nvCxnSpPr>
            <p:spPr>
              <a:xfrm flipH="1">
                <a:off x="9199280" y="375067"/>
                <a:ext cx="5350" cy="979389"/>
              </a:xfrm>
              <a:prstGeom prst="line">
                <a:avLst/>
              </a:prstGeom>
              <a:ln w="50800">
                <a:solidFill>
                  <a:srgbClr val="0070C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8779751" y="375067"/>
                <a:ext cx="273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Y</a:t>
                </a:r>
              </a:p>
            </p:txBody>
          </p:sp>
        </p:grpSp>
      </p:grpSp>
      <p:grpSp>
        <p:nvGrpSpPr>
          <p:cNvPr id="32" name="Group 31"/>
          <p:cNvGrpSpPr/>
          <p:nvPr/>
        </p:nvGrpSpPr>
        <p:grpSpPr>
          <a:xfrm>
            <a:off x="10381548" y="517615"/>
            <a:ext cx="1481758" cy="919298"/>
            <a:chOff x="8779751" y="375067"/>
            <a:chExt cx="2390218" cy="979389"/>
          </a:xfrm>
        </p:grpSpPr>
        <p:grpSp>
          <p:nvGrpSpPr>
            <p:cNvPr id="33" name="Group 32"/>
            <p:cNvGrpSpPr/>
            <p:nvPr/>
          </p:nvGrpSpPr>
          <p:grpSpPr>
            <a:xfrm>
              <a:off x="8779751" y="375067"/>
              <a:ext cx="424879" cy="979389"/>
              <a:chOff x="8779751" y="375067"/>
              <a:chExt cx="424879" cy="979389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 flipH="1">
                <a:off x="9199280" y="375067"/>
                <a:ext cx="5350" cy="979389"/>
              </a:xfrm>
              <a:prstGeom prst="line">
                <a:avLst/>
              </a:prstGeom>
              <a:ln w="50800">
                <a:solidFill>
                  <a:srgbClr val="0070C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4" name="TextBox 43"/>
              <p:cNvSpPr txBox="1"/>
              <p:nvPr/>
            </p:nvSpPr>
            <p:spPr>
              <a:xfrm>
                <a:off x="8779751" y="375067"/>
                <a:ext cx="273149" cy="3934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r</a:t>
                </a: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9351009" y="375067"/>
              <a:ext cx="318949" cy="979389"/>
              <a:chOff x="9351009" y="375067"/>
              <a:chExt cx="318949" cy="979389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 flipH="1">
                <a:off x="9351009" y="375067"/>
                <a:ext cx="5350" cy="979389"/>
              </a:xfrm>
              <a:prstGeom prst="line">
                <a:avLst/>
              </a:prstGeom>
              <a:ln w="5080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9396808" y="375067"/>
                <a:ext cx="273150" cy="3934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r</a:t>
                </a:r>
                <a:endParaRPr lang="en-GB" dirty="0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10851020" y="375067"/>
              <a:ext cx="318949" cy="979389"/>
              <a:chOff x="9351009" y="375067"/>
              <a:chExt cx="318949" cy="979389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 flipH="1">
                <a:off x="9351009" y="375067"/>
                <a:ext cx="5350" cy="979389"/>
              </a:xfrm>
              <a:prstGeom prst="line">
                <a:avLst/>
              </a:prstGeom>
              <a:ln w="5080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0" name="TextBox 39"/>
              <p:cNvSpPr txBox="1"/>
              <p:nvPr/>
            </p:nvSpPr>
            <p:spPr>
              <a:xfrm>
                <a:off x="9396808" y="375067"/>
                <a:ext cx="273150" cy="3934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y</a:t>
                </a:r>
                <a:endParaRPr lang="en-GB" dirty="0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10157066" y="375067"/>
              <a:ext cx="424879" cy="979389"/>
              <a:chOff x="8779751" y="375067"/>
              <a:chExt cx="424879" cy="979389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 flipH="1">
                <a:off x="9199280" y="375067"/>
                <a:ext cx="5350" cy="979389"/>
              </a:xfrm>
              <a:prstGeom prst="line">
                <a:avLst/>
              </a:prstGeom>
              <a:ln w="50800">
                <a:solidFill>
                  <a:srgbClr val="0070C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8" name="TextBox 37"/>
              <p:cNvSpPr txBox="1"/>
              <p:nvPr/>
            </p:nvSpPr>
            <p:spPr>
              <a:xfrm>
                <a:off x="8779751" y="375067"/>
                <a:ext cx="273149" cy="3934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y</a:t>
                </a:r>
                <a:endParaRPr lang="en-GB" dirty="0"/>
              </a:p>
            </p:txBody>
          </p:sp>
        </p:grpSp>
      </p:grpSp>
      <p:sp>
        <p:nvSpPr>
          <p:cNvPr id="45" name="TextBox 44"/>
          <p:cNvSpPr txBox="1"/>
          <p:nvPr/>
        </p:nvSpPr>
        <p:spPr>
          <a:xfrm>
            <a:off x="9548949" y="886947"/>
            <a:ext cx="535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X</a:t>
            </a:r>
            <a:endParaRPr lang="en-GB" sz="4000" dirty="0"/>
          </a:p>
        </p:txBody>
      </p:sp>
      <p:grpSp>
        <p:nvGrpSpPr>
          <p:cNvPr id="46" name="Group 45"/>
          <p:cNvGrpSpPr/>
          <p:nvPr/>
        </p:nvGrpSpPr>
        <p:grpSpPr>
          <a:xfrm>
            <a:off x="9755043" y="4476804"/>
            <a:ext cx="1178367" cy="1074909"/>
            <a:chOff x="8779751" y="375067"/>
            <a:chExt cx="2390218" cy="979389"/>
          </a:xfrm>
        </p:grpSpPr>
        <p:grpSp>
          <p:nvGrpSpPr>
            <p:cNvPr id="47" name="Group 46"/>
            <p:cNvGrpSpPr/>
            <p:nvPr/>
          </p:nvGrpSpPr>
          <p:grpSpPr>
            <a:xfrm>
              <a:off x="8779751" y="375067"/>
              <a:ext cx="424879" cy="979389"/>
              <a:chOff x="8779751" y="375067"/>
              <a:chExt cx="424879" cy="979389"/>
            </a:xfrm>
          </p:grpSpPr>
          <p:cxnSp>
            <p:nvCxnSpPr>
              <p:cNvPr id="57" name="Straight Connector 56"/>
              <p:cNvCxnSpPr/>
              <p:nvPr/>
            </p:nvCxnSpPr>
            <p:spPr>
              <a:xfrm flipH="1">
                <a:off x="9199280" y="375067"/>
                <a:ext cx="5350" cy="979389"/>
              </a:xfrm>
              <a:prstGeom prst="line">
                <a:avLst/>
              </a:prstGeom>
              <a:ln w="50800">
                <a:solidFill>
                  <a:srgbClr val="0070C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8" name="TextBox 57"/>
              <p:cNvSpPr txBox="1"/>
              <p:nvPr/>
            </p:nvSpPr>
            <p:spPr>
              <a:xfrm>
                <a:off x="8779751" y="375067"/>
                <a:ext cx="273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R</a:t>
                </a:r>
                <a:endParaRPr lang="en-GB" dirty="0"/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9351009" y="375067"/>
              <a:ext cx="318949" cy="979389"/>
              <a:chOff x="9351009" y="375067"/>
              <a:chExt cx="318949" cy="979389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 flipH="1">
                <a:off x="9351009" y="375067"/>
                <a:ext cx="5350" cy="979389"/>
              </a:xfrm>
              <a:prstGeom prst="line">
                <a:avLst/>
              </a:prstGeom>
              <a:ln w="5080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9396808" y="375067"/>
                <a:ext cx="273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r</a:t>
                </a:r>
                <a:endParaRPr lang="en-GB" dirty="0"/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10851020" y="375067"/>
              <a:ext cx="318949" cy="979389"/>
              <a:chOff x="9351009" y="375067"/>
              <a:chExt cx="318949" cy="979389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 flipH="1">
                <a:off x="9351009" y="375067"/>
                <a:ext cx="5350" cy="979389"/>
              </a:xfrm>
              <a:prstGeom prst="line">
                <a:avLst/>
              </a:prstGeom>
              <a:ln w="5080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4" name="TextBox 53"/>
              <p:cNvSpPr txBox="1"/>
              <p:nvPr/>
            </p:nvSpPr>
            <p:spPr>
              <a:xfrm>
                <a:off x="9396808" y="375067"/>
                <a:ext cx="273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y</a:t>
                </a:r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10157066" y="375067"/>
              <a:ext cx="424879" cy="979389"/>
              <a:chOff x="8779751" y="375067"/>
              <a:chExt cx="424879" cy="979389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 flipH="1">
                <a:off x="9199280" y="375067"/>
                <a:ext cx="5350" cy="979389"/>
              </a:xfrm>
              <a:prstGeom prst="line">
                <a:avLst/>
              </a:prstGeom>
              <a:ln w="50800">
                <a:solidFill>
                  <a:srgbClr val="0070C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2" name="TextBox 51"/>
              <p:cNvSpPr txBox="1"/>
              <p:nvPr/>
            </p:nvSpPr>
            <p:spPr>
              <a:xfrm>
                <a:off x="8779751" y="375067"/>
                <a:ext cx="273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Y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55465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218</TotalTime>
  <Words>730</Words>
  <Application>Microsoft Office PowerPoint</Application>
  <PresentationFormat>Widescreen</PresentationFormat>
  <Paragraphs>364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Calibri</vt:lpstr>
      <vt:lpstr>Times New Roman</vt:lpstr>
      <vt:lpstr>Tw Cen MT</vt:lpstr>
      <vt:lpstr>Tw Cen MT Condensed</vt:lpstr>
      <vt:lpstr>Wingdings</vt:lpstr>
      <vt:lpstr>Wingdings 3</vt:lpstr>
      <vt:lpstr>Integral</vt:lpstr>
      <vt:lpstr>Dihybrid crosses and autosomal linkage</vt:lpstr>
      <vt:lpstr>Homework - Multiple Alleles: Hierarchy</vt:lpstr>
      <vt:lpstr>Bunnies</vt:lpstr>
      <vt:lpstr>Bunnies</vt:lpstr>
      <vt:lpstr>Bunnies</vt:lpstr>
      <vt:lpstr>Bunnies </vt:lpstr>
      <vt:lpstr>Learning outcomes</vt:lpstr>
      <vt:lpstr>Dihybrid crosses</vt:lpstr>
      <vt:lpstr>Drawing a dihybrid cross</vt:lpstr>
      <vt:lpstr>PowerPoint Presentation</vt:lpstr>
      <vt:lpstr>Drawing a dihybrid cross</vt:lpstr>
      <vt:lpstr>Drawing a dihybrid cross</vt:lpstr>
      <vt:lpstr>PowerPoint Presentation</vt:lpstr>
      <vt:lpstr>however</vt:lpstr>
      <vt:lpstr>Linked genes</vt:lpstr>
      <vt:lpstr>PowerPoint Presentation</vt:lpstr>
      <vt:lpstr>PowerPoint Presentation</vt:lpstr>
      <vt:lpstr>Autosomal linkage with crossing over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Dihybrid crosses and autosomal linkage</dc:title>
  <dc:creator>Helen Hawke</dc:creator>
  <cp:lastModifiedBy>Helen Hawke</cp:lastModifiedBy>
  <cp:revision>30</cp:revision>
  <dcterms:created xsi:type="dcterms:W3CDTF">2016-07-26T06:59:40Z</dcterms:created>
  <dcterms:modified xsi:type="dcterms:W3CDTF">2016-07-27T07:32:24Z</dcterms:modified>
</cp:coreProperties>
</file>