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8" r:id="rId4"/>
    <p:sldId id="258" r:id="rId5"/>
    <p:sldId id="273" r:id="rId6"/>
    <p:sldId id="259" r:id="rId7"/>
    <p:sldId id="275" r:id="rId8"/>
    <p:sldId id="260" r:id="rId9"/>
    <p:sldId id="261" r:id="rId10"/>
    <p:sldId id="264" r:id="rId11"/>
    <p:sldId id="265" r:id="rId12"/>
    <p:sldId id="266" r:id="rId13"/>
    <p:sldId id="270" r:id="rId14"/>
    <p:sldId id="267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7F88C1-A15E-4285-8C8A-91053CFB987D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A0B425-28FB-40D9-A2F9-1B2D6DDBCF8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Succession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Climax Community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organisms that make up the final stage of ecological succession</a:t>
            </a:r>
          </a:p>
          <a:p>
            <a:r>
              <a:rPr lang="en-GB"/>
              <a:t>A balanced equilibrium</a:t>
            </a:r>
          </a:p>
          <a:p>
            <a:r>
              <a:rPr lang="en-GB"/>
              <a:t>In the UK, this is </a:t>
            </a:r>
            <a:r>
              <a:rPr lang="en-GB" b="1"/>
              <a:t>deciduous </a:t>
            </a:r>
            <a:r>
              <a:rPr lang="en-GB"/>
              <a:t>woodland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292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Animal Succession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Animal species present depend on the plant species found in the area</a:t>
            </a:r>
          </a:p>
          <a:p>
            <a:r>
              <a:rPr lang="en-GB"/>
              <a:t>For example, mosses and grasses provide food and habitats for insects and worms. These can then support secondary consumers.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583113"/>
            <a:ext cx="233997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Common features in any succession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non-living environment becomes less hostile</a:t>
            </a:r>
          </a:p>
          <a:p>
            <a:r>
              <a:rPr lang="en-GB"/>
              <a:t>A greater number and variety of habitats</a:t>
            </a:r>
          </a:p>
          <a:p>
            <a:r>
              <a:rPr lang="en-GB"/>
              <a:t>Increased biodiversity</a:t>
            </a:r>
          </a:p>
          <a:p>
            <a:r>
              <a:rPr lang="en-GB"/>
              <a:t>More complex food webs</a:t>
            </a:r>
          </a:p>
          <a:p>
            <a:r>
              <a:rPr lang="en-GB"/>
              <a:t>Increased biomass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74542"/>
            <a:ext cx="2743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02" y="-187740"/>
            <a:ext cx="8229600" cy="1143000"/>
          </a:xfrm>
        </p:spPr>
        <p:txBody>
          <a:bodyPr/>
          <a:lstStyle/>
          <a:p>
            <a:r>
              <a:rPr lang="en-GB" dirty="0" smtClean="0"/>
              <a:t>Succession on sand dunes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260"/>
            <a:ext cx="8229600" cy="457516"/>
          </a:xfrm>
        </p:spPr>
        <p:txBody>
          <a:bodyPr>
            <a:normAutofit/>
          </a:bodyPr>
          <a:lstStyle/>
          <a:p>
            <a:r>
              <a:rPr lang="en-GB" sz="2200" dirty="0" smtClean="0"/>
              <a:t>Using the textbook p280 describe the succession of sand dunes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01" t="24608" r="35057" b="20469"/>
          <a:stretch/>
        </p:blipFill>
        <p:spPr>
          <a:xfrm>
            <a:off x="280802" y="1412776"/>
            <a:ext cx="8863198" cy="53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Secondary succession</a:t>
            </a:r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844824"/>
            <a:ext cx="4680520" cy="4536504"/>
          </a:xfrm>
        </p:spPr>
        <p:txBody>
          <a:bodyPr>
            <a:normAutofit fontScale="92500"/>
          </a:bodyPr>
          <a:lstStyle/>
          <a:p>
            <a:r>
              <a:rPr lang="en-GB" dirty="0"/>
              <a:t>Succession does not always have to start </a:t>
            </a:r>
            <a:r>
              <a:rPr lang="en-GB" dirty="0" smtClean="0"/>
              <a:t>from bare ground.</a:t>
            </a:r>
            <a:endParaRPr lang="en-GB" dirty="0"/>
          </a:p>
          <a:p>
            <a:r>
              <a:rPr lang="en-GB" dirty="0" smtClean="0"/>
              <a:t>Secondary succession occurs on previously disturbed or damaged habitat </a:t>
            </a:r>
            <a:r>
              <a:rPr lang="en-GB" dirty="0" err="1" smtClean="0"/>
              <a:t>e.g</a:t>
            </a:r>
            <a:r>
              <a:rPr lang="en-GB" dirty="0" smtClean="0"/>
              <a:t> after a fire</a:t>
            </a:r>
            <a:endParaRPr lang="en-GB" dirty="0"/>
          </a:p>
          <a:p>
            <a:r>
              <a:rPr lang="en-GB" dirty="0"/>
              <a:t>The area will then undergo succession to return to a stable, climax community</a:t>
            </a:r>
          </a:p>
          <a:p>
            <a:r>
              <a:rPr lang="en-GB" dirty="0"/>
              <a:t>This type of succession doesn’t begin with a pioneer species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455" y="2054127"/>
            <a:ext cx="3700339" cy="33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Preventing and deflecting succession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Human activities can prevent normal climax community from developing – Plagioclimax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 Dorset heath land nature reserve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Deflected succession is when succession is prevented by human activity but the plagioclimax is different to any of the natural stages of the ecosystem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 mowed or </a:t>
            </a:r>
            <a:r>
              <a:rPr lang="en-GB" smtClean="0"/>
              <a:t>grazed grassland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omplete </a:t>
            </a:r>
            <a:r>
              <a:rPr lang="en-GB" dirty="0"/>
              <a:t>the exam </a:t>
            </a:r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         Key </a:t>
            </a:r>
            <a:r>
              <a:rPr lang="en-GB" dirty="0"/>
              <a:t>Terms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Succession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A directional change in a community of organisms over time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Primary Succession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Succession occurring in an area where no living creatures are currently present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Pioneer Community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First organisms to colonise bare ground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Climax Community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Final community in a </a:t>
            </a:r>
            <a:r>
              <a:rPr lang="en-GB" sz="2400" dirty="0" smtClean="0"/>
              <a:t>succession</a:t>
            </a:r>
          </a:p>
          <a:p>
            <a:pPr>
              <a:lnSpc>
                <a:spcPct val="90000"/>
              </a:lnSpc>
            </a:pPr>
            <a:r>
              <a:rPr lang="en-GB" sz="2600" dirty="0" smtClean="0"/>
              <a:t>Deflected succession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Happens when succession is stopped or interfered with e.g. grazing or mowing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Both" startAt="4"/>
            </a:pPr>
            <a:r>
              <a:rPr lang="en-GB" dirty="0" smtClean="0"/>
              <a:t>the </a:t>
            </a:r>
            <a:r>
              <a:rPr lang="en-GB" dirty="0"/>
              <a:t>process of primary succession in the development of an ecosystem	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To </a:t>
            </a:r>
            <a:r>
              <a:rPr lang="en-GB" dirty="0"/>
              <a:t>include succession from pioneer species to a climax </a:t>
            </a:r>
            <a:r>
              <a:rPr lang="en-GB" dirty="0" smtClean="0"/>
              <a:t>community</a:t>
            </a:r>
          </a:p>
          <a:p>
            <a:pPr marL="0" indent="0">
              <a:buNone/>
            </a:pPr>
            <a:r>
              <a:rPr lang="en-GB" b="1" smtClean="0"/>
              <a:t>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deflected </a:t>
            </a:r>
            <a:r>
              <a:rPr lang="en-GB" dirty="0"/>
              <a:t>succession.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Succession of bare rock or barren land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Succession happens when an area is first colonised. What might happen to cause this?</a:t>
            </a:r>
          </a:p>
          <a:p>
            <a:pPr lvl="1">
              <a:lnSpc>
                <a:spcPct val="90000"/>
              </a:lnSpc>
            </a:pPr>
            <a:r>
              <a:rPr lang="en-GB"/>
              <a:t>A retreating glacier depositing rock</a:t>
            </a:r>
          </a:p>
          <a:p>
            <a:pPr lvl="1">
              <a:lnSpc>
                <a:spcPct val="90000"/>
              </a:lnSpc>
            </a:pPr>
            <a:r>
              <a:rPr lang="en-GB"/>
              <a:t>Wind or sea piling sand into dunes</a:t>
            </a:r>
          </a:p>
          <a:p>
            <a:pPr lvl="1">
              <a:lnSpc>
                <a:spcPct val="90000"/>
              </a:lnSpc>
            </a:pPr>
            <a:r>
              <a:rPr lang="en-GB"/>
              <a:t>Volcanoes erupting and depositing lava</a:t>
            </a:r>
          </a:p>
          <a:p>
            <a:pPr lvl="1">
              <a:lnSpc>
                <a:spcPct val="90000"/>
              </a:lnSpc>
            </a:pPr>
            <a:r>
              <a:rPr lang="en-GB"/>
              <a:t>Land subsiding and creating lakes or ponds</a:t>
            </a:r>
          </a:p>
          <a:p>
            <a:pPr lvl="1">
              <a:lnSpc>
                <a:spcPct val="90000"/>
              </a:lnSpc>
            </a:pPr>
            <a:r>
              <a:rPr lang="en-GB"/>
              <a:t>Silt and mud being deposited at river estuaries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059016" cy="4389120"/>
          </a:xfrm>
        </p:spPr>
        <p:txBody>
          <a:bodyPr/>
          <a:lstStyle/>
          <a:p>
            <a:r>
              <a:rPr lang="en-GB" dirty="0" smtClean="0"/>
              <a:t>Algae and lichens begin to live on bare rock</a:t>
            </a:r>
          </a:p>
          <a:p>
            <a:endParaRPr lang="en-GB" dirty="0" smtClean="0"/>
          </a:p>
          <a:p>
            <a:r>
              <a:rPr lang="en-GB" dirty="0" smtClean="0"/>
              <a:t>Erosion of rock and build up of dead organic material produces enough soil for mosses and ferns to grow</a:t>
            </a:r>
          </a:p>
          <a:p>
            <a:endParaRPr lang="en-GB" dirty="0" smtClean="0"/>
          </a:p>
          <a:p>
            <a:r>
              <a:rPr lang="en-GB" dirty="0" smtClean="0"/>
              <a:t>Larger plants succeed these smaller plants until a final, stable community is reached….the climax community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340063"/>
            <a:ext cx="8229600" cy="1143000"/>
          </a:xfrm>
        </p:spPr>
        <p:txBody>
          <a:bodyPr/>
          <a:lstStyle/>
          <a:p>
            <a:r>
              <a:rPr lang="en-GB" dirty="0" smtClean="0"/>
              <a:t>Succession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221049"/>
            <a:ext cx="2307203" cy="1721529"/>
          </a:xfrm>
          <a:prstGeom prst="rect">
            <a:avLst/>
          </a:prstGeom>
        </p:spPr>
      </p:pic>
      <p:pic>
        <p:nvPicPr>
          <p:cNvPr id="1030" name="Picture 6" descr="Image result for mosses and fer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7"/>
          <a:stretch/>
        </p:blipFill>
        <p:spPr bwMode="auto">
          <a:xfrm>
            <a:off x="6430210" y="3374098"/>
            <a:ext cx="2393209" cy="15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693" y="5114492"/>
            <a:ext cx="2166726" cy="15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Pioneer Species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first stage of succession involves </a:t>
            </a:r>
            <a:r>
              <a:rPr lang="en-GB" b="1"/>
              <a:t>pioneer species </a:t>
            </a:r>
            <a:r>
              <a:rPr lang="en-GB"/>
              <a:t>colonising an inhospitable environment</a:t>
            </a:r>
          </a:p>
          <a:p>
            <a:r>
              <a:rPr lang="en-GB"/>
              <a:t>Pioneer species have features that suit them to colonisation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4370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 pairs, come up with a list of features that pioneer species may have, which would help them to colonise inhospitable environments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933825"/>
            <a:ext cx="33337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Features of Pioneer Species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Production of a lot of wind-dispersed seeds to easily reach isolated areas</a:t>
            </a:r>
          </a:p>
          <a:p>
            <a:pPr>
              <a:lnSpc>
                <a:spcPct val="90000"/>
              </a:lnSpc>
            </a:pPr>
            <a:r>
              <a:rPr lang="en-GB"/>
              <a:t>Rapid germination of seeds</a:t>
            </a:r>
          </a:p>
          <a:p>
            <a:pPr>
              <a:lnSpc>
                <a:spcPct val="90000"/>
              </a:lnSpc>
            </a:pPr>
            <a:r>
              <a:rPr lang="en-GB"/>
              <a:t>The ability to photosynthesise</a:t>
            </a:r>
          </a:p>
          <a:p>
            <a:pPr>
              <a:lnSpc>
                <a:spcPct val="90000"/>
              </a:lnSpc>
            </a:pPr>
            <a:r>
              <a:rPr lang="en-GB"/>
              <a:t>The ability to fix nitrogen from the atmosphere</a:t>
            </a:r>
          </a:p>
          <a:p>
            <a:pPr>
              <a:lnSpc>
                <a:spcPct val="90000"/>
              </a:lnSpc>
            </a:pPr>
            <a:r>
              <a:rPr lang="en-GB"/>
              <a:t>Tolerance to extreme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463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Wingdings</vt:lpstr>
      <vt:lpstr>Wingdings 2</vt:lpstr>
      <vt:lpstr>Flow</vt:lpstr>
      <vt:lpstr>Succession</vt:lpstr>
      <vt:lpstr>Starter         Key Terms</vt:lpstr>
      <vt:lpstr>Learning outcomes</vt:lpstr>
      <vt:lpstr>Succession of bare rock or barren land</vt:lpstr>
      <vt:lpstr>Succession </vt:lpstr>
      <vt:lpstr>Pioneer Species</vt:lpstr>
      <vt:lpstr>PowerPoint Presentation</vt:lpstr>
      <vt:lpstr>Task</vt:lpstr>
      <vt:lpstr>Features of Pioneer Species</vt:lpstr>
      <vt:lpstr>Climax Community</vt:lpstr>
      <vt:lpstr>Animal Succession</vt:lpstr>
      <vt:lpstr>Common features in any succession</vt:lpstr>
      <vt:lpstr>Succession on sand dunes</vt:lpstr>
      <vt:lpstr>Secondary succession</vt:lpstr>
      <vt:lpstr>Preventing and deflecting succession</vt:lpstr>
      <vt:lpstr>Task  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helenh</dc:creator>
  <cp:lastModifiedBy>Louise Wilson</cp:lastModifiedBy>
  <cp:revision>13</cp:revision>
  <dcterms:created xsi:type="dcterms:W3CDTF">2014-12-27T09:48:50Z</dcterms:created>
  <dcterms:modified xsi:type="dcterms:W3CDTF">2017-03-17T10:58:22Z</dcterms:modified>
</cp:coreProperties>
</file>