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epistasis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Patterns of inheritance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175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3794" name="Picture 2" descr="http://image.slidesharecdn.com/presentation1-130225095908-phpapp02/95/epistasis-20-638.jpg?cb=1361808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560" y="150005"/>
            <a:ext cx="8028384" cy="60275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33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517232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The alleles are complementing each other</a:t>
            </a:r>
            <a:endParaRPr lang="en-GB" sz="2800" dirty="0"/>
          </a:p>
        </p:txBody>
      </p:sp>
      <p:pic>
        <p:nvPicPr>
          <p:cNvPr id="34818" name="Picture 2" descr="http://image.slidesharecdn.com/presentation1-130225095908-phpapp02/95/epistasis-21-638.jpg?cb=1361808137"/>
          <p:cNvPicPr>
            <a:picLocks noChangeAspect="1" noChangeArrowheads="1"/>
          </p:cNvPicPr>
          <p:nvPr/>
        </p:nvPicPr>
        <p:blipFill>
          <a:blip r:embed="rId2" cstate="print"/>
          <a:srcRect l="15404" t="15783" r="4020" b="27400"/>
          <a:stretch>
            <a:fillRect/>
          </a:stretch>
        </p:blipFill>
        <p:spPr bwMode="auto">
          <a:xfrm>
            <a:off x="2711624" y="2060849"/>
            <a:ext cx="6480720" cy="34309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134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Phenotypic ratios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Normal Dihybrid </a:t>
            </a:r>
            <a:r>
              <a:rPr lang="en-GB" dirty="0" smtClean="0"/>
              <a:t>ratio  </a:t>
            </a:r>
            <a:r>
              <a:rPr lang="en-GB" dirty="0" smtClean="0">
                <a:solidFill>
                  <a:srgbClr val="FF0000"/>
                </a:solidFill>
              </a:rPr>
              <a:t>9:3:3:1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Epistatic ratios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Antagonistic recessive </a:t>
            </a:r>
            <a:r>
              <a:rPr lang="en-GB" dirty="0" smtClean="0"/>
              <a:t>- If the epistatic allele is recessive then 2 copies will mask the expression of the other gene </a:t>
            </a:r>
            <a:r>
              <a:rPr lang="en-GB" dirty="0" smtClean="0">
                <a:solidFill>
                  <a:srgbClr val="FF0000"/>
                </a:solidFill>
              </a:rPr>
              <a:t>9:3:4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Antagonistic dominant </a:t>
            </a:r>
            <a:r>
              <a:rPr lang="en-GB" dirty="0" smtClean="0"/>
              <a:t>-If the epistatic allele is dominant then 1 copies will mask the expression of the other gene </a:t>
            </a:r>
            <a:r>
              <a:rPr lang="en-GB" dirty="0" smtClean="0">
                <a:solidFill>
                  <a:srgbClr val="FF0000"/>
                </a:solidFill>
              </a:rPr>
              <a:t>12:3:1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FF0000"/>
                </a:solidFill>
              </a:rPr>
              <a:t>13:3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Complementary epistasis – </a:t>
            </a:r>
            <a:r>
              <a:rPr lang="en-GB" dirty="0" smtClean="0"/>
              <a:t>the dominant allele for both genes </a:t>
            </a:r>
            <a:r>
              <a:rPr lang="en-GB" smtClean="0"/>
              <a:t>is needed for the characteristic to be expressed </a:t>
            </a:r>
            <a:r>
              <a:rPr lang="en-GB" smtClean="0">
                <a:solidFill>
                  <a:srgbClr val="FF0000"/>
                </a:solidFill>
              </a:rPr>
              <a:t>9:7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33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(</a:t>
            </a:r>
            <a:r>
              <a:rPr lang="en-GB" sz="2800" b="1" dirty="0"/>
              <a:t>ii) </a:t>
            </a:r>
            <a:r>
              <a:rPr lang="en-GB" sz="2800" dirty="0"/>
              <a:t>the use of phenotypic ratios to identify linkage (autosomal and sex linkage) and </a:t>
            </a:r>
            <a:r>
              <a:rPr lang="en-GB" sz="2800" b="1" dirty="0"/>
              <a:t>epistasis</a:t>
            </a:r>
            <a:r>
              <a:rPr lang="en-GB" sz="2800" dirty="0"/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To include explanations of linkage and </a:t>
            </a:r>
            <a:r>
              <a:rPr lang="en-GB" sz="2800" b="1" dirty="0"/>
              <a:t>epistasis</a:t>
            </a:r>
            <a:r>
              <a:rPr lang="en-GB" sz="2800" dirty="0"/>
              <a:t>.	</a:t>
            </a:r>
          </a:p>
          <a:p>
            <a:pPr lvl="1"/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791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Epistasis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412776"/>
            <a:ext cx="9068873" cy="491182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This is where one gene masks or suppresses the expression of another. They may work</a:t>
            </a:r>
          </a:p>
          <a:p>
            <a:pPr lvl="1"/>
            <a:r>
              <a:rPr lang="en-GB" sz="2800" dirty="0" smtClean="0">
                <a:solidFill>
                  <a:srgbClr val="FF0000"/>
                </a:solidFill>
              </a:rPr>
              <a:t>Antagonistically</a:t>
            </a:r>
          </a:p>
          <a:p>
            <a:pPr lvl="1"/>
            <a:r>
              <a:rPr lang="en-GB" sz="2800" dirty="0" smtClean="0">
                <a:solidFill>
                  <a:srgbClr val="FF0000"/>
                </a:solidFill>
              </a:rPr>
              <a:t>Complementary 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Antagonistically :</a:t>
            </a:r>
          </a:p>
          <a:p>
            <a:r>
              <a:rPr lang="en-GB" sz="2800" dirty="0" smtClean="0"/>
              <a:t>Crosses involving epistatic genes don’t result in the expected phenotypic ratios (9:3:3:1)</a:t>
            </a:r>
          </a:p>
          <a:p>
            <a:r>
              <a:rPr lang="en-GB" sz="2800" dirty="0" smtClean="0"/>
              <a:t>The ratio depends whether the epistatic allele is </a:t>
            </a:r>
            <a:r>
              <a:rPr lang="en-GB" sz="2800" dirty="0" smtClean="0">
                <a:solidFill>
                  <a:srgbClr val="FF0000"/>
                </a:solidFill>
              </a:rPr>
              <a:t>dominant</a:t>
            </a:r>
            <a:r>
              <a:rPr lang="en-GB" sz="2800" dirty="0" smtClean="0"/>
              <a:t> or </a:t>
            </a:r>
            <a:r>
              <a:rPr lang="en-GB" sz="2800" dirty="0" smtClean="0">
                <a:solidFill>
                  <a:srgbClr val="FF0000"/>
                </a:solidFill>
              </a:rPr>
              <a:t>recessive</a:t>
            </a:r>
          </a:p>
          <a:p>
            <a:pPr lvl="1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3718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/>
              <a:t>Recessive epistatic alleles (Ratio 9:3:4)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372" y="1556792"/>
            <a:ext cx="8974428" cy="5301208"/>
          </a:xfrm>
        </p:spPr>
        <p:txBody>
          <a:bodyPr>
            <a:noAutofit/>
          </a:bodyPr>
          <a:lstStyle/>
          <a:p>
            <a:r>
              <a:rPr lang="en-GB" sz="2400" dirty="0" smtClean="0"/>
              <a:t>If the epistatic allele is recessive then 2 copies will mask the expression of the other gene.</a:t>
            </a:r>
          </a:p>
          <a:p>
            <a:pPr>
              <a:buNone/>
            </a:pPr>
            <a:r>
              <a:rPr lang="en-GB" sz="2400" dirty="0" smtClean="0"/>
              <a:t>TASK -Mouse </a:t>
            </a:r>
            <a:r>
              <a:rPr lang="en-GB" sz="2400" dirty="0"/>
              <a:t>coat colour is controlled by two pairs of alleles: </a:t>
            </a:r>
            <a:r>
              <a:rPr lang="en-GB" sz="2400" b="1" dirty="0"/>
              <a:t>B</a:t>
            </a:r>
            <a:r>
              <a:rPr lang="en-GB" sz="2400" dirty="0"/>
              <a:t> and </a:t>
            </a:r>
            <a:r>
              <a:rPr lang="en-GB" sz="2400" b="1" dirty="0"/>
              <a:t>C</a:t>
            </a:r>
            <a:endParaRPr lang="en-GB" sz="2400" dirty="0"/>
          </a:p>
          <a:p>
            <a:pPr>
              <a:buNone/>
            </a:pPr>
            <a:r>
              <a:rPr lang="en-GB" sz="2400" b="1" dirty="0"/>
              <a:t>B</a:t>
            </a:r>
            <a:r>
              <a:rPr lang="en-GB" sz="2400" dirty="0"/>
              <a:t> = black coat colour, </a:t>
            </a:r>
            <a:r>
              <a:rPr lang="en-GB" sz="2400" b="1" dirty="0"/>
              <a:t>b</a:t>
            </a:r>
            <a:r>
              <a:rPr lang="en-GB" sz="2400" dirty="0"/>
              <a:t> = brown coat colour</a:t>
            </a:r>
          </a:p>
          <a:p>
            <a:pPr>
              <a:buNone/>
            </a:pPr>
            <a:r>
              <a:rPr lang="en-GB" sz="2400" b="1" dirty="0"/>
              <a:t>C</a:t>
            </a:r>
            <a:r>
              <a:rPr lang="en-GB" sz="2400" dirty="0"/>
              <a:t> = pigment production, </a:t>
            </a:r>
            <a:r>
              <a:rPr lang="en-GB" sz="2400" b="1" dirty="0"/>
              <a:t>c</a:t>
            </a:r>
            <a:r>
              <a:rPr lang="en-GB" sz="2400" dirty="0"/>
              <a:t> = no pigment production</a:t>
            </a:r>
          </a:p>
          <a:p>
            <a:pPr>
              <a:buNone/>
            </a:pPr>
            <a:r>
              <a:rPr lang="en-GB" sz="2400" dirty="0"/>
              <a:t>Therefore, if a mouse has </a:t>
            </a:r>
            <a:r>
              <a:rPr lang="en-GB" sz="2400" b="1" dirty="0"/>
              <a:t>cc</a:t>
            </a:r>
            <a:r>
              <a:rPr lang="en-GB" sz="2400" dirty="0"/>
              <a:t>, it will be an albino, if it has </a:t>
            </a:r>
            <a:r>
              <a:rPr lang="en-GB" sz="2400" b="1" dirty="0"/>
              <a:t>Cc</a:t>
            </a:r>
            <a:r>
              <a:rPr lang="en-GB" sz="2400" dirty="0"/>
              <a:t> or </a:t>
            </a:r>
            <a:r>
              <a:rPr lang="en-GB" sz="2400" b="1" dirty="0"/>
              <a:t>CC</a:t>
            </a:r>
            <a:r>
              <a:rPr lang="en-GB" sz="2400" dirty="0"/>
              <a:t> it will be black or brown.</a:t>
            </a:r>
          </a:p>
          <a:p>
            <a:pPr>
              <a:buNone/>
            </a:pPr>
            <a:r>
              <a:rPr lang="en-GB" sz="2400" dirty="0" smtClean="0"/>
              <a:t>Work </a:t>
            </a:r>
            <a:r>
              <a:rPr lang="en-GB" sz="2400" dirty="0"/>
              <a:t>out the F1 and F2 generation of the following cross</a:t>
            </a:r>
          </a:p>
          <a:p>
            <a:pPr>
              <a:buNone/>
            </a:pPr>
            <a:r>
              <a:rPr lang="en-GB" sz="2400" dirty="0"/>
              <a:t>			</a:t>
            </a:r>
            <a:r>
              <a:rPr lang="en-GB" sz="2400" dirty="0" smtClean="0"/>
              <a:t>Black     </a:t>
            </a:r>
            <a:r>
              <a:rPr lang="en-GB" sz="2400" dirty="0"/>
              <a:t>x     albino</a:t>
            </a:r>
          </a:p>
          <a:p>
            <a:pPr>
              <a:buNone/>
            </a:pPr>
            <a:r>
              <a:rPr lang="en-GB" sz="2400" dirty="0"/>
              <a:t>			CCBB             </a:t>
            </a:r>
            <a:r>
              <a:rPr lang="en-GB" sz="2400" dirty="0" err="1"/>
              <a:t>ccbb</a:t>
            </a:r>
            <a:endParaRPr lang="en-GB" sz="2400" dirty="0"/>
          </a:p>
          <a:p>
            <a:pPr>
              <a:buNone/>
            </a:pPr>
            <a:r>
              <a:rPr lang="en-GB" sz="24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764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135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/>
              <a:t>Mouse coat colour is controlled by two pairs of alleles: </a:t>
            </a:r>
            <a:r>
              <a:rPr lang="en-GB" sz="2400" b="1" dirty="0"/>
              <a:t>B</a:t>
            </a:r>
            <a:r>
              <a:rPr lang="en-GB" sz="2400" dirty="0"/>
              <a:t> and </a:t>
            </a:r>
            <a:r>
              <a:rPr lang="en-GB" sz="2400" b="1" dirty="0"/>
              <a:t>C</a:t>
            </a:r>
            <a:endParaRPr lang="en-GB" sz="2400" dirty="0"/>
          </a:p>
          <a:p>
            <a:pPr>
              <a:buNone/>
            </a:pPr>
            <a:r>
              <a:rPr lang="en-GB" sz="2400" b="1" dirty="0"/>
              <a:t>B</a:t>
            </a:r>
            <a:r>
              <a:rPr lang="en-GB" sz="2400" dirty="0"/>
              <a:t> = black coat colour, </a:t>
            </a:r>
            <a:r>
              <a:rPr lang="en-GB" sz="2400" b="1" dirty="0"/>
              <a:t>b</a:t>
            </a:r>
            <a:r>
              <a:rPr lang="en-GB" sz="2400" dirty="0"/>
              <a:t> = brown coat colour</a:t>
            </a:r>
          </a:p>
          <a:p>
            <a:pPr>
              <a:buNone/>
            </a:pPr>
            <a:r>
              <a:rPr lang="en-GB" sz="2400" b="1" dirty="0"/>
              <a:t>C</a:t>
            </a:r>
            <a:r>
              <a:rPr lang="en-GB" sz="2400" dirty="0"/>
              <a:t> = pigment production, </a:t>
            </a:r>
            <a:r>
              <a:rPr lang="en-GB" sz="2400" b="1" dirty="0"/>
              <a:t>c</a:t>
            </a:r>
            <a:r>
              <a:rPr lang="en-GB" sz="2400" dirty="0"/>
              <a:t> = no pigment production</a:t>
            </a:r>
          </a:p>
          <a:p>
            <a:pPr>
              <a:buNone/>
            </a:pPr>
            <a:r>
              <a:rPr lang="en-GB" sz="2400" dirty="0"/>
              <a:t>Therefore, if a mouse has </a:t>
            </a:r>
            <a:r>
              <a:rPr lang="en-GB" sz="2400" b="1" dirty="0"/>
              <a:t>cc</a:t>
            </a:r>
            <a:r>
              <a:rPr lang="en-GB" sz="2400" dirty="0"/>
              <a:t>, it will be an albino, if it has </a:t>
            </a:r>
            <a:r>
              <a:rPr lang="en-GB" sz="2400" b="1" dirty="0"/>
              <a:t>Cc</a:t>
            </a:r>
            <a:r>
              <a:rPr lang="en-GB" sz="2400" dirty="0"/>
              <a:t> or </a:t>
            </a:r>
            <a:r>
              <a:rPr lang="en-GB" sz="2400" b="1" dirty="0"/>
              <a:t>CC</a:t>
            </a:r>
            <a:r>
              <a:rPr lang="en-GB" sz="2400" dirty="0"/>
              <a:t> it will be black or brown.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800090" y="3156248"/>
            <a:ext cx="8591820" cy="3168352"/>
            <a:chOff x="179512" y="2132856"/>
            <a:chExt cx="8591820" cy="3168352"/>
          </a:xfrm>
        </p:grpSpPr>
        <p:pic>
          <p:nvPicPr>
            <p:cNvPr id="25606" name="Picture 6" descr="Copyright S-coo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2132856"/>
              <a:ext cx="8591820" cy="3168352"/>
            </a:xfrm>
            <a:prstGeom prst="rect">
              <a:avLst/>
            </a:prstGeom>
            <a:noFill/>
          </p:spPr>
        </p:pic>
        <p:sp>
          <p:nvSpPr>
            <p:cNvPr id="8" name="Rounded Rectangle 7"/>
            <p:cNvSpPr/>
            <p:nvPr/>
          </p:nvSpPr>
          <p:spPr>
            <a:xfrm>
              <a:off x="3203848" y="2132856"/>
              <a:ext cx="1080120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Black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28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88640"/>
            <a:ext cx="8592355" cy="6135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dirty="0"/>
              <a:t>Mouse coat colour is controlled by two pairs of alleles: </a:t>
            </a:r>
            <a:r>
              <a:rPr lang="en-GB" sz="1600" b="1" dirty="0"/>
              <a:t>B</a:t>
            </a:r>
            <a:r>
              <a:rPr lang="en-GB" sz="1600" dirty="0"/>
              <a:t> and </a:t>
            </a:r>
            <a:r>
              <a:rPr lang="en-GB" sz="1600" b="1" dirty="0"/>
              <a:t>C</a:t>
            </a:r>
            <a:endParaRPr lang="en-GB" sz="1600" dirty="0"/>
          </a:p>
          <a:p>
            <a:pPr>
              <a:buNone/>
            </a:pPr>
            <a:r>
              <a:rPr lang="en-GB" sz="1600" b="1" dirty="0"/>
              <a:t>B</a:t>
            </a:r>
            <a:r>
              <a:rPr lang="en-GB" sz="1600" dirty="0"/>
              <a:t> = black coat colour, </a:t>
            </a:r>
            <a:r>
              <a:rPr lang="en-GB" sz="1600" b="1" dirty="0"/>
              <a:t>b</a:t>
            </a:r>
            <a:r>
              <a:rPr lang="en-GB" sz="1600" dirty="0"/>
              <a:t> = brown coat </a:t>
            </a:r>
            <a:r>
              <a:rPr lang="en-GB" sz="1600" dirty="0" smtClean="0"/>
              <a:t>colour       </a:t>
            </a:r>
            <a:r>
              <a:rPr lang="en-GB" sz="1600" b="1" dirty="0" smtClean="0"/>
              <a:t>C</a:t>
            </a:r>
            <a:r>
              <a:rPr lang="en-GB" sz="1600" dirty="0"/>
              <a:t> = pigment production, </a:t>
            </a:r>
            <a:r>
              <a:rPr lang="en-GB" sz="1600" b="1" dirty="0"/>
              <a:t>c</a:t>
            </a:r>
            <a:r>
              <a:rPr lang="en-GB" sz="1600" dirty="0"/>
              <a:t> = no pigment production</a:t>
            </a:r>
          </a:p>
          <a:p>
            <a:pPr>
              <a:buNone/>
            </a:pPr>
            <a:r>
              <a:rPr lang="en-GB" sz="1600" dirty="0"/>
              <a:t>Therefore, if a mouse has </a:t>
            </a:r>
            <a:r>
              <a:rPr lang="en-GB" sz="1600" b="1" dirty="0"/>
              <a:t>cc</a:t>
            </a:r>
            <a:r>
              <a:rPr lang="en-GB" sz="1600" dirty="0"/>
              <a:t>, it will be an albino, if it has </a:t>
            </a:r>
            <a:r>
              <a:rPr lang="en-GB" sz="1600" b="1" dirty="0"/>
              <a:t>Cc</a:t>
            </a:r>
            <a:r>
              <a:rPr lang="en-GB" sz="1600" dirty="0"/>
              <a:t> or </a:t>
            </a:r>
            <a:r>
              <a:rPr lang="en-GB" sz="1600" b="1" dirty="0"/>
              <a:t>CC</a:t>
            </a:r>
            <a:r>
              <a:rPr lang="en-GB" sz="1600" dirty="0"/>
              <a:t> it will be black or brown.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pic>
        <p:nvPicPr>
          <p:cNvPr id="25604" name="Picture 4" descr="Copyright S-c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6551" y="1353647"/>
            <a:ext cx="5544616" cy="3623850"/>
          </a:xfrm>
          <a:prstGeom prst="rect">
            <a:avLst/>
          </a:prstGeom>
          <a:noFill/>
        </p:spPr>
      </p:pic>
      <p:pic>
        <p:nvPicPr>
          <p:cNvPr id="25602" name="Picture 2" descr="Copyright S-cool"/>
          <p:cNvPicPr>
            <a:picLocks noChangeAspect="1" noChangeArrowheads="1"/>
          </p:cNvPicPr>
          <p:nvPr/>
        </p:nvPicPr>
        <p:blipFill>
          <a:blip r:embed="rId3" cstate="print"/>
          <a:srcRect t="18327"/>
          <a:stretch>
            <a:fillRect/>
          </a:stretch>
        </p:blipFill>
        <p:spPr bwMode="auto">
          <a:xfrm>
            <a:off x="2927648" y="4792438"/>
            <a:ext cx="6912768" cy="206556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231904" y="3501008"/>
            <a:ext cx="316835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6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99" y="309093"/>
            <a:ext cx="9062045" cy="1143000"/>
          </a:xfrm>
        </p:spPr>
        <p:txBody>
          <a:bodyPr>
            <a:normAutofit/>
          </a:bodyPr>
          <a:lstStyle/>
          <a:p>
            <a:r>
              <a:rPr lang="en-GB" sz="4000" dirty="0"/>
              <a:t>Dominant epistatic alleles (Ratio </a:t>
            </a:r>
            <a:r>
              <a:rPr lang="en-GB" sz="4000" dirty="0" smtClean="0"/>
              <a:t>12:3:1 or 13:3)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864" y="1596980"/>
            <a:ext cx="8640960" cy="438583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If the epistatic allele is dominant then 1 copies will mask the expression of the other gene.</a:t>
            </a:r>
          </a:p>
          <a:p>
            <a:pPr>
              <a:buNone/>
            </a:pPr>
            <a:r>
              <a:rPr lang="en-GB" sz="2400" dirty="0" smtClean="0"/>
              <a:t>Task</a:t>
            </a:r>
            <a:endParaRPr lang="en-GB" sz="2400" dirty="0"/>
          </a:p>
          <a:p>
            <a:r>
              <a:rPr lang="en-GB" sz="2400" dirty="0"/>
              <a:t>Hair type in </a:t>
            </a:r>
            <a:r>
              <a:rPr lang="en-GB" sz="2400" dirty="0" err="1"/>
              <a:t>Dillybopper</a:t>
            </a:r>
            <a:r>
              <a:rPr lang="en-GB" sz="2400" dirty="0"/>
              <a:t> beetles is controlled by 2 genes : Hair (H - bald, h – hair) and type ( S – straight, s – curly). The offspring of the following cross are shown in the table. Explain the phenotypic ratios</a:t>
            </a:r>
          </a:p>
          <a:p>
            <a:pPr algn="ctr">
              <a:buNone/>
            </a:pPr>
            <a:r>
              <a:rPr lang="en-GB" sz="2400" dirty="0"/>
              <a:t>Homozygous bald (HHSS)  x Homozygous curly (</a:t>
            </a:r>
            <a:r>
              <a:rPr lang="en-GB" sz="2400" dirty="0" err="1"/>
              <a:t>hhss</a:t>
            </a:r>
            <a:r>
              <a:rPr lang="en-GB" sz="2400" dirty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71664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Phenotypes of F2 generation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Straight 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Curly</a:t>
                      </a:r>
                      <a:r>
                        <a:rPr lang="en-GB" baseline="0" dirty="0" smtClean="0"/>
                        <a:t> hair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4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924592"/>
              </p:ext>
            </p:extLst>
          </p:nvPr>
        </p:nvGraphicFramePr>
        <p:xfrm>
          <a:off x="1991544" y="3045551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hhss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91544" y="260648"/>
            <a:ext cx="79208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Parental phenotype	   </a:t>
            </a:r>
            <a:r>
              <a:rPr lang="en-GB" sz="2400" dirty="0" smtClean="0"/>
              <a:t>      </a:t>
            </a:r>
            <a:r>
              <a:rPr lang="en-GB" sz="2400" dirty="0"/>
              <a:t>Bald           Curly</a:t>
            </a:r>
          </a:p>
          <a:p>
            <a:r>
              <a:rPr lang="en-GB" sz="2400" dirty="0"/>
              <a:t>Parental genotype             </a:t>
            </a:r>
            <a:r>
              <a:rPr lang="en-GB" sz="2400" dirty="0" smtClean="0"/>
              <a:t>   </a:t>
            </a:r>
            <a:r>
              <a:rPr lang="en-GB" sz="2400" dirty="0"/>
              <a:t>HHSS   x   </a:t>
            </a:r>
            <a:r>
              <a:rPr lang="en-GB" sz="2400" dirty="0" err="1"/>
              <a:t>hhss</a:t>
            </a:r>
            <a:endParaRPr lang="en-GB" sz="2400" dirty="0"/>
          </a:p>
          <a:p>
            <a:r>
              <a:rPr lang="en-GB" sz="2400" dirty="0" smtClean="0"/>
              <a:t>Gametes</a:t>
            </a:r>
            <a:r>
              <a:rPr lang="en-GB" sz="2400" dirty="0"/>
              <a:t>			 </a:t>
            </a:r>
            <a:r>
              <a:rPr lang="en-GB" sz="2400" dirty="0" smtClean="0"/>
              <a:t>             </a:t>
            </a:r>
            <a:r>
              <a:rPr lang="en-GB" sz="2400" dirty="0"/>
              <a:t>HS              </a:t>
            </a:r>
            <a:r>
              <a:rPr lang="en-GB" sz="2400" dirty="0" err="1" smtClean="0"/>
              <a:t>hs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F1 </a:t>
            </a:r>
            <a:r>
              <a:rPr lang="en-GB" sz="2400" dirty="0"/>
              <a:t>generation		</a:t>
            </a:r>
            <a:r>
              <a:rPr lang="en-GB" sz="2400" dirty="0" smtClean="0"/>
              <a:t>                 </a:t>
            </a:r>
            <a:r>
              <a:rPr lang="en-GB" sz="2400" dirty="0"/>
              <a:t>	</a:t>
            </a:r>
            <a:r>
              <a:rPr lang="en-GB" sz="2400" dirty="0" err="1"/>
              <a:t>HhSs</a:t>
            </a:r>
            <a:r>
              <a:rPr lang="en-GB" sz="2400" dirty="0"/>
              <a:t>		all bald</a:t>
            </a:r>
          </a:p>
          <a:p>
            <a:endParaRPr lang="en-GB" sz="2400" dirty="0"/>
          </a:p>
          <a:p>
            <a:r>
              <a:rPr lang="en-GB" sz="2400" dirty="0"/>
              <a:t>Parental genotypes         	     </a:t>
            </a:r>
            <a:r>
              <a:rPr lang="en-GB" sz="2400" dirty="0" err="1"/>
              <a:t>HhSs</a:t>
            </a:r>
            <a:r>
              <a:rPr lang="en-GB" sz="2400" dirty="0"/>
              <a:t>    x    </a:t>
            </a:r>
            <a:r>
              <a:rPr lang="en-GB" sz="2400" dirty="0" err="1"/>
              <a:t>HhSs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Phenotypic ratios         </a:t>
            </a:r>
            <a:r>
              <a:rPr lang="en-GB" sz="2400" dirty="0">
                <a:latin typeface="+mj-lt"/>
              </a:rPr>
              <a:t>12 : 3 : 1</a:t>
            </a:r>
          </a:p>
          <a:p>
            <a:r>
              <a:rPr lang="en-GB" sz="2400" dirty="0"/>
              <a:t>		Bald : Straight : Curly	</a:t>
            </a:r>
          </a:p>
          <a:p>
            <a:pPr algn="ctr"/>
            <a:endParaRPr lang="en-GB" sz="2400" dirty="0"/>
          </a:p>
          <a:p>
            <a:pPr algn="ctr"/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949565" y="5043630"/>
            <a:ext cx="45383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 hair gene has a dominant epistatic allele, which means having one copy will result in a bald phenotype that masks the type of hair gene</a:t>
            </a:r>
          </a:p>
        </p:txBody>
      </p:sp>
      <p:sp>
        <p:nvSpPr>
          <p:cNvPr id="2" name="Oval 1"/>
          <p:cNvSpPr/>
          <p:nvPr/>
        </p:nvSpPr>
        <p:spPr>
          <a:xfrm>
            <a:off x="5447763" y="1030310"/>
            <a:ext cx="540913" cy="4250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833655" y="1030310"/>
            <a:ext cx="540913" cy="4250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8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Complementary epistatic genes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534701"/>
            <a:ext cx="9720073" cy="969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Parental genotypes: </a:t>
            </a:r>
            <a:r>
              <a:rPr lang="en-GB" sz="2400" dirty="0" err="1" smtClean="0"/>
              <a:t>AAbb</a:t>
            </a:r>
            <a:r>
              <a:rPr lang="en-GB" sz="2400" dirty="0" smtClean="0"/>
              <a:t> x </a:t>
            </a:r>
            <a:r>
              <a:rPr lang="en-GB" sz="2400" dirty="0" err="1" smtClean="0"/>
              <a:t>aaBB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Parenta</a:t>
            </a:r>
            <a:r>
              <a:rPr lang="en-GB" sz="2400" dirty="0" smtClean="0"/>
              <a:t>l Phenotypes: White x White</a:t>
            </a:r>
            <a:endParaRPr lang="en-GB" sz="2400" dirty="0"/>
          </a:p>
        </p:txBody>
      </p:sp>
      <p:pic>
        <p:nvPicPr>
          <p:cNvPr id="30722" name="Picture 2" descr="http://image.slidesharecdn.com/presentation1-130225095908-phpapp02/95/epistasis-19-638.jpg?cb=1361808137"/>
          <p:cNvPicPr>
            <a:picLocks noChangeAspect="1" noChangeArrowheads="1"/>
          </p:cNvPicPr>
          <p:nvPr/>
        </p:nvPicPr>
        <p:blipFill>
          <a:blip r:embed="rId2" cstate="print"/>
          <a:srcRect l="16589" t="14204" r="2835" b="52652"/>
          <a:stretch>
            <a:fillRect/>
          </a:stretch>
        </p:blipFill>
        <p:spPr bwMode="auto">
          <a:xfrm>
            <a:off x="2423592" y="1970838"/>
            <a:ext cx="7053355" cy="2178242"/>
          </a:xfrm>
          <a:prstGeom prst="rect">
            <a:avLst/>
          </a:prstGeom>
          <a:noFill/>
        </p:spPr>
      </p:pic>
      <p:pic>
        <p:nvPicPr>
          <p:cNvPr id="5" name="Picture 2" descr="http://image.slidesharecdn.com/presentation1-130225095908-phpapp02/95/epistasis-20-638.jpg?cb=1361808137"/>
          <p:cNvPicPr>
            <a:picLocks noChangeAspect="1" noChangeArrowheads="1"/>
          </p:cNvPicPr>
          <p:nvPr/>
        </p:nvPicPr>
        <p:blipFill rotWithShape="1">
          <a:blip r:embed="rId3" cstate="print"/>
          <a:srcRect t="86183"/>
          <a:stretch/>
        </p:blipFill>
        <p:spPr bwMode="auto">
          <a:xfrm>
            <a:off x="873430" y="4149080"/>
            <a:ext cx="11669847" cy="12106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02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</TotalTime>
  <Words>376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Tw Cen MT</vt:lpstr>
      <vt:lpstr>Tw Cen MT Condensed</vt:lpstr>
      <vt:lpstr>Wingdings</vt:lpstr>
      <vt:lpstr>Wingdings 3</vt:lpstr>
      <vt:lpstr>Integral</vt:lpstr>
      <vt:lpstr>epistasis</vt:lpstr>
      <vt:lpstr>Learning outcomes</vt:lpstr>
      <vt:lpstr>Epistasis</vt:lpstr>
      <vt:lpstr>Recessive epistatic alleles (Ratio 9:3:4)</vt:lpstr>
      <vt:lpstr>PowerPoint Presentation</vt:lpstr>
      <vt:lpstr>PowerPoint Presentation</vt:lpstr>
      <vt:lpstr>Dominant epistatic alleles (Ratio 12:3:1 or 13:3)</vt:lpstr>
      <vt:lpstr>PowerPoint Presentation</vt:lpstr>
      <vt:lpstr>Complementary epistatic genes</vt:lpstr>
      <vt:lpstr>PowerPoint Presentation</vt:lpstr>
      <vt:lpstr>PowerPoint Presentation</vt:lpstr>
      <vt:lpstr>Phenotypic ratios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epistasis</dc:title>
  <dc:creator>Helen Hawke</dc:creator>
  <cp:lastModifiedBy>Louise Wilson</cp:lastModifiedBy>
  <cp:revision>6</cp:revision>
  <dcterms:created xsi:type="dcterms:W3CDTF">2016-07-27T07:34:26Z</dcterms:created>
  <dcterms:modified xsi:type="dcterms:W3CDTF">2018-02-04T21:07:08Z</dcterms:modified>
</cp:coreProperties>
</file>