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7"/>
  </p:notesMasterIdLst>
  <p:sldIdLst>
    <p:sldId id="281" r:id="rId4"/>
    <p:sldId id="282" r:id="rId5"/>
    <p:sldId id="279" r:id="rId6"/>
    <p:sldId id="283" r:id="rId7"/>
    <p:sldId id="257" r:id="rId8"/>
    <p:sldId id="258" r:id="rId9"/>
    <p:sldId id="259" r:id="rId10"/>
    <p:sldId id="260" r:id="rId11"/>
    <p:sldId id="284" r:id="rId12"/>
    <p:sldId id="285" r:id="rId13"/>
    <p:sldId id="276" r:id="rId14"/>
    <p:sldId id="262" r:id="rId15"/>
    <p:sldId id="263" r:id="rId16"/>
    <p:sldId id="265" r:id="rId17"/>
    <p:sldId id="277" r:id="rId18"/>
    <p:sldId id="266" r:id="rId19"/>
    <p:sldId id="268" r:id="rId20"/>
    <p:sldId id="272" r:id="rId21"/>
    <p:sldId id="267" r:id="rId22"/>
    <p:sldId id="274" r:id="rId23"/>
    <p:sldId id="286" r:id="rId24"/>
    <p:sldId id="280"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0150" autoAdjust="0"/>
  </p:normalViewPr>
  <p:slideViewPr>
    <p:cSldViewPr>
      <p:cViewPr varScale="1">
        <p:scale>
          <a:sx n="67" d="100"/>
          <a:sy n="67" d="100"/>
        </p:scale>
        <p:origin x="147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3BFBCC-1BE3-4B5E-9334-53E1B6C1C733}" type="datetimeFigureOut">
              <a:rPr lang="en-GB" smtClean="0"/>
              <a:t>23/11/2017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D93529-A043-4A68-8E99-0383869ED770}" type="slidenum">
              <a:rPr lang="en-GB" smtClean="0"/>
              <a:t>‹#›</a:t>
            </a:fld>
            <a:endParaRPr lang="en-GB"/>
          </a:p>
        </p:txBody>
      </p:sp>
    </p:spTree>
    <p:extLst>
      <p:ext uri="{BB962C8B-B14F-4D97-AF65-F5344CB8AC3E}">
        <p14:creationId xmlns:p14="http://schemas.microsoft.com/office/powerpoint/2010/main" val="2122040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BAE0088-5F72-4483-A0F8-EE588F70F005}" type="slidenum">
              <a:rPr lang="en-GB">
                <a:solidFill>
                  <a:prstClr val="black"/>
                </a:solidFill>
              </a:rPr>
              <a:pPr/>
              <a:t>11</a:t>
            </a:fld>
            <a:endParaRPr lang="en-GB">
              <a:solidFill>
                <a:prstClr val="black"/>
              </a:solidFill>
            </a:endParaRPr>
          </a:p>
        </p:txBody>
      </p:sp>
      <p:sp>
        <p:nvSpPr>
          <p:cNvPr id="6" name="Rectangle 10"/>
          <p:cNvSpPr>
            <a:spLocks noGrp="1" noChangeArrowheads="1"/>
          </p:cNvSpPr>
          <p:nvPr>
            <p:ph type="hdr" sz="quarter"/>
          </p:nvPr>
        </p:nvSpPr>
        <p:spPr>
          <a:ln/>
        </p:spPr>
        <p:txBody>
          <a:bodyPr/>
          <a:lstStyle/>
          <a:p>
            <a:r>
              <a:rPr lang="en-GB">
                <a:solidFill>
                  <a:prstClr val="black"/>
                </a:solidFill>
              </a:rPr>
              <a:t>Boardworks AS Biology </a:t>
            </a:r>
          </a:p>
          <a:p>
            <a:r>
              <a:rPr lang="en-GB">
                <a:solidFill>
                  <a:prstClr val="black"/>
                </a:solidFill>
              </a:rPr>
              <a:t>Cell Division</a:t>
            </a:r>
          </a:p>
        </p:txBody>
      </p:sp>
      <p:sp>
        <p:nvSpPr>
          <p:cNvPr id="2122754" name="Rectangle 2"/>
          <p:cNvSpPr>
            <a:spLocks noGrp="1" noRot="1" noChangeAspect="1" noChangeArrowheads="1" noTextEdit="1"/>
          </p:cNvSpPr>
          <p:nvPr>
            <p:ph type="sldImg"/>
          </p:nvPr>
        </p:nvSpPr>
        <p:spPr>
          <a:ln/>
        </p:spPr>
      </p:sp>
      <p:sp>
        <p:nvSpPr>
          <p:cNvPr id="212275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452124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DC9B5EF-F37C-4392-91DA-3A092E9E071C}" type="slidenum">
              <a:rPr lang="en-GB">
                <a:solidFill>
                  <a:prstClr val="black"/>
                </a:solidFill>
              </a:rPr>
              <a:pPr/>
              <a:t>15</a:t>
            </a:fld>
            <a:endParaRPr lang="en-GB">
              <a:solidFill>
                <a:prstClr val="black"/>
              </a:solidFill>
            </a:endParaRPr>
          </a:p>
        </p:txBody>
      </p:sp>
      <p:sp>
        <p:nvSpPr>
          <p:cNvPr id="6" name="Rectangle 10"/>
          <p:cNvSpPr>
            <a:spLocks noGrp="1" noChangeArrowheads="1"/>
          </p:cNvSpPr>
          <p:nvPr>
            <p:ph type="hdr" sz="quarter"/>
          </p:nvPr>
        </p:nvSpPr>
        <p:spPr>
          <a:ln/>
        </p:spPr>
        <p:txBody>
          <a:bodyPr/>
          <a:lstStyle/>
          <a:p>
            <a:r>
              <a:rPr lang="en-GB">
                <a:solidFill>
                  <a:prstClr val="black"/>
                </a:solidFill>
              </a:rPr>
              <a:t>Boardworks AS Biology </a:t>
            </a:r>
          </a:p>
          <a:p>
            <a:r>
              <a:rPr lang="en-GB">
                <a:solidFill>
                  <a:prstClr val="black"/>
                </a:solidFill>
              </a:rPr>
              <a:t>Cell Division</a:t>
            </a:r>
          </a:p>
        </p:txBody>
      </p:sp>
      <p:sp>
        <p:nvSpPr>
          <p:cNvPr id="2121730" name="Rectangle 2"/>
          <p:cNvSpPr>
            <a:spLocks noGrp="1" noRot="1" noChangeAspect="1" noChangeArrowheads="1" noTextEdit="1"/>
          </p:cNvSpPr>
          <p:nvPr>
            <p:ph type="sldImg"/>
          </p:nvPr>
        </p:nvSpPr>
        <p:spPr>
          <a:ln/>
        </p:spPr>
      </p:sp>
      <p:sp>
        <p:nvSpPr>
          <p:cNvPr id="2121731" name="Rectangle 3"/>
          <p:cNvSpPr>
            <a:spLocks noGrp="1" noChangeArrowheads="1"/>
          </p:cNvSpPr>
          <p:nvPr>
            <p:ph type="body" idx="1"/>
          </p:nvPr>
        </p:nvSpPr>
        <p:spPr/>
        <p:txBody>
          <a:bodyPr/>
          <a:lstStyle/>
          <a:p>
            <a:r>
              <a:rPr lang="en-GB" b="1"/>
              <a:t>Photo credit: </a:t>
            </a:r>
            <a:r>
              <a:rPr lang="en-GB"/>
              <a:t>Jupiterimages Corporation</a:t>
            </a:r>
          </a:p>
        </p:txBody>
      </p:sp>
    </p:spTree>
    <p:extLst>
      <p:ext uri="{BB962C8B-B14F-4D97-AF65-F5344CB8AC3E}">
        <p14:creationId xmlns:p14="http://schemas.microsoft.com/office/powerpoint/2010/main" val="2031932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1B11D10-AACA-4170-BE5E-DB90303D1FB0}" type="datetimeFigureOut">
              <a:rPr lang="en-US" smtClean="0"/>
              <a:pPr/>
              <a:t>11/23/2017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8562DF-1891-4262-AFF5-3B80C43297DC}" type="slidenum">
              <a:rPr lang="en-GB" smtClean="0"/>
              <a:pPr/>
              <a:t>‹#›</a:t>
            </a:fld>
            <a:endParaRPr lang="en-GB"/>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B11D10-AACA-4170-BE5E-DB90303D1FB0}" type="datetimeFigureOut">
              <a:rPr lang="en-US" smtClean="0"/>
              <a:pPr/>
              <a:t>11/23/2017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8562DF-1891-4262-AFF5-3B80C43297DC}" type="slidenum">
              <a:rPr lang="en-GB" smtClean="0"/>
              <a:pPr/>
              <a:t>‹#›</a:t>
            </a:fld>
            <a:endParaRPr lang="en-GB"/>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B11D10-AACA-4170-BE5E-DB90303D1FB0}" type="datetimeFigureOut">
              <a:rPr lang="en-US" smtClean="0"/>
              <a:pPr/>
              <a:t>11/23/2017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8562DF-1891-4262-AFF5-3B80C43297DC}" type="slidenum">
              <a:rPr lang="en-GB" smtClean="0"/>
              <a:pPr/>
              <a:t>‹#›</a:t>
            </a:fld>
            <a:endParaRPr lang="en-GB"/>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13166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97538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15701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66806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636603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01328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4821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04556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B11D10-AACA-4170-BE5E-DB90303D1FB0}" type="datetimeFigureOut">
              <a:rPr lang="en-US" smtClean="0"/>
              <a:pPr/>
              <a:t>11/23/2017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8562DF-1891-4262-AFF5-3B80C43297DC}" type="slidenum">
              <a:rPr lang="en-GB" smtClean="0"/>
              <a:pPr/>
              <a:t>‹#›</a:t>
            </a:fld>
            <a:endParaRPr lang="en-GB"/>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23420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406951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39007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94366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85427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1688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792494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81895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840396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4251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B11D10-AACA-4170-BE5E-DB90303D1FB0}" type="datetimeFigureOut">
              <a:rPr lang="en-US" smtClean="0"/>
              <a:pPr/>
              <a:t>11/23/2017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8562DF-1891-4262-AFF5-3B80C43297DC}" type="slidenum">
              <a:rPr lang="en-GB" smtClean="0"/>
              <a:pPr/>
              <a:t>‹#›</a:t>
            </a:fld>
            <a:endParaRPr lang="en-GB"/>
          </a:p>
        </p:txBody>
      </p:sp>
    </p:spTree>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695970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6801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757033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5991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1B11D10-AACA-4170-BE5E-DB90303D1FB0}" type="datetimeFigureOut">
              <a:rPr lang="en-US" smtClean="0"/>
              <a:pPr/>
              <a:t>11/23/2017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8562DF-1891-4262-AFF5-3B80C43297DC}" type="slidenum">
              <a:rPr lang="en-GB" smtClean="0"/>
              <a:pPr/>
              <a:t>‹#›</a:t>
            </a:fld>
            <a:endParaRPr lang="en-GB"/>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1B11D10-AACA-4170-BE5E-DB90303D1FB0}" type="datetimeFigureOut">
              <a:rPr lang="en-US" smtClean="0"/>
              <a:pPr/>
              <a:t>11/23/2017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8562DF-1891-4262-AFF5-3B80C43297DC}" type="slidenum">
              <a:rPr lang="en-GB" smtClean="0"/>
              <a:pPr/>
              <a:t>‹#›</a:t>
            </a:fld>
            <a:endParaRPr lang="en-GB"/>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1B11D10-AACA-4170-BE5E-DB90303D1FB0}" type="datetimeFigureOut">
              <a:rPr lang="en-US" smtClean="0"/>
              <a:pPr/>
              <a:t>11/23/2017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8562DF-1891-4262-AFF5-3B80C43297DC}" type="slidenum">
              <a:rPr lang="en-GB" smtClean="0"/>
              <a:pPr/>
              <a:t>‹#›</a:t>
            </a:fld>
            <a:endParaRPr lang="en-GB"/>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11D10-AACA-4170-BE5E-DB90303D1FB0}" type="datetimeFigureOut">
              <a:rPr lang="en-US" smtClean="0"/>
              <a:pPr/>
              <a:t>11/23/2017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8562DF-1891-4262-AFF5-3B80C43297DC}" type="slidenum">
              <a:rPr lang="en-GB" smtClean="0"/>
              <a:pPr/>
              <a:t>‹#›</a:t>
            </a:fld>
            <a:endParaRPr lang="en-GB"/>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11D10-AACA-4170-BE5E-DB90303D1FB0}" type="datetimeFigureOut">
              <a:rPr lang="en-US" smtClean="0"/>
              <a:pPr/>
              <a:t>11/23/2017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8562DF-1891-4262-AFF5-3B80C43297DC}" type="slidenum">
              <a:rPr lang="en-GB" smtClean="0"/>
              <a:pPr/>
              <a:t>‹#›</a:t>
            </a:fld>
            <a:endParaRPr lang="en-GB"/>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11D10-AACA-4170-BE5E-DB90303D1FB0}" type="datetimeFigureOut">
              <a:rPr lang="en-US" smtClean="0"/>
              <a:pPr/>
              <a:t>11/23/2017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8562DF-1891-4262-AFF5-3B80C43297DC}" type="slidenum">
              <a:rPr lang="en-GB" smtClean="0"/>
              <a:pPr/>
              <a:t>‹#›</a:t>
            </a:fld>
            <a:endParaRPr lang="en-GB"/>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11D10-AACA-4170-BE5E-DB90303D1FB0}" type="datetimeFigureOut">
              <a:rPr lang="en-US" smtClean="0"/>
              <a:pPr/>
              <a:t>11/23/2017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562DF-1891-4262-AFF5-3B80C43297D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73523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D731-15AA-4FDF-80C8-D316E2F8A8EB}" type="datetimeFigureOut">
              <a:rPr lang="en-GB" smtClean="0">
                <a:solidFill>
                  <a:prstClr val="black">
                    <a:tint val="75000"/>
                  </a:prstClr>
                </a:solidFill>
              </a:rPr>
              <a:pPr/>
              <a:t>23/11/2017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994D5-72BA-4E43-A11E-397782F093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61323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genome.wellcome.ac.uk/node30086.html"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image" Target="../media/image10.jpe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2958750"/>
            <a:ext cx="5829300" cy="1102519"/>
          </a:xfrm>
        </p:spPr>
        <p:txBody>
          <a:bodyPr>
            <a:normAutofit/>
          </a:bodyPr>
          <a:lstStyle/>
          <a:p>
            <a:r>
              <a:rPr lang="en-GB" sz="3000" dirty="0"/>
              <a:t>Block 1B – Cell division, cell diversity and cellular organisation 2.1.6</a:t>
            </a:r>
          </a:p>
        </p:txBody>
      </p:sp>
      <p:sp>
        <p:nvSpPr>
          <p:cNvPr id="3" name="Subtitle 2"/>
          <p:cNvSpPr>
            <a:spLocks noGrp="1"/>
          </p:cNvSpPr>
          <p:nvPr>
            <p:ph type="subTitle" idx="1"/>
          </p:nvPr>
        </p:nvSpPr>
        <p:spPr>
          <a:xfrm>
            <a:off x="2171700" y="4185084"/>
            <a:ext cx="4800600" cy="1314450"/>
          </a:xfrm>
        </p:spPr>
        <p:txBody>
          <a:bodyPr/>
          <a:lstStyle/>
          <a:p>
            <a:r>
              <a:rPr lang="en-GB" dirty="0" smtClean="0"/>
              <a:t>Meiosis and genetic variation</a:t>
            </a:r>
            <a:endParaRPr lang="en-GB" dirty="0"/>
          </a:p>
        </p:txBody>
      </p:sp>
      <p:sp>
        <p:nvSpPr>
          <p:cNvPr id="4" name="TextBox 3"/>
          <p:cNvSpPr txBox="1"/>
          <p:nvPr/>
        </p:nvSpPr>
        <p:spPr>
          <a:xfrm>
            <a:off x="1979712" y="2304020"/>
            <a:ext cx="5184576" cy="646331"/>
          </a:xfrm>
          <a:prstGeom prst="rect">
            <a:avLst/>
          </a:prstGeom>
          <a:noFill/>
        </p:spPr>
        <p:txBody>
          <a:bodyPr wrap="square" rtlCol="0">
            <a:spAutoFit/>
          </a:bodyPr>
          <a:lstStyle/>
          <a:p>
            <a:pPr algn="ctr"/>
            <a:r>
              <a:rPr lang="en-GB" sz="3600" dirty="0"/>
              <a:t>Foundations in Biology</a:t>
            </a:r>
          </a:p>
        </p:txBody>
      </p:sp>
    </p:spTree>
    <p:extLst>
      <p:ext uri="{BB962C8B-B14F-4D97-AF65-F5344CB8AC3E}">
        <p14:creationId xmlns:p14="http://schemas.microsoft.com/office/powerpoint/2010/main" val="2157736419"/>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4925" y="-186834"/>
            <a:ext cx="8999538" cy="4888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2160"/>
              </a:lnSpc>
            </a:pPr>
            <a:endParaRPr lang="en-GB" altLang="en-US" b="1" dirty="0" smtClean="0">
              <a:cs typeface="Arial" panose="020B0604020202020204" pitchFamily="34" charset="0"/>
            </a:endParaRPr>
          </a:p>
          <a:p>
            <a:pPr eaLnBrk="1" hangingPunct="1">
              <a:lnSpc>
                <a:spcPts val="2160"/>
              </a:lnSpc>
            </a:pPr>
            <a:r>
              <a:rPr lang="en-GB" altLang="en-US" b="1" dirty="0" smtClean="0">
                <a:cs typeface="Arial" panose="020B0604020202020204" pitchFamily="34" charset="0"/>
              </a:rPr>
              <a:t>Meiosis</a:t>
            </a:r>
            <a:endParaRPr lang="en-GB" altLang="en-US" b="1" dirty="0">
              <a:cs typeface="Arial" panose="020B0604020202020204" pitchFamily="34" charset="0"/>
            </a:endParaRPr>
          </a:p>
          <a:p>
            <a:pPr eaLnBrk="1" hangingPunct="1">
              <a:lnSpc>
                <a:spcPts val="2160"/>
              </a:lnSpc>
            </a:pPr>
            <a:endParaRPr lang="en-GB" altLang="en-US" dirty="0">
              <a:cs typeface="Arial" panose="020B0604020202020204" pitchFamily="34" charset="0"/>
            </a:endParaRPr>
          </a:p>
          <a:p>
            <a:pPr eaLnBrk="1" hangingPunct="1">
              <a:lnSpc>
                <a:spcPts val="2160"/>
              </a:lnSpc>
            </a:pPr>
            <a:r>
              <a:rPr lang="en-GB" altLang="en-US" dirty="0">
                <a:cs typeface="Arial" panose="020B0604020202020204" pitchFamily="34" charset="0"/>
              </a:rPr>
              <a:t>Meiosis is a type of cell division used in the formation of gametes (spermatozoa and ova) in animals, and spore formation (which precedes gamete formation) in plants - it is termed reduction division.  </a:t>
            </a:r>
            <a:r>
              <a:rPr lang="en-GB" altLang="en-US" dirty="0" smtClean="0">
                <a:cs typeface="Arial" panose="020B0604020202020204" pitchFamily="34" charset="0"/>
              </a:rPr>
              <a:t> It happens in the reproductive organs. </a:t>
            </a:r>
            <a:endParaRPr lang="en-GB" altLang="en-US" dirty="0">
              <a:cs typeface="Arial" panose="020B0604020202020204" pitchFamily="34" charset="0"/>
            </a:endParaRPr>
          </a:p>
          <a:p>
            <a:pPr eaLnBrk="1" hangingPunct="1">
              <a:lnSpc>
                <a:spcPts val="2160"/>
              </a:lnSpc>
            </a:pPr>
            <a:endParaRPr lang="en-GB" altLang="en-US" dirty="0">
              <a:cs typeface="Arial" panose="020B0604020202020204" pitchFamily="34" charset="0"/>
            </a:endParaRPr>
          </a:p>
          <a:p>
            <a:pPr eaLnBrk="1" hangingPunct="1">
              <a:lnSpc>
                <a:spcPts val="2160"/>
              </a:lnSpc>
            </a:pPr>
            <a:r>
              <a:rPr lang="en-GB" altLang="en-US" dirty="0">
                <a:cs typeface="Arial" panose="020B0604020202020204" pitchFamily="34" charset="0"/>
              </a:rPr>
              <a:t>Meiosis creates genetically different cells and variation within species</a:t>
            </a:r>
          </a:p>
          <a:p>
            <a:pPr eaLnBrk="1" hangingPunct="1">
              <a:lnSpc>
                <a:spcPts val="2160"/>
              </a:lnSpc>
            </a:pPr>
            <a:endParaRPr lang="en-GB" altLang="en-US" dirty="0">
              <a:cs typeface="Arial" panose="020B0604020202020204" pitchFamily="34" charset="0"/>
            </a:endParaRPr>
          </a:p>
          <a:p>
            <a:pPr eaLnBrk="1" hangingPunct="1">
              <a:lnSpc>
                <a:spcPts val="2160"/>
              </a:lnSpc>
            </a:pPr>
            <a:r>
              <a:rPr lang="en-GB" altLang="en-US" dirty="0">
                <a:cs typeface="Arial" panose="020B0604020202020204" pitchFamily="34" charset="0"/>
              </a:rPr>
              <a:t>The number of chromosomes is halved - from diploid (46) to haploid (23).  </a:t>
            </a:r>
          </a:p>
          <a:p>
            <a:pPr eaLnBrk="1" hangingPunct="1">
              <a:lnSpc>
                <a:spcPts val="2160"/>
              </a:lnSpc>
            </a:pPr>
            <a:endParaRPr lang="en-GB" altLang="en-US" dirty="0">
              <a:cs typeface="Arial" panose="020B0604020202020204" pitchFamily="34" charset="0"/>
            </a:endParaRPr>
          </a:p>
          <a:p>
            <a:pPr eaLnBrk="1" hangingPunct="1">
              <a:lnSpc>
                <a:spcPts val="2160"/>
              </a:lnSpc>
            </a:pPr>
            <a:r>
              <a:rPr lang="en-GB" altLang="en-US" b="1" dirty="0">
                <a:cs typeface="Arial" panose="020B0604020202020204" pitchFamily="34" charset="0"/>
              </a:rPr>
              <a:t>Involves two distinct divisions	</a:t>
            </a:r>
          </a:p>
          <a:p>
            <a:pPr eaLnBrk="1" hangingPunct="1">
              <a:lnSpc>
                <a:spcPts val="2160"/>
              </a:lnSpc>
            </a:pPr>
            <a:endParaRPr lang="en-GB" altLang="en-US" b="1" dirty="0">
              <a:cs typeface="Arial" panose="020B0604020202020204" pitchFamily="34" charset="0"/>
            </a:endParaRPr>
          </a:p>
          <a:p>
            <a:pPr eaLnBrk="1" hangingPunct="1">
              <a:lnSpc>
                <a:spcPts val="2160"/>
              </a:lnSpc>
            </a:pPr>
            <a:r>
              <a:rPr lang="en-GB" altLang="en-US" b="1" dirty="0">
                <a:cs typeface="Arial" panose="020B0604020202020204" pitchFamily="34" charset="0"/>
              </a:rPr>
              <a:t>	</a:t>
            </a:r>
            <a:r>
              <a:rPr lang="en-GB" altLang="en-US" b="1" dirty="0">
                <a:solidFill>
                  <a:srgbClr val="CC0000"/>
                </a:solidFill>
                <a:cs typeface="Arial" panose="020B0604020202020204" pitchFamily="34" charset="0"/>
              </a:rPr>
              <a:t>Meiosis I</a:t>
            </a:r>
            <a:r>
              <a:rPr lang="en-GB" altLang="en-US" b="1" dirty="0">
                <a:cs typeface="Arial" panose="020B0604020202020204" pitchFamily="34" charset="0"/>
              </a:rPr>
              <a:t> – homologous pairs of replicated chromosomes are 		</a:t>
            </a:r>
            <a:r>
              <a:rPr lang="en-GB" altLang="en-US" b="1" dirty="0" smtClean="0">
                <a:cs typeface="Arial" panose="020B0604020202020204" pitchFamily="34" charset="0"/>
              </a:rPr>
              <a:t>separated    REDUCTION DIVISION</a:t>
            </a:r>
            <a:endParaRPr lang="en-GB" altLang="en-US" b="1" dirty="0">
              <a:cs typeface="Arial" panose="020B0604020202020204" pitchFamily="34" charset="0"/>
            </a:endParaRPr>
          </a:p>
          <a:p>
            <a:pPr eaLnBrk="1" hangingPunct="1">
              <a:lnSpc>
                <a:spcPts val="2160"/>
              </a:lnSpc>
            </a:pPr>
            <a:endParaRPr lang="en-GB" altLang="en-US" dirty="0">
              <a:cs typeface="Arial" panose="020B0604020202020204" pitchFamily="34" charset="0"/>
            </a:endParaRPr>
          </a:p>
          <a:p>
            <a:pPr eaLnBrk="1" hangingPunct="1">
              <a:lnSpc>
                <a:spcPts val="2160"/>
              </a:lnSpc>
            </a:pPr>
            <a:r>
              <a:rPr lang="en-GB" altLang="en-US" b="1" dirty="0">
                <a:cs typeface="Arial" panose="020B0604020202020204" pitchFamily="34" charset="0"/>
              </a:rPr>
              <a:t>	</a:t>
            </a:r>
            <a:r>
              <a:rPr lang="en-GB" altLang="en-US" b="1" dirty="0">
                <a:solidFill>
                  <a:srgbClr val="CC0000"/>
                </a:solidFill>
                <a:cs typeface="Arial" panose="020B0604020202020204" pitchFamily="34" charset="0"/>
              </a:rPr>
              <a:t>Meiosis II</a:t>
            </a:r>
            <a:r>
              <a:rPr lang="en-GB" altLang="en-US" b="1" dirty="0">
                <a:cs typeface="Arial" panose="020B0604020202020204" pitchFamily="34" charset="0"/>
              </a:rPr>
              <a:t> </a:t>
            </a:r>
            <a:r>
              <a:rPr lang="en-GB" altLang="en-US" b="1" dirty="0" smtClean="0">
                <a:cs typeface="Arial" panose="020B0604020202020204" pitchFamily="34" charset="0"/>
              </a:rPr>
              <a:t>–chromatids </a:t>
            </a:r>
            <a:r>
              <a:rPr lang="en-GB" altLang="en-US" b="1" dirty="0">
                <a:cs typeface="Arial" panose="020B0604020202020204" pitchFamily="34" charset="0"/>
              </a:rPr>
              <a:t>separated into </a:t>
            </a:r>
            <a:r>
              <a:rPr lang="en-GB" altLang="en-US" b="1" dirty="0" smtClean="0">
                <a:cs typeface="Arial" panose="020B0604020202020204" pitchFamily="34" charset="0"/>
              </a:rPr>
              <a:t>individual haploid gametes</a:t>
            </a:r>
            <a:endParaRPr lang="en-GB" altLang="en-US" b="1" dirty="0">
              <a:cs typeface="Arial" panose="020B0604020202020204" pitchFamily="34" charset="0"/>
            </a:endParaRPr>
          </a:p>
        </p:txBody>
      </p:sp>
      <p:sp>
        <p:nvSpPr>
          <p:cNvPr id="16387" name="Rectangle 3"/>
          <p:cNvSpPr>
            <a:spLocks noChangeArrowheads="1"/>
          </p:cNvSpPr>
          <p:nvPr/>
        </p:nvSpPr>
        <p:spPr bwMode="auto">
          <a:xfrm>
            <a:off x="179388" y="4703693"/>
            <a:ext cx="88201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sz="900" dirty="0">
              <a:cs typeface="Arial" panose="020B0604020202020204" pitchFamily="34" charset="0"/>
            </a:endParaRPr>
          </a:p>
          <a:p>
            <a:pPr eaLnBrk="1" hangingPunct="1"/>
            <a:r>
              <a:rPr lang="en-GB" altLang="en-US" dirty="0">
                <a:cs typeface="Arial" panose="020B0604020202020204" pitchFamily="34" charset="0"/>
              </a:rPr>
              <a:t>Production of haploid (n) gametes ensures the maintenance of the diploid (2n) number in subsequent generations</a:t>
            </a:r>
          </a:p>
          <a:p>
            <a:pPr eaLnBrk="1" hangingPunct="1"/>
            <a:endParaRPr lang="en-GB" altLang="en-US" sz="900" dirty="0">
              <a:cs typeface="Arial" panose="020B0604020202020204" pitchFamily="34" charset="0"/>
            </a:endParaRPr>
          </a:p>
          <a:p>
            <a:pPr eaLnBrk="1" hangingPunct="1"/>
            <a:r>
              <a:rPr lang="en-GB" altLang="en-US" dirty="0">
                <a:cs typeface="Arial" panose="020B0604020202020204" pitchFamily="34" charset="0"/>
              </a:rPr>
              <a:t>Meiosis involves certain “mixing” events, and these, along with the </a:t>
            </a:r>
            <a:r>
              <a:rPr lang="en-GB" altLang="en-US" b="1" dirty="0">
                <a:cs typeface="Arial" panose="020B0604020202020204" pitchFamily="34" charset="0"/>
              </a:rPr>
              <a:t>random fusion of gametes in fertilisation </a:t>
            </a:r>
            <a:r>
              <a:rPr lang="en-GB" altLang="en-US" dirty="0">
                <a:cs typeface="Arial" panose="020B0604020202020204" pitchFamily="34" charset="0"/>
              </a:rPr>
              <a:t>to form a diploid zygote, results in </a:t>
            </a:r>
            <a:r>
              <a:rPr lang="en-GB" altLang="en-US" b="1" dirty="0">
                <a:cs typeface="Arial" panose="020B0604020202020204" pitchFamily="34" charset="0"/>
              </a:rPr>
              <a:t>genetic variation </a:t>
            </a:r>
            <a:r>
              <a:rPr lang="en-GB" altLang="en-US" dirty="0">
                <a:cs typeface="Arial" panose="020B0604020202020204" pitchFamily="34" charset="0"/>
              </a:rPr>
              <a:t>in the offspring which may be of adaptive advantage.</a:t>
            </a:r>
          </a:p>
        </p:txBody>
      </p:sp>
    </p:spTree>
    <p:extLst>
      <p:ext uri="{BB962C8B-B14F-4D97-AF65-F5344CB8AC3E}">
        <p14:creationId xmlns:p14="http://schemas.microsoft.com/office/powerpoint/2010/main" val="626201242"/>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0614" name="Picture 22" descr="meiosis part 1"/>
          <p:cNvPicPr>
            <a:picLocks noChangeAspect="1" noChangeArrowheads="1"/>
          </p:cNvPicPr>
          <p:nvPr/>
        </p:nvPicPr>
        <p:blipFill>
          <a:blip r:embed="rId3" cstate="print"/>
          <a:srcRect/>
          <a:stretch>
            <a:fillRect/>
          </a:stretch>
        </p:blipFill>
        <p:spPr bwMode="auto">
          <a:xfrm>
            <a:off x="6399213" y="1293813"/>
            <a:ext cx="1328737" cy="1109662"/>
          </a:xfrm>
          <a:prstGeom prst="rect">
            <a:avLst/>
          </a:prstGeom>
          <a:noFill/>
        </p:spPr>
      </p:pic>
      <p:pic>
        <p:nvPicPr>
          <p:cNvPr id="2030615" name="Picture 23" descr="meiosis part 3"/>
          <p:cNvPicPr>
            <a:picLocks noChangeAspect="1" noChangeArrowheads="1"/>
          </p:cNvPicPr>
          <p:nvPr/>
        </p:nvPicPr>
        <p:blipFill>
          <a:blip r:embed="rId4" cstate="print"/>
          <a:srcRect/>
          <a:stretch>
            <a:fillRect/>
          </a:stretch>
        </p:blipFill>
        <p:spPr bwMode="auto">
          <a:xfrm>
            <a:off x="6043613" y="4846638"/>
            <a:ext cx="2039937" cy="1735137"/>
          </a:xfrm>
          <a:prstGeom prst="rect">
            <a:avLst/>
          </a:prstGeom>
          <a:noFill/>
        </p:spPr>
      </p:pic>
      <p:pic>
        <p:nvPicPr>
          <p:cNvPr id="2030616" name="Picture 24" descr="meiosis part 2"/>
          <p:cNvPicPr>
            <a:picLocks noChangeAspect="1" noChangeArrowheads="1"/>
          </p:cNvPicPr>
          <p:nvPr/>
        </p:nvPicPr>
        <p:blipFill>
          <a:blip r:embed="rId5" cstate="print"/>
          <a:srcRect/>
          <a:stretch>
            <a:fillRect/>
          </a:stretch>
        </p:blipFill>
        <p:spPr bwMode="auto">
          <a:xfrm>
            <a:off x="5897563" y="3130550"/>
            <a:ext cx="2332037" cy="989013"/>
          </a:xfrm>
          <a:prstGeom prst="rect">
            <a:avLst/>
          </a:prstGeom>
          <a:noFill/>
        </p:spPr>
      </p:pic>
      <p:sp>
        <p:nvSpPr>
          <p:cNvPr id="2030594" name="Rectangle 2"/>
          <p:cNvSpPr>
            <a:spLocks noGrp="1" noChangeArrowheads="1"/>
          </p:cNvSpPr>
          <p:nvPr>
            <p:ph type="title"/>
          </p:nvPr>
        </p:nvSpPr>
        <p:spPr>
          <a:xfrm>
            <a:off x="457200" y="-99392"/>
            <a:ext cx="8229600" cy="1143000"/>
          </a:xfrm>
        </p:spPr>
        <p:txBody>
          <a:bodyPr/>
          <a:lstStyle/>
          <a:p>
            <a:r>
              <a:rPr lang="en-GB" dirty="0"/>
              <a:t>Meiosis I and II</a:t>
            </a:r>
          </a:p>
        </p:txBody>
      </p:sp>
      <p:sp>
        <p:nvSpPr>
          <p:cNvPr id="2030597" name="Text Box 5"/>
          <p:cNvSpPr txBox="1">
            <a:spLocks noChangeArrowheads="1"/>
          </p:cNvSpPr>
          <p:nvPr/>
        </p:nvSpPr>
        <p:spPr bwMode="auto">
          <a:xfrm>
            <a:off x="557213" y="1917700"/>
            <a:ext cx="4673600" cy="1015663"/>
          </a:xfrm>
          <a:prstGeom prst="rect">
            <a:avLst/>
          </a:prstGeom>
          <a:noFill/>
          <a:ln w="9525" algn="ctr">
            <a:noFill/>
            <a:miter lim="800000"/>
            <a:headEnd/>
            <a:tailEnd/>
          </a:ln>
          <a:effectLst/>
        </p:spPr>
        <p:txBody>
          <a:bodyPr>
            <a:spAutoFit/>
          </a:bodyPr>
          <a:lstStyle/>
          <a:p>
            <a:pPr marL="360363" indent="-360363">
              <a:spcBef>
                <a:spcPct val="50000"/>
              </a:spcBef>
            </a:pPr>
            <a:r>
              <a:rPr lang="en-GB" sz="2000" dirty="0">
                <a:solidFill>
                  <a:srgbClr val="10BC45"/>
                </a:solidFill>
              </a:rPr>
              <a:t>Meiosis I</a:t>
            </a:r>
            <a:r>
              <a:rPr lang="en-GB" sz="2000" dirty="0">
                <a:solidFill>
                  <a:prstClr val="black"/>
                </a:solidFill>
              </a:rPr>
              <a:t> introduces genetic diversity by randomly dividing a cell’s genes in two. It results in two haploid cells.</a:t>
            </a:r>
          </a:p>
        </p:txBody>
      </p:sp>
      <p:sp>
        <p:nvSpPr>
          <p:cNvPr id="2030600" name="Text Box 8"/>
          <p:cNvSpPr txBox="1">
            <a:spLocks noChangeArrowheads="1"/>
          </p:cNvSpPr>
          <p:nvPr/>
        </p:nvSpPr>
        <p:spPr bwMode="auto">
          <a:xfrm>
            <a:off x="557213" y="800100"/>
            <a:ext cx="8178800" cy="707886"/>
          </a:xfrm>
          <a:prstGeom prst="rect">
            <a:avLst/>
          </a:prstGeom>
          <a:noFill/>
          <a:ln w="9525" algn="ctr">
            <a:noFill/>
            <a:miter lim="800000"/>
            <a:headEnd/>
            <a:tailEnd/>
          </a:ln>
          <a:effectLst/>
        </p:spPr>
        <p:txBody>
          <a:bodyPr>
            <a:spAutoFit/>
          </a:bodyPr>
          <a:lstStyle/>
          <a:p>
            <a:pPr>
              <a:buFont typeface="Wingdings" pitchFamily="2" charset="2"/>
              <a:buNone/>
            </a:pPr>
            <a:r>
              <a:rPr lang="en-GB" sz="2000" dirty="0">
                <a:solidFill>
                  <a:prstClr val="black"/>
                </a:solidFill>
              </a:rPr>
              <a:t>Meiosis is the process of cell division underlying sexual reproduction. It is a two-stage process:</a:t>
            </a:r>
          </a:p>
        </p:txBody>
      </p:sp>
      <p:sp>
        <p:nvSpPr>
          <p:cNvPr id="2030603" name="AutoShape 11"/>
          <p:cNvSpPr>
            <a:spLocks noChangeArrowheads="1"/>
          </p:cNvSpPr>
          <p:nvPr/>
        </p:nvSpPr>
        <p:spPr bwMode="auto">
          <a:xfrm>
            <a:off x="6897688" y="2616200"/>
            <a:ext cx="330200" cy="495300"/>
          </a:xfrm>
          <a:prstGeom prst="downArrow">
            <a:avLst>
              <a:gd name="adj1" fmla="val 50000"/>
              <a:gd name="adj2" fmla="val 37500"/>
            </a:avLst>
          </a:prstGeom>
          <a:solidFill>
            <a:srgbClr val="10BC45"/>
          </a:solidFill>
          <a:ln w="9525" algn="ctr">
            <a:solidFill>
              <a:schemeClr val="tx1"/>
            </a:solidFill>
            <a:miter lim="800000"/>
            <a:headEnd/>
            <a:tailEnd/>
          </a:ln>
          <a:effectLst/>
        </p:spPr>
        <p:txBody>
          <a:bodyPr wrap="none" anchor="ctr">
            <a:spAutoFit/>
          </a:bodyPr>
          <a:lstStyle/>
          <a:p>
            <a:endParaRPr lang="en-GB">
              <a:solidFill>
                <a:prstClr val="black"/>
              </a:solidFill>
            </a:endParaRPr>
          </a:p>
        </p:txBody>
      </p:sp>
      <p:sp>
        <p:nvSpPr>
          <p:cNvPr id="2030604" name="AutoShape 12"/>
          <p:cNvSpPr>
            <a:spLocks noChangeArrowheads="1"/>
          </p:cNvSpPr>
          <p:nvPr/>
        </p:nvSpPr>
        <p:spPr bwMode="auto">
          <a:xfrm>
            <a:off x="6897688" y="4294188"/>
            <a:ext cx="330200" cy="495300"/>
          </a:xfrm>
          <a:prstGeom prst="downArrow">
            <a:avLst>
              <a:gd name="adj1" fmla="val 50000"/>
              <a:gd name="adj2" fmla="val 37500"/>
            </a:avLst>
          </a:prstGeom>
          <a:solidFill>
            <a:srgbClr val="10BC45"/>
          </a:solidFill>
          <a:ln w="9525" algn="ctr">
            <a:solidFill>
              <a:schemeClr val="tx1"/>
            </a:solidFill>
            <a:miter lim="800000"/>
            <a:headEnd/>
            <a:tailEnd/>
          </a:ln>
          <a:effectLst/>
        </p:spPr>
        <p:txBody>
          <a:bodyPr wrap="none" anchor="ctr">
            <a:spAutoFit/>
          </a:bodyPr>
          <a:lstStyle/>
          <a:p>
            <a:endParaRPr lang="en-GB">
              <a:solidFill>
                <a:prstClr val="black"/>
              </a:solidFill>
            </a:endParaRPr>
          </a:p>
        </p:txBody>
      </p:sp>
      <p:pic>
        <p:nvPicPr>
          <p:cNvPr id="2030608" name="Picture 16" descr="forward_arrow_colour">
            <a:hlinkClick r:id="" action="ppaction://hlinkshowjump?jump=nextslide"/>
          </p:cNvPr>
          <p:cNvPicPr>
            <a:picLocks noChangeAspect="1" noChangeArrowheads="1"/>
          </p:cNvPicPr>
          <p:nvPr/>
        </p:nvPicPr>
        <p:blipFill>
          <a:blip r:embed="rId6" cstate="print"/>
          <a:srcRect/>
          <a:stretch>
            <a:fillRect/>
          </a:stretch>
        </p:blipFill>
        <p:spPr bwMode="auto">
          <a:xfrm>
            <a:off x="8447088" y="6167438"/>
            <a:ext cx="630237" cy="574675"/>
          </a:xfrm>
          <a:prstGeom prst="rect">
            <a:avLst/>
          </a:prstGeom>
          <a:noFill/>
        </p:spPr>
      </p:pic>
      <p:sp>
        <p:nvSpPr>
          <p:cNvPr id="2030610" name="Text Box 18"/>
          <p:cNvSpPr txBox="1">
            <a:spLocks noChangeArrowheads="1"/>
          </p:cNvSpPr>
          <p:nvPr/>
        </p:nvSpPr>
        <p:spPr bwMode="auto">
          <a:xfrm>
            <a:off x="525810" y="3672369"/>
            <a:ext cx="5005387" cy="1738938"/>
          </a:xfrm>
          <a:prstGeom prst="rect">
            <a:avLst/>
          </a:prstGeom>
          <a:noFill/>
          <a:ln w="9525" algn="ctr">
            <a:noFill/>
            <a:miter lim="800000"/>
            <a:headEnd/>
            <a:tailEnd/>
          </a:ln>
          <a:effectLst/>
        </p:spPr>
        <p:txBody>
          <a:bodyPr>
            <a:spAutoFit/>
          </a:bodyPr>
          <a:lstStyle/>
          <a:p>
            <a:pPr marL="360363" indent="-360363">
              <a:spcBef>
                <a:spcPct val="50000"/>
              </a:spcBef>
            </a:pPr>
            <a:r>
              <a:rPr lang="en-GB" sz="2000" dirty="0">
                <a:solidFill>
                  <a:srgbClr val="10BC45"/>
                </a:solidFill>
              </a:rPr>
              <a:t>Meiosis II</a:t>
            </a:r>
            <a:r>
              <a:rPr lang="en-GB" sz="2000" dirty="0">
                <a:solidFill>
                  <a:prstClr val="black"/>
                </a:solidFill>
              </a:rPr>
              <a:t> is similar to mitosis. It splits each chromosome into its two chromatids and places one in each daughter cell. It results in four </a:t>
            </a:r>
            <a:r>
              <a:rPr lang="en-GB" sz="2000" dirty="0">
                <a:solidFill>
                  <a:srgbClr val="10BC45"/>
                </a:solidFill>
              </a:rPr>
              <a:t>haploid gametes</a:t>
            </a:r>
            <a:r>
              <a:rPr lang="en-GB" sz="2000" dirty="0" smtClean="0">
                <a:solidFill>
                  <a:prstClr val="black"/>
                </a:solidFill>
              </a:rPr>
              <a:t>.</a:t>
            </a:r>
          </a:p>
          <a:p>
            <a:pPr marL="360363" indent="-360363">
              <a:spcBef>
                <a:spcPct val="50000"/>
              </a:spcBef>
            </a:pPr>
            <a:endParaRPr lang="en-GB" dirty="0">
              <a:solidFill>
                <a:prstClr val="black"/>
              </a:solidFill>
            </a:endParaRPr>
          </a:p>
        </p:txBody>
      </p:sp>
      <p:sp>
        <p:nvSpPr>
          <p:cNvPr id="2" name="TextBox 1"/>
          <p:cNvSpPr txBox="1"/>
          <p:nvPr/>
        </p:nvSpPr>
        <p:spPr>
          <a:xfrm>
            <a:off x="585168" y="5369986"/>
            <a:ext cx="5094907" cy="1323439"/>
          </a:xfrm>
          <a:prstGeom prst="rect">
            <a:avLst/>
          </a:prstGeom>
          <a:noFill/>
        </p:spPr>
        <p:txBody>
          <a:bodyPr wrap="square" rtlCol="0">
            <a:spAutoFit/>
          </a:bodyPr>
          <a:lstStyle/>
          <a:p>
            <a:r>
              <a:rPr lang="en-GB" altLang="en-US" sz="2000" dirty="0" smtClean="0">
                <a:cs typeface="Arial" panose="020B0604020202020204" pitchFamily="34" charset="0"/>
              </a:rPr>
              <a:t>These are genetically </a:t>
            </a:r>
            <a:r>
              <a:rPr lang="en-GB" altLang="en-US" sz="2000" dirty="0">
                <a:cs typeface="Arial" panose="020B0604020202020204" pitchFamily="34" charset="0"/>
              </a:rPr>
              <a:t>different from each other, result from one parent cell – each cell containing half the original number of chromosome</a:t>
            </a:r>
          </a:p>
        </p:txBody>
      </p:sp>
    </p:spTree>
    <p:extLst>
      <p:ext uri="{BB962C8B-B14F-4D97-AF65-F5344CB8AC3E}">
        <p14:creationId xmlns:p14="http://schemas.microsoft.com/office/powerpoint/2010/main" val="282697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30597"/>
                                        </p:tgtEl>
                                        <p:attrNameLst>
                                          <p:attrName>style.visibility</p:attrName>
                                        </p:attrNameLst>
                                      </p:cBhvr>
                                      <p:to>
                                        <p:strVal val="visible"/>
                                      </p:to>
                                    </p:set>
                                    <p:animEffect transition="in" filter="dissolve">
                                      <p:cBhvr>
                                        <p:cTn id="7" dur="500"/>
                                        <p:tgtEl>
                                          <p:spTgt spid="203059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030614"/>
                                        </p:tgtEl>
                                        <p:attrNameLst>
                                          <p:attrName>style.visibility</p:attrName>
                                        </p:attrNameLst>
                                      </p:cBhvr>
                                      <p:to>
                                        <p:strVal val="visible"/>
                                      </p:to>
                                    </p:set>
                                    <p:animEffect transition="in" filter="wipe(up)">
                                      <p:cBhvr>
                                        <p:cTn id="11" dur="500"/>
                                        <p:tgtEl>
                                          <p:spTgt spid="203061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030603"/>
                                        </p:tgtEl>
                                        <p:attrNameLst>
                                          <p:attrName>style.visibility</p:attrName>
                                        </p:attrNameLst>
                                      </p:cBhvr>
                                      <p:to>
                                        <p:strVal val="visible"/>
                                      </p:to>
                                    </p:set>
                                    <p:animEffect transition="in" filter="wipe(up)">
                                      <p:cBhvr>
                                        <p:cTn id="15" dur="500"/>
                                        <p:tgtEl>
                                          <p:spTgt spid="2030603"/>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030616"/>
                                        </p:tgtEl>
                                        <p:attrNameLst>
                                          <p:attrName>style.visibility</p:attrName>
                                        </p:attrNameLst>
                                      </p:cBhvr>
                                      <p:to>
                                        <p:strVal val="visible"/>
                                      </p:to>
                                    </p:set>
                                    <p:animEffect transition="in" filter="wipe(up)">
                                      <p:cBhvr>
                                        <p:cTn id="19" dur="500"/>
                                        <p:tgtEl>
                                          <p:spTgt spid="203061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030610"/>
                                        </p:tgtEl>
                                        <p:attrNameLst>
                                          <p:attrName>style.visibility</p:attrName>
                                        </p:attrNameLst>
                                      </p:cBhvr>
                                      <p:to>
                                        <p:strVal val="visible"/>
                                      </p:to>
                                    </p:set>
                                    <p:animEffect transition="in" filter="dissolve">
                                      <p:cBhvr>
                                        <p:cTn id="24" dur="500"/>
                                        <p:tgtEl>
                                          <p:spTgt spid="2030610"/>
                                        </p:tgtEl>
                                      </p:cBhvr>
                                    </p:animEffect>
                                  </p:childTnLst>
                                </p:cTn>
                              </p:par>
                            </p:childTnLst>
                          </p:cTn>
                        </p:par>
                        <p:par>
                          <p:cTn id="25" fill="hold">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2030604"/>
                                        </p:tgtEl>
                                        <p:attrNameLst>
                                          <p:attrName>style.visibility</p:attrName>
                                        </p:attrNameLst>
                                      </p:cBhvr>
                                      <p:to>
                                        <p:strVal val="visible"/>
                                      </p:to>
                                    </p:set>
                                    <p:animEffect transition="in" filter="wipe(up)">
                                      <p:cBhvr>
                                        <p:cTn id="28" dur="500"/>
                                        <p:tgtEl>
                                          <p:spTgt spid="2030604"/>
                                        </p:tgtEl>
                                      </p:cBhvr>
                                    </p:animEffect>
                                  </p:childTnLst>
                                </p:cTn>
                              </p:par>
                            </p:childTnLst>
                          </p:cTn>
                        </p:par>
                        <p:par>
                          <p:cTn id="29" fill="hold">
                            <p:stCondLst>
                              <p:cond delay="1000"/>
                            </p:stCondLst>
                            <p:childTnLst>
                              <p:par>
                                <p:cTn id="30" presetID="22" presetClass="entr" presetSubtype="1" fill="hold" nodeType="afterEffect">
                                  <p:stCondLst>
                                    <p:cond delay="0"/>
                                  </p:stCondLst>
                                  <p:childTnLst>
                                    <p:set>
                                      <p:cBhvr>
                                        <p:cTn id="31" dur="1" fill="hold">
                                          <p:stCondLst>
                                            <p:cond delay="0"/>
                                          </p:stCondLst>
                                        </p:cTn>
                                        <p:tgtEl>
                                          <p:spTgt spid="2030615"/>
                                        </p:tgtEl>
                                        <p:attrNameLst>
                                          <p:attrName>style.visibility</p:attrName>
                                        </p:attrNameLst>
                                      </p:cBhvr>
                                      <p:to>
                                        <p:strVal val="visible"/>
                                      </p:to>
                                    </p:set>
                                    <p:animEffect transition="in" filter="wipe(up)">
                                      <p:cBhvr>
                                        <p:cTn id="32" dur="500"/>
                                        <p:tgtEl>
                                          <p:spTgt spid="2030615"/>
                                        </p:tgtEl>
                                      </p:cBhvr>
                                    </p:animEffect>
                                  </p:childTnLst>
                                </p:cTn>
                              </p:par>
                            </p:childTnLst>
                          </p:cTn>
                        </p:par>
                        <p:par>
                          <p:cTn id="33" fill="hold">
                            <p:stCondLst>
                              <p:cond delay="1500"/>
                            </p:stCondLst>
                            <p:childTnLst>
                              <p:par>
                                <p:cTn id="34" presetID="1" presetClass="entr" presetSubtype="0" fill="hold" nodeType="afterEffect">
                                  <p:stCondLst>
                                    <p:cond delay="0"/>
                                  </p:stCondLst>
                                  <p:childTnLst>
                                    <p:set>
                                      <p:cBhvr>
                                        <p:cTn id="35" dur="1" fill="hold">
                                          <p:stCondLst>
                                            <p:cond delay="0"/>
                                          </p:stCondLst>
                                        </p:cTn>
                                        <p:tgtEl>
                                          <p:spTgt spid="20306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0597" grpId="0"/>
      <p:bldP spid="2030603" grpId="0" animBg="1"/>
      <p:bldP spid="2030604" grpId="0" animBg="1"/>
      <p:bldP spid="20306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357190"/>
          </a:xfrm>
        </p:spPr>
        <p:txBody>
          <a:bodyPr>
            <a:noAutofit/>
          </a:bodyPr>
          <a:lstStyle/>
          <a:p>
            <a:r>
              <a:rPr lang="en-GB" sz="3400" dirty="0" smtClean="0"/>
              <a:t>Meiosis Involves </a:t>
            </a:r>
            <a:r>
              <a:rPr lang="en-GB" sz="3400" b="1" u="sng" dirty="0" smtClean="0"/>
              <a:t>2</a:t>
            </a:r>
            <a:r>
              <a:rPr lang="en-GB" sz="3400" dirty="0" smtClean="0"/>
              <a:t> Nuclear Divisions</a:t>
            </a:r>
            <a:endParaRPr lang="en-GB" sz="3400" dirty="0"/>
          </a:p>
        </p:txBody>
      </p:sp>
      <p:sp>
        <p:nvSpPr>
          <p:cNvPr id="3" name="Content Placeholder 2"/>
          <p:cNvSpPr>
            <a:spLocks noGrp="1"/>
          </p:cNvSpPr>
          <p:nvPr>
            <p:ph idx="1"/>
          </p:nvPr>
        </p:nvSpPr>
        <p:spPr>
          <a:xfrm>
            <a:off x="142844" y="642918"/>
            <a:ext cx="8858312" cy="6000792"/>
          </a:xfrm>
        </p:spPr>
        <p:txBody>
          <a:bodyPr>
            <a:normAutofit/>
          </a:bodyPr>
          <a:lstStyle/>
          <a:p>
            <a:pPr marL="0" algn="ctr">
              <a:buNone/>
            </a:pPr>
            <a:r>
              <a:rPr lang="en-GB" sz="2400" dirty="0" smtClean="0"/>
              <a:t>It’s easy to explain why meiosis requires </a:t>
            </a:r>
            <a:r>
              <a:rPr lang="en-GB" sz="2400" b="1" u="sng" dirty="0" smtClean="0">
                <a:solidFill>
                  <a:srgbClr val="FF0000"/>
                </a:solidFill>
              </a:rPr>
              <a:t>two</a:t>
            </a:r>
            <a:r>
              <a:rPr lang="en-GB" sz="2400" dirty="0" smtClean="0"/>
              <a:t> nuclear divisions. You already know that gametes need to be </a:t>
            </a:r>
            <a:r>
              <a:rPr lang="en-GB" sz="2400" b="1" dirty="0" smtClean="0">
                <a:solidFill>
                  <a:srgbClr val="00B050"/>
                </a:solidFill>
              </a:rPr>
              <a:t>haploid</a:t>
            </a:r>
            <a:r>
              <a:rPr lang="en-GB" sz="2400" dirty="0" smtClean="0">
                <a:solidFill>
                  <a:srgbClr val="00B050"/>
                </a:solidFill>
              </a:rPr>
              <a:t>.... </a:t>
            </a:r>
            <a:r>
              <a:rPr lang="en-GB" sz="2400" b="1" dirty="0" smtClean="0">
                <a:solidFill>
                  <a:srgbClr val="0070C0"/>
                </a:solidFill>
              </a:rPr>
              <a:t>2 divisions will get you from diploid to haploid</a:t>
            </a:r>
            <a:r>
              <a:rPr lang="en-GB" sz="2400" dirty="0" smtClean="0"/>
              <a:t>.</a:t>
            </a:r>
            <a:endParaRPr lang="en-GB" sz="2400" dirty="0"/>
          </a:p>
        </p:txBody>
      </p:sp>
      <p:sp>
        <p:nvSpPr>
          <p:cNvPr id="9" name="Oval 8"/>
          <p:cNvSpPr/>
          <p:nvPr/>
        </p:nvSpPr>
        <p:spPr>
          <a:xfrm>
            <a:off x="785786" y="3786190"/>
            <a:ext cx="1071570" cy="107157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Oval 11"/>
          <p:cNvSpPr/>
          <p:nvPr/>
        </p:nvSpPr>
        <p:spPr>
          <a:xfrm>
            <a:off x="7143768" y="1714488"/>
            <a:ext cx="1071570" cy="107157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Oval 12"/>
          <p:cNvSpPr/>
          <p:nvPr/>
        </p:nvSpPr>
        <p:spPr>
          <a:xfrm>
            <a:off x="7143768" y="3000372"/>
            <a:ext cx="1071570" cy="107157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Oval 13"/>
          <p:cNvSpPr/>
          <p:nvPr/>
        </p:nvSpPr>
        <p:spPr>
          <a:xfrm>
            <a:off x="7143768" y="4286256"/>
            <a:ext cx="1071570" cy="107157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Oval 14"/>
          <p:cNvSpPr/>
          <p:nvPr/>
        </p:nvSpPr>
        <p:spPr>
          <a:xfrm>
            <a:off x="7143768" y="5572140"/>
            <a:ext cx="1071570" cy="107157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17" name="Straight Arrow Connector 16"/>
          <p:cNvCxnSpPr/>
          <p:nvPr/>
        </p:nvCxnSpPr>
        <p:spPr>
          <a:xfrm flipV="1">
            <a:off x="1928794" y="3429000"/>
            <a:ext cx="2000264" cy="64294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p:nvPr/>
        </p:nvCxnSpPr>
        <p:spPr>
          <a:xfrm>
            <a:off x="1857356" y="4643446"/>
            <a:ext cx="2143140" cy="78581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p:nvPr/>
        </p:nvCxnSpPr>
        <p:spPr>
          <a:xfrm flipV="1">
            <a:off x="5072066" y="2357430"/>
            <a:ext cx="2000264" cy="78581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p:nvPr/>
        </p:nvCxnSpPr>
        <p:spPr>
          <a:xfrm>
            <a:off x="5143504" y="3429000"/>
            <a:ext cx="1928826" cy="7143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6" name="Straight Arrow Connector 25"/>
          <p:cNvCxnSpPr/>
          <p:nvPr/>
        </p:nvCxnSpPr>
        <p:spPr>
          <a:xfrm>
            <a:off x="5143504" y="5429264"/>
            <a:ext cx="1928826" cy="78581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2" name="Straight Arrow Connector 31"/>
          <p:cNvCxnSpPr/>
          <p:nvPr/>
        </p:nvCxnSpPr>
        <p:spPr>
          <a:xfrm flipV="1">
            <a:off x="5143504" y="5000636"/>
            <a:ext cx="1928826" cy="14287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8" name="Oval 37"/>
          <p:cNvSpPr/>
          <p:nvPr/>
        </p:nvSpPr>
        <p:spPr>
          <a:xfrm>
            <a:off x="1071538" y="3929066"/>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p:cNvSpPr/>
          <p:nvPr/>
        </p:nvSpPr>
        <p:spPr>
          <a:xfrm>
            <a:off x="1142976" y="3929066"/>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p:cNvSpPr/>
          <p:nvPr/>
        </p:nvSpPr>
        <p:spPr>
          <a:xfrm>
            <a:off x="1071538" y="4286256"/>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p:nvPr/>
        </p:nvSpPr>
        <p:spPr>
          <a:xfrm>
            <a:off x="1142976" y="4286256"/>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p:cNvSpPr/>
          <p:nvPr/>
        </p:nvSpPr>
        <p:spPr>
          <a:xfrm>
            <a:off x="1071538" y="4214818"/>
            <a:ext cx="142876" cy="142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1428728" y="3929066"/>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1500166" y="3929066"/>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1428728" y="4286256"/>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1500166" y="4286256"/>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p:cNvSpPr/>
          <p:nvPr/>
        </p:nvSpPr>
        <p:spPr>
          <a:xfrm>
            <a:off x="1428728" y="4214818"/>
            <a:ext cx="142876" cy="14287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2" name="Group 81"/>
          <p:cNvGrpSpPr/>
          <p:nvPr/>
        </p:nvGrpSpPr>
        <p:grpSpPr>
          <a:xfrm>
            <a:off x="4000496" y="2928934"/>
            <a:ext cx="1071570" cy="2786082"/>
            <a:chOff x="4000496" y="2928934"/>
            <a:chExt cx="1071570" cy="2786082"/>
          </a:xfrm>
        </p:grpSpPr>
        <p:sp>
          <p:nvSpPr>
            <p:cNvPr id="10" name="Oval 9"/>
            <p:cNvSpPr/>
            <p:nvPr/>
          </p:nvSpPr>
          <p:spPr>
            <a:xfrm>
              <a:off x="4000496" y="2928934"/>
              <a:ext cx="1071570" cy="107157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Oval 10"/>
            <p:cNvSpPr/>
            <p:nvPr/>
          </p:nvSpPr>
          <p:spPr>
            <a:xfrm>
              <a:off x="4000496" y="4643446"/>
              <a:ext cx="1071570" cy="107157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9" name="Oval 48"/>
            <p:cNvSpPr/>
            <p:nvPr/>
          </p:nvSpPr>
          <p:spPr>
            <a:xfrm>
              <a:off x="4429124" y="3143248"/>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p:cNvSpPr/>
            <p:nvPr/>
          </p:nvSpPr>
          <p:spPr>
            <a:xfrm>
              <a:off x="4500562" y="3143248"/>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p:cNvSpPr/>
            <p:nvPr/>
          </p:nvSpPr>
          <p:spPr>
            <a:xfrm>
              <a:off x="4429124" y="3500438"/>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p:cNvSpPr/>
            <p:nvPr/>
          </p:nvSpPr>
          <p:spPr>
            <a:xfrm>
              <a:off x="4500562" y="3500438"/>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p:cNvSpPr/>
            <p:nvPr/>
          </p:nvSpPr>
          <p:spPr>
            <a:xfrm>
              <a:off x="4429124" y="3429000"/>
              <a:ext cx="142876" cy="142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p:cNvSpPr/>
            <p:nvPr/>
          </p:nvSpPr>
          <p:spPr>
            <a:xfrm>
              <a:off x="4429124" y="4857760"/>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p:cNvSpPr/>
            <p:nvPr/>
          </p:nvSpPr>
          <p:spPr>
            <a:xfrm>
              <a:off x="4500562" y="4857760"/>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4429124" y="5214950"/>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p:cNvSpPr/>
            <p:nvPr/>
          </p:nvSpPr>
          <p:spPr>
            <a:xfrm>
              <a:off x="4500562" y="5214950"/>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p:cNvSpPr/>
            <p:nvPr/>
          </p:nvSpPr>
          <p:spPr>
            <a:xfrm>
              <a:off x="4429124" y="5143512"/>
              <a:ext cx="142876" cy="14287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9" name="Oval 58"/>
          <p:cNvSpPr/>
          <p:nvPr/>
        </p:nvSpPr>
        <p:spPr>
          <a:xfrm>
            <a:off x="7643834" y="1928802"/>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p:cNvSpPr/>
          <p:nvPr/>
        </p:nvSpPr>
        <p:spPr>
          <a:xfrm>
            <a:off x="7643834" y="2285992"/>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p:cNvSpPr/>
          <p:nvPr/>
        </p:nvSpPr>
        <p:spPr>
          <a:xfrm>
            <a:off x="7643834" y="3214686"/>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p:cNvSpPr/>
          <p:nvPr/>
        </p:nvSpPr>
        <p:spPr>
          <a:xfrm>
            <a:off x="7643834" y="3571876"/>
            <a:ext cx="71438" cy="3571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p:cNvSpPr/>
          <p:nvPr/>
        </p:nvSpPr>
        <p:spPr>
          <a:xfrm>
            <a:off x="7643834" y="4429132"/>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p:cNvSpPr/>
          <p:nvPr/>
        </p:nvSpPr>
        <p:spPr>
          <a:xfrm>
            <a:off x="7643834" y="4786322"/>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p:cNvSpPr/>
          <p:nvPr/>
        </p:nvSpPr>
        <p:spPr>
          <a:xfrm>
            <a:off x="7643834" y="5786454"/>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p:cNvSpPr/>
          <p:nvPr/>
        </p:nvSpPr>
        <p:spPr>
          <a:xfrm>
            <a:off x="7643834" y="6143644"/>
            <a:ext cx="71438" cy="35719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TextBox 66"/>
          <p:cNvSpPr txBox="1"/>
          <p:nvPr/>
        </p:nvSpPr>
        <p:spPr>
          <a:xfrm>
            <a:off x="328018" y="3315772"/>
            <a:ext cx="714380" cy="369332"/>
          </a:xfrm>
          <a:prstGeom prst="rect">
            <a:avLst/>
          </a:prstGeom>
          <a:noFill/>
        </p:spPr>
        <p:txBody>
          <a:bodyPr wrap="square" rtlCol="0">
            <a:spAutoFit/>
          </a:bodyPr>
          <a:lstStyle/>
          <a:p>
            <a:r>
              <a:rPr lang="en-GB" dirty="0" smtClean="0"/>
              <a:t>Mum</a:t>
            </a:r>
            <a:endParaRPr lang="en-GB" dirty="0"/>
          </a:p>
        </p:txBody>
      </p:sp>
      <p:sp>
        <p:nvSpPr>
          <p:cNvPr id="70" name="TextBox 69"/>
          <p:cNvSpPr txBox="1"/>
          <p:nvPr/>
        </p:nvSpPr>
        <p:spPr>
          <a:xfrm>
            <a:off x="1513324" y="3299661"/>
            <a:ext cx="714380" cy="369332"/>
          </a:xfrm>
          <a:prstGeom prst="rect">
            <a:avLst/>
          </a:prstGeom>
          <a:noFill/>
        </p:spPr>
        <p:txBody>
          <a:bodyPr wrap="square" rtlCol="0">
            <a:spAutoFit/>
          </a:bodyPr>
          <a:lstStyle/>
          <a:p>
            <a:r>
              <a:rPr lang="en-GB" dirty="0" smtClean="0"/>
              <a:t>Dad</a:t>
            </a:r>
            <a:endParaRPr lang="en-GB" dirty="0"/>
          </a:p>
        </p:txBody>
      </p:sp>
      <p:cxnSp>
        <p:nvCxnSpPr>
          <p:cNvPr id="72" name="Straight Arrow Connector 71"/>
          <p:cNvCxnSpPr>
            <a:stCxn id="67" idx="2"/>
          </p:cNvCxnSpPr>
          <p:nvPr/>
        </p:nvCxnSpPr>
        <p:spPr>
          <a:xfrm rot="16200000" flipH="1">
            <a:off x="655560" y="3714752"/>
            <a:ext cx="202172" cy="14287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4" name="Straight Arrow Connector 73"/>
          <p:cNvCxnSpPr/>
          <p:nvPr/>
        </p:nvCxnSpPr>
        <p:spPr>
          <a:xfrm rot="5400000">
            <a:off x="1536679" y="3607595"/>
            <a:ext cx="213520" cy="14367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7" name="TextBox 76"/>
          <p:cNvSpPr txBox="1"/>
          <p:nvPr/>
        </p:nvSpPr>
        <p:spPr>
          <a:xfrm>
            <a:off x="500034" y="5000636"/>
            <a:ext cx="1571636"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dirty="0" smtClean="0"/>
              <a:t>Meiosis begins by just taking a regular, diploid body cell.</a:t>
            </a:r>
            <a:endParaRPr lang="en-GB" dirty="0"/>
          </a:p>
        </p:txBody>
      </p:sp>
      <p:sp>
        <p:nvSpPr>
          <p:cNvPr id="78" name="TextBox 77"/>
          <p:cNvSpPr txBox="1"/>
          <p:nvPr/>
        </p:nvSpPr>
        <p:spPr>
          <a:xfrm>
            <a:off x="2143108" y="4143380"/>
            <a:ext cx="1785950" cy="461665"/>
          </a:xfrm>
          <a:prstGeom prst="rect">
            <a:avLst/>
          </a:prstGeom>
          <a:noFill/>
        </p:spPr>
        <p:txBody>
          <a:bodyPr wrap="square" rtlCol="0">
            <a:spAutoFit/>
          </a:bodyPr>
          <a:lstStyle/>
          <a:p>
            <a:pPr algn="ctr"/>
            <a:r>
              <a:rPr lang="en-GB" sz="2400" b="1" dirty="0" smtClean="0"/>
              <a:t>Meiosis I</a:t>
            </a:r>
            <a:endParaRPr lang="en-GB" sz="2400" b="1" dirty="0"/>
          </a:p>
        </p:txBody>
      </p:sp>
      <p:sp>
        <p:nvSpPr>
          <p:cNvPr id="79" name="TextBox 78"/>
          <p:cNvSpPr txBox="1"/>
          <p:nvPr/>
        </p:nvSpPr>
        <p:spPr>
          <a:xfrm>
            <a:off x="5214942" y="4143380"/>
            <a:ext cx="1785950" cy="461665"/>
          </a:xfrm>
          <a:prstGeom prst="rect">
            <a:avLst/>
          </a:prstGeom>
          <a:noFill/>
        </p:spPr>
        <p:txBody>
          <a:bodyPr wrap="square" rtlCol="0">
            <a:spAutoFit/>
          </a:bodyPr>
          <a:lstStyle/>
          <a:p>
            <a:pPr algn="ctr"/>
            <a:r>
              <a:rPr lang="en-GB" sz="2400" b="1" dirty="0" smtClean="0"/>
              <a:t>Meiosis II</a:t>
            </a:r>
            <a:endParaRPr lang="en-GB" sz="2400" b="1" dirty="0"/>
          </a:p>
        </p:txBody>
      </p:sp>
      <p:sp>
        <p:nvSpPr>
          <p:cNvPr id="81" name="TextBox 80"/>
          <p:cNvSpPr txBox="1"/>
          <p:nvPr/>
        </p:nvSpPr>
        <p:spPr>
          <a:xfrm>
            <a:off x="178579" y="4524147"/>
            <a:ext cx="785786" cy="369332"/>
          </a:xfrm>
          <a:prstGeom prst="rect">
            <a:avLst/>
          </a:prstGeom>
          <a:noFill/>
        </p:spPr>
        <p:txBody>
          <a:bodyPr wrap="square" rtlCol="0">
            <a:spAutoFit/>
          </a:bodyPr>
          <a:lstStyle/>
          <a:p>
            <a:pPr algn="ctr"/>
            <a:r>
              <a:rPr lang="en-GB" b="1" dirty="0"/>
              <a:t>4</a:t>
            </a:r>
            <a:r>
              <a:rPr lang="en-GB" b="1" dirty="0" smtClean="0"/>
              <a:t>n</a:t>
            </a:r>
            <a:endParaRPr lang="en-GB" b="1" dirty="0"/>
          </a:p>
        </p:txBody>
      </p:sp>
      <p:sp>
        <p:nvSpPr>
          <p:cNvPr id="83" name="TextBox 82"/>
          <p:cNvSpPr txBox="1"/>
          <p:nvPr/>
        </p:nvSpPr>
        <p:spPr>
          <a:xfrm>
            <a:off x="3857620" y="3857628"/>
            <a:ext cx="571504" cy="369332"/>
          </a:xfrm>
          <a:prstGeom prst="rect">
            <a:avLst/>
          </a:prstGeom>
          <a:noFill/>
        </p:spPr>
        <p:txBody>
          <a:bodyPr wrap="square" rtlCol="0">
            <a:spAutoFit/>
          </a:bodyPr>
          <a:lstStyle/>
          <a:p>
            <a:r>
              <a:rPr lang="en-GB" b="1" dirty="0" smtClean="0"/>
              <a:t>2n</a:t>
            </a:r>
            <a:endParaRPr lang="en-GB" b="1" dirty="0"/>
          </a:p>
        </p:txBody>
      </p:sp>
      <p:sp>
        <p:nvSpPr>
          <p:cNvPr id="84" name="TextBox 83"/>
          <p:cNvSpPr txBox="1"/>
          <p:nvPr/>
        </p:nvSpPr>
        <p:spPr>
          <a:xfrm>
            <a:off x="3929058" y="5631436"/>
            <a:ext cx="571504" cy="369332"/>
          </a:xfrm>
          <a:prstGeom prst="rect">
            <a:avLst/>
          </a:prstGeom>
          <a:noFill/>
        </p:spPr>
        <p:txBody>
          <a:bodyPr wrap="square" rtlCol="0">
            <a:spAutoFit/>
          </a:bodyPr>
          <a:lstStyle/>
          <a:p>
            <a:r>
              <a:rPr lang="en-GB" b="1" dirty="0" smtClean="0"/>
              <a:t>2n</a:t>
            </a:r>
            <a:endParaRPr lang="en-GB" b="1" dirty="0"/>
          </a:p>
        </p:txBody>
      </p:sp>
      <p:sp>
        <p:nvSpPr>
          <p:cNvPr id="85" name="TextBox 84"/>
          <p:cNvSpPr txBox="1"/>
          <p:nvPr/>
        </p:nvSpPr>
        <p:spPr>
          <a:xfrm>
            <a:off x="7143768" y="2643182"/>
            <a:ext cx="571504" cy="369332"/>
          </a:xfrm>
          <a:prstGeom prst="rect">
            <a:avLst/>
          </a:prstGeom>
          <a:noFill/>
        </p:spPr>
        <p:txBody>
          <a:bodyPr wrap="square" rtlCol="0">
            <a:spAutoFit/>
          </a:bodyPr>
          <a:lstStyle/>
          <a:p>
            <a:r>
              <a:rPr lang="en-GB" b="1" dirty="0" smtClean="0"/>
              <a:t>n</a:t>
            </a:r>
            <a:endParaRPr lang="en-GB" b="1" dirty="0"/>
          </a:p>
        </p:txBody>
      </p:sp>
      <p:sp>
        <p:nvSpPr>
          <p:cNvPr id="86" name="TextBox 85"/>
          <p:cNvSpPr txBox="1"/>
          <p:nvPr/>
        </p:nvSpPr>
        <p:spPr>
          <a:xfrm>
            <a:off x="7143768" y="3916924"/>
            <a:ext cx="571504" cy="369332"/>
          </a:xfrm>
          <a:prstGeom prst="rect">
            <a:avLst/>
          </a:prstGeom>
          <a:noFill/>
        </p:spPr>
        <p:txBody>
          <a:bodyPr wrap="square" rtlCol="0">
            <a:spAutoFit/>
          </a:bodyPr>
          <a:lstStyle/>
          <a:p>
            <a:r>
              <a:rPr lang="en-GB" b="1" dirty="0" smtClean="0"/>
              <a:t>n</a:t>
            </a:r>
            <a:endParaRPr lang="en-GB" b="1" dirty="0"/>
          </a:p>
        </p:txBody>
      </p:sp>
      <p:sp>
        <p:nvSpPr>
          <p:cNvPr id="87" name="TextBox 86"/>
          <p:cNvSpPr txBox="1"/>
          <p:nvPr/>
        </p:nvSpPr>
        <p:spPr>
          <a:xfrm>
            <a:off x="7143768" y="5214950"/>
            <a:ext cx="571504" cy="369332"/>
          </a:xfrm>
          <a:prstGeom prst="rect">
            <a:avLst/>
          </a:prstGeom>
          <a:noFill/>
        </p:spPr>
        <p:txBody>
          <a:bodyPr wrap="square" rtlCol="0">
            <a:spAutoFit/>
          </a:bodyPr>
          <a:lstStyle/>
          <a:p>
            <a:r>
              <a:rPr lang="en-GB" b="1" dirty="0" smtClean="0"/>
              <a:t>n</a:t>
            </a:r>
            <a:endParaRPr lang="en-GB" b="1" dirty="0"/>
          </a:p>
        </p:txBody>
      </p:sp>
      <p:sp>
        <p:nvSpPr>
          <p:cNvPr id="88" name="TextBox 87"/>
          <p:cNvSpPr txBox="1"/>
          <p:nvPr/>
        </p:nvSpPr>
        <p:spPr>
          <a:xfrm>
            <a:off x="7072330" y="6417254"/>
            <a:ext cx="571504" cy="369332"/>
          </a:xfrm>
          <a:prstGeom prst="rect">
            <a:avLst/>
          </a:prstGeom>
          <a:noFill/>
        </p:spPr>
        <p:txBody>
          <a:bodyPr wrap="square" rtlCol="0">
            <a:spAutoFit/>
          </a:bodyPr>
          <a:lstStyle/>
          <a:p>
            <a:r>
              <a:rPr lang="en-GB" b="1" dirty="0" smtClean="0"/>
              <a:t>n</a:t>
            </a:r>
            <a:endParaRPr lang="en-GB" b="1" dirty="0"/>
          </a:p>
        </p:txBody>
      </p:sp>
      <p:pic>
        <p:nvPicPr>
          <p:cNvPr id="68" name="Picture 5" descr="ccd8"/>
          <p:cNvPicPr>
            <a:picLocks noChangeAspect="1" noChangeArrowheads="1"/>
          </p:cNvPicPr>
          <p:nvPr/>
        </p:nvPicPr>
        <p:blipFill>
          <a:blip r:embed="rId2" cstate="print"/>
          <a:srcRect l="21796" t="3705" r="21332" b="31496"/>
          <a:stretch>
            <a:fillRect/>
          </a:stretch>
        </p:blipFill>
        <p:spPr bwMode="auto">
          <a:xfrm>
            <a:off x="202730" y="1374760"/>
            <a:ext cx="1868940" cy="1965339"/>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checkerboard(across)">
                                      <p:cBhvr>
                                        <p:cTn id="12" dur="500"/>
                                        <p:tgtEl>
                                          <p:spTgt spid="43"/>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checkerboard(across)">
                                      <p:cBhvr>
                                        <p:cTn id="15" dur="500"/>
                                        <p:tgtEl>
                                          <p:spTgt spid="40"/>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checkerboard(across)">
                                      <p:cBhvr>
                                        <p:cTn id="18" dur="500"/>
                                        <p:tgtEl>
                                          <p:spTgt spid="42"/>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checkerboard(across)">
                                      <p:cBhvr>
                                        <p:cTn id="21" dur="500"/>
                                        <p:tgtEl>
                                          <p:spTgt spid="48"/>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checkerboard(across)">
                                      <p:cBhvr>
                                        <p:cTn id="24" dur="500"/>
                                        <p:tgtEl>
                                          <p:spTgt spid="45"/>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checkerboard(across)">
                                      <p:cBhvr>
                                        <p:cTn id="27" dur="500"/>
                                        <p:tgtEl>
                                          <p:spTgt spid="47"/>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81"/>
                                        </p:tgtEl>
                                        <p:attrNameLst>
                                          <p:attrName>style.visibility</p:attrName>
                                        </p:attrNameLst>
                                      </p:cBhvr>
                                      <p:to>
                                        <p:strVal val="visible"/>
                                      </p:to>
                                    </p:set>
                                    <p:animEffect transition="in" filter="checkerboard(across)">
                                      <p:cBhvr>
                                        <p:cTn id="30" dur="500"/>
                                        <p:tgtEl>
                                          <p:spTgt spid="81"/>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82"/>
                                        </p:tgtEl>
                                        <p:attrNameLst>
                                          <p:attrName>style.visibility</p:attrName>
                                        </p:attrNameLst>
                                      </p:cBhvr>
                                      <p:to>
                                        <p:strVal val="visible"/>
                                      </p:to>
                                    </p:set>
                                    <p:animEffect transition="in" filter="checkerboard(across)">
                                      <p:cBhvr>
                                        <p:cTn id="35" dur="500"/>
                                        <p:tgtEl>
                                          <p:spTgt spid="82"/>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83"/>
                                        </p:tgtEl>
                                        <p:attrNameLst>
                                          <p:attrName>style.visibility</p:attrName>
                                        </p:attrNameLst>
                                      </p:cBhvr>
                                      <p:to>
                                        <p:strVal val="visible"/>
                                      </p:to>
                                    </p:set>
                                    <p:animEffect transition="in" filter="checkerboard(across)">
                                      <p:cBhvr>
                                        <p:cTn id="38" dur="500"/>
                                        <p:tgtEl>
                                          <p:spTgt spid="83"/>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84"/>
                                        </p:tgtEl>
                                        <p:attrNameLst>
                                          <p:attrName>style.visibility</p:attrName>
                                        </p:attrNameLst>
                                      </p:cBhvr>
                                      <p:to>
                                        <p:strVal val="visible"/>
                                      </p:to>
                                    </p:set>
                                    <p:animEffect transition="in" filter="checkerboard(across)">
                                      <p:cBhvr>
                                        <p:cTn id="41" dur="500"/>
                                        <p:tgtEl>
                                          <p:spTgt spid="84"/>
                                        </p:tgtEl>
                                      </p:cBhvr>
                                    </p:animEffect>
                                  </p:childTnLst>
                                </p:cTn>
                              </p:par>
                              <p:par>
                                <p:cTn id="42" presetID="5" presetClass="entr" presetSubtype="10" fill="hold"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checkerboard(across)">
                                      <p:cBhvr>
                                        <p:cTn id="44" dur="500"/>
                                        <p:tgtEl>
                                          <p:spTgt spid="17"/>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78"/>
                                        </p:tgtEl>
                                        <p:attrNameLst>
                                          <p:attrName>style.visibility</p:attrName>
                                        </p:attrNameLst>
                                      </p:cBhvr>
                                      <p:to>
                                        <p:strVal val="visible"/>
                                      </p:to>
                                    </p:set>
                                    <p:animEffect transition="in" filter="checkerboard(across)">
                                      <p:cBhvr>
                                        <p:cTn id="47" dur="500"/>
                                        <p:tgtEl>
                                          <p:spTgt spid="78"/>
                                        </p:tgtEl>
                                      </p:cBhvr>
                                    </p:animEffect>
                                  </p:childTnLst>
                                </p:cTn>
                              </p:par>
                              <p:par>
                                <p:cTn id="48" presetID="5" presetClass="entr" presetSubtype="10" fill="hold"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checkerboard(across)">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checkerboard(across)">
                                      <p:cBhvr>
                                        <p:cTn id="55" dur="500"/>
                                        <p:tgtEl>
                                          <p:spTgt spid="12"/>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checkerboard(across)">
                                      <p:cBhvr>
                                        <p:cTn id="58" dur="500"/>
                                        <p:tgtEl>
                                          <p:spTgt spid="13"/>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checkerboard(across)">
                                      <p:cBhvr>
                                        <p:cTn id="61" dur="500"/>
                                        <p:tgtEl>
                                          <p:spTgt spid="14"/>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checkerboard(across)">
                                      <p:cBhvr>
                                        <p:cTn id="64" dur="500"/>
                                        <p:tgtEl>
                                          <p:spTgt spid="15"/>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checkerboard(across)">
                                      <p:cBhvr>
                                        <p:cTn id="67" dur="500"/>
                                        <p:tgtEl>
                                          <p:spTgt spid="59"/>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60"/>
                                        </p:tgtEl>
                                        <p:attrNameLst>
                                          <p:attrName>style.visibility</p:attrName>
                                        </p:attrNameLst>
                                      </p:cBhvr>
                                      <p:to>
                                        <p:strVal val="visible"/>
                                      </p:to>
                                    </p:set>
                                    <p:animEffect transition="in" filter="checkerboard(across)">
                                      <p:cBhvr>
                                        <p:cTn id="70" dur="500"/>
                                        <p:tgtEl>
                                          <p:spTgt spid="60"/>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61"/>
                                        </p:tgtEl>
                                        <p:attrNameLst>
                                          <p:attrName>style.visibility</p:attrName>
                                        </p:attrNameLst>
                                      </p:cBhvr>
                                      <p:to>
                                        <p:strVal val="visible"/>
                                      </p:to>
                                    </p:set>
                                    <p:animEffect transition="in" filter="checkerboard(across)">
                                      <p:cBhvr>
                                        <p:cTn id="73" dur="500"/>
                                        <p:tgtEl>
                                          <p:spTgt spid="61"/>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62"/>
                                        </p:tgtEl>
                                        <p:attrNameLst>
                                          <p:attrName>style.visibility</p:attrName>
                                        </p:attrNameLst>
                                      </p:cBhvr>
                                      <p:to>
                                        <p:strVal val="visible"/>
                                      </p:to>
                                    </p:set>
                                    <p:animEffect transition="in" filter="checkerboard(across)">
                                      <p:cBhvr>
                                        <p:cTn id="76" dur="500"/>
                                        <p:tgtEl>
                                          <p:spTgt spid="62"/>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checkerboard(across)">
                                      <p:cBhvr>
                                        <p:cTn id="79" dur="500"/>
                                        <p:tgtEl>
                                          <p:spTgt spid="63"/>
                                        </p:tgtEl>
                                      </p:cBhvr>
                                    </p:animEffect>
                                  </p:childTnLst>
                                </p:cTn>
                              </p:par>
                              <p:par>
                                <p:cTn id="80" presetID="5" presetClass="entr" presetSubtype="10" fill="hold" grpId="0" nodeType="withEffect">
                                  <p:stCondLst>
                                    <p:cond delay="0"/>
                                  </p:stCondLst>
                                  <p:childTnLst>
                                    <p:set>
                                      <p:cBhvr>
                                        <p:cTn id="81" dur="1" fill="hold">
                                          <p:stCondLst>
                                            <p:cond delay="0"/>
                                          </p:stCondLst>
                                        </p:cTn>
                                        <p:tgtEl>
                                          <p:spTgt spid="64"/>
                                        </p:tgtEl>
                                        <p:attrNameLst>
                                          <p:attrName>style.visibility</p:attrName>
                                        </p:attrNameLst>
                                      </p:cBhvr>
                                      <p:to>
                                        <p:strVal val="visible"/>
                                      </p:to>
                                    </p:set>
                                    <p:animEffect transition="in" filter="checkerboard(across)">
                                      <p:cBhvr>
                                        <p:cTn id="82" dur="500"/>
                                        <p:tgtEl>
                                          <p:spTgt spid="64"/>
                                        </p:tgtEl>
                                      </p:cBhvr>
                                    </p:animEffect>
                                  </p:childTnLst>
                                </p:cTn>
                              </p:par>
                              <p:par>
                                <p:cTn id="83" presetID="5" presetClass="entr" presetSubtype="10" fill="hold" grpId="0" nodeType="withEffect">
                                  <p:stCondLst>
                                    <p:cond delay="0"/>
                                  </p:stCondLst>
                                  <p:childTnLst>
                                    <p:set>
                                      <p:cBhvr>
                                        <p:cTn id="84" dur="1" fill="hold">
                                          <p:stCondLst>
                                            <p:cond delay="0"/>
                                          </p:stCondLst>
                                        </p:cTn>
                                        <p:tgtEl>
                                          <p:spTgt spid="65"/>
                                        </p:tgtEl>
                                        <p:attrNameLst>
                                          <p:attrName>style.visibility</p:attrName>
                                        </p:attrNameLst>
                                      </p:cBhvr>
                                      <p:to>
                                        <p:strVal val="visible"/>
                                      </p:to>
                                    </p:set>
                                    <p:animEffect transition="in" filter="checkerboard(across)">
                                      <p:cBhvr>
                                        <p:cTn id="85" dur="500"/>
                                        <p:tgtEl>
                                          <p:spTgt spid="65"/>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66"/>
                                        </p:tgtEl>
                                        <p:attrNameLst>
                                          <p:attrName>style.visibility</p:attrName>
                                        </p:attrNameLst>
                                      </p:cBhvr>
                                      <p:to>
                                        <p:strVal val="visible"/>
                                      </p:to>
                                    </p:set>
                                    <p:animEffect transition="in" filter="checkerboard(across)">
                                      <p:cBhvr>
                                        <p:cTn id="88" dur="500"/>
                                        <p:tgtEl>
                                          <p:spTgt spid="66"/>
                                        </p:tgtEl>
                                      </p:cBhvr>
                                    </p:animEffect>
                                  </p:childTnLst>
                                </p:cTn>
                              </p:par>
                              <p:par>
                                <p:cTn id="89" presetID="5" presetClass="entr" presetSubtype="10" fill="hold" grpId="0" nodeType="withEffect">
                                  <p:stCondLst>
                                    <p:cond delay="0"/>
                                  </p:stCondLst>
                                  <p:childTnLst>
                                    <p:set>
                                      <p:cBhvr>
                                        <p:cTn id="90" dur="1" fill="hold">
                                          <p:stCondLst>
                                            <p:cond delay="0"/>
                                          </p:stCondLst>
                                        </p:cTn>
                                        <p:tgtEl>
                                          <p:spTgt spid="85"/>
                                        </p:tgtEl>
                                        <p:attrNameLst>
                                          <p:attrName>style.visibility</p:attrName>
                                        </p:attrNameLst>
                                      </p:cBhvr>
                                      <p:to>
                                        <p:strVal val="visible"/>
                                      </p:to>
                                    </p:set>
                                    <p:animEffect transition="in" filter="checkerboard(across)">
                                      <p:cBhvr>
                                        <p:cTn id="91" dur="500"/>
                                        <p:tgtEl>
                                          <p:spTgt spid="85"/>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86"/>
                                        </p:tgtEl>
                                        <p:attrNameLst>
                                          <p:attrName>style.visibility</p:attrName>
                                        </p:attrNameLst>
                                      </p:cBhvr>
                                      <p:to>
                                        <p:strVal val="visible"/>
                                      </p:to>
                                    </p:set>
                                    <p:animEffect transition="in" filter="checkerboard(across)">
                                      <p:cBhvr>
                                        <p:cTn id="94" dur="500"/>
                                        <p:tgtEl>
                                          <p:spTgt spid="86"/>
                                        </p:tgtEl>
                                      </p:cBhvr>
                                    </p:animEffect>
                                  </p:childTnLst>
                                </p:cTn>
                              </p:par>
                              <p:par>
                                <p:cTn id="95" presetID="5" presetClass="entr" presetSubtype="10" fill="hold" grpId="0" nodeType="withEffect">
                                  <p:stCondLst>
                                    <p:cond delay="0"/>
                                  </p:stCondLst>
                                  <p:childTnLst>
                                    <p:set>
                                      <p:cBhvr>
                                        <p:cTn id="96" dur="1" fill="hold">
                                          <p:stCondLst>
                                            <p:cond delay="0"/>
                                          </p:stCondLst>
                                        </p:cTn>
                                        <p:tgtEl>
                                          <p:spTgt spid="87"/>
                                        </p:tgtEl>
                                        <p:attrNameLst>
                                          <p:attrName>style.visibility</p:attrName>
                                        </p:attrNameLst>
                                      </p:cBhvr>
                                      <p:to>
                                        <p:strVal val="visible"/>
                                      </p:to>
                                    </p:set>
                                    <p:animEffect transition="in" filter="checkerboard(across)">
                                      <p:cBhvr>
                                        <p:cTn id="97" dur="500"/>
                                        <p:tgtEl>
                                          <p:spTgt spid="87"/>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88"/>
                                        </p:tgtEl>
                                        <p:attrNameLst>
                                          <p:attrName>style.visibility</p:attrName>
                                        </p:attrNameLst>
                                      </p:cBhvr>
                                      <p:to>
                                        <p:strVal val="visible"/>
                                      </p:to>
                                    </p:set>
                                    <p:animEffect transition="in" filter="checkerboard(across)">
                                      <p:cBhvr>
                                        <p:cTn id="100" dur="500"/>
                                        <p:tgtEl>
                                          <p:spTgt spid="88"/>
                                        </p:tgtEl>
                                      </p:cBhvr>
                                    </p:animEffect>
                                  </p:childTnLst>
                                </p:cTn>
                              </p:par>
                              <p:par>
                                <p:cTn id="101" presetID="5" presetClass="entr" presetSubtype="10" fill="hold" nodeType="with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checkerboard(across)">
                                      <p:cBhvr>
                                        <p:cTn id="103" dur="500"/>
                                        <p:tgtEl>
                                          <p:spTgt spid="21"/>
                                        </p:tgtEl>
                                      </p:cBhvr>
                                    </p:animEffect>
                                  </p:childTnLst>
                                </p:cTn>
                              </p:par>
                              <p:par>
                                <p:cTn id="104" presetID="5" presetClass="entr" presetSubtype="10" fill="hold" nodeType="withEffect">
                                  <p:stCondLst>
                                    <p:cond delay="0"/>
                                  </p:stCondLst>
                                  <p:childTnLst>
                                    <p:set>
                                      <p:cBhvr>
                                        <p:cTn id="105" dur="1" fill="hold">
                                          <p:stCondLst>
                                            <p:cond delay="0"/>
                                          </p:stCondLst>
                                        </p:cTn>
                                        <p:tgtEl>
                                          <p:spTgt spid="23"/>
                                        </p:tgtEl>
                                        <p:attrNameLst>
                                          <p:attrName>style.visibility</p:attrName>
                                        </p:attrNameLst>
                                      </p:cBhvr>
                                      <p:to>
                                        <p:strVal val="visible"/>
                                      </p:to>
                                    </p:set>
                                    <p:animEffect transition="in" filter="checkerboard(across)">
                                      <p:cBhvr>
                                        <p:cTn id="106" dur="500"/>
                                        <p:tgtEl>
                                          <p:spTgt spid="23"/>
                                        </p:tgtEl>
                                      </p:cBhvr>
                                    </p:animEffect>
                                  </p:childTnLst>
                                </p:cTn>
                              </p:par>
                              <p:par>
                                <p:cTn id="107" presetID="5" presetClass="entr" presetSubtype="10" fill="hold" grpId="0" nodeType="withEffect">
                                  <p:stCondLst>
                                    <p:cond delay="0"/>
                                  </p:stCondLst>
                                  <p:childTnLst>
                                    <p:set>
                                      <p:cBhvr>
                                        <p:cTn id="108" dur="1" fill="hold">
                                          <p:stCondLst>
                                            <p:cond delay="0"/>
                                          </p:stCondLst>
                                        </p:cTn>
                                        <p:tgtEl>
                                          <p:spTgt spid="79"/>
                                        </p:tgtEl>
                                        <p:attrNameLst>
                                          <p:attrName>style.visibility</p:attrName>
                                        </p:attrNameLst>
                                      </p:cBhvr>
                                      <p:to>
                                        <p:strVal val="visible"/>
                                      </p:to>
                                    </p:set>
                                    <p:animEffect transition="in" filter="checkerboard(across)">
                                      <p:cBhvr>
                                        <p:cTn id="109" dur="500"/>
                                        <p:tgtEl>
                                          <p:spTgt spid="79"/>
                                        </p:tgtEl>
                                      </p:cBhvr>
                                    </p:animEffect>
                                  </p:childTnLst>
                                </p:cTn>
                              </p:par>
                              <p:par>
                                <p:cTn id="110" presetID="5" presetClass="entr" presetSubtype="10" fill="hold" nodeType="with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checkerboard(across)">
                                      <p:cBhvr>
                                        <p:cTn id="112" dur="500"/>
                                        <p:tgtEl>
                                          <p:spTgt spid="32"/>
                                        </p:tgtEl>
                                      </p:cBhvr>
                                    </p:animEffect>
                                  </p:childTnLst>
                                </p:cTn>
                              </p:par>
                              <p:par>
                                <p:cTn id="113" presetID="5" presetClass="entr" presetSubtype="10" fill="hold" nodeType="withEffect">
                                  <p:stCondLst>
                                    <p:cond delay="0"/>
                                  </p:stCondLst>
                                  <p:childTnLst>
                                    <p:set>
                                      <p:cBhvr>
                                        <p:cTn id="114" dur="1" fill="hold">
                                          <p:stCondLst>
                                            <p:cond delay="0"/>
                                          </p:stCondLst>
                                        </p:cTn>
                                        <p:tgtEl>
                                          <p:spTgt spid="26"/>
                                        </p:tgtEl>
                                        <p:attrNameLst>
                                          <p:attrName>style.visibility</p:attrName>
                                        </p:attrNameLst>
                                      </p:cBhvr>
                                      <p:to>
                                        <p:strVal val="visible"/>
                                      </p:to>
                                    </p:set>
                                    <p:animEffect transition="in" filter="checkerboard(across)">
                                      <p:cBhvr>
                                        <p:cTn id="115" dur="500"/>
                                        <p:tgtEl>
                                          <p:spTgt spid="26"/>
                                        </p:tgtEl>
                                      </p:cBhvr>
                                    </p:animEffect>
                                  </p:childTnLst>
                                </p:cTn>
                              </p:par>
                            </p:childTnLst>
                          </p:cTn>
                        </p:par>
                      </p:childTnLst>
                    </p:cTn>
                  </p:par>
                  <p:par>
                    <p:cTn id="116" fill="hold">
                      <p:stCondLst>
                        <p:cond delay="indefinite"/>
                      </p:stCondLst>
                      <p:childTnLst>
                        <p:par>
                          <p:cTn id="117" fill="hold">
                            <p:stCondLst>
                              <p:cond delay="0"/>
                            </p:stCondLst>
                            <p:childTnLst>
                              <p:par>
                                <p:cTn id="118" presetID="9" presetClass="entr" presetSubtype="0" fill="hold" nodeType="clickEffect">
                                  <p:stCondLst>
                                    <p:cond delay="0"/>
                                  </p:stCondLst>
                                  <p:childTnLst>
                                    <p:set>
                                      <p:cBhvr>
                                        <p:cTn id="119" dur="1" fill="hold">
                                          <p:stCondLst>
                                            <p:cond delay="0"/>
                                          </p:stCondLst>
                                        </p:cTn>
                                        <p:tgtEl>
                                          <p:spTgt spid="68"/>
                                        </p:tgtEl>
                                        <p:attrNameLst>
                                          <p:attrName>style.visibility</p:attrName>
                                        </p:attrNameLst>
                                      </p:cBhvr>
                                      <p:to>
                                        <p:strVal val="visible"/>
                                      </p:to>
                                    </p:set>
                                    <p:animEffect transition="in" filter="dissolve">
                                      <p:cBhvr>
                                        <p:cTn id="120"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40" grpId="0" animBg="1"/>
      <p:bldP spid="42" grpId="0" animBg="1"/>
      <p:bldP spid="43" grpId="0" animBg="1"/>
      <p:bldP spid="45" grpId="0" animBg="1"/>
      <p:bldP spid="47" grpId="0" animBg="1"/>
      <p:bldP spid="48" grpId="0" animBg="1"/>
      <p:bldP spid="59" grpId="0" animBg="1"/>
      <p:bldP spid="60" grpId="0" animBg="1"/>
      <p:bldP spid="61" grpId="0" animBg="1"/>
      <p:bldP spid="62" grpId="0" animBg="1"/>
      <p:bldP spid="63" grpId="0" animBg="1"/>
      <p:bldP spid="64" grpId="0" animBg="1"/>
      <p:bldP spid="65" grpId="0" animBg="1"/>
      <p:bldP spid="66" grpId="0" animBg="1"/>
      <p:bldP spid="78" grpId="0"/>
      <p:bldP spid="79" grpId="0"/>
      <p:bldP spid="81" grpId="0"/>
      <p:bldP spid="83" grpId="0"/>
      <p:bldP spid="84" grpId="0"/>
      <p:bldP spid="85" grpId="0"/>
      <p:bldP spid="86" grpId="0"/>
      <p:bldP spid="87" grpId="0"/>
      <p:bldP spid="88" grpId="0"/>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357190"/>
          </a:xfrm>
        </p:spPr>
        <p:txBody>
          <a:bodyPr>
            <a:noAutofit/>
          </a:bodyPr>
          <a:lstStyle/>
          <a:p>
            <a:r>
              <a:rPr lang="en-GB" sz="3400" dirty="0" smtClean="0"/>
              <a:t>A Quick Summary</a:t>
            </a:r>
            <a:endParaRPr lang="en-GB" sz="3400" dirty="0"/>
          </a:p>
        </p:txBody>
      </p:sp>
      <p:sp>
        <p:nvSpPr>
          <p:cNvPr id="3" name="Content Placeholder 2"/>
          <p:cNvSpPr>
            <a:spLocks noGrp="1"/>
          </p:cNvSpPr>
          <p:nvPr>
            <p:ph idx="1"/>
          </p:nvPr>
        </p:nvSpPr>
        <p:spPr>
          <a:xfrm>
            <a:off x="142844" y="714356"/>
            <a:ext cx="6072230" cy="6000792"/>
          </a:xfrm>
        </p:spPr>
        <p:txBody>
          <a:bodyPr>
            <a:normAutofit/>
          </a:bodyPr>
          <a:lstStyle/>
          <a:p>
            <a:pPr marL="0" algn="ctr">
              <a:buNone/>
            </a:pPr>
            <a:r>
              <a:rPr lang="en-GB" sz="2500" dirty="0" smtClean="0"/>
              <a:t>Just like any cell in the cell cycle, a </a:t>
            </a:r>
            <a:r>
              <a:rPr lang="en-GB" sz="2500" b="1" dirty="0" smtClean="0">
                <a:solidFill>
                  <a:srgbClr val="FF0000"/>
                </a:solidFill>
              </a:rPr>
              <a:t>regular cell</a:t>
            </a:r>
            <a:r>
              <a:rPr lang="en-GB" sz="2500" dirty="0" smtClean="0"/>
              <a:t> is minding it’s own business as it goes through </a:t>
            </a:r>
            <a:r>
              <a:rPr lang="en-GB" sz="2500" b="1" dirty="0" smtClean="0">
                <a:solidFill>
                  <a:srgbClr val="00B050"/>
                </a:solidFill>
              </a:rPr>
              <a:t>interphase</a:t>
            </a:r>
            <a:r>
              <a:rPr lang="en-GB" sz="2500" dirty="0" smtClean="0"/>
              <a:t>.</a:t>
            </a:r>
          </a:p>
          <a:p>
            <a:pPr marL="0" algn="ctr">
              <a:buNone/>
            </a:pPr>
            <a:r>
              <a:rPr lang="en-GB" sz="2500" dirty="0" smtClean="0"/>
              <a:t>We know that during interphase, a cell with </a:t>
            </a:r>
            <a:r>
              <a:rPr lang="en-GB" sz="2500" b="1" dirty="0" smtClean="0">
                <a:solidFill>
                  <a:srgbClr val="0070C0"/>
                </a:solidFill>
              </a:rPr>
              <a:t>replicate it’s DNA</a:t>
            </a:r>
            <a:r>
              <a:rPr lang="en-GB" sz="2500" dirty="0" smtClean="0"/>
              <a:t>.</a:t>
            </a:r>
          </a:p>
          <a:p>
            <a:pPr marL="0" algn="ctr">
              <a:buNone/>
            </a:pPr>
            <a:endParaRPr lang="en-GB" sz="2500" dirty="0" smtClean="0"/>
          </a:p>
          <a:p>
            <a:pPr marL="0" algn="ctr">
              <a:buNone/>
            </a:pPr>
            <a:r>
              <a:rPr lang="en-GB" sz="2500" b="1" dirty="0" smtClean="0">
                <a:solidFill>
                  <a:srgbClr val="FF0000"/>
                </a:solidFill>
              </a:rPr>
              <a:t>Meiosis I</a:t>
            </a:r>
            <a:r>
              <a:rPr lang="en-GB" sz="2500" dirty="0" smtClean="0"/>
              <a:t> then occurs. </a:t>
            </a:r>
            <a:r>
              <a:rPr lang="en-GB" sz="2500" b="1" i="1" dirty="0" smtClean="0">
                <a:solidFill>
                  <a:srgbClr val="0070C0"/>
                </a:solidFill>
              </a:rPr>
              <a:t>Homologous pairs </a:t>
            </a:r>
            <a:r>
              <a:rPr lang="en-GB" sz="2500" dirty="0" smtClean="0"/>
              <a:t>are separated, halving the chromosome number.</a:t>
            </a:r>
          </a:p>
          <a:p>
            <a:pPr marL="0" algn="ctr">
              <a:buNone/>
            </a:pPr>
            <a:r>
              <a:rPr lang="en-GB" sz="2500" b="1" dirty="0" smtClean="0">
                <a:solidFill>
                  <a:srgbClr val="FF0000"/>
                </a:solidFill>
              </a:rPr>
              <a:t>Meiosis II </a:t>
            </a:r>
            <a:r>
              <a:rPr lang="en-GB" sz="2500" dirty="0" smtClean="0"/>
              <a:t>then occurs. Now, </a:t>
            </a:r>
            <a:r>
              <a:rPr lang="en-GB" sz="2500" b="1" i="1" dirty="0" smtClean="0">
                <a:solidFill>
                  <a:srgbClr val="00B050"/>
                </a:solidFill>
              </a:rPr>
              <a:t>sister </a:t>
            </a:r>
            <a:r>
              <a:rPr lang="en-GB" sz="2500" b="1" i="1" dirty="0" err="1" smtClean="0">
                <a:solidFill>
                  <a:srgbClr val="00B050"/>
                </a:solidFill>
              </a:rPr>
              <a:t>chromatids</a:t>
            </a:r>
            <a:r>
              <a:rPr lang="en-GB" sz="2500" b="1" i="1" dirty="0" smtClean="0"/>
              <a:t> </a:t>
            </a:r>
            <a:r>
              <a:rPr lang="en-GB" sz="2500" dirty="0" smtClean="0"/>
              <a:t>are separated.</a:t>
            </a:r>
          </a:p>
          <a:p>
            <a:pPr marL="0" algn="ctr">
              <a:buNone/>
            </a:pPr>
            <a:endParaRPr lang="en-GB" sz="2500" dirty="0" smtClean="0"/>
          </a:p>
          <a:p>
            <a:pPr marL="0" algn="ctr">
              <a:buNone/>
            </a:pPr>
            <a:r>
              <a:rPr lang="en-GB" sz="2500" b="1" u="sng" dirty="0" smtClean="0">
                <a:solidFill>
                  <a:srgbClr val="7030A0"/>
                </a:solidFill>
              </a:rPr>
              <a:t>Meiosis II is what causes ‘2n’ (diploid) cells to become ‘n’ (haploid) cells.</a:t>
            </a:r>
          </a:p>
          <a:p>
            <a:pPr marL="0" algn="ctr">
              <a:buNone/>
            </a:pPr>
            <a:endParaRPr lang="en-GB" sz="2500" dirty="0" smtClean="0"/>
          </a:p>
          <a:p>
            <a:pPr marL="0" algn="ctr">
              <a:buNone/>
            </a:pPr>
            <a:endParaRPr lang="en-GB" sz="2500" dirty="0"/>
          </a:p>
        </p:txBody>
      </p:sp>
      <p:sp>
        <p:nvSpPr>
          <p:cNvPr id="68" name="Oval 67"/>
          <p:cNvSpPr/>
          <p:nvPr/>
        </p:nvSpPr>
        <p:spPr>
          <a:xfrm>
            <a:off x="7139303" y="857232"/>
            <a:ext cx="703218" cy="68943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9" name="Oval 68"/>
          <p:cNvSpPr/>
          <p:nvPr/>
        </p:nvSpPr>
        <p:spPr>
          <a:xfrm>
            <a:off x="6670491" y="2753174"/>
            <a:ext cx="703218" cy="68943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1" name="Oval 70"/>
          <p:cNvSpPr/>
          <p:nvPr/>
        </p:nvSpPr>
        <p:spPr>
          <a:xfrm>
            <a:off x="7764386" y="2753174"/>
            <a:ext cx="703218" cy="68943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3" name="Oval 72"/>
          <p:cNvSpPr/>
          <p:nvPr/>
        </p:nvSpPr>
        <p:spPr>
          <a:xfrm>
            <a:off x="8155062" y="4821474"/>
            <a:ext cx="703218" cy="68943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5" name="Oval 74"/>
          <p:cNvSpPr/>
          <p:nvPr/>
        </p:nvSpPr>
        <p:spPr>
          <a:xfrm>
            <a:off x="7686250" y="5597087"/>
            <a:ext cx="703218" cy="68943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6" name="Oval 75"/>
          <p:cNvSpPr/>
          <p:nvPr/>
        </p:nvSpPr>
        <p:spPr>
          <a:xfrm>
            <a:off x="6357950" y="4821474"/>
            <a:ext cx="703218" cy="68943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2" name="Oval 81"/>
          <p:cNvSpPr/>
          <p:nvPr/>
        </p:nvSpPr>
        <p:spPr>
          <a:xfrm>
            <a:off x="6826762" y="5597087"/>
            <a:ext cx="703218" cy="68943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90" name="Straight Arrow Connector 89"/>
          <p:cNvCxnSpPr/>
          <p:nvPr/>
        </p:nvCxnSpPr>
        <p:spPr>
          <a:xfrm rot="5400000">
            <a:off x="6782521" y="1989627"/>
            <a:ext cx="947971" cy="2344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rot="16200000" flipH="1">
            <a:off x="7290400" y="1950559"/>
            <a:ext cx="947971" cy="3125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rot="5400000">
            <a:off x="6262575" y="4014838"/>
            <a:ext cx="1206508" cy="23440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6" name="Straight Arrow Connector 95"/>
          <p:cNvCxnSpPr/>
          <p:nvPr/>
        </p:nvCxnSpPr>
        <p:spPr>
          <a:xfrm rot="16200000" flipH="1">
            <a:off x="7669011" y="4014838"/>
            <a:ext cx="1206508" cy="23440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8" name="Straight Arrow Connector 97"/>
          <p:cNvCxnSpPr/>
          <p:nvPr/>
        </p:nvCxnSpPr>
        <p:spPr>
          <a:xfrm rot="16200000" flipH="1">
            <a:off x="6152265" y="4445734"/>
            <a:ext cx="1895942" cy="23440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00" name="Straight Arrow Connector 99"/>
          <p:cNvCxnSpPr/>
          <p:nvPr/>
        </p:nvCxnSpPr>
        <p:spPr>
          <a:xfrm rot="5400000">
            <a:off x="7085866" y="4441712"/>
            <a:ext cx="1982121" cy="15627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9" name="Oval 18"/>
          <p:cNvSpPr/>
          <p:nvPr/>
        </p:nvSpPr>
        <p:spPr>
          <a:xfrm>
            <a:off x="6143636" y="857232"/>
            <a:ext cx="703218" cy="68943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21" name="Straight Arrow Connector 20"/>
          <p:cNvCxnSpPr>
            <a:stCxn id="19" idx="6"/>
            <a:endCxn id="68" idx="2"/>
          </p:cNvCxnSpPr>
          <p:nvPr/>
        </p:nvCxnSpPr>
        <p:spPr>
          <a:xfrm>
            <a:off x="6846854" y="1201949"/>
            <a:ext cx="292449"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checkerboard(across)">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checkerboard(across)">
                                      <p:cBhvr>
                                        <p:cTn id="18" dur="500"/>
                                        <p:tgtEl>
                                          <p:spTgt spid="21"/>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68"/>
                                        </p:tgtEl>
                                        <p:attrNameLst>
                                          <p:attrName>style.visibility</p:attrName>
                                        </p:attrNameLst>
                                      </p:cBhvr>
                                      <p:to>
                                        <p:strVal val="visible"/>
                                      </p:to>
                                    </p:set>
                                    <p:animEffect transition="in" filter="checkerboard(across)">
                                      <p:cBhvr>
                                        <p:cTn id="21" dur="500"/>
                                        <p:tgtEl>
                                          <p:spTgt spid="68"/>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heckerboard(across)">
                                      <p:cBhvr>
                                        <p:cTn id="26" dur="500"/>
                                        <p:tgtEl>
                                          <p:spTgt spid="3">
                                            <p:txEl>
                                              <p:pRg st="3" end="3"/>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90"/>
                                        </p:tgtEl>
                                        <p:attrNameLst>
                                          <p:attrName>style.visibility</p:attrName>
                                        </p:attrNameLst>
                                      </p:cBhvr>
                                      <p:to>
                                        <p:strVal val="visible"/>
                                      </p:to>
                                    </p:set>
                                    <p:animEffect transition="in" filter="checkerboard(across)">
                                      <p:cBhvr>
                                        <p:cTn id="29" dur="500"/>
                                        <p:tgtEl>
                                          <p:spTgt spid="90"/>
                                        </p:tgtEl>
                                      </p:cBhvr>
                                    </p:animEffect>
                                  </p:childTnLst>
                                </p:cTn>
                              </p:par>
                              <p:par>
                                <p:cTn id="30" presetID="5" presetClass="entr" presetSubtype="10" fill="hold" nodeType="withEffect">
                                  <p:stCondLst>
                                    <p:cond delay="0"/>
                                  </p:stCondLst>
                                  <p:childTnLst>
                                    <p:set>
                                      <p:cBhvr>
                                        <p:cTn id="31" dur="1" fill="hold">
                                          <p:stCondLst>
                                            <p:cond delay="0"/>
                                          </p:stCondLst>
                                        </p:cTn>
                                        <p:tgtEl>
                                          <p:spTgt spid="92"/>
                                        </p:tgtEl>
                                        <p:attrNameLst>
                                          <p:attrName>style.visibility</p:attrName>
                                        </p:attrNameLst>
                                      </p:cBhvr>
                                      <p:to>
                                        <p:strVal val="visible"/>
                                      </p:to>
                                    </p:set>
                                    <p:animEffect transition="in" filter="checkerboard(across)">
                                      <p:cBhvr>
                                        <p:cTn id="32" dur="500"/>
                                        <p:tgtEl>
                                          <p:spTgt spid="92"/>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checkerboard(across)">
                                      <p:cBhvr>
                                        <p:cTn id="35" dur="500"/>
                                        <p:tgtEl>
                                          <p:spTgt spid="69"/>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71"/>
                                        </p:tgtEl>
                                        <p:attrNameLst>
                                          <p:attrName>style.visibility</p:attrName>
                                        </p:attrNameLst>
                                      </p:cBhvr>
                                      <p:to>
                                        <p:strVal val="visible"/>
                                      </p:to>
                                    </p:set>
                                    <p:animEffect transition="in" filter="checkerboard(across)">
                                      <p:cBhvr>
                                        <p:cTn id="38" dur="500"/>
                                        <p:tgtEl>
                                          <p:spTgt spid="71"/>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checkerboard(across)">
                                      <p:cBhvr>
                                        <p:cTn id="43" dur="500"/>
                                        <p:tgtEl>
                                          <p:spTgt spid="3">
                                            <p:txEl>
                                              <p:pRg st="4" end="4"/>
                                            </p:txEl>
                                          </p:spTgt>
                                        </p:tgtEl>
                                      </p:cBhvr>
                                    </p:animEffect>
                                  </p:childTnLst>
                                </p:cTn>
                              </p:par>
                              <p:par>
                                <p:cTn id="44" presetID="5" presetClass="entr" presetSubtype="10" fill="hold" nodeType="withEffect">
                                  <p:stCondLst>
                                    <p:cond delay="0"/>
                                  </p:stCondLst>
                                  <p:childTnLst>
                                    <p:set>
                                      <p:cBhvr>
                                        <p:cTn id="45" dur="1" fill="hold">
                                          <p:stCondLst>
                                            <p:cond delay="0"/>
                                          </p:stCondLst>
                                        </p:cTn>
                                        <p:tgtEl>
                                          <p:spTgt spid="94"/>
                                        </p:tgtEl>
                                        <p:attrNameLst>
                                          <p:attrName>style.visibility</p:attrName>
                                        </p:attrNameLst>
                                      </p:cBhvr>
                                      <p:to>
                                        <p:strVal val="visible"/>
                                      </p:to>
                                    </p:set>
                                    <p:animEffect transition="in" filter="checkerboard(across)">
                                      <p:cBhvr>
                                        <p:cTn id="46" dur="500"/>
                                        <p:tgtEl>
                                          <p:spTgt spid="94"/>
                                        </p:tgtEl>
                                      </p:cBhvr>
                                    </p:animEffect>
                                  </p:childTnLst>
                                </p:cTn>
                              </p:par>
                              <p:par>
                                <p:cTn id="47" presetID="5" presetClass="entr" presetSubtype="10" fill="hold" nodeType="withEffect">
                                  <p:stCondLst>
                                    <p:cond delay="0"/>
                                  </p:stCondLst>
                                  <p:childTnLst>
                                    <p:set>
                                      <p:cBhvr>
                                        <p:cTn id="48" dur="1" fill="hold">
                                          <p:stCondLst>
                                            <p:cond delay="0"/>
                                          </p:stCondLst>
                                        </p:cTn>
                                        <p:tgtEl>
                                          <p:spTgt spid="98"/>
                                        </p:tgtEl>
                                        <p:attrNameLst>
                                          <p:attrName>style.visibility</p:attrName>
                                        </p:attrNameLst>
                                      </p:cBhvr>
                                      <p:to>
                                        <p:strVal val="visible"/>
                                      </p:to>
                                    </p:set>
                                    <p:animEffect transition="in" filter="checkerboard(across)">
                                      <p:cBhvr>
                                        <p:cTn id="49" dur="500"/>
                                        <p:tgtEl>
                                          <p:spTgt spid="98"/>
                                        </p:tgtEl>
                                      </p:cBhvr>
                                    </p:animEffect>
                                  </p:childTnLst>
                                </p:cTn>
                              </p:par>
                              <p:par>
                                <p:cTn id="50" presetID="5" presetClass="entr" presetSubtype="10" fill="hold" nodeType="withEffect">
                                  <p:stCondLst>
                                    <p:cond delay="0"/>
                                  </p:stCondLst>
                                  <p:childTnLst>
                                    <p:set>
                                      <p:cBhvr>
                                        <p:cTn id="51" dur="1" fill="hold">
                                          <p:stCondLst>
                                            <p:cond delay="0"/>
                                          </p:stCondLst>
                                        </p:cTn>
                                        <p:tgtEl>
                                          <p:spTgt spid="100"/>
                                        </p:tgtEl>
                                        <p:attrNameLst>
                                          <p:attrName>style.visibility</p:attrName>
                                        </p:attrNameLst>
                                      </p:cBhvr>
                                      <p:to>
                                        <p:strVal val="visible"/>
                                      </p:to>
                                    </p:set>
                                    <p:animEffect transition="in" filter="checkerboard(across)">
                                      <p:cBhvr>
                                        <p:cTn id="52" dur="500"/>
                                        <p:tgtEl>
                                          <p:spTgt spid="100"/>
                                        </p:tgtEl>
                                      </p:cBhvr>
                                    </p:animEffect>
                                  </p:childTnLst>
                                </p:cTn>
                              </p:par>
                              <p:par>
                                <p:cTn id="53" presetID="5" presetClass="entr" presetSubtype="10" fill="hold" nodeType="withEffect">
                                  <p:stCondLst>
                                    <p:cond delay="0"/>
                                  </p:stCondLst>
                                  <p:childTnLst>
                                    <p:set>
                                      <p:cBhvr>
                                        <p:cTn id="54" dur="1" fill="hold">
                                          <p:stCondLst>
                                            <p:cond delay="0"/>
                                          </p:stCondLst>
                                        </p:cTn>
                                        <p:tgtEl>
                                          <p:spTgt spid="96"/>
                                        </p:tgtEl>
                                        <p:attrNameLst>
                                          <p:attrName>style.visibility</p:attrName>
                                        </p:attrNameLst>
                                      </p:cBhvr>
                                      <p:to>
                                        <p:strVal val="visible"/>
                                      </p:to>
                                    </p:set>
                                    <p:animEffect transition="in" filter="checkerboard(across)">
                                      <p:cBhvr>
                                        <p:cTn id="55" dur="500"/>
                                        <p:tgtEl>
                                          <p:spTgt spid="96"/>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checkerboard(across)">
                                      <p:cBhvr>
                                        <p:cTn id="58" dur="500"/>
                                        <p:tgtEl>
                                          <p:spTgt spid="76"/>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82"/>
                                        </p:tgtEl>
                                        <p:attrNameLst>
                                          <p:attrName>style.visibility</p:attrName>
                                        </p:attrNameLst>
                                      </p:cBhvr>
                                      <p:to>
                                        <p:strVal val="visible"/>
                                      </p:to>
                                    </p:set>
                                    <p:animEffect transition="in" filter="checkerboard(across)">
                                      <p:cBhvr>
                                        <p:cTn id="61" dur="500"/>
                                        <p:tgtEl>
                                          <p:spTgt spid="82"/>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checkerboard(across)">
                                      <p:cBhvr>
                                        <p:cTn id="64" dur="500"/>
                                        <p:tgtEl>
                                          <p:spTgt spid="75"/>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73"/>
                                        </p:tgtEl>
                                        <p:attrNameLst>
                                          <p:attrName>style.visibility</p:attrName>
                                        </p:attrNameLst>
                                      </p:cBhvr>
                                      <p:to>
                                        <p:strVal val="visible"/>
                                      </p:to>
                                    </p:set>
                                    <p:animEffect transition="in" filter="checkerboard(across)">
                                      <p:cBhvr>
                                        <p:cTn id="67" dur="500"/>
                                        <p:tgtEl>
                                          <p:spTgt spid="73"/>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3">
                                            <p:txEl>
                                              <p:pRg st="6" end="6"/>
                                            </p:txEl>
                                          </p:spTgt>
                                        </p:tgtEl>
                                        <p:attrNameLst>
                                          <p:attrName>style.visibility</p:attrName>
                                        </p:attrNameLst>
                                      </p:cBhvr>
                                      <p:to>
                                        <p:strVal val="visible"/>
                                      </p:to>
                                    </p:set>
                                    <p:animEffect transition="in" filter="checkerboard(across)">
                                      <p:cBhvr>
                                        <p:cTn id="7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1" grpId="0" animBg="1"/>
      <p:bldP spid="73" grpId="0" animBg="1"/>
      <p:bldP spid="75" grpId="0" animBg="1"/>
      <p:bldP spid="76" grpId="0" animBg="1"/>
      <p:bldP spid="82"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Meiosis creates genetic variation</a:t>
            </a:r>
            <a:endParaRPr lang="en-GB" dirty="0"/>
          </a:p>
        </p:txBody>
      </p:sp>
      <p:sp>
        <p:nvSpPr>
          <p:cNvPr id="9" name="Text Placeholder 8"/>
          <p:cNvSpPr>
            <a:spLocks noGrp="1"/>
          </p:cNvSpPr>
          <p:nvPr>
            <p:ph type="body" idx="1"/>
          </p:nvPr>
        </p:nvSpPr>
        <p:spPr/>
        <p:txBody>
          <a:bodyPr/>
          <a:lstStyle/>
          <a:p>
            <a:endParaRPr lang="en-GB"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0706" name="Rectangle 2"/>
          <p:cNvSpPr>
            <a:spLocks noGrp="1" noChangeArrowheads="1"/>
          </p:cNvSpPr>
          <p:nvPr>
            <p:ph type="title"/>
          </p:nvPr>
        </p:nvSpPr>
        <p:spPr>
          <a:xfrm>
            <a:off x="457200" y="-99392"/>
            <a:ext cx="8229600" cy="1143000"/>
          </a:xfrm>
        </p:spPr>
        <p:txBody>
          <a:bodyPr/>
          <a:lstStyle/>
          <a:p>
            <a:r>
              <a:rPr lang="en-GB" dirty="0">
                <a:hlinkClick r:id="rId3"/>
              </a:rPr>
              <a:t>Genetic variation</a:t>
            </a:r>
            <a:endParaRPr lang="en-GB" dirty="0"/>
          </a:p>
        </p:txBody>
      </p:sp>
      <p:sp>
        <p:nvSpPr>
          <p:cNvPr id="2120711" name="Text Box 7"/>
          <p:cNvSpPr txBox="1">
            <a:spLocks noChangeArrowheads="1"/>
          </p:cNvSpPr>
          <p:nvPr/>
        </p:nvSpPr>
        <p:spPr bwMode="auto">
          <a:xfrm>
            <a:off x="557213" y="800100"/>
            <a:ext cx="3989387" cy="1569660"/>
          </a:xfrm>
          <a:prstGeom prst="rect">
            <a:avLst/>
          </a:prstGeom>
          <a:noFill/>
          <a:ln w="9525" algn="ctr">
            <a:noFill/>
            <a:miter lim="800000"/>
            <a:headEnd/>
            <a:tailEnd/>
          </a:ln>
          <a:effectLst/>
        </p:spPr>
        <p:txBody>
          <a:bodyPr>
            <a:spAutoFit/>
          </a:bodyPr>
          <a:lstStyle/>
          <a:p>
            <a:pPr>
              <a:spcBef>
                <a:spcPct val="30000"/>
              </a:spcBef>
            </a:pPr>
            <a:r>
              <a:rPr lang="en-GB" sz="2400" dirty="0">
                <a:solidFill>
                  <a:prstClr val="black"/>
                </a:solidFill>
              </a:rPr>
              <a:t>Sexual reproduction creates genetic diversity within a population, which is vital to a species’ survival.</a:t>
            </a:r>
          </a:p>
        </p:txBody>
      </p:sp>
      <p:sp>
        <p:nvSpPr>
          <p:cNvPr id="2120712" name="Text Box 8"/>
          <p:cNvSpPr txBox="1">
            <a:spLocks noChangeArrowheads="1"/>
          </p:cNvSpPr>
          <p:nvPr/>
        </p:nvSpPr>
        <p:spPr bwMode="auto">
          <a:xfrm>
            <a:off x="557213" y="4300538"/>
            <a:ext cx="8586787" cy="830997"/>
          </a:xfrm>
          <a:prstGeom prst="rect">
            <a:avLst/>
          </a:prstGeom>
          <a:noFill/>
          <a:ln w="9525" algn="ctr">
            <a:noFill/>
            <a:miter lim="800000"/>
            <a:headEnd/>
            <a:tailEnd/>
          </a:ln>
          <a:effectLst/>
        </p:spPr>
        <p:txBody>
          <a:bodyPr>
            <a:spAutoFit/>
          </a:bodyPr>
          <a:lstStyle/>
          <a:p>
            <a:pPr marL="355600" indent="-355600">
              <a:spcBef>
                <a:spcPct val="50000"/>
              </a:spcBef>
            </a:pPr>
            <a:r>
              <a:rPr lang="en-GB" sz="2400" dirty="0">
                <a:solidFill>
                  <a:prstClr val="black"/>
                </a:solidFill>
              </a:rPr>
              <a:t>During meiosis I, homologous pairs of chromosomes swap parts of their genetic material. This is </a:t>
            </a:r>
            <a:r>
              <a:rPr lang="en-GB" sz="2400" dirty="0">
                <a:solidFill>
                  <a:srgbClr val="10BC45"/>
                </a:solidFill>
              </a:rPr>
              <a:t>crossing over</a:t>
            </a:r>
            <a:r>
              <a:rPr lang="en-GB" sz="2400" dirty="0">
                <a:solidFill>
                  <a:prstClr val="black"/>
                </a:solidFill>
              </a:rPr>
              <a:t>. </a:t>
            </a:r>
          </a:p>
        </p:txBody>
      </p:sp>
      <p:sp>
        <p:nvSpPr>
          <p:cNvPr id="2120713" name="Text Box 9"/>
          <p:cNvSpPr txBox="1">
            <a:spLocks noChangeArrowheads="1"/>
          </p:cNvSpPr>
          <p:nvPr/>
        </p:nvSpPr>
        <p:spPr bwMode="auto">
          <a:xfrm>
            <a:off x="557213" y="2549525"/>
            <a:ext cx="3760787" cy="1569660"/>
          </a:xfrm>
          <a:prstGeom prst="rect">
            <a:avLst/>
          </a:prstGeom>
          <a:noFill/>
          <a:ln w="9525" algn="ctr">
            <a:noFill/>
            <a:miter lim="800000"/>
            <a:headEnd/>
            <a:tailEnd/>
          </a:ln>
          <a:effectLst/>
        </p:spPr>
        <p:txBody>
          <a:bodyPr>
            <a:spAutoFit/>
          </a:bodyPr>
          <a:lstStyle/>
          <a:p>
            <a:pPr>
              <a:spcBef>
                <a:spcPct val="50000"/>
              </a:spcBef>
              <a:buFont typeface="Wingdings" pitchFamily="2" charset="2"/>
              <a:buNone/>
            </a:pPr>
            <a:r>
              <a:rPr lang="en-GB" sz="2400" dirty="0">
                <a:solidFill>
                  <a:prstClr val="black"/>
                </a:solidFill>
              </a:rPr>
              <a:t>Two processes during meiosis determine the unique genetic make-up of the four daughter cells:</a:t>
            </a:r>
          </a:p>
        </p:txBody>
      </p:sp>
      <p:sp>
        <p:nvSpPr>
          <p:cNvPr id="2120715" name="Text Box 11"/>
          <p:cNvSpPr txBox="1">
            <a:spLocks noChangeArrowheads="1"/>
          </p:cNvSpPr>
          <p:nvPr/>
        </p:nvSpPr>
        <p:spPr bwMode="auto">
          <a:xfrm>
            <a:off x="557213" y="5321300"/>
            <a:ext cx="8586787" cy="830997"/>
          </a:xfrm>
          <a:prstGeom prst="rect">
            <a:avLst/>
          </a:prstGeom>
          <a:noFill/>
          <a:ln w="9525" algn="ctr">
            <a:noFill/>
            <a:miter lim="800000"/>
            <a:headEnd/>
            <a:tailEnd/>
          </a:ln>
          <a:effectLst/>
        </p:spPr>
        <p:txBody>
          <a:bodyPr>
            <a:spAutoFit/>
          </a:bodyPr>
          <a:lstStyle/>
          <a:p>
            <a:pPr marL="355600" indent="-355600">
              <a:spcBef>
                <a:spcPct val="50000"/>
              </a:spcBef>
            </a:pPr>
            <a:r>
              <a:rPr lang="en-GB" sz="2400" dirty="0">
                <a:solidFill>
                  <a:prstClr val="black"/>
                </a:solidFill>
              </a:rPr>
              <a:t>The chromosomes from each pair are randomly allotted to the daughter cells by </a:t>
            </a:r>
            <a:r>
              <a:rPr lang="en-GB" sz="2400" dirty="0">
                <a:solidFill>
                  <a:srgbClr val="10BC45"/>
                </a:solidFill>
              </a:rPr>
              <a:t>independent assortment</a:t>
            </a:r>
            <a:r>
              <a:rPr lang="en-GB" sz="2400" dirty="0">
                <a:solidFill>
                  <a:prstClr val="black"/>
                </a:solidFill>
              </a:rPr>
              <a:t>.</a:t>
            </a:r>
          </a:p>
        </p:txBody>
      </p:sp>
      <p:pic>
        <p:nvPicPr>
          <p:cNvPr id="2120717" name="Picture 13" descr="forward_arrow_colour">
            <a:hlinkClick r:id="" action="ppaction://hlinkshowjump?jump=nextslide"/>
          </p:cNvPr>
          <p:cNvPicPr>
            <a:picLocks noChangeAspect="1" noChangeArrowheads="1"/>
          </p:cNvPicPr>
          <p:nvPr/>
        </p:nvPicPr>
        <p:blipFill>
          <a:blip r:embed="rId4" cstate="print"/>
          <a:srcRect/>
          <a:stretch>
            <a:fillRect/>
          </a:stretch>
        </p:blipFill>
        <p:spPr bwMode="auto">
          <a:xfrm>
            <a:off x="8447088" y="6167438"/>
            <a:ext cx="630237" cy="574675"/>
          </a:xfrm>
          <a:prstGeom prst="rect">
            <a:avLst/>
          </a:prstGeom>
          <a:noFill/>
        </p:spPr>
      </p:pic>
      <p:pic>
        <p:nvPicPr>
          <p:cNvPr id="2120720" name="Picture 16" descr="siblings"/>
          <p:cNvPicPr>
            <a:picLocks noChangeAspect="1" noChangeArrowheads="1"/>
          </p:cNvPicPr>
          <p:nvPr/>
        </p:nvPicPr>
        <p:blipFill>
          <a:blip r:embed="rId5" cstate="print"/>
          <a:srcRect/>
          <a:stretch>
            <a:fillRect/>
          </a:stretch>
        </p:blipFill>
        <p:spPr bwMode="auto">
          <a:xfrm>
            <a:off x="4578350" y="1162050"/>
            <a:ext cx="4286250" cy="2857500"/>
          </a:xfrm>
          <a:prstGeom prst="rect">
            <a:avLst/>
          </a:prstGeom>
          <a:noFill/>
        </p:spPr>
      </p:pic>
    </p:spTree>
    <p:extLst>
      <p:ext uri="{BB962C8B-B14F-4D97-AF65-F5344CB8AC3E}">
        <p14:creationId xmlns:p14="http://schemas.microsoft.com/office/powerpoint/2010/main" val="141953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20720"/>
                                        </p:tgtEl>
                                        <p:attrNameLst>
                                          <p:attrName>style.visibility</p:attrName>
                                        </p:attrNameLst>
                                      </p:cBhvr>
                                      <p:to>
                                        <p:strVal val="visible"/>
                                      </p:to>
                                    </p:set>
                                    <p:animEffect transition="in" filter="wipe(left)">
                                      <p:cBhvr>
                                        <p:cTn id="7" dur="500"/>
                                        <p:tgtEl>
                                          <p:spTgt spid="21207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20713"/>
                                        </p:tgtEl>
                                        <p:attrNameLst>
                                          <p:attrName>style.visibility</p:attrName>
                                        </p:attrNameLst>
                                      </p:cBhvr>
                                      <p:to>
                                        <p:strVal val="visible"/>
                                      </p:to>
                                    </p:set>
                                    <p:animEffect transition="in" filter="dissolve">
                                      <p:cBhvr>
                                        <p:cTn id="12" dur="500"/>
                                        <p:tgtEl>
                                          <p:spTgt spid="21207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20712"/>
                                        </p:tgtEl>
                                        <p:attrNameLst>
                                          <p:attrName>style.visibility</p:attrName>
                                        </p:attrNameLst>
                                      </p:cBhvr>
                                      <p:to>
                                        <p:strVal val="visible"/>
                                      </p:to>
                                    </p:set>
                                    <p:animEffect transition="in" filter="dissolve">
                                      <p:cBhvr>
                                        <p:cTn id="17" dur="500"/>
                                        <p:tgtEl>
                                          <p:spTgt spid="21207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20715"/>
                                        </p:tgtEl>
                                        <p:attrNameLst>
                                          <p:attrName>style.visibility</p:attrName>
                                        </p:attrNameLst>
                                      </p:cBhvr>
                                      <p:to>
                                        <p:strVal val="visible"/>
                                      </p:to>
                                    </p:set>
                                    <p:animEffect transition="in" filter="dissolve">
                                      <p:cBhvr>
                                        <p:cTn id="22" dur="500"/>
                                        <p:tgtEl>
                                          <p:spTgt spid="2120715"/>
                                        </p:tgtEl>
                                      </p:cBhvr>
                                    </p:animEffect>
                                  </p:childTnLst>
                                </p:cTn>
                              </p:par>
                            </p:childTnLst>
                          </p:cTn>
                        </p:par>
                        <p:par>
                          <p:cTn id="23" fill="hold">
                            <p:stCondLst>
                              <p:cond delay="500"/>
                            </p:stCondLst>
                            <p:childTnLst>
                              <p:par>
                                <p:cTn id="24" presetID="1" presetClass="entr" presetSubtype="0" fill="hold" nodeType="afterEffect">
                                  <p:stCondLst>
                                    <p:cond delay="0"/>
                                  </p:stCondLst>
                                  <p:childTnLst>
                                    <p:set>
                                      <p:cBhvr>
                                        <p:cTn id="25" dur="1" fill="hold">
                                          <p:stCondLst>
                                            <p:cond delay="0"/>
                                          </p:stCondLst>
                                        </p:cTn>
                                        <p:tgtEl>
                                          <p:spTgt spid="21207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712" grpId="0"/>
      <p:bldP spid="2120713" grpId="0"/>
      <p:bldP spid="21207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357190"/>
          </a:xfrm>
        </p:spPr>
        <p:txBody>
          <a:bodyPr>
            <a:noAutofit/>
          </a:bodyPr>
          <a:lstStyle/>
          <a:p>
            <a:r>
              <a:rPr lang="en-GB" sz="3400" dirty="0" smtClean="0"/>
              <a:t>Genetic Variation</a:t>
            </a:r>
            <a:endParaRPr lang="en-GB" sz="3400" dirty="0"/>
          </a:p>
        </p:txBody>
      </p:sp>
      <p:sp>
        <p:nvSpPr>
          <p:cNvPr id="3" name="Content Placeholder 2"/>
          <p:cNvSpPr>
            <a:spLocks noGrp="1"/>
          </p:cNvSpPr>
          <p:nvPr>
            <p:ph idx="1"/>
          </p:nvPr>
        </p:nvSpPr>
        <p:spPr>
          <a:xfrm>
            <a:off x="142844" y="714356"/>
            <a:ext cx="8858312" cy="6000792"/>
          </a:xfrm>
        </p:spPr>
        <p:txBody>
          <a:bodyPr>
            <a:normAutofit/>
          </a:bodyPr>
          <a:lstStyle/>
          <a:p>
            <a:pPr marL="0" algn="ctr">
              <a:buNone/>
            </a:pPr>
            <a:r>
              <a:rPr lang="en-GB" sz="2400" dirty="0" smtClean="0"/>
              <a:t>During all of the amazing things that happen during meiosis, </a:t>
            </a:r>
            <a:r>
              <a:rPr lang="en-GB" sz="2400" b="1" dirty="0" smtClean="0">
                <a:solidFill>
                  <a:srgbClr val="FF0000"/>
                </a:solidFill>
              </a:rPr>
              <a:t>two events</a:t>
            </a:r>
            <a:r>
              <a:rPr lang="en-GB" sz="2400" dirty="0" smtClean="0"/>
              <a:t> in particular, are very interesting.</a:t>
            </a:r>
          </a:p>
          <a:p>
            <a:pPr marL="0" algn="ctr">
              <a:buNone/>
            </a:pPr>
            <a:r>
              <a:rPr lang="en-GB" sz="2400" dirty="0" smtClean="0"/>
              <a:t>These two processes create </a:t>
            </a:r>
            <a:r>
              <a:rPr lang="en-GB" sz="2400" b="1" dirty="0" smtClean="0">
                <a:solidFill>
                  <a:srgbClr val="00B050"/>
                </a:solidFill>
              </a:rPr>
              <a:t>genetic variation</a:t>
            </a:r>
            <a:r>
              <a:rPr lang="en-GB" sz="2400" dirty="0" smtClean="0"/>
              <a:t> during meiosis:</a:t>
            </a:r>
          </a:p>
          <a:p>
            <a:pPr marL="171450" indent="-514350" algn="ctr">
              <a:buFont typeface="Arial" pitchFamily="34" charset="0"/>
              <a:buAutoNum type="arabicPeriod"/>
            </a:pPr>
            <a:r>
              <a:rPr lang="en-GB" sz="2600" b="1" dirty="0" smtClean="0">
                <a:solidFill>
                  <a:srgbClr val="FF0000"/>
                </a:solidFill>
              </a:rPr>
              <a:t>Crossing Over</a:t>
            </a:r>
          </a:p>
          <a:p>
            <a:pPr marL="171450" indent="-514350" algn="ctr">
              <a:buFont typeface="Arial" pitchFamily="34" charset="0"/>
              <a:buAutoNum type="arabicPeriod"/>
            </a:pPr>
            <a:r>
              <a:rPr lang="en-GB" sz="2600" b="1" dirty="0" smtClean="0">
                <a:solidFill>
                  <a:srgbClr val="00B050"/>
                </a:solidFill>
              </a:rPr>
              <a:t>Independent Segregation of Chromosomes</a:t>
            </a:r>
          </a:p>
        </p:txBody>
      </p:sp>
      <p:sp>
        <p:nvSpPr>
          <p:cNvPr id="4" name="TextBox 3"/>
          <p:cNvSpPr txBox="1"/>
          <p:nvPr/>
        </p:nvSpPr>
        <p:spPr>
          <a:xfrm>
            <a:off x="4697140" y="3072372"/>
            <a:ext cx="4286280" cy="34778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000" dirty="0" smtClean="0">
                <a:solidFill>
                  <a:schemeClr val="tx1"/>
                </a:solidFill>
              </a:rPr>
              <a:t>Independent segregation happens in </a:t>
            </a:r>
            <a:r>
              <a:rPr lang="en-GB" sz="2000" b="1" dirty="0" smtClean="0">
                <a:solidFill>
                  <a:schemeClr val="tx1"/>
                </a:solidFill>
              </a:rPr>
              <a:t>metaphase I.</a:t>
            </a:r>
          </a:p>
          <a:p>
            <a:pPr algn="ctr"/>
            <a:endParaRPr lang="en-GB" sz="2000" b="1" dirty="0" smtClean="0">
              <a:solidFill>
                <a:schemeClr val="tx1"/>
              </a:solidFill>
            </a:endParaRPr>
          </a:p>
          <a:p>
            <a:pPr algn="ctr"/>
            <a:r>
              <a:rPr lang="en-GB" sz="2000" dirty="0" smtClean="0">
                <a:solidFill>
                  <a:schemeClr val="tx1"/>
                </a:solidFill>
              </a:rPr>
              <a:t>Basically, when the homologous chromosomes </a:t>
            </a:r>
            <a:r>
              <a:rPr lang="en-GB" sz="2000" b="1" dirty="0" smtClean="0">
                <a:solidFill>
                  <a:schemeClr val="tx1"/>
                </a:solidFill>
              </a:rPr>
              <a:t>line up</a:t>
            </a:r>
            <a:r>
              <a:rPr lang="en-GB" sz="2000" dirty="0" smtClean="0">
                <a:solidFill>
                  <a:schemeClr val="tx1"/>
                </a:solidFill>
              </a:rPr>
              <a:t>, they do so</a:t>
            </a:r>
            <a:r>
              <a:rPr lang="en-GB" sz="2000" b="1" dirty="0" smtClean="0">
                <a:solidFill>
                  <a:schemeClr val="tx1"/>
                </a:solidFill>
              </a:rPr>
              <a:t> randomly</a:t>
            </a:r>
            <a:r>
              <a:rPr lang="en-GB" sz="2000" dirty="0" smtClean="0">
                <a:solidFill>
                  <a:schemeClr val="tx1"/>
                </a:solidFill>
              </a:rPr>
              <a:t>.</a:t>
            </a:r>
          </a:p>
          <a:p>
            <a:pPr algn="ctr"/>
            <a:endParaRPr lang="en-GB" sz="2000" dirty="0" smtClean="0">
              <a:solidFill>
                <a:schemeClr val="tx1"/>
              </a:solidFill>
            </a:endParaRPr>
          </a:p>
          <a:p>
            <a:pPr algn="ctr"/>
            <a:r>
              <a:rPr lang="en-GB" sz="2000" dirty="0" smtClean="0">
                <a:solidFill>
                  <a:schemeClr val="tx1"/>
                </a:solidFill>
              </a:rPr>
              <a:t>This means that when they are pulled apart in </a:t>
            </a:r>
            <a:r>
              <a:rPr lang="en-GB" sz="2000" b="1" dirty="0" smtClean="0">
                <a:solidFill>
                  <a:schemeClr val="tx1"/>
                </a:solidFill>
              </a:rPr>
              <a:t>anaphase</a:t>
            </a:r>
            <a:r>
              <a:rPr lang="en-GB" sz="2000" dirty="0" smtClean="0">
                <a:solidFill>
                  <a:schemeClr val="tx1"/>
                </a:solidFill>
              </a:rPr>
              <a:t>, the </a:t>
            </a:r>
            <a:r>
              <a:rPr lang="en-GB" sz="2000" b="1" dirty="0" smtClean="0">
                <a:solidFill>
                  <a:schemeClr val="tx1"/>
                </a:solidFill>
              </a:rPr>
              <a:t>combination of chromosomes </a:t>
            </a:r>
            <a:r>
              <a:rPr lang="en-GB" sz="2000" dirty="0" smtClean="0">
                <a:solidFill>
                  <a:schemeClr val="tx1"/>
                </a:solidFill>
              </a:rPr>
              <a:t>going into the daughter cells is </a:t>
            </a:r>
            <a:r>
              <a:rPr lang="en-GB" sz="2000" b="1" dirty="0" smtClean="0">
                <a:solidFill>
                  <a:schemeClr val="tx1"/>
                </a:solidFill>
              </a:rPr>
              <a:t>also random</a:t>
            </a:r>
            <a:r>
              <a:rPr lang="en-GB" sz="2000" dirty="0" smtClean="0">
                <a:solidFill>
                  <a:schemeClr val="tx1"/>
                </a:solidFill>
              </a:rPr>
              <a:t>.</a:t>
            </a:r>
            <a:endParaRPr lang="en-GB" sz="2000" dirty="0">
              <a:solidFill>
                <a:schemeClr val="tx1"/>
              </a:solidFill>
            </a:endParaRPr>
          </a:p>
        </p:txBody>
      </p:sp>
      <p:sp>
        <p:nvSpPr>
          <p:cNvPr id="5" name="TextBox 4"/>
          <p:cNvSpPr txBox="1"/>
          <p:nvPr/>
        </p:nvSpPr>
        <p:spPr>
          <a:xfrm>
            <a:off x="71406" y="3072372"/>
            <a:ext cx="4500594" cy="378565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2000" dirty="0" smtClean="0"/>
              <a:t>Crossing over occurs during </a:t>
            </a:r>
            <a:r>
              <a:rPr lang="en-GB" sz="2000" b="1" dirty="0" smtClean="0"/>
              <a:t>prophase I.</a:t>
            </a:r>
          </a:p>
          <a:p>
            <a:pPr algn="ctr"/>
            <a:endParaRPr lang="en-GB" sz="2000" b="1" dirty="0" smtClean="0"/>
          </a:p>
          <a:p>
            <a:pPr algn="ctr"/>
            <a:r>
              <a:rPr lang="en-GB" sz="2000" dirty="0" smtClean="0"/>
              <a:t>Basically the two chromosomes in each </a:t>
            </a:r>
            <a:r>
              <a:rPr lang="en-GB" sz="2000" b="1" dirty="0" smtClean="0"/>
              <a:t>homologous pair</a:t>
            </a:r>
            <a:r>
              <a:rPr lang="en-GB" sz="2000" dirty="0" smtClean="0"/>
              <a:t> twist around each other.</a:t>
            </a:r>
          </a:p>
          <a:p>
            <a:pPr algn="ctr"/>
            <a:endParaRPr lang="en-GB" sz="2000" dirty="0" smtClean="0"/>
          </a:p>
          <a:p>
            <a:pPr algn="ctr"/>
            <a:r>
              <a:rPr lang="en-GB" sz="2000" dirty="0" smtClean="0"/>
              <a:t>Wherever they ‘touch’, genetic material is swapped between them.</a:t>
            </a:r>
          </a:p>
          <a:p>
            <a:pPr algn="ctr"/>
            <a:endParaRPr lang="en-GB" sz="2000" dirty="0" smtClean="0"/>
          </a:p>
          <a:p>
            <a:pPr algn="ctr"/>
            <a:r>
              <a:rPr lang="en-GB" sz="2000" dirty="0" smtClean="0"/>
              <a:t>At the end of crossing over the genetic composition of each </a:t>
            </a:r>
            <a:r>
              <a:rPr lang="en-GB" sz="2000" dirty="0" err="1" smtClean="0"/>
              <a:t>c’some</a:t>
            </a:r>
            <a:r>
              <a:rPr lang="en-GB" sz="2000" dirty="0" smtClean="0"/>
              <a:t> is now different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357190"/>
          </a:xfrm>
        </p:spPr>
        <p:txBody>
          <a:bodyPr>
            <a:noAutofit/>
          </a:bodyPr>
          <a:lstStyle/>
          <a:p>
            <a:r>
              <a:rPr lang="en-GB" sz="3400" dirty="0" smtClean="0"/>
              <a:t>Crossing Over</a:t>
            </a:r>
            <a:endParaRPr lang="en-GB" sz="3400" dirty="0"/>
          </a:p>
        </p:txBody>
      </p:sp>
      <p:sp>
        <p:nvSpPr>
          <p:cNvPr id="3" name="Content Placeholder 2"/>
          <p:cNvSpPr>
            <a:spLocks noGrp="1"/>
          </p:cNvSpPr>
          <p:nvPr>
            <p:ph idx="1"/>
          </p:nvPr>
        </p:nvSpPr>
        <p:spPr>
          <a:xfrm>
            <a:off x="142844" y="714356"/>
            <a:ext cx="8858312" cy="6000792"/>
          </a:xfrm>
        </p:spPr>
        <p:txBody>
          <a:bodyPr>
            <a:normAutofit/>
          </a:bodyPr>
          <a:lstStyle/>
          <a:p>
            <a:pPr marL="0" algn="ctr">
              <a:buNone/>
            </a:pPr>
            <a:r>
              <a:rPr lang="en-GB" sz="2600" dirty="0" smtClean="0"/>
              <a:t>During </a:t>
            </a:r>
            <a:r>
              <a:rPr lang="en-GB" sz="2600" b="1" dirty="0" smtClean="0">
                <a:solidFill>
                  <a:srgbClr val="FF0000"/>
                </a:solidFill>
              </a:rPr>
              <a:t>prophase I</a:t>
            </a:r>
            <a:r>
              <a:rPr lang="en-GB" sz="2600" dirty="0" smtClean="0"/>
              <a:t>, the individual chromosomes of each </a:t>
            </a:r>
            <a:r>
              <a:rPr lang="en-GB" sz="2600" b="1" dirty="0" smtClean="0">
                <a:solidFill>
                  <a:srgbClr val="00B050"/>
                </a:solidFill>
              </a:rPr>
              <a:t>homologous pair</a:t>
            </a:r>
            <a:r>
              <a:rPr lang="en-GB" sz="2600" dirty="0" smtClean="0"/>
              <a:t>, come into very </a:t>
            </a:r>
            <a:r>
              <a:rPr lang="en-GB" sz="2600" b="1" dirty="0" smtClean="0">
                <a:solidFill>
                  <a:srgbClr val="0070C0"/>
                </a:solidFill>
              </a:rPr>
              <a:t>close contact</a:t>
            </a:r>
            <a:r>
              <a:rPr lang="en-GB" sz="2600" dirty="0" smtClean="0">
                <a:solidFill>
                  <a:srgbClr val="0070C0"/>
                </a:solidFill>
              </a:rPr>
              <a:t> </a:t>
            </a:r>
            <a:r>
              <a:rPr lang="en-GB" sz="2600" dirty="0" smtClean="0"/>
              <a:t>with each other.</a:t>
            </a:r>
          </a:p>
          <a:p>
            <a:pPr marL="0" algn="ctr">
              <a:buNone/>
            </a:pPr>
            <a:endParaRPr lang="en-GB" sz="2600" dirty="0" smtClean="0"/>
          </a:p>
          <a:p>
            <a:pPr marL="0" algn="ctr">
              <a:buNone/>
            </a:pPr>
            <a:r>
              <a:rPr lang="en-GB" sz="2600" dirty="0" smtClean="0"/>
              <a:t>They </a:t>
            </a:r>
            <a:r>
              <a:rPr lang="en-GB" sz="2600" b="1" dirty="0" smtClean="0">
                <a:solidFill>
                  <a:schemeClr val="accent6">
                    <a:lumMod val="75000"/>
                  </a:schemeClr>
                </a:solidFill>
              </a:rPr>
              <a:t>twist</a:t>
            </a:r>
            <a:r>
              <a:rPr lang="en-GB" sz="2600" dirty="0" smtClean="0"/>
              <a:t> and almost look ‘</a:t>
            </a:r>
            <a:r>
              <a:rPr lang="en-GB" sz="2600" b="1" dirty="0" smtClean="0">
                <a:solidFill>
                  <a:srgbClr val="7030A0"/>
                </a:solidFill>
              </a:rPr>
              <a:t>tangled</a:t>
            </a:r>
            <a:r>
              <a:rPr lang="en-GB" sz="2600" dirty="0" smtClean="0"/>
              <a:t>’.</a:t>
            </a:r>
          </a:p>
          <a:p>
            <a:pPr marL="0" algn="ctr">
              <a:buNone/>
            </a:pPr>
            <a:endParaRPr lang="en-GB" sz="2600" dirty="0" smtClean="0"/>
          </a:p>
          <a:p>
            <a:pPr marL="0" algn="ctr">
              <a:buNone/>
            </a:pPr>
            <a:endParaRPr lang="en-GB" sz="2600" dirty="0" smtClean="0"/>
          </a:p>
        </p:txBody>
      </p:sp>
      <p:sp>
        <p:nvSpPr>
          <p:cNvPr id="6" name="Freeform 5"/>
          <p:cNvSpPr/>
          <p:nvPr/>
        </p:nvSpPr>
        <p:spPr>
          <a:xfrm>
            <a:off x="977153" y="3294529"/>
            <a:ext cx="235323" cy="2151530"/>
          </a:xfrm>
          <a:custGeom>
            <a:avLst/>
            <a:gdLst>
              <a:gd name="connsiteX0" fmla="*/ 17929 w 235323"/>
              <a:gd name="connsiteY0" fmla="*/ 0 h 2151530"/>
              <a:gd name="connsiteX1" fmla="*/ 31376 w 235323"/>
              <a:gd name="connsiteY1" fmla="*/ 753036 h 2151530"/>
              <a:gd name="connsiteX2" fmla="*/ 206188 w 235323"/>
              <a:gd name="connsiteY2" fmla="*/ 995083 h 2151530"/>
              <a:gd name="connsiteX3" fmla="*/ 206188 w 235323"/>
              <a:gd name="connsiteY3" fmla="*/ 1183342 h 2151530"/>
              <a:gd name="connsiteX4" fmla="*/ 85165 w 235323"/>
              <a:gd name="connsiteY4" fmla="*/ 1290918 h 2151530"/>
              <a:gd name="connsiteX5" fmla="*/ 31376 w 235323"/>
              <a:gd name="connsiteY5" fmla="*/ 1425389 h 2151530"/>
              <a:gd name="connsiteX6" fmla="*/ 31376 w 235323"/>
              <a:gd name="connsiteY6" fmla="*/ 2151530 h 215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323" h="2151530">
                <a:moveTo>
                  <a:pt x="17929" y="0"/>
                </a:moveTo>
                <a:cubicBezTo>
                  <a:pt x="8964" y="293594"/>
                  <a:pt x="0" y="587189"/>
                  <a:pt x="31376" y="753036"/>
                </a:cubicBezTo>
                <a:cubicBezTo>
                  <a:pt x="62752" y="918883"/>
                  <a:pt x="177053" y="923365"/>
                  <a:pt x="206188" y="995083"/>
                </a:cubicBezTo>
                <a:cubicBezTo>
                  <a:pt x="235323" y="1066801"/>
                  <a:pt x="226358" y="1134036"/>
                  <a:pt x="206188" y="1183342"/>
                </a:cubicBezTo>
                <a:cubicBezTo>
                  <a:pt x="186018" y="1232648"/>
                  <a:pt x="114300" y="1250577"/>
                  <a:pt x="85165" y="1290918"/>
                </a:cubicBezTo>
                <a:cubicBezTo>
                  <a:pt x="56030" y="1331259"/>
                  <a:pt x="40341" y="1281954"/>
                  <a:pt x="31376" y="1425389"/>
                </a:cubicBezTo>
                <a:cubicBezTo>
                  <a:pt x="22411" y="1568824"/>
                  <a:pt x="26893" y="1860177"/>
                  <a:pt x="31376" y="2151530"/>
                </a:cubicBezTo>
              </a:path>
            </a:pathLst>
          </a:custGeom>
          <a:ln w="133350"/>
        </p:spPr>
        <p:style>
          <a:lnRef idx="3">
            <a:schemeClr val="accent1"/>
          </a:lnRef>
          <a:fillRef idx="0">
            <a:schemeClr val="accent1"/>
          </a:fillRef>
          <a:effectRef idx="2">
            <a:schemeClr val="accent1"/>
          </a:effectRef>
          <a:fontRef idx="minor">
            <a:schemeClr val="tx1"/>
          </a:fontRef>
        </p:style>
        <p:txBody>
          <a:bodyPr rtlCol="0" anchor="ctr"/>
          <a:lstStyle/>
          <a:p>
            <a:pPr algn="ctr"/>
            <a:endParaRPr lang="en-GB"/>
          </a:p>
        </p:txBody>
      </p:sp>
      <p:sp>
        <p:nvSpPr>
          <p:cNvPr id="7" name="Freeform 6"/>
          <p:cNvSpPr/>
          <p:nvPr/>
        </p:nvSpPr>
        <p:spPr>
          <a:xfrm flipH="1">
            <a:off x="1193405" y="3286124"/>
            <a:ext cx="235323" cy="2151530"/>
          </a:xfrm>
          <a:custGeom>
            <a:avLst/>
            <a:gdLst>
              <a:gd name="connsiteX0" fmla="*/ 17929 w 235323"/>
              <a:gd name="connsiteY0" fmla="*/ 0 h 2151530"/>
              <a:gd name="connsiteX1" fmla="*/ 31376 w 235323"/>
              <a:gd name="connsiteY1" fmla="*/ 753036 h 2151530"/>
              <a:gd name="connsiteX2" fmla="*/ 206188 w 235323"/>
              <a:gd name="connsiteY2" fmla="*/ 995083 h 2151530"/>
              <a:gd name="connsiteX3" fmla="*/ 206188 w 235323"/>
              <a:gd name="connsiteY3" fmla="*/ 1183342 h 2151530"/>
              <a:gd name="connsiteX4" fmla="*/ 85165 w 235323"/>
              <a:gd name="connsiteY4" fmla="*/ 1290918 h 2151530"/>
              <a:gd name="connsiteX5" fmla="*/ 31376 w 235323"/>
              <a:gd name="connsiteY5" fmla="*/ 1425389 h 2151530"/>
              <a:gd name="connsiteX6" fmla="*/ 31376 w 235323"/>
              <a:gd name="connsiteY6" fmla="*/ 2151530 h 215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323" h="2151530">
                <a:moveTo>
                  <a:pt x="17929" y="0"/>
                </a:moveTo>
                <a:cubicBezTo>
                  <a:pt x="8964" y="293594"/>
                  <a:pt x="0" y="587189"/>
                  <a:pt x="31376" y="753036"/>
                </a:cubicBezTo>
                <a:cubicBezTo>
                  <a:pt x="62752" y="918883"/>
                  <a:pt x="177053" y="923365"/>
                  <a:pt x="206188" y="995083"/>
                </a:cubicBezTo>
                <a:cubicBezTo>
                  <a:pt x="235323" y="1066801"/>
                  <a:pt x="226358" y="1134036"/>
                  <a:pt x="206188" y="1183342"/>
                </a:cubicBezTo>
                <a:cubicBezTo>
                  <a:pt x="186018" y="1232648"/>
                  <a:pt x="114300" y="1250577"/>
                  <a:pt x="85165" y="1290918"/>
                </a:cubicBezTo>
                <a:cubicBezTo>
                  <a:pt x="56030" y="1331259"/>
                  <a:pt x="40341" y="1281954"/>
                  <a:pt x="31376" y="1425389"/>
                </a:cubicBezTo>
                <a:cubicBezTo>
                  <a:pt x="22411" y="1568824"/>
                  <a:pt x="26893" y="1860177"/>
                  <a:pt x="31376" y="2151530"/>
                </a:cubicBezTo>
              </a:path>
            </a:pathLst>
          </a:custGeom>
          <a:ln w="133350"/>
        </p:spPr>
        <p:style>
          <a:lnRef idx="3">
            <a:schemeClr val="accent1"/>
          </a:lnRef>
          <a:fillRef idx="0">
            <a:schemeClr val="accent1"/>
          </a:fillRef>
          <a:effectRef idx="2">
            <a:schemeClr val="accent1"/>
          </a:effectRef>
          <a:fontRef idx="minor">
            <a:schemeClr val="tx1"/>
          </a:fontRef>
        </p:style>
        <p:txBody>
          <a:bodyPr rtlCol="0" anchor="ctr"/>
          <a:lstStyle/>
          <a:p>
            <a:pPr algn="ctr"/>
            <a:endParaRPr lang="en-GB"/>
          </a:p>
        </p:txBody>
      </p:sp>
      <p:sp>
        <p:nvSpPr>
          <p:cNvPr id="8" name="Oval 7"/>
          <p:cNvSpPr/>
          <p:nvPr/>
        </p:nvSpPr>
        <p:spPr>
          <a:xfrm>
            <a:off x="1071538" y="421481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8"/>
          <p:cNvSpPr/>
          <p:nvPr/>
        </p:nvSpPr>
        <p:spPr>
          <a:xfrm>
            <a:off x="1620095" y="3294529"/>
            <a:ext cx="235323" cy="2151530"/>
          </a:xfrm>
          <a:custGeom>
            <a:avLst/>
            <a:gdLst>
              <a:gd name="connsiteX0" fmla="*/ 17929 w 235323"/>
              <a:gd name="connsiteY0" fmla="*/ 0 h 2151530"/>
              <a:gd name="connsiteX1" fmla="*/ 31376 w 235323"/>
              <a:gd name="connsiteY1" fmla="*/ 753036 h 2151530"/>
              <a:gd name="connsiteX2" fmla="*/ 206188 w 235323"/>
              <a:gd name="connsiteY2" fmla="*/ 995083 h 2151530"/>
              <a:gd name="connsiteX3" fmla="*/ 206188 w 235323"/>
              <a:gd name="connsiteY3" fmla="*/ 1183342 h 2151530"/>
              <a:gd name="connsiteX4" fmla="*/ 85165 w 235323"/>
              <a:gd name="connsiteY4" fmla="*/ 1290918 h 2151530"/>
              <a:gd name="connsiteX5" fmla="*/ 31376 w 235323"/>
              <a:gd name="connsiteY5" fmla="*/ 1425389 h 2151530"/>
              <a:gd name="connsiteX6" fmla="*/ 31376 w 235323"/>
              <a:gd name="connsiteY6" fmla="*/ 2151530 h 215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323" h="2151530">
                <a:moveTo>
                  <a:pt x="17929" y="0"/>
                </a:moveTo>
                <a:cubicBezTo>
                  <a:pt x="8964" y="293594"/>
                  <a:pt x="0" y="587189"/>
                  <a:pt x="31376" y="753036"/>
                </a:cubicBezTo>
                <a:cubicBezTo>
                  <a:pt x="62752" y="918883"/>
                  <a:pt x="177053" y="923365"/>
                  <a:pt x="206188" y="995083"/>
                </a:cubicBezTo>
                <a:cubicBezTo>
                  <a:pt x="235323" y="1066801"/>
                  <a:pt x="226358" y="1134036"/>
                  <a:pt x="206188" y="1183342"/>
                </a:cubicBezTo>
                <a:cubicBezTo>
                  <a:pt x="186018" y="1232648"/>
                  <a:pt x="114300" y="1250577"/>
                  <a:pt x="85165" y="1290918"/>
                </a:cubicBezTo>
                <a:cubicBezTo>
                  <a:pt x="56030" y="1331259"/>
                  <a:pt x="40341" y="1281954"/>
                  <a:pt x="31376" y="1425389"/>
                </a:cubicBezTo>
                <a:cubicBezTo>
                  <a:pt x="22411" y="1568824"/>
                  <a:pt x="26893" y="1860177"/>
                  <a:pt x="31376" y="2151530"/>
                </a:cubicBezTo>
              </a:path>
            </a:pathLst>
          </a:custGeom>
          <a:ln w="133350">
            <a:solidFill>
              <a:schemeClr val="accent2">
                <a:lumMod val="75000"/>
              </a:schemeClr>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GB"/>
          </a:p>
        </p:txBody>
      </p:sp>
      <p:sp>
        <p:nvSpPr>
          <p:cNvPr id="10" name="Freeform 9"/>
          <p:cNvSpPr/>
          <p:nvPr/>
        </p:nvSpPr>
        <p:spPr>
          <a:xfrm flipH="1">
            <a:off x="1836347" y="3286124"/>
            <a:ext cx="235323" cy="2151530"/>
          </a:xfrm>
          <a:custGeom>
            <a:avLst/>
            <a:gdLst>
              <a:gd name="connsiteX0" fmla="*/ 17929 w 235323"/>
              <a:gd name="connsiteY0" fmla="*/ 0 h 2151530"/>
              <a:gd name="connsiteX1" fmla="*/ 31376 w 235323"/>
              <a:gd name="connsiteY1" fmla="*/ 753036 h 2151530"/>
              <a:gd name="connsiteX2" fmla="*/ 206188 w 235323"/>
              <a:gd name="connsiteY2" fmla="*/ 995083 h 2151530"/>
              <a:gd name="connsiteX3" fmla="*/ 206188 w 235323"/>
              <a:gd name="connsiteY3" fmla="*/ 1183342 h 2151530"/>
              <a:gd name="connsiteX4" fmla="*/ 85165 w 235323"/>
              <a:gd name="connsiteY4" fmla="*/ 1290918 h 2151530"/>
              <a:gd name="connsiteX5" fmla="*/ 31376 w 235323"/>
              <a:gd name="connsiteY5" fmla="*/ 1425389 h 2151530"/>
              <a:gd name="connsiteX6" fmla="*/ 31376 w 235323"/>
              <a:gd name="connsiteY6" fmla="*/ 2151530 h 215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323" h="2151530">
                <a:moveTo>
                  <a:pt x="17929" y="0"/>
                </a:moveTo>
                <a:cubicBezTo>
                  <a:pt x="8964" y="293594"/>
                  <a:pt x="0" y="587189"/>
                  <a:pt x="31376" y="753036"/>
                </a:cubicBezTo>
                <a:cubicBezTo>
                  <a:pt x="62752" y="918883"/>
                  <a:pt x="177053" y="923365"/>
                  <a:pt x="206188" y="995083"/>
                </a:cubicBezTo>
                <a:cubicBezTo>
                  <a:pt x="235323" y="1066801"/>
                  <a:pt x="226358" y="1134036"/>
                  <a:pt x="206188" y="1183342"/>
                </a:cubicBezTo>
                <a:cubicBezTo>
                  <a:pt x="186018" y="1232648"/>
                  <a:pt x="114300" y="1250577"/>
                  <a:pt x="85165" y="1290918"/>
                </a:cubicBezTo>
                <a:cubicBezTo>
                  <a:pt x="56030" y="1331259"/>
                  <a:pt x="40341" y="1281954"/>
                  <a:pt x="31376" y="1425389"/>
                </a:cubicBezTo>
                <a:cubicBezTo>
                  <a:pt x="22411" y="1568824"/>
                  <a:pt x="26893" y="1860177"/>
                  <a:pt x="31376" y="2151530"/>
                </a:cubicBezTo>
              </a:path>
            </a:pathLst>
          </a:custGeom>
          <a:ln w="133350">
            <a:solidFill>
              <a:schemeClr val="accent2">
                <a:lumMod val="75000"/>
              </a:schemeClr>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GB"/>
          </a:p>
        </p:txBody>
      </p:sp>
      <p:sp>
        <p:nvSpPr>
          <p:cNvPr id="11" name="Oval 10"/>
          <p:cNvSpPr/>
          <p:nvPr/>
        </p:nvSpPr>
        <p:spPr>
          <a:xfrm>
            <a:off x="1714480" y="4214818"/>
            <a:ext cx="285752" cy="2857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2" name="Right Arrow 11"/>
          <p:cNvSpPr/>
          <p:nvPr/>
        </p:nvSpPr>
        <p:spPr>
          <a:xfrm>
            <a:off x="2428860" y="3857628"/>
            <a:ext cx="1000132" cy="85725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Freeform 12"/>
          <p:cNvSpPr/>
          <p:nvPr/>
        </p:nvSpPr>
        <p:spPr>
          <a:xfrm>
            <a:off x="3857620" y="3240741"/>
            <a:ext cx="242047" cy="2124635"/>
          </a:xfrm>
          <a:custGeom>
            <a:avLst/>
            <a:gdLst>
              <a:gd name="connsiteX0" fmla="*/ 11206 w 242047"/>
              <a:gd name="connsiteY0" fmla="*/ 0 h 2124635"/>
              <a:gd name="connsiteX1" fmla="*/ 24653 w 242047"/>
              <a:gd name="connsiteY1" fmla="*/ 753035 h 2124635"/>
              <a:gd name="connsiteX2" fmla="*/ 159123 w 242047"/>
              <a:gd name="connsiteY2" fmla="*/ 941294 h 2124635"/>
              <a:gd name="connsiteX3" fmla="*/ 226359 w 242047"/>
              <a:gd name="connsiteY3" fmla="*/ 1062318 h 2124635"/>
              <a:gd name="connsiteX4" fmla="*/ 64994 w 242047"/>
              <a:gd name="connsiteY4" fmla="*/ 1277471 h 2124635"/>
              <a:gd name="connsiteX5" fmla="*/ 38100 w 242047"/>
              <a:gd name="connsiteY5" fmla="*/ 2124635 h 2124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2047" h="2124635">
                <a:moveTo>
                  <a:pt x="11206" y="0"/>
                </a:moveTo>
                <a:cubicBezTo>
                  <a:pt x="5603" y="298076"/>
                  <a:pt x="0" y="596153"/>
                  <a:pt x="24653" y="753035"/>
                </a:cubicBezTo>
                <a:cubicBezTo>
                  <a:pt x="49306" y="909917"/>
                  <a:pt x="125505" y="889747"/>
                  <a:pt x="159123" y="941294"/>
                </a:cubicBezTo>
                <a:cubicBezTo>
                  <a:pt x="192741" y="992841"/>
                  <a:pt x="242047" y="1006289"/>
                  <a:pt x="226359" y="1062318"/>
                </a:cubicBezTo>
                <a:cubicBezTo>
                  <a:pt x="210671" y="1118347"/>
                  <a:pt x="96370" y="1100418"/>
                  <a:pt x="64994" y="1277471"/>
                </a:cubicBezTo>
                <a:cubicBezTo>
                  <a:pt x="33618" y="1454524"/>
                  <a:pt x="35859" y="1789579"/>
                  <a:pt x="38100" y="2124635"/>
                </a:cubicBezTo>
              </a:path>
            </a:pathLst>
          </a:custGeom>
          <a:ln w="1206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Freeform 13"/>
          <p:cNvSpPr/>
          <p:nvPr/>
        </p:nvSpPr>
        <p:spPr>
          <a:xfrm>
            <a:off x="4083979" y="3254188"/>
            <a:ext cx="645458" cy="2084294"/>
          </a:xfrm>
          <a:custGeom>
            <a:avLst/>
            <a:gdLst>
              <a:gd name="connsiteX0" fmla="*/ 564776 w 645458"/>
              <a:gd name="connsiteY0" fmla="*/ 0 h 2084294"/>
              <a:gd name="connsiteX1" fmla="*/ 336176 w 645458"/>
              <a:gd name="connsiteY1" fmla="*/ 551330 h 2084294"/>
              <a:gd name="connsiteX2" fmla="*/ 53788 w 645458"/>
              <a:gd name="connsiteY2" fmla="*/ 927847 h 2084294"/>
              <a:gd name="connsiteX3" fmla="*/ 13447 w 645458"/>
              <a:gd name="connsiteY3" fmla="*/ 1021977 h 2084294"/>
              <a:gd name="connsiteX4" fmla="*/ 94129 w 645458"/>
              <a:gd name="connsiteY4" fmla="*/ 1102659 h 2084294"/>
              <a:gd name="connsiteX5" fmla="*/ 309282 w 645458"/>
              <a:gd name="connsiteY5" fmla="*/ 1237130 h 2084294"/>
              <a:gd name="connsiteX6" fmla="*/ 497541 w 645458"/>
              <a:gd name="connsiteY6" fmla="*/ 1667436 h 2084294"/>
              <a:gd name="connsiteX7" fmla="*/ 645458 w 645458"/>
              <a:gd name="connsiteY7" fmla="*/ 2084294 h 208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5458" h="2084294">
                <a:moveTo>
                  <a:pt x="564776" y="0"/>
                </a:moveTo>
                <a:cubicBezTo>
                  <a:pt x="493058" y="198344"/>
                  <a:pt x="421341" y="396689"/>
                  <a:pt x="336176" y="551330"/>
                </a:cubicBezTo>
                <a:cubicBezTo>
                  <a:pt x="251011" y="705971"/>
                  <a:pt x="107576" y="849406"/>
                  <a:pt x="53788" y="927847"/>
                </a:cubicBezTo>
                <a:cubicBezTo>
                  <a:pt x="0" y="1006288"/>
                  <a:pt x="6724" y="992842"/>
                  <a:pt x="13447" y="1021977"/>
                </a:cubicBezTo>
                <a:cubicBezTo>
                  <a:pt x="20171" y="1051112"/>
                  <a:pt x="44823" y="1066800"/>
                  <a:pt x="94129" y="1102659"/>
                </a:cubicBezTo>
                <a:cubicBezTo>
                  <a:pt x="143435" y="1138518"/>
                  <a:pt x="242047" y="1143001"/>
                  <a:pt x="309282" y="1237130"/>
                </a:cubicBezTo>
                <a:cubicBezTo>
                  <a:pt x="376517" y="1331259"/>
                  <a:pt x="441512" y="1526242"/>
                  <a:pt x="497541" y="1667436"/>
                </a:cubicBezTo>
                <a:cubicBezTo>
                  <a:pt x="553570" y="1808630"/>
                  <a:pt x="599514" y="1946462"/>
                  <a:pt x="645458" y="2084294"/>
                </a:cubicBezTo>
              </a:path>
            </a:pathLst>
          </a:custGeom>
          <a:ln w="1206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Freeform 17"/>
          <p:cNvSpPr/>
          <p:nvPr/>
        </p:nvSpPr>
        <p:spPr>
          <a:xfrm flipH="1">
            <a:off x="4192394" y="3273532"/>
            <a:ext cx="645458" cy="2084294"/>
          </a:xfrm>
          <a:custGeom>
            <a:avLst/>
            <a:gdLst>
              <a:gd name="connsiteX0" fmla="*/ 564776 w 645458"/>
              <a:gd name="connsiteY0" fmla="*/ 0 h 2084294"/>
              <a:gd name="connsiteX1" fmla="*/ 336176 w 645458"/>
              <a:gd name="connsiteY1" fmla="*/ 551330 h 2084294"/>
              <a:gd name="connsiteX2" fmla="*/ 53788 w 645458"/>
              <a:gd name="connsiteY2" fmla="*/ 927847 h 2084294"/>
              <a:gd name="connsiteX3" fmla="*/ 13447 w 645458"/>
              <a:gd name="connsiteY3" fmla="*/ 1021977 h 2084294"/>
              <a:gd name="connsiteX4" fmla="*/ 94129 w 645458"/>
              <a:gd name="connsiteY4" fmla="*/ 1102659 h 2084294"/>
              <a:gd name="connsiteX5" fmla="*/ 309282 w 645458"/>
              <a:gd name="connsiteY5" fmla="*/ 1237130 h 2084294"/>
              <a:gd name="connsiteX6" fmla="*/ 497541 w 645458"/>
              <a:gd name="connsiteY6" fmla="*/ 1667436 h 2084294"/>
              <a:gd name="connsiteX7" fmla="*/ 645458 w 645458"/>
              <a:gd name="connsiteY7" fmla="*/ 2084294 h 208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5458" h="2084294">
                <a:moveTo>
                  <a:pt x="564776" y="0"/>
                </a:moveTo>
                <a:cubicBezTo>
                  <a:pt x="493058" y="198344"/>
                  <a:pt x="421341" y="396689"/>
                  <a:pt x="336176" y="551330"/>
                </a:cubicBezTo>
                <a:cubicBezTo>
                  <a:pt x="251011" y="705971"/>
                  <a:pt x="107576" y="849406"/>
                  <a:pt x="53788" y="927847"/>
                </a:cubicBezTo>
                <a:cubicBezTo>
                  <a:pt x="0" y="1006288"/>
                  <a:pt x="6724" y="992842"/>
                  <a:pt x="13447" y="1021977"/>
                </a:cubicBezTo>
                <a:cubicBezTo>
                  <a:pt x="20171" y="1051112"/>
                  <a:pt x="44823" y="1066800"/>
                  <a:pt x="94129" y="1102659"/>
                </a:cubicBezTo>
                <a:cubicBezTo>
                  <a:pt x="143435" y="1138518"/>
                  <a:pt x="242047" y="1143001"/>
                  <a:pt x="309282" y="1237130"/>
                </a:cubicBezTo>
                <a:cubicBezTo>
                  <a:pt x="376517" y="1331259"/>
                  <a:pt x="441512" y="1526242"/>
                  <a:pt x="497541" y="1667436"/>
                </a:cubicBezTo>
                <a:cubicBezTo>
                  <a:pt x="553570" y="1808630"/>
                  <a:pt x="599514" y="1946462"/>
                  <a:pt x="645458" y="2084294"/>
                </a:cubicBezTo>
              </a:path>
            </a:pathLst>
          </a:custGeom>
          <a:ln w="1206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Freeform 18"/>
          <p:cNvSpPr/>
          <p:nvPr/>
        </p:nvSpPr>
        <p:spPr>
          <a:xfrm flipH="1">
            <a:off x="4807603" y="3214686"/>
            <a:ext cx="242047" cy="2124635"/>
          </a:xfrm>
          <a:custGeom>
            <a:avLst/>
            <a:gdLst>
              <a:gd name="connsiteX0" fmla="*/ 11206 w 242047"/>
              <a:gd name="connsiteY0" fmla="*/ 0 h 2124635"/>
              <a:gd name="connsiteX1" fmla="*/ 24653 w 242047"/>
              <a:gd name="connsiteY1" fmla="*/ 753035 h 2124635"/>
              <a:gd name="connsiteX2" fmla="*/ 159123 w 242047"/>
              <a:gd name="connsiteY2" fmla="*/ 941294 h 2124635"/>
              <a:gd name="connsiteX3" fmla="*/ 226359 w 242047"/>
              <a:gd name="connsiteY3" fmla="*/ 1062318 h 2124635"/>
              <a:gd name="connsiteX4" fmla="*/ 64994 w 242047"/>
              <a:gd name="connsiteY4" fmla="*/ 1277471 h 2124635"/>
              <a:gd name="connsiteX5" fmla="*/ 38100 w 242047"/>
              <a:gd name="connsiteY5" fmla="*/ 2124635 h 2124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2047" h="2124635">
                <a:moveTo>
                  <a:pt x="11206" y="0"/>
                </a:moveTo>
                <a:cubicBezTo>
                  <a:pt x="5603" y="298076"/>
                  <a:pt x="0" y="596153"/>
                  <a:pt x="24653" y="753035"/>
                </a:cubicBezTo>
                <a:cubicBezTo>
                  <a:pt x="49306" y="909917"/>
                  <a:pt x="125505" y="889747"/>
                  <a:pt x="159123" y="941294"/>
                </a:cubicBezTo>
                <a:cubicBezTo>
                  <a:pt x="192741" y="992841"/>
                  <a:pt x="242047" y="1006289"/>
                  <a:pt x="226359" y="1062318"/>
                </a:cubicBezTo>
                <a:cubicBezTo>
                  <a:pt x="210671" y="1118347"/>
                  <a:pt x="96370" y="1100418"/>
                  <a:pt x="64994" y="1277471"/>
                </a:cubicBezTo>
                <a:cubicBezTo>
                  <a:pt x="33618" y="1454524"/>
                  <a:pt x="35859" y="1789579"/>
                  <a:pt x="38100" y="2124635"/>
                </a:cubicBezTo>
              </a:path>
            </a:pathLst>
          </a:custGeom>
          <a:ln w="1206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Right Arrow 19"/>
          <p:cNvSpPr/>
          <p:nvPr/>
        </p:nvSpPr>
        <p:spPr>
          <a:xfrm>
            <a:off x="5500694" y="3857628"/>
            <a:ext cx="1000132" cy="85725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1" name="Freeform 20"/>
          <p:cNvSpPr/>
          <p:nvPr/>
        </p:nvSpPr>
        <p:spPr>
          <a:xfrm>
            <a:off x="6835069" y="3223091"/>
            <a:ext cx="235323" cy="2151530"/>
          </a:xfrm>
          <a:custGeom>
            <a:avLst/>
            <a:gdLst>
              <a:gd name="connsiteX0" fmla="*/ 17929 w 235323"/>
              <a:gd name="connsiteY0" fmla="*/ 0 h 2151530"/>
              <a:gd name="connsiteX1" fmla="*/ 31376 w 235323"/>
              <a:gd name="connsiteY1" fmla="*/ 753036 h 2151530"/>
              <a:gd name="connsiteX2" fmla="*/ 206188 w 235323"/>
              <a:gd name="connsiteY2" fmla="*/ 995083 h 2151530"/>
              <a:gd name="connsiteX3" fmla="*/ 206188 w 235323"/>
              <a:gd name="connsiteY3" fmla="*/ 1183342 h 2151530"/>
              <a:gd name="connsiteX4" fmla="*/ 85165 w 235323"/>
              <a:gd name="connsiteY4" fmla="*/ 1290918 h 2151530"/>
              <a:gd name="connsiteX5" fmla="*/ 31376 w 235323"/>
              <a:gd name="connsiteY5" fmla="*/ 1425389 h 2151530"/>
              <a:gd name="connsiteX6" fmla="*/ 31376 w 235323"/>
              <a:gd name="connsiteY6" fmla="*/ 2151530 h 215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323" h="2151530">
                <a:moveTo>
                  <a:pt x="17929" y="0"/>
                </a:moveTo>
                <a:cubicBezTo>
                  <a:pt x="8964" y="293594"/>
                  <a:pt x="0" y="587189"/>
                  <a:pt x="31376" y="753036"/>
                </a:cubicBezTo>
                <a:cubicBezTo>
                  <a:pt x="62752" y="918883"/>
                  <a:pt x="177053" y="923365"/>
                  <a:pt x="206188" y="995083"/>
                </a:cubicBezTo>
                <a:cubicBezTo>
                  <a:pt x="235323" y="1066801"/>
                  <a:pt x="226358" y="1134036"/>
                  <a:pt x="206188" y="1183342"/>
                </a:cubicBezTo>
                <a:cubicBezTo>
                  <a:pt x="186018" y="1232648"/>
                  <a:pt x="114300" y="1250577"/>
                  <a:pt x="85165" y="1290918"/>
                </a:cubicBezTo>
                <a:cubicBezTo>
                  <a:pt x="56030" y="1331259"/>
                  <a:pt x="40341" y="1281954"/>
                  <a:pt x="31376" y="1425389"/>
                </a:cubicBezTo>
                <a:cubicBezTo>
                  <a:pt x="22411" y="1568824"/>
                  <a:pt x="26893" y="1860177"/>
                  <a:pt x="31376" y="2151530"/>
                </a:cubicBezTo>
              </a:path>
            </a:pathLst>
          </a:custGeom>
          <a:ln w="133350"/>
        </p:spPr>
        <p:style>
          <a:lnRef idx="3">
            <a:schemeClr val="accent1"/>
          </a:lnRef>
          <a:fillRef idx="0">
            <a:schemeClr val="accent1"/>
          </a:fillRef>
          <a:effectRef idx="2">
            <a:schemeClr val="accent1"/>
          </a:effectRef>
          <a:fontRef idx="minor">
            <a:schemeClr val="tx1"/>
          </a:fontRef>
        </p:style>
        <p:txBody>
          <a:bodyPr rtlCol="0" anchor="ctr"/>
          <a:lstStyle/>
          <a:p>
            <a:pPr algn="ctr"/>
            <a:endParaRPr lang="en-GB"/>
          </a:p>
        </p:txBody>
      </p:sp>
      <p:sp>
        <p:nvSpPr>
          <p:cNvPr id="22" name="Freeform 21"/>
          <p:cNvSpPr/>
          <p:nvPr/>
        </p:nvSpPr>
        <p:spPr>
          <a:xfrm flipH="1">
            <a:off x="7051321" y="3214686"/>
            <a:ext cx="235323" cy="2151530"/>
          </a:xfrm>
          <a:custGeom>
            <a:avLst/>
            <a:gdLst>
              <a:gd name="connsiteX0" fmla="*/ 17929 w 235323"/>
              <a:gd name="connsiteY0" fmla="*/ 0 h 2151530"/>
              <a:gd name="connsiteX1" fmla="*/ 31376 w 235323"/>
              <a:gd name="connsiteY1" fmla="*/ 753036 h 2151530"/>
              <a:gd name="connsiteX2" fmla="*/ 206188 w 235323"/>
              <a:gd name="connsiteY2" fmla="*/ 995083 h 2151530"/>
              <a:gd name="connsiteX3" fmla="*/ 206188 w 235323"/>
              <a:gd name="connsiteY3" fmla="*/ 1183342 h 2151530"/>
              <a:gd name="connsiteX4" fmla="*/ 85165 w 235323"/>
              <a:gd name="connsiteY4" fmla="*/ 1290918 h 2151530"/>
              <a:gd name="connsiteX5" fmla="*/ 31376 w 235323"/>
              <a:gd name="connsiteY5" fmla="*/ 1425389 h 2151530"/>
              <a:gd name="connsiteX6" fmla="*/ 31376 w 235323"/>
              <a:gd name="connsiteY6" fmla="*/ 2151530 h 215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323" h="2151530">
                <a:moveTo>
                  <a:pt x="17929" y="0"/>
                </a:moveTo>
                <a:cubicBezTo>
                  <a:pt x="8964" y="293594"/>
                  <a:pt x="0" y="587189"/>
                  <a:pt x="31376" y="753036"/>
                </a:cubicBezTo>
                <a:cubicBezTo>
                  <a:pt x="62752" y="918883"/>
                  <a:pt x="177053" y="923365"/>
                  <a:pt x="206188" y="995083"/>
                </a:cubicBezTo>
                <a:cubicBezTo>
                  <a:pt x="235323" y="1066801"/>
                  <a:pt x="226358" y="1134036"/>
                  <a:pt x="206188" y="1183342"/>
                </a:cubicBezTo>
                <a:cubicBezTo>
                  <a:pt x="186018" y="1232648"/>
                  <a:pt x="114300" y="1250577"/>
                  <a:pt x="85165" y="1290918"/>
                </a:cubicBezTo>
                <a:cubicBezTo>
                  <a:pt x="56030" y="1331259"/>
                  <a:pt x="40341" y="1281954"/>
                  <a:pt x="31376" y="1425389"/>
                </a:cubicBezTo>
                <a:cubicBezTo>
                  <a:pt x="22411" y="1568824"/>
                  <a:pt x="26893" y="1860177"/>
                  <a:pt x="31376" y="2151530"/>
                </a:cubicBezTo>
              </a:path>
            </a:pathLst>
          </a:custGeom>
          <a:ln w="133350"/>
        </p:spPr>
        <p:style>
          <a:lnRef idx="3">
            <a:schemeClr val="accent1"/>
          </a:lnRef>
          <a:fillRef idx="0">
            <a:schemeClr val="accent1"/>
          </a:fillRef>
          <a:effectRef idx="2">
            <a:schemeClr val="accent1"/>
          </a:effectRef>
          <a:fontRef idx="minor">
            <a:schemeClr val="tx1"/>
          </a:fontRef>
        </p:style>
        <p:txBody>
          <a:bodyPr rtlCol="0" anchor="ctr"/>
          <a:lstStyle/>
          <a:p>
            <a:pPr algn="ctr"/>
            <a:endParaRPr lang="en-GB"/>
          </a:p>
        </p:txBody>
      </p:sp>
      <p:sp>
        <p:nvSpPr>
          <p:cNvPr id="23" name="Oval 22"/>
          <p:cNvSpPr/>
          <p:nvPr/>
        </p:nvSpPr>
        <p:spPr>
          <a:xfrm>
            <a:off x="6929454" y="4143380"/>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eform 23"/>
          <p:cNvSpPr/>
          <p:nvPr/>
        </p:nvSpPr>
        <p:spPr>
          <a:xfrm>
            <a:off x="7478011" y="3223091"/>
            <a:ext cx="235323" cy="2151530"/>
          </a:xfrm>
          <a:custGeom>
            <a:avLst/>
            <a:gdLst>
              <a:gd name="connsiteX0" fmla="*/ 17929 w 235323"/>
              <a:gd name="connsiteY0" fmla="*/ 0 h 2151530"/>
              <a:gd name="connsiteX1" fmla="*/ 31376 w 235323"/>
              <a:gd name="connsiteY1" fmla="*/ 753036 h 2151530"/>
              <a:gd name="connsiteX2" fmla="*/ 206188 w 235323"/>
              <a:gd name="connsiteY2" fmla="*/ 995083 h 2151530"/>
              <a:gd name="connsiteX3" fmla="*/ 206188 w 235323"/>
              <a:gd name="connsiteY3" fmla="*/ 1183342 h 2151530"/>
              <a:gd name="connsiteX4" fmla="*/ 85165 w 235323"/>
              <a:gd name="connsiteY4" fmla="*/ 1290918 h 2151530"/>
              <a:gd name="connsiteX5" fmla="*/ 31376 w 235323"/>
              <a:gd name="connsiteY5" fmla="*/ 1425389 h 2151530"/>
              <a:gd name="connsiteX6" fmla="*/ 31376 w 235323"/>
              <a:gd name="connsiteY6" fmla="*/ 2151530 h 215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323" h="2151530">
                <a:moveTo>
                  <a:pt x="17929" y="0"/>
                </a:moveTo>
                <a:cubicBezTo>
                  <a:pt x="8964" y="293594"/>
                  <a:pt x="0" y="587189"/>
                  <a:pt x="31376" y="753036"/>
                </a:cubicBezTo>
                <a:cubicBezTo>
                  <a:pt x="62752" y="918883"/>
                  <a:pt x="177053" y="923365"/>
                  <a:pt x="206188" y="995083"/>
                </a:cubicBezTo>
                <a:cubicBezTo>
                  <a:pt x="235323" y="1066801"/>
                  <a:pt x="226358" y="1134036"/>
                  <a:pt x="206188" y="1183342"/>
                </a:cubicBezTo>
                <a:cubicBezTo>
                  <a:pt x="186018" y="1232648"/>
                  <a:pt x="114300" y="1250577"/>
                  <a:pt x="85165" y="1290918"/>
                </a:cubicBezTo>
                <a:cubicBezTo>
                  <a:pt x="56030" y="1331259"/>
                  <a:pt x="40341" y="1281954"/>
                  <a:pt x="31376" y="1425389"/>
                </a:cubicBezTo>
                <a:cubicBezTo>
                  <a:pt x="22411" y="1568824"/>
                  <a:pt x="26893" y="1860177"/>
                  <a:pt x="31376" y="2151530"/>
                </a:cubicBezTo>
              </a:path>
            </a:pathLst>
          </a:custGeom>
          <a:ln w="133350">
            <a:solidFill>
              <a:schemeClr val="accent2">
                <a:lumMod val="75000"/>
              </a:schemeClr>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GB"/>
          </a:p>
        </p:txBody>
      </p:sp>
      <p:sp>
        <p:nvSpPr>
          <p:cNvPr id="25" name="Freeform 24"/>
          <p:cNvSpPr/>
          <p:nvPr/>
        </p:nvSpPr>
        <p:spPr>
          <a:xfrm flipH="1">
            <a:off x="7694263" y="3214686"/>
            <a:ext cx="235323" cy="2151530"/>
          </a:xfrm>
          <a:custGeom>
            <a:avLst/>
            <a:gdLst>
              <a:gd name="connsiteX0" fmla="*/ 17929 w 235323"/>
              <a:gd name="connsiteY0" fmla="*/ 0 h 2151530"/>
              <a:gd name="connsiteX1" fmla="*/ 31376 w 235323"/>
              <a:gd name="connsiteY1" fmla="*/ 753036 h 2151530"/>
              <a:gd name="connsiteX2" fmla="*/ 206188 w 235323"/>
              <a:gd name="connsiteY2" fmla="*/ 995083 h 2151530"/>
              <a:gd name="connsiteX3" fmla="*/ 206188 w 235323"/>
              <a:gd name="connsiteY3" fmla="*/ 1183342 h 2151530"/>
              <a:gd name="connsiteX4" fmla="*/ 85165 w 235323"/>
              <a:gd name="connsiteY4" fmla="*/ 1290918 h 2151530"/>
              <a:gd name="connsiteX5" fmla="*/ 31376 w 235323"/>
              <a:gd name="connsiteY5" fmla="*/ 1425389 h 2151530"/>
              <a:gd name="connsiteX6" fmla="*/ 31376 w 235323"/>
              <a:gd name="connsiteY6" fmla="*/ 2151530 h 215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323" h="2151530">
                <a:moveTo>
                  <a:pt x="17929" y="0"/>
                </a:moveTo>
                <a:cubicBezTo>
                  <a:pt x="8964" y="293594"/>
                  <a:pt x="0" y="587189"/>
                  <a:pt x="31376" y="753036"/>
                </a:cubicBezTo>
                <a:cubicBezTo>
                  <a:pt x="62752" y="918883"/>
                  <a:pt x="177053" y="923365"/>
                  <a:pt x="206188" y="995083"/>
                </a:cubicBezTo>
                <a:cubicBezTo>
                  <a:pt x="235323" y="1066801"/>
                  <a:pt x="226358" y="1134036"/>
                  <a:pt x="206188" y="1183342"/>
                </a:cubicBezTo>
                <a:cubicBezTo>
                  <a:pt x="186018" y="1232648"/>
                  <a:pt x="114300" y="1250577"/>
                  <a:pt x="85165" y="1290918"/>
                </a:cubicBezTo>
                <a:cubicBezTo>
                  <a:pt x="56030" y="1331259"/>
                  <a:pt x="40341" y="1281954"/>
                  <a:pt x="31376" y="1425389"/>
                </a:cubicBezTo>
                <a:cubicBezTo>
                  <a:pt x="22411" y="1568824"/>
                  <a:pt x="26893" y="1860177"/>
                  <a:pt x="31376" y="2151530"/>
                </a:cubicBezTo>
              </a:path>
            </a:pathLst>
          </a:custGeom>
          <a:ln w="133350">
            <a:solidFill>
              <a:schemeClr val="accent2">
                <a:lumMod val="75000"/>
              </a:schemeClr>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GB"/>
          </a:p>
        </p:txBody>
      </p:sp>
      <p:sp>
        <p:nvSpPr>
          <p:cNvPr id="26" name="Oval 25"/>
          <p:cNvSpPr/>
          <p:nvPr/>
        </p:nvSpPr>
        <p:spPr>
          <a:xfrm>
            <a:off x="7572396" y="4143380"/>
            <a:ext cx="285752" cy="2857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7" name="Freeform 26"/>
          <p:cNvSpPr/>
          <p:nvPr/>
        </p:nvSpPr>
        <p:spPr>
          <a:xfrm>
            <a:off x="7261412" y="4773706"/>
            <a:ext cx="0" cy="578223"/>
          </a:xfrm>
          <a:custGeom>
            <a:avLst/>
            <a:gdLst>
              <a:gd name="connsiteX0" fmla="*/ 0 w 0"/>
              <a:gd name="connsiteY0" fmla="*/ 0 h 578223"/>
              <a:gd name="connsiteX1" fmla="*/ 0 w 0"/>
              <a:gd name="connsiteY1" fmla="*/ 578223 h 578223"/>
            </a:gdLst>
            <a:ahLst/>
            <a:cxnLst>
              <a:cxn ang="0">
                <a:pos x="connsiteX0" y="connsiteY0"/>
              </a:cxn>
              <a:cxn ang="0">
                <a:pos x="connsiteX1" y="connsiteY1"/>
              </a:cxn>
            </a:cxnLst>
            <a:rect l="l" t="t" r="r" b="b"/>
            <a:pathLst>
              <a:path h="578223">
                <a:moveTo>
                  <a:pt x="0" y="0"/>
                </a:moveTo>
                <a:lnTo>
                  <a:pt x="0" y="578223"/>
                </a:lnTo>
              </a:path>
            </a:pathLst>
          </a:custGeom>
          <a:ln w="1206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Freeform 27"/>
          <p:cNvSpPr/>
          <p:nvPr/>
        </p:nvSpPr>
        <p:spPr>
          <a:xfrm>
            <a:off x="7500958" y="4786322"/>
            <a:ext cx="0" cy="578223"/>
          </a:xfrm>
          <a:custGeom>
            <a:avLst/>
            <a:gdLst>
              <a:gd name="connsiteX0" fmla="*/ 0 w 0"/>
              <a:gd name="connsiteY0" fmla="*/ 0 h 578223"/>
              <a:gd name="connsiteX1" fmla="*/ 0 w 0"/>
              <a:gd name="connsiteY1" fmla="*/ 578223 h 578223"/>
            </a:gdLst>
            <a:ahLst/>
            <a:cxnLst>
              <a:cxn ang="0">
                <a:pos x="connsiteX0" y="connsiteY0"/>
              </a:cxn>
              <a:cxn ang="0">
                <a:pos x="connsiteX1" y="connsiteY1"/>
              </a:cxn>
            </a:cxnLst>
            <a:rect l="l" t="t" r="r" b="b"/>
            <a:pathLst>
              <a:path h="578223">
                <a:moveTo>
                  <a:pt x="0" y="0"/>
                </a:moveTo>
                <a:lnTo>
                  <a:pt x="0" y="578223"/>
                </a:lnTo>
              </a:path>
            </a:pathLst>
          </a:custGeom>
          <a:ln w="1206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Freeform 28"/>
          <p:cNvSpPr/>
          <p:nvPr/>
        </p:nvSpPr>
        <p:spPr>
          <a:xfrm>
            <a:off x="7500958" y="3214686"/>
            <a:ext cx="0" cy="578223"/>
          </a:xfrm>
          <a:custGeom>
            <a:avLst/>
            <a:gdLst>
              <a:gd name="connsiteX0" fmla="*/ 0 w 0"/>
              <a:gd name="connsiteY0" fmla="*/ 0 h 578223"/>
              <a:gd name="connsiteX1" fmla="*/ 0 w 0"/>
              <a:gd name="connsiteY1" fmla="*/ 578223 h 578223"/>
            </a:gdLst>
            <a:ahLst/>
            <a:cxnLst>
              <a:cxn ang="0">
                <a:pos x="connsiteX0" y="connsiteY0"/>
              </a:cxn>
              <a:cxn ang="0">
                <a:pos x="connsiteX1" y="connsiteY1"/>
              </a:cxn>
            </a:cxnLst>
            <a:rect l="l" t="t" r="r" b="b"/>
            <a:pathLst>
              <a:path h="578223">
                <a:moveTo>
                  <a:pt x="0" y="0"/>
                </a:moveTo>
                <a:lnTo>
                  <a:pt x="0" y="578223"/>
                </a:lnTo>
              </a:path>
            </a:pathLst>
          </a:custGeom>
          <a:ln w="1206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Freeform 29"/>
          <p:cNvSpPr/>
          <p:nvPr/>
        </p:nvSpPr>
        <p:spPr>
          <a:xfrm>
            <a:off x="7286644" y="3214686"/>
            <a:ext cx="0" cy="578223"/>
          </a:xfrm>
          <a:custGeom>
            <a:avLst/>
            <a:gdLst>
              <a:gd name="connsiteX0" fmla="*/ 0 w 0"/>
              <a:gd name="connsiteY0" fmla="*/ 0 h 578223"/>
              <a:gd name="connsiteX1" fmla="*/ 0 w 0"/>
              <a:gd name="connsiteY1" fmla="*/ 578223 h 578223"/>
            </a:gdLst>
            <a:ahLst/>
            <a:cxnLst>
              <a:cxn ang="0">
                <a:pos x="connsiteX0" y="connsiteY0"/>
              </a:cxn>
              <a:cxn ang="0">
                <a:pos x="connsiteX1" y="connsiteY1"/>
              </a:cxn>
            </a:cxnLst>
            <a:rect l="l" t="t" r="r" b="b"/>
            <a:pathLst>
              <a:path h="578223">
                <a:moveTo>
                  <a:pt x="0" y="0"/>
                </a:moveTo>
                <a:lnTo>
                  <a:pt x="0" y="578223"/>
                </a:lnTo>
              </a:path>
            </a:pathLst>
          </a:custGeom>
          <a:ln w="1206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3" name="TextBox 32"/>
          <p:cNvSpPr txBox="1"/>
          <p:nvPr/>
        </p:nvSpPr>
        <p:spPr>
          <a:xfrm>
            <a:off x="4857752" y="2639793"/>
            <a:ext cx="3786214" cy="646331"/>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en-GB" dirty="0" smtClean="0"/>
              <a:t>Wherever the </a:t>
            </a:r>
            <a:r>
              <a:rPr lang="en-GB" dirty="0" err="1" smtClean="0"/>
              <a:t>chromatids</a:t>
            </a:r>
            <a:r>
              <a:rPr lang="en-GB" dirty="0" smtClean="0"/>
              <a:t> </a:t>
            </a:r>
            <a:r>
              <a:rPr lang="en-GB" b="1" dirty="0" smtClean="0"/>
              <a:t>cross over</a:t>
            </a:r>
            <a:r>
              <a:rPr lang="en-GB" dirty="0" smtClean="0"/>
              <a:t>, is called a </a:t>
            </a:r>
            <a:r>
              <a:rPr lang="en-GB" b="1" dirty="0" err="1" smtClean="0"/>
              <a:t>chiasma</a:t>
            </a:r>
            <a:endParaRPr lang="en-GB" dirty="0"/>
          </a:p>
        </p:txBody>
      </p:sp>
      <p:cxnSp>
        <p:nvCxnSpPr>
          <p:cNvPr id="35" name="Straight Arrow Connector 34"/>
          <p:cNvCxnSpPr/>
          <p:nvPr/>
        </p:nvCxnSpPr>
        <p:spPr>
          <a:xfrm rot="5400000">
            <a:off x="4500562" y="3286124"/>
            <a:ext cx="428628" cy="4286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a:xfrm rot="5400000">
            <a:off x="4036215" y="3750471"/>
            <a:ext cx="1357322" cy="4286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214282" y="5669837"/>
            <a:ext cx="8715436"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dirty="0" smtClean="0"/>
              <a:t>Now we are ready for the next process that confers </a:t>
            </a:r>
            <a:r>
              <a:rPr lang="en-GB" sz="2400" b="1" dirty="0" smtClean="0">
                <a:solidFill>
                  <a:srgbClr val="FF0000"/>
                </a:solidFill>
              </a:rPr>
              <a:t>genetic variation</a:t>
            </a:r>
            <a:r>
              <a:rPr lang="en-GB" sz="2400" dirty="0" smtClean="0"/>
              <a:t>.... </a:t>
            </a:r>
            <a:r>
              <a:rPr lang="en-GB" sz="2400" b="1" dirty="0" smtClean="0">
                <a:solidFill>
                  <a:srgbClr val="00B050"/>
                </a:solidFill>
              </a:rPr>
              <a:t>INDEPENDENT SEGREGATION OF CHROMOSOMES</a:t>
            </a:r>
            <a:r>
              <a:rPr lang="en-GB" sz="2400" dirty="0" smtClean="0"/>
              <a:t>...</a:t>
            </a:r>
            <a:endParaRPr lang="en-GB" sz="2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heckerboard(across)">
                                      <p:cBhvr>
                                        <p:cTn id="20" dur="500"/>
                                        <p:tgtEl>
                                          <p:spTgt spid="7"/>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500"/>
                                        <p:tgtEl>
                                          <p:spTgt spid="8"/>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heckerboard(across)">
                                      <p:cBhvr>
                                        <p:cTn id="29" dur="500"/>
                                        <p:tgtEl>
                                          <p:spTgt spid="10"/>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heckerboard(across)">
                                      <p:cBhvr>
                                        <p:cTn id="40" dur="500"/>
                                        <p:tgtEl>
                                          <p:spTgt spid="14"/>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checkerboard(across)">
                                      <p:cBhvr>
                                        <p:cTn id="43" dur="500"/>
                                        <p:tgtEl>
                                          <p:spTgt spid="18"/>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checkerboard(across)">
                                      <p:cBhvr>
                                        <p:cTn id="46" dur="500"/>
                                        <p:tgtEl>
                                          <p:spTgt spid="19"/>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checkerboard(across)">
                                      <p:cBhvr>
                                        <p:cTn id="49" dur="5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checkerboard(across)">
                                      <p:cBhvr>
                                        <p:cTn id="54" dur="500"/>
                                        <p:tgtEl>
                                          <p:spTgt spid="20"/>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checkerboard(across)">
                                      <p:cBhvr>
                                        <p:cTn id="57" dur="500"/>
                                        <p:tgtEl>
                                          <p:spTgt spid="21"/>
                                        </p:tgtEl>
                                      </p:cBhvr>
                                    </p:animEffect>
                                  </p:childTnLst>
                                </p:cTn>
                              </p:par>
                              <p:par>
                                <p:cTn id="58" presetID="5" presetClass="entr" presetSubtype="1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checkerboard(across)">
                                      <p:cBhvr>
                                        <p:cTn id="60" dur="500"/>
                                        <p:tgtEl>
                                          <p:spTgt spid="22"/>
                                        </p:tgtEl>
                                      </p:cBhvr>
                                    </p:animEffect>
                                  </p:childTnLst>
                                </p:cTn>
                              </p:par>
                              <p:par>
                                <p:cTn id="61" presetID="5" presetClass="entr" presetSubtype="1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checkerboard(across)">
                                      <p:cBhvr>
                                        <p:cTn id="63" dur="500"/>
                                        <p:tgtEl>
                                          <p:spTgt spid="23"/>
                                        </p:tgtEl>
                                      </p:cBhvr>
                                    </p:animEffect>
                                  </p:childTnLst>
                                </p:cTn>
                              </p:par>
                              <p:par>
                                <p:cTn id="64" presetID="5" presetClass="entr" presetSubtype="10"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checkerboard(across)">
                                      <p:cBhvr>
                                        <p:cTn id="66" dur="500"/>
                                        <p:tgtEl>
                                          <p:spTgt spid="24"/>
                                        </p:tgtEl>
                                      </p:cBhvr>
                                    </p:animEffect>
                                  </p:childTnLst>
                                </p:cTn>
                              </p:par>
                              <p:par>
                                <p:cTn id="67" presetID="5" presetClass="entr" presetSubtype="1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checkerboard(across)">
                                      <p:cBhvr>
                                        <p:cTn id="69" dur="500"/>
                                        <p:tgtEl>
                                          <p:spTgt spid="25"/>
                                        </p:tgtEl>
                                      </p:cBhvr>
                                    </p:animEffect>
                                  </p:childTnLst>
                                </p:cTn>
                              </p:par>
                              <p:par>
                                <p:cTn id="70" presetID="5" presetClass="entr" presetSubtype="10" fill="hold" grpId="0" nodeType="with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checkerboard(across)">
                                      <p:cBhvr>
                                        <p:cTn id="72" dur="500"/>
                                        <p:tgtEl>
                                          <p:spTgt spid="26"/>
                                        </p:tgtEl>
                                      </p:cBhvr>
                                    </p:animEffect>
                                  </p:childTnLst>
                                </p:cTn>
                              </p:par>
                              <p:par>
                                <p:cTn id="73" presetID="5" presetClass="entr" presetSubtype="10"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checkerboard(across)">
                                      <p:cBhvr>
                                        <p:cTn id="75" dur="500"/>
                                        <p:tgtEl>
                                          <p:spTgt spid="27"/>
                                        </p:tgtEl>
                                      </p:cBhvr>
                                    </p:animEffect>
                                  </p:childTnLst>
                                </p:cTn>
                              </p:par>
                              <p:par>
                                <p:cTn id="76" presetID="5" presetClass="entr" presetSubtype="10" fill="hold" grpId="0" nodeType="with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checkerboard(across)">
                                      <p:cBhvr>
                                        <p:cTn id="78" dur="500"/>
                                        <p:tgtEl>
                                          <p:spTgt spid="28"/>
                                        </p:tgtEl>
                                      </p:cBhvr>
                                    </p:animEffect>
                                  </p:childTnLst>
                                </p:cTn>
                              </p:par>
                              <p:par>
                                <p:cTn id="79" presetID="5" presetClass="entr" presetSubtype="10" fill="hold" grpId="0" nodeType="with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checkerboard(across)">
                                      <p:cBhvr>
                                        <p:cTn id="81" dur="500"/>
                                        <p:tgtEl>
                                          <p:spTgt spid="29"/>
                                        </p:tgtEl>
                                      </p:cBhvr>
                                    </p:animEffect>
                                  </p:childTnLst>
                                </p:cTn>
                              </p:par>
                              <p:par>
                                <p:cTn id="82" presetID="5" presetClass="entr" presetSubtype="10" fill="hold" grpId="0" nodeType="with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checkerboard(across)">
                                      <p:cBhvr>
                                        <p:cTn id="84" dur="500"/>
                                        <p:tgtEl>
                                          <p:spTgt spid="30"/>
                                        </p:tgtEl>
                                      </p:cBhvr>
                                    </p:animEffect>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grpId="0" nodeType="click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checkerboard(across)">
                                      <p:cBhvr>
                                        <p:cTn id="89" dur="500"/>
                                        <p:tgtEl>
                                          <p:spTgt spid="33"/>
                                        </p:tgtEl>
                                      </p:cBhvr>
                                    </p:animEffect>
                                  </p:childTnLst>
                                </p:cTn>
                              </p:par>
                              <p:par>
                                <p:cTn id="90" presetID="5" presetClass="entr" presetSubtype="10" fill="hold" nodeType="with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checkerboard(across)">
                                      <p:cBhvr>
                                        <p:cTn id="92" dur="500"/>
                                        <p:tgtEl>
                                          <p:spTgt spid="35"/>
                                        </p:tgtEl>
                                      </p:cBhvr>
                                    </p:animEffect>
                                  </p:childTnLst>
                                </p:cTn>
                              </p:par>
                              <p:par>
                                <p:cTn id="93" presetID="5" presetClass="entr" presetSubtype="10" fill="hold" nodeType="with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checkerboard(across)">
                                      <p:cBhvr>
                                        <p:cTn id="95" dur="500"/>
                                        <p:tgtEl>
                                          <p:spTgt spid="37"/>
                                        </p:tgtEl>
                                      </p:cBhvr>
                                    </p:animEffect>
                                  </p:childTnLst>
                                </p:cTn>
                              </p:par>
                            </p:childTnLst>
                          </p:cTn>
                        </p:par>
                      </p:childTnLst>
                    </p:cTn>
                  </p:par>
                  <p:par>
                    <p:cTn id="96" fill="hold">
                      <p:stCondLst>
                        <p:cond delay="indefinite"/>
                      </p:stCondLst>
                      <p:childTnLst>
                        <p:par>
                          <p:cTn id="97" fill="hold">
                            <p:stCondLst>
                              <p:cond delay="0"/>
                            </p:stCondLst>
                            <p:childTnLst>
                              <p:par>
                                <p:cTn id="98" presetID="5" presetClass="entr" presetSubtype="10" fill="hold" grpId="0" nodeType="clickEffect">
                                  <p:stCondLst>
                                    <p:cond delay="0"/>
                                  </p:stCondLst>
                                  <p:childTnLst>
                                    <p:set>
                                      <p:cBhvr>
                                        <p:cTn id="99" dur="1" fill="hold">
                                          <p:stCondLst>
                                            <p:cond delay="0"/>
                                          </p:stCondLst>
                                        </p:cTn>
                                        <p:tgtEl>
                                          <p:spTgt spid="39"/>
                                        </p:tgtEl>
                                        <p:attrNameLst>
                                          <p:attrName>style.visibility</p:attrName>
                                        </p:attrNameLst>
                                      </p:cBhvr>
                                      <p:to>
                                        <p:strVal val="visible"/>
                                      </p:to>
                                    </p:set>
                                    <p:animEffect transition="in" filter="checkerboard(across)">
                                      <p:cBhvr>
                                        <p:cTn id="10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3" grpId="0" animBg="1"/>
      <p:bldP spid="3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00034" y="1273718"/>
            <a:ext cx="1571636" cy="15001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p:cNvCxnSpPr/>
          <p:nvPr/>
        </p:nvCxnSpPr>
        <p:spPr>
          <a:xfrm rot="5400000">
            <a:off x="965175" y="1737271"/>
            <a:ext cx="500066" cy="1588"/>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108051" y="1737271"/>
            <a:ext cx="500066" cy="158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896698" y="2202412"/>
            <a:ext cx="317716" cy="369332"/>
            <a:chOff x="896698" y="1857364"/>
            <a:chExt cx="317716" cy="369332"/>
          </a:xfrm>
        </p:grpSpPr>
        <p:cxnSp>
          <p:nvCxnSpPr>
            <p:cNvPr id="9" name="Straight Connector 8"/>
            <p:cNvCxnSpPr/>
            <p:nvPr/>
          </p:nvCxnSpPr>
          <p:spPr>
            <a:xfrm rot="5400000">
              <a:off x="1035819" y="2107397"/>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96698" y="1857364"/>
              <a:ext cx="317716" cy="369332"/>
            </a:xfrm>
            <a:prstGeom prst="rect">
              <a:avLst/>
            </a:prstGeom>
            <a:noFill/>
          </p:spPr>
          <p:txBody>
            <a:bodyPr wrap="none" rtlCol="0">
              <a:spAutoFit/>
            </a:bodyPr>
            <a:lstStyle/>
            <a:p>
              <a:r>
                <a:rPr lang="en-GB" dirty="0" smtClean="0"/>
                <a:t>A</a:t>
              </a:r>
              <a:endParaRPr lang="en-GB" dirty="0"/>
            </a:p>
          </p:txBody>
        </p:sp>
      </p:grpSp>
      <p:grpSp>
        <p:nvGrpSpPr>
          <p:cNvPr id="16" name="Group 15"/>
          <p:cNvGrpSpPr/>
          <p:nvPr/>
        </p:nvGrpSpPr>
        <p:grpSpPr>
          <a:xfrm>
            <a:off x="1214414" y="2202412"/>
            <a:ext cx="317716" cy="369332"/>
            <a:chOff x="1214414" y="1857364"/>
            <a:chExt cx="317716" cy="369332"/>
          </a:xfrm>
        </p:grpSpPr>
        <p:cxnSp>
          <p:nvCxnSpPr>
            <p:cNvPr id="11" name="Straight Connector 10"/>
            <p:cNvCxnSpPr/>
            <p:nvPr/>
          </p:nvCxnSpPr>
          <p:spPr>
            <a:xfrm rot="5400000">
              <a:off x="1178695" y="2106603"/>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14414" y="1857364"/>
              <a:ext cx="317716" cy="369332"/>
            </a:xfrm>
            <a:prstGeom prst="rect">
              <a:avLst/>
            </a:prstGeom>
            <a:noFill/>
          </p:spPr>
          <p:txBody>
            <a:bodyPr wrap="none" rtlCol="0">
              <a:spAutoFit/>
            </a:bodyPr>
            <a:lstStyle/>
            <a:p>
              <a:r>
                <a:rPr lang="en-GB" dirty="0" smtClean="0"/>
                <a:t>B</a:t>
              </a:r>
              <a:endParaRPr lang="en-GB" dirty="0"/>
            </a:p>
          </p:txBody>
        </p:sp>
      </p:grpSp>
      <p:sp>
        <p:nvSpPr>
          <p:cNvPr id="18" name="TextBox 17"/>
          <p:cNvSpPr txBox="1"/>
          <p:nvPr/>
        </p:nvSpPr>
        <p:spPr>
          <a:xfrm>
            <a:off x="357158" y="773652"/>
            <a:ext cx="2369046" cy="369332"/>
          </a:xfrm>
          <a:prstGeom prst="rect">
            <a:avLst/>
          </a:prstGeom>
          <a:noFill/>
        </p:spPr>
        <p:txBody>
          <a:bodyPr wrap="none" rtlCol="0">
            <a:spAutoFit/>
          </a:bodyPr>
          <a:lstStyle/>
          <a:p>
            <a:r>
              <a:rPr lang="en-GB" dirty="0" smtClean="0"/>
              <a:t>Lined up chromosomes</a:t>
            </a:r>
            <a:endParaRPr lang="en-GB" dirty="0"/>
          </a:p>
        </p:txBody>
      </p:sp>
      <p:sp>
        <p:nvSpPr>
          <p:cNvPr id="19" name="Oval 18"/>
          <p:cNvSpPr/>
          <p:nvPr/>
        </p:nvSpPr>
        <p:spPr>
          <a:xfrm>
            <a:off x="2928926" y="1345156"/>
            <a:ext cx="1214446" cy="12144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4643438" y="1345156"/>
            <a:ext cx="1214446" cy="12144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4643438" y="2702478"/>
            <a:ext cx="1214446" cy="12144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6072198" y="1273718"/>
            <a:ext cx="1214446" cy="12144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6072198" y="2631040"/>
            <a:ext cx="1214446" cy="12144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642910" y="4345552"/>
            <a:ext cx="6811673" cy="369332"/>
          </a:xfrm>
          <a:prstGeom prst="rect">
            <a:avLst/>
          </a:prstGeom>
          <a:noFill/>
        </p:spPr>
        <p:txBody>
          <a:bodyPr wrap="none" rtlCol="0">
            <a:spAutoFit/>
          </a:bodyPr>
          <a:lstStyle/>
          <a:p>
            <a:r>
              <a:rPr lang="en-GB" dirty="0" smtClean="0"/>
              <a:t>Alternatively the chromosomes may line up the other way around........</a:t>
            </a:r>
            <a:endParaRPr lang="en-GB" dirty="0"/>
          </a:p>
        </p:txBody>
      </p:sp>
      <p:sp>
        <p:nvSpPr>
          <p:cNvPr id="26" name="Oval 25"/>
          <p:cNvSpPr/>
          <p:nvPr/>
        </p:nvSpPr>
        <p:spPr>
          <a:xfrm>
            <a:off x="500034" y="4786322"/>
            <a:ext cx="1571636" cy="15001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Connector 26"/>
          <p:cNvCxnSpPr/>
          <p:nvPr/>
        </p:nvCxnSpPr>
        <p:spPr>
          <a:xfrm rot="5400000">
            <a:off x="965175" y="5249875"/>
            <a:ext cx="500066"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108051" y="5249875"/>
            <a:ext cx="500066" cy="1588"/>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896698" y="5715016"/>
            <a:ext cx="317716" cy="369332"/>
            <a:chOff x="896698" y="1857364"/>
            <a:chExt cx="317716" cy="369332"/>
          </a:xfrm>
        </p:grpSpPr>
        <p:cxnSp>
          <p:nvCxnSpPr>
            <p:cNvPr id="30" name="Straight Connector 29"/>
            <p:cNvCxnSpPr/>
            <p:nvPr/>
          </p:nvCxnSpPr>
          <p:spPr>
            <a:xfrm rot="5400000">
              <a:off x="1035819" y="2107397"/>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96698" y="1857364"/>
              <a:ext cx="317716" cy="369332"/>
            </a:xfrm>
            <a:prstGeom prst="rect">
              <a:avLst/>
            </a:prstGeom>
            <a:noFill/>
          </p:spPr>
          <p:txBody>
            <a:bodyPr wrap="none" rtlCol="0">
              <a:spAutoFit/>
            </a:bodyPr>
            <a:lstStyle/>
            <a:p>
              <a:r>
                <a:rPr lang="en-GB" dirty="0" smtClean="0"/>
                <a:t>A</a:t>
              </a:r>
              <a:endParaRPr lang="en-GB" dirty="0"/>
            </a:p>
          </p:txBody>
        </p:sp>
      </p:grpSp>
      <p:grpSp>
        <p:nvGrpSpPr>
          <p:cNvPr id="32" name="Group 31"/>
          <p:cNvGrpSpPr/>
          <p:nvPr/>
        </p:nvGrpSpPr>
        <p:grpSpPr>
          <a:xfrm>
            <a:off x="1214414" y="5715016"/>
            <a:ext cx="317716" cy="369332"/>
            <a:chOff x="1214414" y="1857364"/>
            <a:chExt cx="317716" cy="369332"/>
          </a:xfrm>
        </p:grpSpPr>
        <p:cxnSp>
          <p:nvCxnSpPr>
            <p:cNvPr id="33" name="Straight Connector 32"/>
            <p:cNvCxnSpPr/>
            <p:nvPr/>
          </p:nvCxnSpPr>
          <p:spPr>
            <a:xfrm rot="5400000">
              <a:off x="1178695" y="2106603"/>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214414" y="1857364"/>
              <a:ext cx="317716" cy="369332"/>
            </a:xfrm>
            <a:prstGeom prst="rect">
              <a:avLst/>
            </a:prstGeom>
            <a:noFill/>
          </p:spPr>
          <p:txBody>
            <a:bodyPr wrap="none" rtlCol="0">
              <a:spAutoFit/>
            </a:bodyPr>
            <a:lstStyle/>
            <a:p>
              <a:r>
                <a:rPr lang="en-GB" dirty="0" smtClean="0"/>
                <a:t>B</a:t>
              </a:r>
              <a:endParaRPr lang="en-GB" dirty="0"/>
            </a:p>
          </p:txBody>
        </p:sp>
      </p:grpSp>
      <p:cxnSp>
        <p:nvCxnSpPr>
          <p:cNvPr id="35" name="Straight Connector 34"/>
          <p:cNvCxnSpPr/>
          <p:nvPr/>
        </p:nvCxnSpPr>
        <p:spPr>
          <a:xfrm rot="5400000">
            <a:off x="3251191" y="1665833"/>
            <a:ext cx="500066" cy="1588"/>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3254152" y="1988098"/>
            <a:ext cx="317716" cy="369332"/>
            <a:chOff x="896698" y="1857364"/>
            <a:chExt cx="317716" cy="369332"/>
          </a:xfrm>
        </p:grpSpPr>
        <p:cxnSp>
          <p:nvCxnSpPr>
            <p:cNvPr id="37" name="Straight Connector 36"/>
            <p:cNvCxnSpPr/>
            <p:nvPr/>
          </p:nvCxnSpPr>
          <p:spPr>
            <a:xfrm rot="5400000">
              <a:off x="1035819" y="2107397"/>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96698" y="1857364"/>
              <a:ext cx="317716" cy="369332"/>
            </a:xfrm>
            <a:prstGeom prst="rect">
              <a:avLst/>
            </a:prstGeom>
            <a:noFill/>
          </p:spPr>
          <p:txBody>
            <a:bodyPr wrap="none" rtlCol="0">
              <a:spAutoFit/>
            </a:bodyPr>
            <a:lstStyle/>
            <a:p>
              <a:r>
                <a:rPr lang="en-GB" dirty="0" smtClean="0"/>
                <a:t>A</a:t>
              </a:r>
              <a:endParaRPr lang="en-GB" dirty="0"/>
            </a:p>
          </p:txBody>
        </p:sp>
      </p:grpSp>
      <p:cxnSp>
        <p:nvCxnSpPr>
          <p:cNvPr id="39" name="Straight Connector 38"/>
          <p:cNvCxnSpPr/>
          <p:nvPr/>
        </p:nvCxnSpPr>
        <p:spPr>
          <a:xfrm rot="5400000">
            <a:off x="3290665" y="3011013"/>
            <a:ext cx="500066" cy="158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3397028" y="3476154"/>
            <a:ext cx="317716" cy="369332"/>
            <a:chOff x="1214414" y="1857364"/>
            <a:chExt cx="317716" cy="369332"/>
          </a:xfrm>
        </p:grpSpPr>
        <p:cxnSp>
          <p:nvCxnSpPr>
            <p:cNvPr id="41" name="Straight Connector 40"/>
            <p:cNvCxnSpPr/>
            <p:nvPr/>
          </p:nvCxnSpPr>
          <p:spPr>
            <a:xfrm rot="5400000">
              <a:off x="1178695" y="2106603"/>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214414" y="1857364"/>
              <a:ext cx="317716" cy="369332"/>
            </a:xfrm>
            <a:prstGeom prst="rect">
              <a:avLst/>
            </a:prstGeom>
            <a:noFill/>
          </p:spPr>
          <p:txBody>
            <a:bodyPr wrap="none" rtlCol="0">
              <a:spAutoFit/>
            </a:bodyPr>
            <a:lstStyle/>
            <a:p>
              <a:r>
                <a:rPr lang="en-GB" dirty="0" smtClean="0"/>
                <a:t>B</a:t>
              </a:r>
              <a:endParaRPr lang="en-GB" dirty="0"/>
            </a:p>
          </p:txBody>
        </p:sp>
      </p:grpSp>
      <p:cxnSp>
        <p:nvCxnSpPr>
          <p:cNvPr id="44" name="Straight Connector 43"/>
          <p:cNvCxnSpPr/>
          <p:nvPr/>
        </p:nvCxnSpPr>
        <p:spPr>
          <a:xfrm rot="5400000">
            <a:off x="893737" y="1737271"/>
            <a:ext cx="500066" cy="1588"/>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179489" y="1737271"/>
            <a:ext cx="500066" cy="158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a:xfrm>
            <a:off x="714348" y="2202412"/>
            <a:ext cx="317716" cy="369332"/>
            <a:chOff x="896698" y="1857364"/>
            <a:chExt cx="317716" cy="369332"/>
          </a:xfrm>
        </p:grpSpPr>
        <p:cxnSp>
          <p:nvCxnSpPr>
            <p:cNvPr id="47" name="Straight Connector 46"/>
            <p:cNvCxnSpPr/>
            <p:nvPr/>
          </p:nvCxnSpPr>
          <p:spPr>
            <a:xfrm rot="5400000">
              <a:off x="1035819" y="2107397"/>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96698" y="1857364"/>
              <a:ext cx="317716" cy="369332"/>
            </a:xfrm>
            <a:prstGeom prst="rect">
              <a:avLst/>
            </a:prstGeom>
            <a:noFill/>
          </p:spPr>
          <p:txBody>
            <a:bodyPr wrap="none" rtlCol="0">
              <a:spAutoFit/>
            </a:bodyPr>
            <a:lstStyle/>
            <a:p>
              <a:r>
                <a:rPr lang="en-GB" dirty="0" smtClean="0"/>
                <a:t>A</a:t>
              </a:r>
              <a:endParaRPr lang="en-GB" dirty="0"/>
            </a:p>
          </p:txBody>
        </p:sp>
      </p:grpSp>
      <p:grpSp>
        <p:nvGrpSpPr>
          <p:cNvPr id="49" name="Group 48"/>
          <p:cNvGrpSpPr/>
          <p:nvPr/>
        </p:nvGrpSpPr>
        <p:grpSpPr>
          <a:xfrm>
            <a:off x="1428728" y="2202412"/>
            <a:ext cx="317716" cy="369332"/>
            <a:chOff x="1214414" y="1857364"/>
            <a:chExt cx="317716" cy="369332"/>
          </a:xfrm>
        </p:grpSpPr>
        <p:cxnSp>
          <p:nvCxnSpPr>
            <p:cNvPr id="50" name="Straight Connector 49"/>
            <p:cNvCxnSpPr/>
            <p:nvPr/>
          </p:nvCxnSpPr>
          <p:spPr>
            <a:xfrm rot="5400000">
              <a:off x="1178695" y="2106603"/>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214414" y="1857364"/>
              <a:ext cx="317716" cy="369332"/>
            </a:xfrm>
            <a:prstGeom prst="rect">
              <a:avLst/>
            </a:prstGeom>
            <a:noFill/>
          </p:spPr>
          <p:txBody>
            <a:bodyPr wrap="none" rtlCol="0">
              <a:spAutoFit/>
            </a:bodyPr>
            <a:lstStyle/>
            <a:p>
              <a:r>
                <a:rPr lang="en-GB" dirty="0" smtClean="0"/>
                <a:t>B</a:t>
              </a:r>
              <a:endParaRPr lang="en-GB" dirty="0"/>
            </a:p>
          </p:txBody>
        </p:sp>
      </p:grpSp>
      <p:cxnSp>
        <p:nvCxnSpPr>
          <p:cNvPr id="52" name="Straight Connector 51"/>
          <p:cNvCxnSpPr/>
          <p:nvPr/>
        </p:nvCxnSpPr>
        <p:spPr>
          <a:xfrm rot="5400000">
            <a:off x="3465505" y="1665833"/>
            <a:ext cx="500066" cy="1588"/>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3468466" y="1988098"/>
            <a:ext cx="317716" cy="369332"/>
            <a:chOff x="896698" y="1857364"/>
            <a:chExt cx="317716" cy="369332"/>
          </a:xfrm>
        </p:grpSpPr>
        <p:cxnSp>
          <p:nvCxnSpPr>
            <p:cNvPr id="54" name="Straight Connector 53"/>
            <p:cNvCxnSpPr/>
            <p:nvPr/>
          </p:nvCxnSpPr>
          <p:spPr>
            <a:xfrm rot="5400000">
              <a:off x="1035819" y="2107397"/>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896698" y="1857364"/>
              <a:ext cx="317716" cy="369332"/>
            </a:xfrm>
            <a:prstGeom prst="rect">
              <a:avLst/>
            </a:prstGeom>
            <a:noFill/>
          </p:spPr>
          <p:txBody>
            <a:bodyPr wrap="none" rtlCol="0">
              <a:spAutoFit/>
            </a:bodyPr>
            <a:lstStyle/>
            <a:p>
              <a:r>
                <a:rPr lang="en-GB" dirty="0" smtClean="0"/>
                <a:t>A</a:t>
              </a:r>
              <a:endParaRPr lang="en-GB" dirty="0"/>
            </a:p>
          </p:txBody>
        </p:sp>
      </p:grpSp>
      <p:sp>
        <p:nvSpPr>
          <p:cNvPr id="56" name="Oval 55"/>
          <p:cNvSpPr/>
          <p:nvPr/>
        </p:nvSpPr>
        <p:spPr>
          <a:xfrm>
            <a:off x="3081326" y="2702478"/>
            <a:ext cx="1214446" cy="12144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7" name="Straight Connector 56"/>
          <p:cNvCxnSpPr/>
          <p:nvPr/>
        </p:nvCxnSpPr>
        <p:spPr>
          <a:xfrm rot="5400000">
            <a:off x="3443065" y="3011013"/>
            <a:ext cx="500066" cy="158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58" name="Group 57"/>
          <p:cNvGrpSpPr/>
          <p:nvPr/>
        </p:nvGrpSpPr>
        <p:grpSpPr>
          <a:xfrm>
            <a:off x="3549428" y="3476154"/>
            <a:ext cx="317716" cy="369332"/>
            <a:chOff x="1214414" y="1857364"/>
            <a:chExt cx="317716" cy="369332"/>
          </a:xfrm>
        </p:grpSpPr>
        <p:cxnSp>
          <p:nvCxnSpPr>
            <p:cNvPr id="59" name="Straight Connector 58"/>
            <p:cNvCxnSpPr/>
            <p:nvPr/>
          </p:nvCxnSpPr>
          <p:spPr>
            <a:xfrm rot="5400000">
              <a:off x="1178695" y="2106603"/>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214414" y="1857364"/>
              <a:ext cx="317716" cy="369332"/>
            </a:xfrm>
            <a:prstGeom prst="rect">
              <a:avLst/>
            </a:prstGeom>
            <a:noFill/>
          </p:spPr>
          <p:txBody>
            <a:bodyPr wrap="none" rtlCol="0">
              <a:spAutoFit/>
            </a:bodyPr>
            <a:lstStyle/>
            <a:p>
              <a:r>
                <a:rPr lang="en-GB" dirty="0" smtClean="0"/>
                <a:t>B</a:t>
              </a:r>
              <a:endParaRPr lang="en-GB" dirty="0"/>
            </a:p>
          </p:txBody>
        </p:sp>
      </p:grpSp>
      <p:cxnSp>
        <p:nvCxnSpPr>
          <p:cNvPr id="61" name="Straight Connector 60"/>
          <p:cNvCxnSpPr/>
          <p:nvPr/>
        </p:nvCxnSpPr>
        <p:spPr>
          <a:xfrm rot="5400000">
            <a:off x="5037141" y="1737271"/>
            <a:ext cx="500066" cy="1588"/>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5040102" y="2059536"/>
            <a:ext cx="317716" cy="369332"/>
            <a:chOff x="896698" y="1857364"/>
            <a:chExt cx="317716" cy="369332"/>
          </a:xfrm>
        </p:grpSpPr>
        <p:cxnSp>
          <p:nvCxnSpPr>
            <p:cNvPr id="63" name="Straight Connector 62"/>
            <p:cNvCxnSpPr/>
            <p:nvPr/>
          </p:nvCxnSpPr>
          <p:spPr>
            <a:xfrm rot="5400000">
              <a:off x="1035819" y="2107397"/>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896698" y="1857364"/>
              <a:ext cx="317716" cy="369332"/>
            </a:xfrm>
            <a:prstGeom prst="rect">
              <a:avLst/>
            </a:prstGeom>
            <a:noFill/>
          </p:spPr>
          <p:txBody>
            <a:bodyPr wrap="none" rtlCol="0">
              <a:spAutoFit/>
            </a:bodyPr>
            <a:lstStyle/>
            <a:p>
              <a:r>
                <a:rPr lang="en-GB" dirty="0" smtClean="0"/>
                <a:t>A</a:t>
              </a:r>
              <a:endParaRPr lang="en-GB" dirty="0"/>
            </a:p>
          </p:txBody>
        </p:sp>
      </p:grpSp>
      <p:cxnSp>
        <p:nvCxnSpPr>
          <p:cNvPr id="65" name="Straight Connector 64"/>
          <p:cNvCxnSpPr/>
          <p:nvPr/>
        </p:nvCxnSpPr>
        <p:spPr>
          <a:xfrm rot="5400000">
            <a:off x="6465901" y="1665833"/>
            <a:ext cx="500066" cy="1588"/>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66" name="Group 65"/>
          <p:cNvGrpSpPr/>
          <p:nvPr/>
        </p:nvGrpSpPr>
        <p:grpSpPr>
          <a:xfrm>
            <a:off x="6468862" y="1988098"/>
            <a:ext cx="317716" cy="369332"/>
            <a:chOff x="896698" y="1857364"/>
            <a:chExt cx="317716" cy="369332"/>
          </a:xfrm>
        </p:grpSpPr>
        <p:cxnSp>
          <p:nvCxnSpPr>
            <p:cNvPr id="67" name="Straight Connector 66"/>
            <p:cNvCxnSpPr/>
            <p:nvPr/>
          </p:nvCxnSpPr>
          <p:spPr>
            <a:xfrm rot="5400000">
              <a:off x="1035819" y="2107397"/>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896698" y="1857364"/>
              <a:ext cx="317716" cy="369332"/>
            </a:xfrm>
            <a:prstGeom prst="rect">
              <a:avLst/>
            </a:prstGeom>
            <a:noFill/>
          </p:spPr>
          <p:txBody>
            <a:bodyPr wrap="none" rtlCol="0">
              <a:spAutoFit/>
            </a:bodyPr>
            <a:lstStyle/>
            <a:p>
              <a:r>
                <a:rPr lang="en-GB" dirty="0" smtClean="0"/>
                <a:t>A</a:t>
              </a:r>
              <a:endParaRPr lang="en-GB" dirty="0"/>
            </a:p>
          </p:txBody>
        </p:sp>
      </p:grpSp>
      <p:cxnSp>
        <p:nvCxnSpPr>
          <p:cNvPr id="69" name="Straight Connector 68"/>
          <p:cNvCxnSpPr/>
          <p:nvPr/>
        </p:nvCxnSpPr>
        <p:spPr>
          <a:xfrm rot="5400000">
            <a:off x="5005177" y="3023155"/>
            <a:ext cx="500066" cy="158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5111540" y="3488296"/>
            <a:ext cx="317716" cy="369332"/>
            <a:chOff x="1214414" y="1857364"/>
            <a:chExt cx="317716" cy="369332"/>
          </a:xfrm>
        </p:grpSpPr>
        <p:cxnSp>
          <p:nvCxnSpPr>
            <p:cNvPr id="71" name="Straight Connector 70"/>
            <p:cNvCxnSpPr/>
            <p:nvPr/>
          </p:nvCxnSpPr>
          <p:spPr>
            <a:xfrm rot="5400000">
              <a:off x="1178695" y="2106603"/>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1214414" y="1857364"/>
              <a:ext cx="317716" cy="369332"/>
            </a:xfrm>
            <a:prstGeom prst="rect">
              <a:avLst/>
            </a:prstGeom>
            <a:noFill/>
          </p:spPr>
          <p:txBody>
            <a:bodyPr wrap="none" rtlCol="0">
              <a:spAutoFit/>
            </a:bodyPr>
            <a:lstStyle/>
            <a:p>
              <a:r>
                <a:rPr lang="en-GB" dirty="0" smtClean="0"/>
                <a:t>B</a:t>
              </a:r>
              <a:endParaRPr lang="en-GB" dirty="0"/>
            </a:p>
          </p:txBody>
        </p:sp>
      </p:grpSp>
      <p:cxnSp>
        <p:nvCxnSpPr>
          <p:cNvPr id="73" name="Straight Connector 72"/>
          <p:cNvCxnSpPr/>
          <p:nvPr/>
        </p:nvCxnSpPr>
        <p:spPr>
          <a:xfrm rot="5400000">
            <a:off x="6465901" y="3011013"/>
            <a:ext cx="500066" cy="158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6572264" y="3476154"/>
            <a:ext cx="317716" cy="369332"/>
            <a:chOff x="1214414" y="1857364"/>
            <a:chExt cx="317716" cy="369332"/>
          </a:xfrm>
        </p:grpSpPr>
        <p:cxnSp>
          <p:nvCxnSpPr>
            <p:cNvPr id="75" name="Straight Connector 74"/>
            <p:cNvCxnSpPr/>
            <p:nvPr/>
          </p:nvCxnSpPr>
          <p:spPr>
            <a:xfrm rot="5400000">
              <a:off x="1178695" y="2106603"/>
              <a:ext cx="21431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1214414" y="1857364"/>
              <a:ext cx="317716" cy="369332"/>
            </a:xfrm>
            <a:prstGeom prst="rect">
              <a:avLst/>
            </a:prstGeom>
            <a:noFill/>
          </p:spPr>
          <p:txBody>
            <a:bodyPr wrap="none" rtlCol="0">
              <a:spAutoFit/>
            </a:bodyPr>
            <a:lstStyle/>
            <a:p>
              <a:r>
                <a:rPr lang="en-GB" dirty="0" smtClean="0"/>
                <a:t>B</a:t>
              </a:r>
              <a:endParaRPr lang="en-GB" dirty="0"/>
            </a:p>
          </p:txBody>
        </p:sp>
      </p:grpSp>
      <p:sp>
        <p:nvSpPr>
          <p:cNvPr id="77" name="TextBox 76"/>
          <p:cNvSpPr txBox="1"/>
          <p:nvPr/>
        </p:nvSpPr>
        <p:spPr>
          <a:xfrm>
            <a:off x="2982714" y="885431"/>
            <a:ext cx="1074333" cy="369332"/>
          </a:xfrm>
          <a:prstGeom prst="rect">
            <a:avLst/>
          </a:prstGeom>
          <a:noFill/>
        </p:spPr>
        <p:txBody>
          <a:bodyPr wrap="none" rtlCol="0">
            <a:spAutoFit/>
          </a:bodyPr>
          <a:lstStyle/>
          <a:p>
            <a:r>
              <a:rPr lang="en-GB" dirty="0" smtClean="0"/>
              <a:t>Meiosis 1</a:t>
            </a:r>
            <a:endParaRPr lang="en-GB" dirty="0"/>
          </a:p>
        </p:txBody>
      </p:sp>
      <p:sp>
        <p:nvSpPr>
          <p:cNvPr id="78" name="TextBox 77"/>
          <p:cNvSpPr txBox="1"/>
          <p:nvPr/>
        </p:nvSpPr>
        <p:spPr>
          <a:xfrm>
            <a:off x="5357818" y="845090"/>
            <a:ext cx="1074333" cy="369332"/>
          </a:xfrm>
          <a:prstGeom prst="rect">
            <a:avLst/>
          </a:prstGeom>
          <a:noFill/>
        </p:spPr>
        <p:txBody>
          <a:bodyPr wrap="none" rtlCol="0">
            <a:spAutoFit/>
          </a:bodyPr>
          <a:lstStyle/>
          <a:p>
            <a:r>
              <a:rPr lang="en-GB" dirty="0" smtClean="0"/>
              <a:t>Meiosis 2</a:t>
            </a:r>
            <a:endParaRPr lang="en-GB" dirty="0"/>
          </a:p>
        </p:txBody>
      </p:sp>
      <p:cxnSp>
        <p:nvCxnSpPr>
          <p:cNvPr id="80" name="Straight Arrow Connector 79"/>
          <p:cNvCxnSpPr>
            <a:stCxn id="4" idx="6"/>
          </p:cNvCxnSpPr>
          <p:nvPr/>
        </p:nvCxnSpPr>
        <p:spPr>
          <a:xfrm flipV="1">
            <a:off x="2071670" y="1845222"/>
            <a:ext cx="785818" cy="178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4" idx="6"/>
          </p:cNvCxnSpPr>
          <p:nvPr/>
        </p:nvCxnSpPr>
        <p:spPr>
          <a:xfrm>
            <a:off x="2071670" y="2023817"/>
            <a:ext cx="1071570" cy="10358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4" name="Freeform 83"/>
          <p:cNvSpPr/>
          <p:nvPr/>
        </p:nvSpPr>
        <p:spPr>
          <a:xfrm>
            <a:off x="1191898" y="1299789"/>
            <a:ext cx="139361" cy="1465730"/>
          </a:xfrm>
          <a:custGeom>
            <a:avLst/>
            <a:gdLst>
              <a:gd name="connsiteX0" fmla="*/ 139361 w 139361"/>
              <a:gd name="connsiteY0" fmla="*/ 0 h 1465730"/>
              <a:gd name="connsiteX1" fmla="*/ 125914 w 139361"/>
              <a:gd name="connsiteY1" fmla="*/ 40341 h 1465730"/>
              <a:gd name="connsiteX2" fmla="*/ 112467 w 139361"/>
              <a:gd name="connsiteY2" fmla="*/ 121024 h 1465730"/>
              <a:gd name="connsiteX3" fmla="*/ 58678 w 139361"/>
              <a:gd name="connsiteY3" fmla="*/ 147918 h 1465730"/>
              <a:gd name="connsiteX4" fmla="*/ 72126 w 139361"/>
              <a:gd name="connsiteY4" fmla="*/ 188259 h 1465730"/>
              <a:gd name="connsiteX5" fmla="*/ 112467 w 139361"/>
              <a:gd name="connsiteY5" fmla="*/ 228600 h 1465730"/>
              <a:gd name="connsiteX6" fmla="*/ 125914 w 139361"/>
              <a:gd name="connsiteY6" fmla="*/ 430306 h 1465730"/>
              <a:gd name="connsiteX7" fmla="*/ 112467 w 139361"/>
              <a:gd name="connsiteY7" fmla="*/ 510988 h 1465730"/>
              <a:gd name="connsiteX8" fmla="*/ 85573 w 139361"/>
              <a:gd name="connsiteY8" fmla="*/ 537883 h 1465730"/>
              <a:gd name="connsiteX9" fmla="*/ 58678 w 139361"/>
              <a:gd name="connsiteY9" fmla="*/ 618565 h 1465730"/>
              <a:gd name="connsiteX10" fmla="*/ 72126 w 139361"/>
              <a:gd name="connsiteY10" fmla="*/ 887506 h 1465730"/>
              <a:gd name="connsiteX11" fmla="*/ 72126 w 139361"/>
              <a:gd name="connsiteY11" fmla="*/ 1008530 h 1465730"/>
              <a:gd name="connsiteX12" fmla="*/ 31784 w 139361"/>
              <a:gd name="connsiteY12" fmla="*/ 1021977 h 1465730"/>
              <a:gd name="connsiteX13" fmla="*/ 31784 w 139361"/>
              <a:gd name="connsiteY13" fmla="*/ 1250577 h 1465730"/>
              <a:gd name="connsiteX14" fmla="*/ 45231 w 139361"/>
              <a:gd name="connsiteY14" fmla="*/ 1290918 h 1465730"/>
              <a:gd name="connsiteX15" fmla="*/ 45231 w 139361"/>
              <a:gd name="connsiteY15" fmla="*/ 1465730 h 146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9361" h="1465730">
                <a:moveTo>
                  <a:pt x="139361" y="0"/>
                </a:moveTo>
                <a:cubicBezTo>
                  <a:pt x="134879" y="13447"/>
                  <a:pt x="128989" y="26504"/>
                  <a:pt x="125914" y="40341"/>
                </a:cubicBezTo>
                <a:cubicBezTo>
                  <a:pt x="119999" y="66957"/>
                  <a:pt x="126918" y="97903"/>
                  <a:pt x="112467" y="121024"/>
                </a:cubicBezTo>
                <a:cubicBezTo>
                  <a:pt x="101843" y="138023"/>
                  <a:pt x="76608" y="138953"/>
                  <a:pt x="58678" y="147918"/>
                </a:cubicBezTo>
                <a:cubicBezTo>
                  <a:pt x="63161" y="161365"/>
                  <a:pt x="64263" y="176465"/>
                  <a:pt x="72126" y="188259"/>
                </a:cubicBezTo>
                <a:cubicBezTo>
                  <a:pt x="82675" y="204082"/>
                  <a:pt x="108342" y="210036"/>
                  <a:pt x="112467" y="228600"/>
                </a:cubicBezTo>
                <a:cubicBezTo>
                  <a:pt x="127085" y="294380"/>
                  <a:pt x="121432" y="363071"/>
                  <a:pt x="125914" y="430306"/>
                </a:cubicBezTo>
                <a:cubicBezTo>
                  <a:pt x="121432" y="457200"/>
                  <a:pt x="122040" y="485459"/>
                  <a:pt x="112467" y="510988"/>
                </a:cubicBezTo>
                <a:cubicBezTo>
                  <a:pt x="108015" y="522859"/>
                  <a:pt x="91243" y="526543"/>
                  <a:pt x="85573" y="537883"/>
                </a:cubicBezTo>
                <a:cubicBezTo>
                  <a:pt x="72895" y="563239"/>
                  <a:pt x="58678" y="618565"/>
                  <a:pt x="58678" y="618565"/>
                </a:cubicBezTo>
                <a:cubicBezTo>
                  <a:pt x="63161" y="708212"/>
                  <a:pt x="64350" y="798084"/>
                  <a:pt x="72126" y="887506"/>
                </a:cubicBezTo>
                <a:cubicBezTo>
                  <a:pt x="77407" y="948233"/>
                  <a:pt x="120197" y="924407"/>
                  <a:pt x="72126" y="1008530"/>
                </a:cubicBezTo>
                <a:cubicBezTo>
                  <a:pt x="65093" y="1020837"/>
                  <a:pt x="45231" y="1017495"/>
                  <a:pt x="31784" y="1021977"/>
                </a:cubicBezTo>
                <a:cubicBezTo>
                  <a:pt x="0" y="1117329"/>
                  <a:pt x="10413" y="1068922"/>
                  <a:pt x="31784" y="1250577"/>
                </a:cubicBezTo>
                <a:cubicBezTo>
                  <a:pt x="33440" y="1264654"/>
                  <a:pt x="44347" y="1276771"/>
                  <a:pt x="45231" y="1290918"/>
                </a:cubicBezTo>
                <a:cubicBezTo>
                  <a:pt x="48866" y="1349075"/>
                  <a:pt x="45231" y="1407459"/>
                  <a:pt x="45231" y="14657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86" name="Straight Arrow Connector 85"/>
          <p:cNvCxnSpPr/>
          <p:nvPr/>
        </p:nvCxnSpPr>
        <p:spPr>
          <a:xfrm>
            <a:off x="4071934" y="1630908"/>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3786182" y="1345156"/>
            <a:ext cx="264320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4143372" y="291679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3857620" y="2700890"/>
            <a:ext cx="264320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2260921" y="4988494"/>
            <a:ext cx="4004814" cy="369332"/>
          </a:xfrm>
          <a:prstGeom prst="rect">
            <a:avLst/>
          </a:prstGeom>
          <a:noFill/>
        </p:spPr>
        <p:txBody>
          <a:bodyPr wrap="none" rtlCol="0">
            <a:spAutoFit/>
          </a:bodyPr>
          <a:lstStyle/>
          <a:p>
            <a:r>
              <a:rPr lang="en-GB" dirty="0" smtClean="0"/>
              <a:t>For every chromosome this can happen</a:t>
            </a:r>
            <a:endParaRPr lang="en-GB" dirty="0"/>
          </a:p>
        </p:txBody>
      </p:sp>
      <p:sp>
        <p:nvSpPr>
          <p:cNvPr id="92" name="Title 91"/>
          <p:cNvSpPr>
            <a:spLocks noGrp="1"/>
          </p:cNvSpPr>
          <p:nvPr>
            <p:ph type="title"/>
          </p:nvPr>
        </p:nvSpPr>
        <p:spPr>
          <a:xfrm>
            <a:off x="428596" y="-285776"/>
            <a:ext cx="8229600" cy="1143000"/>
          </a:xfrm>
        </p:spPr>
        <p:txBody>
          <a:bodyPr>
            <a:normAutofit/>
          </a:bodyPr>
          <a:lstStyle/>
          <a:p>
            <a:r>
              <a:rPr lang="en-GB" sz="3200" dirty="0" smtClean="0"/>
              <a:t>Independent segregation</a:t>
            </a:r>
            <a:endParaRPr lang="en-GB" sz="32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up)">
                                      <p:cBhvr>
                                        <p:cTn id="7" dur="500"/>
                                        <p:tgtEl>
                                          <p:spTgt spid="8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8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5"/>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6"/>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9"/>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40"/>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52"/>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53"/>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56"/>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57"/>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52"/>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61"/>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62"/>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65"/>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66"/>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78"/>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86"/>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8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69"/>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70"/>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73"/>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74"/>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89"/>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23" grpId="0" animBg="1"/>
      <p:bldP spid="24" grpId="0" animBg="1"/>
      <p:bldP spid="56" grpId="0" animBg="1"/>
      <p:bldP spid="77" grpId="0"/>
      <p:bldP spid="78" grpId="0"/>
      <p:bldP spid="8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5/54/Meiosis_diagram.jpg"/>
          <p:cNvPicPr>
            <a:picLocks noChangeAspect="1" noChangeArrowheads="1"/>
          </p:cNvPicPr>
          <p:nvPr/>
        </p:nvPicPr>
        <p:blipFill>
          <a:blip r:embed="rId2" cstate="print"/>
          <a:srcRect/>
          <a:stretch>
            <a:fillRect/>
          </a:stretch>
        </p:blipFill>
        <p:spPr bwMode="auto">
          <a:xfrm>
            <a:off x="-749909" y="0"/>
            <a:ext cx="10672047" cy="68580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a:t>
            </a:r>
            <a:endParaRPr lang="en-GB" dirty="0"/>
          </a:p>
        </p:txBody>
      </p:sp>
      <p:pic>
        <p:nvPicPr>
          <p:cNvPr id="4" name="Content Placeholder 3"/>
          <p:cNvPicPr>
            <a:picLocks noGrp="1" noChangeAspect="1"/>
          </p:cNvPicPr>
          <p:nvPr>
            <p:ph idx="1"/>
          </p:nvPr>
        </p:nvPicPr>
        <p:blipFill>
          <a:blip r:embed="rId2"/>
          <a:stretch>
            <a:fillRect/>
          </a:stretch>
        </p:blipFill>
        <p:spPr>
          <a:xfrm>
            <a:off x="0" y="1772816"/>
            <a:ext cx="9165809" cy="1296144"/>
          </a:xfrm>
          <a:prstGeom prst="rect">
            <a:avLst/>
          </a:prstGeom>
        </p:spPr>
      </p:pic>
      <p:pic>
        <p:nvPicPr>
          <p:cNvPr id="5" name="Picture 4"/>
          <p:cNvPicPr>
            <a:picLocks noChangeAspect="1"/>
          </p:cNvPicPr>
          <p:nvPr/>
        </p:nvPicPr>
        <p:blipFill>
          <a:blip r:embed="rId3"/>
          <a:stretch>
            <a:fillRect/>
          </a:stretch>
        </p:blipFill>
        <p:spPr>
          <a:xfrm>
            <a:off x="61094" y="3476426"/>
            <a:ext cx="9082906" cy="1704123"/>
          </a:xfrm>
          <a:prstGeom prst="rect">
            <a:avLst/>
          </a:prstGeom>
        </p:spPr>
      </p:pic>
    </p:spTree>
    <p:extLst>
      <p:ext uri="{BB962C8B-B14F-4D97-AF65-F5344CB8AC3E}">
        <p14:creationId xmlns:p14="http://schemas.microsoft.com/office/powerpoint/2010/main" val="1729692456"/>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Genetic Variation</a:t>
            </a:r>
            <a:endParaRPr lang="en-GB" dirty="0"/>
          </a:p>
        </p:txBody>
      </p:sp>
      <p:sp>
        <p:nvSpPr>
          <p:cNvPr id="3" name="Content Placeholder 2"/>
          <p:cNvSpPr>
            <a:spLocks noGrp="1"/>
          </p:cNvSpPr>
          <p:nvPr>
            <p:ph idx="1"/>
          </p:nvPr>
        </p:nvSpPr>
        <p:spPr/>
        <p:txBody>
          <a:bodyPr>
            <a:normAutofit/>
          </a:bodyPr>
          <a:lstStyle/>
          <a:p>
            <a:r>
              <a:rPr lang="en-GB" dirty="0" smtClean="0"/>
              <a:t>Use p150-152 in your textbook</a:t>
            </a:r>
          </a:p>
          <a:p>
            <a:pPr marL="0" indent="0">
              <a:buNone/>
            </a:pPr>
            <a:endParaRPr lang="en-GB" dirty="0" smtClean="0"/>
          </a:p>
          <a:p>
            <a:r>
              <a:rPr lang="en-GB" dirty="0" smtClean="0"/>
              <a:t>Create a flow chart or storyboard that shows the stages of meiosis, ensure that the stages where variation occurs are indicated. Or label worksheet </a:t>
            </a:r>
          </a:p>
          <a:p>
            <a:r>
              <a:rPr lang="en-GB" dirty="0" smtClean="0"/>
              <a:t>Answer question 2 </a:t>
            </a:r>
          </a:p>
          <a:p>
            <a:r>
              <a:rPr lang="en-GB" dirty="0" smtClean="0"/>
              <a:t>Complete exam questions</a:t>
            </a: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19113" y="496888"/>
            <a:ext cx="8374062"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000" dirty="0">
                <a:cs typeface="Arial" panose="020B0604020202020204" pitchFamily="34" charset="0"/>
              </a:rPr>
              <a:t>Meiosis leads to variation among the offspring of sexual reproduction in 3 ways:</a:t>
            </a:r>
          </a:p>
          <a:p>
            <a:pPr eaLnBrk="1" hangingPunct="1"/>
            <a:endParaRPr lang="en-GB" altLang="en-US" sz="2000" dirty="0">
              <a:cs typeface="Arial" panose="020B0604020202020204" pitchFamily="34" charset="0"/>
            </a:endParaRPr>
          </a:p>
          <a:p>
            <a:pPr eaLnBrk="1" hangingPunct="1"/>
            <a:r>
              <a:rPr lang="en-GB" altLang="en-US" sz="2000" b="1" dirty="0">
                <a:solidFill>
                  <a:schemeClr val="accent2"/>
                </a:solidFill>
                <a:cs typeface="Arial" panose="020B0604020202020204" pitchFamily="34" charset="0"/>
              </a:rPr>
              <a:t>Crossing over</a:t>
            </a:r>
            <a:r>
              <a:rPr lang="en-GB" altLang="en-US" sz="2000" dirty="0">
                <a:cs typeface="Arial" panose="020B0604020202020204" pitchFamily="34" charset="0"/>
              </a:rPr>
              <a:t> – crossing over of genes from one chromatid of one chromosome to the chromatid of the other homologous chromosome</a:t>
            </a:r>
          </a:p>
          <a:p>
            <a:pPr eaLnBrk="1" hangingPunct="1"/>
            <a:endParaRPr lang="en-GB" altLang="en-US" sz="2000" dirty="0">
              <a:cs typeface="Arial" panose="020B0604020202020204" pitchFamily="34" charset="0"/>
            </a:endParaRPr>
          </a:p>
          <a:p>
            <a:pPr eaLnBrk="1" hangingPunct="1"/>
            <a:r>
              <a:rPr lang="en-GB" altLang="en-US" sz="2000" b="1" dirty="0">
                <a:solidFill>
                  <a:schemeClr val="accent2"/>
                </a:solidFill>
                <a:cs typeface="Arial" panose="020B0604020202020204" pitchFamily="34" charset="0"/>
              </a:rPr>
              <a:t>Reduction and fusion of gametes</a:t>
            </a:r>
            <a:r>
              <a:rPr lang="en-GB" altLang="en-US" sz="2000" dirty="0">
                <a:cs typeface="Arial" panose="020B0604020202020204" pitchFamily="34" charset="0"/>
              </a:rPr>
              <a:t> from different individuals – gametes have haploid number of chromosomes – allows a gamete from one of these cells to fuse with another cell with a different haploid set, producing a zygote which has the normal diploid number of chromosomes but a new combination of genes</a:t>
            </a:r>
          </a:p>
          <a:p>
            <a:pPr eaLnBrk="1" hangingPunct="1"/>
            <a:endParaRPr lang="en-GB" altLang="en-US" sz="2000" dirty="0">
              <a:cs typeface="Arial" panose="020B0604020202020204" pitchFamily="34" charset="0"/>
            </a:endParaRPr>
          </a:p>
          <a:p>
            <a:pPr eaLnBrk="1" hangingPunct="1"/>
            <a:r>
              <a:rPr lang="en-GB" altLang="en-US" sz="2000" b="1" dirty="0">
                <a:solidFill>
                  <a:schemeClr val="accent2"/>
                </a:solidFill>
                <a:cs typeface="Arial" panose="020B0604020202020204" pitchFamily="34" charset="0"/>
              </a:rPr>
              <a:t>Independent (random) assortment</a:t>
            </a:r>
            <a:r>
              <a:rPr lang="en-GB" altLang="en-US" sz="2000" dirty="0">
                <a:cs typeface="Arial" panose="020B0604020202020204" pitchFamily="34" charset="0"/>
              </a:rPr>
              <a:t> – when the chromosomes line up as pairs at the equator (metaphase I) of the spindle, it is by chance which “way round” each pair lies.</a:t>
            </a:r>
          </a:p>
        </p:txBody>
      </p:sp>
    </p:spTree>
    <p:extLst>
      <p:ext uri="{BB962C8B-B14F-4D97-AF65-F5344CB8AC3E}">
        <p14:creationId xmlns:p14="http://schemas.microsoft.com/office/powerpoint/2010/main" val="1573075918"/>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07173"/>
            <a:ext cx="8229600" cy="1143000"/>
          </a:xfrm>
        </p:spPr>
        <p:txBody>
          <a:bodyPr/>
          <a:lstStyle/>
          <a:p>
            <a:pPr algn="l"/>
            <a:endParaRPr lang="en-GB" dirty="0"/>
          </a:p>
        </p:txBody>
      </p:sp>
      <p:sp>
        <p:nvSpPr>
          <p:cNvPr id="3" name="Content Placeholder 2"/>
          <p:cNvSpPr>
            <a:spLocks noGrp="1"/>
          </p:cNvSpPr>
          <p:nvPr>
            <p:ph sz="half" idx="1"/>
          </p:nvPr>
        </p:nvSpPr>
        <p:spPr>
          <a:xfrm>
            <a:off x="357158" y="1071546"/>
            <a:ext cx="4038600" cy="4525963"/>
          </a:xfrm>
        </p:spPr>
        <p:txBody>
          <a:bodyPr>
            <a:noAutofit/>
          </a:bodyPr>
          <a:lstStyle/>
          <a:p>
            <a:r>
              <a:rPr lang="en-GB" dirty="0" smtClean="0"/>
              <a:t>Define these words:</a:t>
            </a:r>
          </a:p>
          <a:p>
            <a:r>
              <a:rPr lang="en-GB" dirty="0" smtClean="0"/>
              <a:t>Gene</a:t>
            </a:r>
          </a:p>
          <a:p>
            <a:r>
              <a:rPr lang="en-GB" dirty="0" smtClean="0"/>
              <a:t>Locus</a:t>
            </a:r>
          </a:p>
          <a:p>
            <a:r>
              <a:rPr lang="en-GB" dirty="0" smtClean="0"/>
              <a:t>Allele</a:t>
            </a:r>
          </a:p>
          <a:p>
            <a:r>
              <a:rPr lang="en-GB" dirty="0" smtClean="0"/>
              <a:t>Mitosis</a:t>
            </a:r>
          </a:p>
          <a:p>
            <a:r>
              <a:rPr lang="en-GB" dirty="0" smtClean="0"/>
              <a:t>Meiosis</a:t>
            </a:r>
          </a:p>
          <a:p>
            <a:r>
              <a:rPr lang="en-GB" dirty="0" smtClean="0"/>
              <a:t>Homologous chromosomes</a:t>
            </a:r>
          </a:p>
          <a:p>
            <a:r>
              <a:rPr lang="en-GB" dirty="0" err="1" smtClean="0"/>
              <a:t>Chromatid</a:t>
            </a:r>
            <a:endParaRPr lang="en-GB" dirty="0" smtClean="0"/>
          </a:p>
          <a:p>
            <a:r>
              <a:rPr lang="en-GB" dirty="0" smtClean="0"/>
              <a:t>Diploid</a:t>
            </a:r>
            <a:endParaRPr lang="en-GB" dirty="0"/>
          </a:p>
        </p:txBody>
      </p:sp>
      <p:sp>
        <p:nvSpPr>
          <p:cNvPr id="6" name="Content Placeholder 2"/>
          <p:cNvSpPr>
            <a:spLocks noGrp="1"/>
          </p:cNvSpPr>
          <p:nvPr>
            <p:ph sz="half" idx="2"/>
          </p:nvPr>
        </p:nvSpPr>
        <p:spPr>
          <a:xfrm>
            <a:off x="3857620" y="285728"/>
            <a:ext cx="4829180" cy="4525963"/>
          </a:xfrm>
        </p:spPr>
        <p:txBody>
          <a:bodyPr>
            <a:noAutofit/>
          </a:bodyPr>
          <a:lstStyle/>
          <a:p>
            <a:pPr>
              <a:buNone/>
            </a:pPr>
            <a:r>
              <a:rPr lang="en-GB" sz="2000" dirty="0" smtClean="0"/>
              <a:t>A.	One of the two copies of a chromosome that are joined together by a </a:t>
            </a:r>
            <a:r>
              <a:rPr lang="en-GB" sz="2000" dirty="0" err="1" smtClean="0"/>
              <a:t>centromere</a:t>
            </a:r>
            <a:r>
              <a:rPr lang="en-GB" sz="2000" dirty="0" smtClean="0"/>
              <a:t> prior to cell division</a:t>
            </a:r>
          </a:p>
          <a:p>
            <a:pPr>
              <a:buNone/>
            </a:pPr>
            <a:r>
              <a:rPr lang="en-GB" sz="2000" dirty="0" smtClean="0"/>
              <a:t>B. 	A type of cell division where the chromosome number is halved</a:t>
            </a:r>
          </a:p>
          <a:p>
            <a:pPr>
              <a:buNone/>
            </a:pPr>
            <a:r>
              <a:rPr lang="en-GB" sz="2000" dirty="0" smtClean="0"/>
              <a:t>C.	One of the different forms of a particular gene</a:t>
            </a:r>
          </a:p>
          <a:p>
            <a:pPr>
              <a:buNone/>
            </a:pPr>
            <a:r>
              <a:rPr lang="en-GB" sz="2000" dirty="0" smtClean="0"/>
              <a:t>D.	A section of DNA that codes for a polypeptide</a:t>
            </a:r>
          </a:p>
          <a:p>
            <a:pPr>
              <a:buNone/>
            </a:pPr>
            <a:r>
              <a:rPr lang="en-GB" sz="2000" dirty="0" smtClean="0"/>
              <a:t>E.	A type of cell division where the daughter cells have the same number of chromosomes as the parent cell</a:t>
            </a:r>
          </a:p>
          <a:p>
            <a:pPr>
              <a:buNone/>
            </a:pPr>
            <a:r>
              <a:rPr lang="en-GB" sz="2000" dirty="0" smtClean="0"/>
              <a:t>F.	A term referring to a nucleus which contains two pairs of chromosomes.</a:t>
            </a:r>
          </a:p>
          <a:p>
            <a:pPr>
              <a:buNone/>
            </a:pPr>
            <a:r>
              <a:rPr lang="en-GB" sz="2000" dirty="0" smtClean="0"/>
              <a:t>G.	A pair of chromosomes (one maternal and one paternal) that have the same gene loci.</a:t>
            </a:r>
          </a:p>
          <a:p>
            <a:pPr>
              <a:buNone/>
            </a:pPr>
            <a:r>
              <a:rPr lang="en-GB" sz="2000" dirty="0" smtClean="0"/>
              <a:t>H.	The position of a gene on a chromosome</a:t>
            </a:r>
            <a:endParaRPr lang="en-GB" sz="2000" dirty="0"/>
          </a:p>
        </p:txBody>
      </p:sp>
      <p:cxnSp>
        <p:nvCxnSpPr>
          <p:cNvPr id="8" name="Straight Arrow Connector 7"/>
          <p:cNvCxnSpPr/>
          <p:nvPr/>
        </p:nvCxnSpPr>
        <p:spPr>
          <a:xfrm>
            <a:off x="1571604" y="1857364"/>
            <a:ext cx="2286016"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928662" y="3071810"/>
            <a:ext cx="3714776" cy="2286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00166" y="2143116"/>
            <a:ext cx="242889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853153" y="3427412"/>
            <a:ext cx="207170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1750199" y="1750207"/>
            <a:ext cx="2357454"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643174" y="4572008"/>
            <a:ext cx="1285884"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821505" y="2107397"/>
            <a:ext cx="4786346"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857356" y="4500570"/>
            <a:ext cx="2071702"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75028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mph" presetSubtype="0" fill="hold" nodeType="clickEffect">
                                  <p:stCondLst>
                                    <p:cond delay="0"/>
                                  </p:stCondLst>
                                  <p:childTnLst>
                                    <p:anim calcmode="discrete" valueType="str">
                                      <p:cBhvr>
                                        <p:cTn id="11" dur="1000" fill="hold"/>
                                        <p:tgtEl>
                                          <p:spTgt spid="6">
                                            <p:txEl>
                                              <p:pRg st="3" end="3"/>
                                            </p:txEl>
                                          </p:spTgt>
                                        </p:tgtEl>
                                        <p:attrNameLst>
                                          <p:attrName>style.visibility</p:attrName>
                                        </p:attrNameLst>
                                      </p:cBhvr>
                                      <p:tavLst>
                                        <p:tav tm="0">
                                          <p:val>
                                            <p:strVal val="hidden"/>
                                          </p:val>
                                        </p:tav>
                                        <p:tav tm="50000">
                                          <p:val>
                                            <p:strVal val="visible"/>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35" presetClass="emph" presetSubtype="0" fill="hold" nodeType="clickEffect">
                                  <p:stCondLst>
                                    <p:cond delay="0"/>
                                  </p:stCondLst>
                                  <p:childTnLst>
                                    <p:anim calcmode="discrete" valueType="str">
                                      <p:cBhvr>
                                        <p:cTn id="20" dur="1000" fill="hold"/>
                                        <p:tgtEl>
                                          <p:spTgt spid="6">
                                            <p:txEl>
                                              <p:pRg st="7" end="7"/>
                                            </p:txEl>
                                          </p:spTgt>
                                        </p:tgtEl>
                                        <p:attrNameLst>
                                          <p:attrName>style.visibility</p:attrName>
                                        </p:attrNameLst>
                                      </p:cBhvr>
                                      <p:tavLst>
                                        <p:tav tm="0">
                                          <p:val>
                                            <p:strVal val="hidden"/>
                                          </p:val>
                                        </p:tav>
                                        <p:tav tm="50000">
                                          <p:val>
                                            <p:strVal val="visible"/>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35" presetClass="emph" presetSubtype="0" fill="hold" nodeType="clickEffect">
                                  <p:stCondLst>
                                    <p:cond delay="0"/>
                                  </p:stCondLst>
                                  <p:childTnLst>
                                    <p:anim calcmode="discrete" valueType="str">
                                      <p:cBhvr>
                                        <p:cTn id="29" dur="1000" fill="hold"/>
                                        <p:tgtEl>
                                          <p:spTgt spid="6">
                                            <p:txEl>
                                              <p:pRg st="2" end="2"/>
                                            </p:txEl>
                                          </p:spTgt>
                                        </p:tgtEl>
                                        <p:attrNameLst>
                                          <p:attrName>style.visibility</p:attrName>
                                        </p:attrNameLst>
                                      </p:cBhvr>
                                      <p:tavLst>
                                        <p:tav tm="0">
                                          <p:val>
                                            <p:strVal val="hidden"/>
                                          </p:val>
                                        </p:tav>
                                        <p:tav tm="50000">
                                          <p:val>
                                            <p:strVal val="visible"/>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up)">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35" presetClass="emph" presetSubtype="0" fill="hold" nodeType="clickEffect">
                                  <p:stCondLst>
                                    <p:cond delay="0"/>
                                  </p:stCondLst>
                                  <p:childTnLst>
                                    <p:anim calcmode="discrete" valueType="str">
                                      <p:cBhvr>
                                        <p:cTn id="38" dur="1000" fill="hold"/>
                                        <p:tgtEl>
                                          <p:spTgt spid="6">
                                            <p:txEl>
                                              <p:pRg st="4" end="4"/>
                                            </p:txEl>
                                          </p:spTgt>
                                        </p:tgtEl>
                                        <p:attrNameLst>
                                          <p:attrName>style.visibility</p:attrName>
                                        </p:attrNameLst>
                                      </p:cBhvr>
                                      <p:tavLst>
                                        <p:tav tm="0">
                                          <p:val>
                                            <p:strVal val="hidden"/>
                                          </p:val>
                                        </p:tav>
                                        <p:tav tm="50000">
                                          <p:val>
                                            <p:strVal val="visible"/>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35" presetClass="emph" presetSubtype="0" fill="hold" nodeType="clickEffect">
                                  <p:stCondLst>
                                    <p:cond delay="0"/>
                                  </p:stCondLst>
                                  <p:childTnLst>
                                    <p:anim calcmode="discrete" valueType="str">
                                      <p:cBhvr>
                                        <p:cTn id="47" dur="1000" fill="hold"/>
                                        <p:tgtEl>
                                          <p:spTgt spid="6">
                                            <p:txEl>
                                              <p:pRg st="1" end="1"/>
                                            </p:txEl>
                                          </p:spTgt>
                                        </p:tgtEl>
                                        <p:attrNameLst>
                                          <p:attrName>style.visibility</p:attrName>
                                        </p:attrNameLst>
                                      </p:cBhvr>
                                      <p:tavLst>
                                        <p:tav tm="0">
                                          <p:val>
                                            <p:strVal val="hidden"/>
                                          </p:val>
                                        </p:tav>
                                        <p:tav tm="50000">
                                          <p:val>
                                            <p:strVal val="visible"/>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up)">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35" presetClass="emph" presetSubtype="0" fill="hold" nodeType="clickEffect">
                                  <p:stCondLst>
                                    <p:cond delay="0"/>
                                  </p:stCondLst>
                                  <p:childTnLst>
                                    <p:anim calcmode="discrete" valueType="str">
                                      <p:cBhvr>
                                        <p:cTn id="56" dur="1000" fill="hold"/>
                                        <p:tgtEl>
                                          <p:spTgt spid="6">
                                            <p:txEl>
                                              <p:pRg st="6" end="6"/>
                                            </p:txEl>
                                          </p:spTgt>
                                        </p:tgtEl>
                                        <p:attrNameLst>
                                          <p:attrName>style.visibility</p:attrName>
                                        </p:attrNameLst>
                                      </p:cBhvr>
                                      <p:tavLst>
                                        <p:tav tm="0">
                                          <p:val>
                                            <p:strVal val="hidden"/>
                                          </p:val>
                                        </p:tav>
                                        <p:tav tm="50000">
                                          <p:val>
                                            <p:strVal val="visible"/>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wipe(down)">
                                      <p:cBhvr>
                                        <p:cTn id="61" dur="5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35" presetClass="emph" presetSubtype="0" fill="hold" nodeType="clickEffect">
                                  <p:stCondLst>
                                    <p:cond delay="0"/>
                                  </p:stCondLst>
                                  <p:childTnLst>
                                    <p:anim calcmode="discrete" valueType="str">
                                      <p:cBhvr>
                                        <p:cTn id="65" dur="1000" fill="hold"/>
                                        <p:tgtEl>
                                          <p:spTgt spid="6">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down)">
                                      <p:cBhvr>
                                        <p:cTn id="70" dur="500"/>
                                        <p:tgtEl>
                                          <p:spTgt spid="22"/>
                                        </p:tgtEl>
                                      </p:cBhvr>
                                    </p:animEffect>
                                  </p:childTnLst>
                                </p:cTn>
                              </p:par>
                            </p:childTnLst>
                          </p:cTn>
                        </p:par>
                      </p:childTnLst>
                    </p:cTn>
                  </p:par>
                  <p:par>
                    <p:cTn id="71" fill="hold">
                      <p:stCondLst>
                        <p:cond delay="indefinite"/>
                      </p:stCondLst>
                      <p:childTnLst>
                        <p:par>
                          <p:cTn id="72" fill="hold">
                            <p:stCondLst>
                              <p:cond delay="0"/>
                            </p:stCondLst>
                            <p:childTnLst>
                              <p:par>
                                <p:cTn id="73" presetID="35" presetClass="emph" presetSubtype="0" fill="hold" nodeType="clickEffect">
                                  <p:stCondLst>
                                    <p:cond delay="0"/>
                                  </p:stCondLst>
                                  <p:childTnLst>
                                    <p:anim calcmode="discrete" valueType="str">
                                      <p:cBhvr>
                                        <p:cTn id="74" dur="1000" fill="hold"/>
                                        <p:tgtEl>
                                          <p:spTgt spid="6">
                                            <p:txEl>
                                              <p:pRg st="5" end="5"/>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p:txBody>
          <a:bodyPr/>
          <a:lstStyle/>
          <a:p>
            <a:r>
              <a:rPr lang="en-GB" dirty="0" smtClean="0"/>
              <a:t>Meiosis/Mitosis </a:t>
            </a:r>
            <a:r>
              <a:rPr lang="en-GB" smtClean="0"/>
              <a:t>card sort</a:t>
            </a:r>
            <a:endParaRPr lang="en-GB"/>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p:txBody>
          <a:bodyPr/>
          <a:lstStyle/>
          <a:p>
            <a:r>
              <a:rPr lang="en-GB" dirty="0" smtClean="0"/>
              <a:t>Compare mitosis and meiosis</a:t>
            </a:r>
            <a:endParaRPr lang="en-GB" dirty="0"/>
          </a:p>
        </p:txBody>
      </p:sp>
    </p:spTree>
    <p:extLst>
      <p:ext uri="{BB962C8B-B14F-4D97-AF65-F5344CB8AC3E}">
        <p14:creationId xmlns:p14="http://schemas.microsoft.com/office/powerpoint/2010/main" val="3432193097"/>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Cell division</a:t>
            </a:r>
            <a:r>
              <a:rPr lang="en-GB" sz="2400" dirty="0" smtClean="0"/>
              <a:t/>
            </a:r>
            <a:br>
              <a:rPr lang="en-GB" sz="2400" dirty="0" smtClean="0"/>
            </a:br>
            <a:r>
              <a:rPr lang="en-GB" sz="2400" dirty="0" smtClean="0"/>
              <a:t>division of the nucleus and then the cell</a:t>
            </a:r>
            <a:endParaRPr lang="en-GB" sz="2400" dirty="0"/>
          </a:p>
        </p:txBody>
      </p:sp>
      <p:sp>
        <p:nvSpPr>
          <p:cNvPr id="3" name="Content Placeholder 2"/>
          <p:cNvSpPr>
            <a:spLocks noGrp="1"/>
          </p:cNvSpPr>
          <p:nvPr>
            <p:ph sz="half" idx="1"/>
          </p:nvPr>
        </p:nvSpPr>
        <p:spPr/>
        <p:txBody>
          <a:bodyPr>
            <a:normAutofit/>
          </a:bodyPr>
          <a:lstStyle/>
          <a:p>
            <a:r>
              <a:rPr lang="en-GB" dirty="0" smtClean="0"/>
              <a:t>Mitosis</a:t>
            </a:r>
          </a:p>
          <a:p>
            <a:endParaRPr lang="en-GB" dirty="0" smtClean="0"/>
          </a:p>
          <a:p>
            <a:r>
              <a:rPr lang="en-GB" dirty="0" smtClean="0"/>
              <a:t>For Growth</a:t>
            </a:r>
          </a:p>
          <a:p>
            <a:r>
              <a:rPr lang="en-GB" dirty="0" smtClean="0"/>
              <a:t>Produces 2 identical daughter nuclei</a:t>
            </a:r>
          </a:p>
          <a:p>
            <a:r>
              <a:rPr lang="en-GB" dirty="0" smtClean="0"/>
              <a:t>Same number of chromosomes to parent cell</a:t>
            </a:r>
          </a:p>
          <a:p>
            <a:r>
              <a:rPr lang="en-GB" dirty="0" smtClean="0"/>
              <a:t>No variation</a:t>
            </a:r>
            <a:endParaRPr lang="en-GB" dirty="0"/>
          </a:p>
        </p:txBody>
      </p:sp>
      <p:sp>
        <p:nvSpPr>
          <p:cNvPr id="4" name="Content Placeholder 3"/>
          <p:cNvSpPr>
            <a:spLocks noGrp="1"/>
          </p:cNvSpPr>
          <p:nvPr>
            <p:ph sz="half" idx="2"/>
          </p:nvPr>
        </p:nvSpPr>
        <p:spPr/>
        <p:txBody>
          <a:bodyPr>
            <a:normAutofit/>
          </a:bodyPr>
          <a:lstStyle/>
          <a:p>
            <a:r>
              <a:rPr lang="en-GB" dirty="0" smtClean="0"/>
              <a:t>Meiosis</a:t>
            </a:r>
          </a:p>
          <a:p>
            <a:endParaRPr lang="en-GB" dirty="0" smtClean="0"/>
          </a:p>
          <a:p>
            <a:r>
              <a:rPr lang="en-GB" dirty="0" smtClean="0"/>
              <a:t>For gamete production</a:t>
            </a:r>
          </a:p>
          <a:p>
            <a:r>
              <a:rPr lang="en-GB" dirty="0" smtClean="0"/>
              <a:t>Produces 4 different daughter nuclei</a:t>
            </a:r>
          </a:p>
          <a:p>
            <a:r>
              <a:rPr lang="en-GB" dirty="0" smtClean="0"/>
              <a:t>Different number of chromosomes to parent cell</a:t>
            </a:r>
          </a:p>
          <a:p>
            <a:r>
              <a:rPr lang="en-GB" u="sng" dirty="0" smtClean="0"/>
              <a:t>Causes Variation</a:t>
            </a:r>
            <a:endParaRPr lang="en-GB" u="sng" dirty="0"/>
          </a:p>
        </p:txBody>
      </p:sp>
    </p:spTree>
    <p:extLst>
      <p:ext uri="{BB962C8B-B14F-4D97-AF65-F5344CB8AC3E}">
        <p14:creationId xmlns:p14="http://schemas.microsoft.com/office/powerpoint/2010/main" val="172539124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4" name="Text Placeholder 3"/>
          <p:cNvSpPr>
            <a:spLocks noGrp="1"/>
          </p:cNvSpPr>
          <p:nvPr>
            <p:ph type="body" idx="1"/>
          </p:nvPr>
        </p:nvSpPr>
        <p:spPr/>
        <p:txBody>
          <a:bodyPr/>
          <a:lstStyle/>
          <a:p>
            <a:r>
              <a:rPr lang="en-GB" dirty="0" smtClean="0"/>
              <a:t>Learning Objectives</a:t>
            </a:r>
            <a:endParaRPr lang="en-GB" dirty="0"/>
          </a:p>
        </p:txBody>
      </p:sp>
      <p:sp>
        <p:nvSpPr>
          <p:cNvPr id="3" name="Content Placeholder 2"/>
          <p:cNvSpPr>
            <a:spLocks noGrp="1"/>
          </p:cNvSpPr>
          <p:nvPr>
            <p:ph sz="half" idx="2"/>
          </p:nvPr>
        </p:nvSpPr>
        <p:spPr/>
        <p:txBody>
          <a:bodyPr/>
          <a:lstStyle/>
          <a:p>
            <a:r>
              <a:rPr lang="en-GB" dirty="0" smtClean="0"/>
              <a:t>To learn why meiosis is necessary.</a:t>
            </a:r>
          </a:p>
          <a:p>
            <a:endParaRPr lang="en-GB" dirty="0"/>
          </a:p>
          <a:p>
            <a:r>
              <a:rPr lang="en-GB" dirty="0" smtClean="0"/>
              <a:t>To understand what happens during meiosis.</a:t>
            </a:r>
          </a:p>
          <a:p>
            <a:endParaRPr lang="en-GB" dirty="0"/>
          </a:p>
          <a:p>
            <a:r>
              <a:rPr lang="en-GB" dirty="0" smtClean="0"/>
              <a:t>To realise how meiosis creates genetic variation.</a:t>
            </a:r>
          </a:p>
          <a:p>
            <a:endParaRPr lang="en-GB" dirty="0"/>
          </a:p>
        </p:txBody>
      </p:sp>
      <p:sp>
        <p:nvSpPr>
          <p:cNvPr id="5" name="Text Placeholder 4"/>
          <p:cNvSpPr>
            <a:spLocks noGrp="1"/>
          </p:cNvSpPr>
          <p:nvPr>
            <p:ph type="body" sz="quarter" idx="3"/>
          </p:nvPr>
        </p:nvSpPr>
        <p:spPr/>
        <p:txBody>
          <a:bodyPr/>
          <a:lstStyle/>
          <a:p>
            <a:r>
              <a:rPr lang="en-GB" dirty="0" smtClean="0"/>
              <a:t>Success Criteria</a:t>
            </a:r>
            <a:endParaRPr lang="en-GB" dirty="0"/>
          </a:p>
        </p:txBody>
      </p:sp>
      <p:sp>
        <p:nvSpPr>
          <p:cNvPr id="6" name="Content Placeholder 5"/>
          <p:cNvSpPr>
            <a:spLocks noGrp="1"/>
          </p:cNvSpPr>
          <p:nvPr>
            <p:ph sz="quarter" idx="4"/>
          </p:nvPr>
        </p:nvSpPr>
        <p:spPr/>
        <p:txBody>
          <a:bodyPr>
            <a:normAutofit fontScale="92500" lnSpcReduction="20000"/>
          </a:bodyPr>
          <a:lstStyle/>
          <a:p>
            <a:r>
              <a:rPr lang="en-GB" dirty="0" smtClean="0"/>
              <a:t>Describe the significance of meiosis (Grade D-E)</a:t>
            </a:r>
          </a:p>
          <a:p>
            <a:endParaRPr lang="en-GB" dirty="0" smtClean="0"/>
          </a:p>
          <a:p>
            <a:r>
              <a:rPr lang="en-GB" dirty="0" smtClean="0"/>
              <a:t>Outline the main stages of meiosis including names of stages and explanation of the term homologous chromosomes (Grade C)</a:t>
            </a:r>
          </a:p>
          <a:p>
            <a:endParaRPr lang="en-GB" dirty="0" smtClean="0"/>
          </a:p>
          <a:p>
            <a:r>
              <a:rPr lang="en-GB" dirty="0" smtClean="0"/>
              <a:t>Explain how crossing over and independent assortment results in variation (Grade A-B)</a:t>
            </a:r>
            <a:endParaRPr lang="en-GB" dirty="0"/>
          </a:p>
        </p:txBody>
      </p:sp>
      <p:sp>
        <p:nvSpPr>
          <p:cNvPr id="7" name="TextBox 6"/>
          <p:cNvSpPr txBox="1"/>
          <p:nvPr/>
        </p:nvSpPr>
        <p:spPr>
          <a:xfrm>
            <a:off x="8028384" y="188640"/>
            <a:ext cx="927113" cy="369332"/>
          </a:xfrm>
          <a:prstGeom prst="rect">
            <a:avLst/>
          </a:prstGeom>
          <a:solidFill>
            <a:schemeClr val="tx2">
              <a:lumMod val="20000"/>
              <a:lumOff val="80000"/>
            </a:schemeClr>
          </a:solidFill>
        </p:spPr>
        <p:txBody>
          <a:bodyPr wrap="none" rtlCol="0">
            <a:spAutoFit/>
          </a:bodyPr>
          <a:lstStyle/>
          <a:p>
            <a:r>
              <a:rPr lang="en-GB" dirty="0" smtClean="0"/>
              <a:t>2.1.6 </a:t>
            </a:r>
            <a:r>
              <a:rPr lang="en-GB" dirty="0" err="1" smtClean="0"/>
              <a:t>f,g</a:t>
            </a:r>
            <a:endParaRPr lang="en-GB"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551729" y="3536311"/>
            <a:ext cx="1233054" cy="1270001"/>
          </a:xfrm>
          <a:custGeom>
            <a:avLst/>
            <a:gdLst>
              <a:gd name="connsiteX0" fmla="*/ 267854 w 1233054"/>
              <a:gd name="connsiteY0" fmla="*/ 223982 h 1270001"/>
              <a:gd name="connsiteX1" fmla="*/ 434109 w 1233054"/>
              <a:gd name="connsiteY1" fmla="*/ 182419 h 1270001"/>
              <a:gd name="connsiteX2" fmla="*/ 544945 w 1233054"/>
              <a:gd name="connsiteY2" fmla="*/ 16164 h 1270001"/>
              <a:gd name="connsiteX3" fmla="*/ 766618 w 1233054"/>
              <a:gd name="connsiteY3" fmla="*/ 85437 h 1270001"/>
              <a:gd name="connsiteX4" fmla="*/ 877454 w 1233054"/>
              <a:gd name="connsiteY4" fmla="*/ 196273 h 1270001"/>
              <a:gd name="connsiteX5" fmla="*/ 1182254 w 1233054"/>
              <a:gd name="connsiteY5" fmla="*/ 251691 h 1270001"/>
              <a:gd name="connsiteX6" fmla="*/ 1182254 w 1233054"/>
              <a:gd name="connsiteY6" fmla="*/ 570346 h 1270001"/>
              <a:gd name="connsiteX7" fmla="*/ 1209964 w 1233054"/>
              <a:gd name="connsiteY7" fmla="*/ 736601 h 1270001"/>
              <a:gd name="connsiteX8" fmla="*/ 1099127 w 1233054"/>
              <a:gd name="connsiteY8" fmla="*/ 972128 h 1270001"/>
              <a:gd name="connsiteX9" fmla="*/ 905164 w 1233054"/>
              <a:gd name="connsiteY9" fmla="*/ 985982 h 1270001"/>
              <a:gd name="connsiteX10" fmla="*/ 738909 w 1233054"/>
              <a:gd name="connsiteY10" fmla="*/ 1235364 h 1270001"/>
              <a:gd name="connsiteX11" fmla="*/ 392545 w 1233054"/>
              <a:gd name="connsiteY11" fmla="*/ 1193801 h 1270001"/>
              <a:gd name="connsiteX12" fmla="*/ 337127 w 1233054"/>
              <a:gd name="connsiteY12" fmla="*/ 1041401 h 1270001"/>
              <a:gd name="connsiteX13" fmla="*/ 129309 w 1233054"/>
              <a:gd name="connsiteY13" fmla="*/ 861291 h 1270001"/>
              <a:gd name="connsiteX14" fmla="*/ 4618 w 1233054"/>
              <a:gd name="connsiteY14" fmla="*/ 667328 h 1270001"/>
              <a:gd name="connsiteX15" fmla="*/ 101600 w 1233054"/>
              <a:gd name="connsiteY15" fmla="*/ 556491 h 1270001"/>
              <a:gd name="connsiteX16" fmla="*/ 129309 w 1233054"/>
              <a:gd name="connsiteY16" fmla="*/ 334819 h 1270001"/>
              <a:gd name="connsiteX17" fmla="*/ 212436 w 1233054"/>
              <a:gd name="connsiteY17" fmla="*/ 196273 h 1270001"/>
              <a:gd name="connsiteX18" fmla="*/ 267854 w 1233054"/>
              <a:gd name="connsiteY18" fmla="*/ 223982 h 127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33054" h="1270001">
                <a:moveTo>
                  <a:pt x="267854" y="223982"/>
                </a:moveTo>
                <a:cubicBezTo>
                  <a:pt x="304799" y="221673"/>
                  <a:pt x="387927" y="217055"/>
                  <a:pt x="434109" y="182419"/>
                </a:cubicBezTo>
                <a:cubicBezTo>
                  <a:pt x="480291" y="147783"/>
                  <a:pt x="489527" y="32328"/>
                  <a:pt x="544945" y="16164"/>
                </a:cubicBezTo>
                <a:cubicBezTo>
                  <a:pt x="600363" y="0"/>
                  <a:pt x="711200" y="55419"/>
                  <a:pt x="766618" y="85437"/>
                </a:cubicBezTo>
                <a:cubicBezTo>
                  <a:pt x="822036" y="115455"/>
                  <a:pt x="808181" y="168564"/>
                  <a:pt x="877454" y="196273"/>
                </a:cubicBezTo>
                <a:cubicBezTo>
                  <a:pt x="946727" y="223982"/>
                  <a:pt x="1131454" y="189346"/>
                  <a:pt x="1182254" y="251691"/>
                </a:cubicBezTo>
                <a:cubicBezTo>
                  <a:pt x="1233054" y="314036"/>
                  <a:pt x="1177636" y="489528"/>
                  <a:pt x="1182254" y="570346"/>
                </a:cubicBezTo>
                <a:cubicBezTo>
                  <a:pt x="1186872" y="651164"/>
                  <a:pt x="1223818" y="669637"/>
                  <a:pt x="1209964" y="736601"/>
                </a:cubicBezTo>
                <a:cubicBezTo>
                  <a:pt x="1196110" y="803565"/>
                  <a:pt x="1149927" y="930565"/>
                  <a:pt x="1099127" y="972128"/>
                </a:cubicBezTo>
                <a:cubicBezTo>
                  <a:pt x="1048327" y="1013691"/>
                  <a:pt x="965200" y="942109"/>
                  <a:pt x="905164" y="985982"/>
                </a:cubicBezTo>
                <a:cubicBezTo>
                  <a:pt x="845128" y="1029855"/>
                  <a:pt x="824346" y="1200727"/>
                  <a:pt x="738909" y="1235364"/>
                </a:cubicBezTo>
                <a:cubicBezTo>
                  <a:pt x="653472" y="1270001"/>
                  <a:pt x="459509" y="1226128"/>
                  <a:pt x="392545" y="1193801"/>
                </a:cubicBezTo>
                <a:cubicBezTo>
                  <a:pt x="325581" y="1161474"/>
                  <a:pt x="381000" y="1096819"/>
                  <a:pt x="337127" y="1041401"/>
                </a:cubicBezTo>
                <a:cubicBezTo>
                  <a:pt x="293254" y="985983"/>
                  <a:pt x="184727" y="923636"/>
                  <a:pt x="129309" y="861291"/>
                </a:cubicBezTo>
                <a:cubicBezTo>
                  <a:pt x="73891" y="798946"/>
                  <a:pt x="9236" y="718128"/>
                  <a:pt x="4618" y="667328"/>
                </a:cubicBezTo>
                <a:cubicBezTo>
                  <a:pt x="0" y="616528"/>
                  <a:pt x="80818" y="611909"/>
                  <a:pt x="101600" y="556491"/>
                </a:cubicBezTo>
                <a:cubicBezTo>
                  <a:pt x="122382" y="501073"/>
                  <a:pt x="110836" y="394855"/>
                  <a:pt x="129309" y="334819"/>
                </a:cubicBezTo>
                <a:cubicBezTo>
                  <a:pt x="147782" y="274783"/>
                  <a:pt x="184727" y="214746"/>
                  <a:pt x="212436" y="196273"/>
                </a:cubicBezTo>
                <a:cubicBezTo>
                  <a:pt x="240145" y="177800"/>
                  <a:pt x="230909" y="226291"/>
                  <a:pt x="267854" y="223982"/>
                </a:cubicBezTo>
                <a:close/>
              </a:path>
            </a:pathLst>
          </a:cu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reeform 5"/>
          <p:cNvSpPr/>
          <p:nvPr/>
        </p:nvSpPr>
        <p:spPr>
          <a:xfrm>
            <a:off x="3202709" y="3702566"/>
            <a:ext cx="1369291" cy="833582"/>
          </a:xfrm>
          <a:custGeom>
            <a:avLst/>
            <a:gdLst>
              <a:gd name="connsiteX0" fmla="*/ 87745 w 1369291"/>
              <a:gd name="connsiteY0" fmla="*/ 127000 h 833582"/>
              <a:gd name="connsiteX1" fmla="*/ 531091 w 1369291"/>
              <a:gd name="connsiteY1" fmla="*/ 2309 h 833582"/>
              <a:gd name="connsiteX2" fmla="*/ 1251527 w 1369291"/>
              <a:gd name="connsiteY2" fmla="*/ 113146 h 833582"/>
              <a:gd name="connsiteX3" fmla="*/ 1237673 w 1369291"/>
              <a:gd name="connsiteY3" fmla="*/ 514927 h 833582"/>
              <a:gd name="connsiteX4" fmla="*/ 891309 w 1369291"/>
              <a:gd name="connsiteY4" fmla="*/ 542636 h 833582"/>
              <a:gd name="connsiteX5" fmla="*/ 738909 w 1369291"/>
              <a:gd name="connsiteY5" fmla="*/ 736600 h 833582"/>
              <a:gd name="connsiteX6" fmla="*/ 960582 w 1369291"/>
              <a:gd name="connsiteY6" fmla="*/ 819727 h 833582"/>
              <a:gd name="connsiteX7" fmla="*/ 808182 w 1369291"/>
              <a:gd name="connsiteY7" fmla="*/ 819727 h 833582"/>
              <a:gd name="connsiteX8" fmla="*/ 669636 w 1369291"/>
              <a:gd name="connsiteY8" fmla="*/ 764309 h 833582"/>
              <a:gd name="connsiteX9" fmla="*/ 669636 w 1369291"/>
              <a:gd name="connsiteY9" fmla="*/ 598055 h 833582"/>
              <a:gd name="connsiteX10" fmla="*/ 780473 w 1369291"/>
              <a:gd name="connsiteY10" fmla="*/ 459509 h 833582"/>
              <a:gd name="connsiteX11" fmla="*/ 946727 w 1369291"/>
              <a:gd name="connsiteY11" fmla="*/ 445655 h 833582"/>
              <a:gd name="connsiteX12" fmla="*/ 1099127 w 1369291"/>
              <a:gd name="connsiteY12" fmla="*/ 445655 h 833582"/>
              <a:gd name="connsiteX13" fmla="*/ 1168400 w 1369291"/>
              <a:gd name="connsiteY13" fmla="*/ 348673 h 833582"/>
              <a:gd name="connsiteX14" fmla="*/ 1168400 w 1369291"/>
              <a:gd name="connsiteY14" fmla="*/ 223982 h 833582"/>
              <a:gd name="connsiteX15" fmla="*/ 1029854 w 1369291"/>
              <a:gd name="connsiteY15" fmla="*/ 154709 h 833582"/>
              <a:gd name="connsiteX16" fmla="*/ 766618 w 1369291"/>
              <a:gd name="connsiteY16" fmla="*/ 127000 h 833582"/>
              <a:gd name="connsiteX17" fmla="*/ 461818 w 1369291"/>
              <a:gd name="connsiteY17" fmla="*/ 99291 h 833582"/>
              <a:gd name="connsiteX18" fmla="*/ 267854 w 1369291"/>
              <a:gd name="connsiteY18" fmla="*/ 140855 h 833582"/>
              <a:gd name="connsiteX19" fmla="*/ 129309 w 1369291"/>
              <a:gd name="connsiteY19" fmla="*/ 196273 h 833582"/>
              <a:gd name="connsiteX20" fmla="*/ 4618 w 1369291"/>
              <a:gd name="connsiteY20" fmla="*/ 182418 h 833582"/>
              <a:gd name="connsiteX21" fmla="*/ 87745 w 1369291"/>
              <a:gd name="connsiteY21" fmla="*/ 127000 h 83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69291" h="833582">
                <a:moveTo>
                  <a:pt x="87745" y="127000"/>
                </a:moveTo>
                <a:cubicBezTo>
                  <a:pt x="175490" y="96982"/>
                  <a:pt x="337127" y="4618"/>
                  <a:pt x="531091" y="2309"/>
                </a:cubicBezTo>
                <a:cubicBezTo>
                  <a:pt x="725055" y="0"/>
                  <a:pt x="1133763" y="27710"/>
                  <a:pt x="1251527" y="113146"/>
                </a:cubicBezTo>
                <a:cubicBezTo>
                  <a:pt x="1369291" y="198582"/>
                  <a:pt x="1297709" y="443345"/>
                  <a:pt x="1237673" y="514927"/>
                </a:cubicBezTo>
                <a:cubicBezTo>
                  <a:pt x="1177637" y="586509"/>
                  <a:pt x="974436" y="505690"/>
                  <a:pt x="891309" y="542636"/>
                </a:cubicBezTo>
                <a:cubicBezTo>
                  <a:pt x="808182" y="579582"/>
                  <a:pt x="727364" y="690418"/>
                  <a:pt x="738909" y="736600"/>
                </a:cubicBezTo>
                <a:cubicBezTo>
                  <a:pt x="750454" y="782782"/>
                  <a:pt x="949037" y="805873"/>
                  <a:pt x="960582" y="819727"/>
                </a:cubicBezTo>
                <a:cubicBezTo>
                  <a:pt x="972128" y="833582"/>
                  <a:pt x="856673" y="828963"/>
                  <a:pt x="808182" y="819727"/>
                </a:cubicBezTo>
                <a:cubicBezTo>
                  <a:pt x="759691" y="810491"/>
                  <a:pt x="692727" y="801254"/>
                  <a:pt x="669636" y="764309"/>
                </a:cubicBezTo>
                <a:cubicBezTo>
                  <a:pt x="646545" y="727364"/>
                  <a:pt x="651163" y="648855"/>
                  <a:pt x="669636" y="598055"/>
                </a:cubicBezTo>
                <a:cubicBezTo>
                  <a:pt x="688109" y="547255"/>
                  <a:pt x="734291" y="484909"/>
                  <a:pt x="780473" y="459509"/>
                </a:cubicBezTo>
                <a:cubicBezTo>
                  <a:pt x="826655" y="434109"/>
                  <a:pt x="893618" y="447964"/>
                  <a:pt x="946727" y="445655"/>
                </a:cubicBezTo>
                <a:cubicBezTo>
                  <a:pt x="999836" y="443346"/>
                  <a:pt x="1062181" y="461819"/>
                  <a:pt x="1099127" y="445655"/>
                </a:cubicBezTo>
                <a:cubicBezTo>
                  <a:pt x="1136073" y="429491"/>
                  <a:pt x="1156855" y="385619"/>
                  <a:pt x="1168400" y="348673"/>
                </a:cubicBezTo>
                <a:cubicBezTo>
                  <a:pt x="1179946" y="311728"/>
                  <a:pt x="1191491" y="256309"/>
                  <a:pt x="1168400" y="223982"/>
                </a:cubicBezTo>
                <a:cubicBezTo>
                  <a:pt x="1145309" y="191655"/>
                  <a:pt x="1096818" y="170873"/>
                  <a:pt x="1029854" y="154709"/>
                </a:cubicBezTo>
                <a:cubicBezTo>
                  <a:pt x="962890" y="138545"/>
                  <a:pt x="766618" y="127000"/>
                  <a:pt x="766618" y="127000"/>
                </a:cubicBezTo>
                <a:cubicBezTo>
                  <a:pt x="671945" y="117764"/>
                  <a:pt x="544945" y="96982"/>
                  <a:pt x="461818" y="99291"/>
                </a:cubicBezTo>
                <a:cubicBezTo>
                  <a:pt x="378691" y="101600"/>
                  <a:pt x="323272" y="124691"/>
                  <a:pt x="267854" y="140855"/>
                </a:cubicBezTo>
                <a:cubicBezTo>
                  <a:pt x="212436" y="157019"/>
                  <a:pt x="173182" y="189346"/>
                  <a:pt x="129309" y="196273"/>
                </a:cubicBezTo>
                <a:cubicBezTo>
                  <a:pt x="85436" y="203200"/>
                  <a:pt x="9236" y="198582"/>
                  <a:pt x="4618" y="182418"/>
                </a:cubicBezTo>
                <a:cubicBezTo>
                  <a:pt x="0" y="166254"/>
                  <a:pt x="0" y="157018"/>
                  <a:pt x="87745" y="127000"/>
                </a:cubicBezTo>
                <a:close/>
              </a:path>
            </a:pathLst>
          </a:cu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5" name="Freeform 4"/>
          <p:cNvSpPr/>
          <p:nvPr/>
        </p:nvSpPr>
        <p:spPr>
          <a:xfrm>
            <a:off x="2909455" y="3792621"/>
            <a:ext cx="468745" cy="429491"/>
          </a:xfrm>
          <a:custGeom>
            <a:avLst/>
            <a:gdLst>
              <a:gd name="connsiteX0" fmla="*/ 62345 w 468745"/>
              <a:gd name="connsiteY0" fmla="*/ 92363 h 429491"/>
              <a:gd name="connsiteX1" fmla="*/ 242454 w 468745"/>
              <a:gd name="connsiteY1" fmla="*/ 9236 h 429491"/>
              <a:gd name="connsiteX2" fmla="*/ 394854 w 468745"/>
              <a:gd name="connsiteY2" fmla="*/ 36945 h 429491"/>
              <a:gd name="connsiteX3" fmla="*/ 464127 w 468745"/>
              <a:gd name="connsiteY3" fmla="*/ 189345 h 429491"/>
              <a:gd name="connsiteX4" fmla="*/ 367145 w 468745"/>
              <a:gd name="connsiteY4" fmla="*/ 355600 h 429491"/>
              <a:gd name="connsiteX5" fmla="*/ 214745 w 468745"/>
              <a:gd name="connsiteY5" fmla="*/ 397163 h 429491"/>
              <a:gd name="connsiteX6" fmla="*/ 62345 w 468745"/>
              <a:gd name="connsiteY6" fmla="*/ 411018 h 429491"/>
              <a:gd name="connsiteX7" fmla="*/ 6927 w 468745"/>
              <a:gd name="connsiteY7" fmla="*/ 286327 h 429491"/>
              <a:gd name="connsiteX8" fmla="*/ 20781 w 468745"/>
              <a:gd name="connsiteY8" fmla="*/ 147781 h 429491"/>
              <a:gd name="connsiteX9" fmla="*/ 62345 w 468745"/>
              <a:gd name="connsiteY9" fmla="*/ 92363 h 429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8745" h="429491">
                <a:moveTo>
                  <a:pt x="62345" y="92363"/>
                </a:moveTo>
                <a:cubicBezTo>
                  <a:pt x="99290" y="69272"/>
                  <a:pt x="187036" y="18472"/>
                  <a:pt x="242454" y="9236"/>
                </a:cubicBezTo>
                <a:cubicBezTo>
                  <a:pt x="297872" y="0"/>
                  <a:pt x="357909" y="6927"/>
                  <a:pt x="394854" y="36945"/>
                </a:cubicBezTo>
                <a:cubicBezTo>
                  <a:pt x="431799" y="66963"/>
                  <a:pt x="468745" y="136236"/>
                  <a:pt x="464127" y="189345"/>
                </a:cubicBezTo>
                <a:cubicBezTo>
                  <a:pt x="459509" y="242454"/>
                  <a:pt x="408709" y="320964"/>
                  <a:pt x="367145" y="355600"/>
                </a:cubicBezTo>
                <a:cubicBezTo>
                  <a:pt x="325581" y="390236"/>
                  <a:pt x="265545" y="387927"/>
                  <a:pt x="214745" y="397163"/>
                </a:cubicBezTo>
                <a:cubicBezTo>
                  <a:pt x="163945" y="406399"/>
                  <a:pt x="96981" y="429491"/>
                  <a:pt x="62345" y="411018"/>
                </a:cubicBezTo>
                <a:cubicBezTo>
                  <a:pt x="27709" y="392545"/>
                  <a:pt x="13854" y="330200"/>
                  <a:pt x="6927" y="286327"/>
                </a:cubicBezTo>
                <a:cubicBezTo>
                  <a:pt x="0" y="242454"/>
                  <a:pt x="11545" y="177799"/>
                  <a:pt x="20781" y="147781"/>
                </a:cubicBezTo>
                <a:cubicBezTo>
                  <a:pt x="30017" y="117763"/>
                  <a:pt x="25400" y="115454"/>
                  <a:pt x="62345" y="92363"/>
                </a:cubicBezTo>
                <a:close/>
              </a:path>
            </a:pathLst>
          </a:cu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0" y="214290"/>
            <a:ext cx="8229600" cy="357190"/>
          </a:xfrm>
        </p:spPr>
        <p:txBody>
          <a:bodyPr>
            <a:noAutofit/>
          </a:bodyPr>
          <a:lstStyle/>
          <a:p>
            <a:r>
              <a:rPr lang="en-GB" sz="3400" dirty="0" smtClean="0"/>
              <a:t>Passing Information to the Next Generation</a:t>
            </a:r>
            <a:endParaRPr lang="en-GB" sz="3400" dirty="0"/>
          </a:p>
        </p:txBody>
      </p:sp>
      <p:sp>
        <p:nvSpPr>
          <p:cNvPr id="3" name="Content Placeholder 2"/>
          <p:cNvSpPr>
            <a:spLocks noGrp="1"/>
          </p:cNvSpPr>
          <p:nvPr>
            <p:ph idx="1"/>
          </p:nvPr>
        </p:nvSpPr>
        <p:spPr>
          <a:xfrm>
            <a:off x="142844" y="714356"/>
            <a:ext cx="8858312" cy="6000792"/>
          </a:xfrm>
        </p:spPr>
        <p:txBody>
          <a:bodyPr>
            <a:normAutofit/>
          </a:bodyPr>
          <a:lstStyle/>
          <a:p>
            <a:r>
              <a:rPr lang="en-GB" sz="2500" dirty="0" smtClean="0"/>
              <a:t>Humans are similar because we all have the </a:t>
            </a:r>
            <a:r>
              <a:rPr lang="en-GB" sz="2500" b="1" dirty="0" smtClean="0">
                <a:solidFill>
                  <a:srgbClr val="FF0000"/>
                </a:solidFill>
              </a:rPr>
              <a:t>same genes</a:t>
            </a:r>
            <a:r>
              <a:rPr lang="en-GB" sz="2500" dirty="0" smtClean="0"/>
              <a:t>.</a:t>
            </a:r>
          </a:p>
          <a:p>
            <a:r>
              <a:rPr lang="en-GB" sz="2500" dirty="0" smtClean="0"/>
              <a:t>What gives us our </a:t>
            </a:r>
            <a:r>
              <a:rPr lang="en-GB" sz="2500" b="1" dirty="0" smtClean="0">
                <a:solidFill>
                  <a:srgbClr val="00B050"/>
                </a:solidFill>
              </a:rPr>
              <a:t>quirky differences</a:t>
            </a:r>
            <a:r>
              <a:rPr lang="en-GB" sz="2500" dirty="0" smtClean="0">
                <a:solidFill>
                  <a:srgbClr val="00B050"/>
                </a:solidFill>
              </a:rPr>
              <a:t> </a:t>
            </a:r>
            <a:r>
              <a:rPr lang="en-GB" sz="2500" dirty="0" smtClean="0"/>
              <a:t>though, is the </a:t>
            </a:r>
            <a:r>
              <a:rPr lang="en-GB" sz="2500" b="1" dirty="0" smtClean="0">
                <a:solidFill>
                  <a:srgbClr val="0070C0"/>
                </a:solidFill>
              </a:rPr>
              <a:t>inheritance of different alleles</a:t>
            </a:r>
            <a:r>
              <a:rPr lang="en-GB" sz="2500" b="1" dirty="0" smtClean="0"/>
              <a:t> </a:t>
            </a:r>
            <a:r>
              <a:rPr lang="en-GB" sz="2500" dirty="0" smtClean="0"/>
              <a:t>to those genes.</a:t>
            </a:r>
            <a:endParaRPr lang="en-GB" sz="2500" dirty="0"/>
          </a:p>
        </p:txBody>
      </p:sp>
      <p:sp>
        <p:nvSpPr>
          <p:cNvPr id="4" name="Freeform 3"/>
          <p:cNvSpPr/>
          <p:nvPr/>
        </p:nvSpPr>
        <p:spPr>
          <a:xfrm>
            <a:off x="2290618" y="3808785"/>
            <a:ext cx="801255" cy="674254"/>
          </a:xfrm>
          <a:custGeom>
            <a:avLst/>
            <a:gdLst>
              <a:gd name="connsiteX0" fmla="*/ 542636 w 801255"/>
              <a:gd name="connsiteY0" fmla="*/ 6927 h 674254"/>
              <a:gd name="connsiteX1" fmla="*/ 348673 w 801255"/>
              <a:gd name="connsiteY1" fmla="*/ 76199 h 674254"/>
              <a:gd name="connsiteX2" fmla="*/ 182418 w 801255"/>
              <a:gd name="connsiteY2" fmla="*/ 297872 h 674254"/>
              <a:gd name="connsiteX3" fmla="*/ 71582 w 801255"/>
              <a:gd name="connsiteY3" fmla="*/ 477981 h 674254"/>
              <a:gd name="connsiteX4" fmla="*/ 30018 w 801255"/>
              <a:gd name="connsiteY4" fmla="*/ 630381 h 674254"/>
              <a:gd name="connsiteX5" fmla="*/ 251691 w 801255"/>
              <a:gd name="connsiteY5" fmla="*/ 658090 h 674254"/>
              <a:gd name="connsiteX6" fmla="*/ 514927 w 801255"/>
              <a:gd name="connsiteY6" fmla="*/ 533399 h 674254"/>
              <a:gd name="connsiteX7" fmla="*/ 695036 w 801255"/>
              <a:gd name="connsiteY7" fmla="*/ 491836 h 674254"/>
              <a:gd name="connsiteX8" fmla="*/ 792018 w 801255"/>
              <a:gd name="connsiteY8" fmla="*/ 367145 h 674254"/>
              <a:gd name="connsiteX9" fmla="*/ 750455 w 801255"/>
              <a:gd name="connsiteY9" fmla="*/ 214745 h 674254"/>
              <a:gd name="connsiteX10" fmla="*/ 695036 w 801255"/>
              <a:gd name="connsiteY10" fmla="*/ 159327 h 674254"/>
              <a:gd name="connsiteX11" fmla="*/ 653473 w 801255"/>
              <a:gd name="connsiteY11" fmla="*/ 34636 h 674254"/>
              <a:gd name="connsiteX12" fmla="*/ 542636 w 801255"/>
              <a:gd name="connsiteY12" fmla="*/ 6927 h 674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1255" h="674254">
                <a:moveTo>
                  <a:pt x="542636" y="6927"/>
                </a:moveTo>
                <a:cubicBezTo>
                  <a:pt x="491836" y="13854"/>
                  <a:pt x="408709" y="27708"/>
                  <a:pt x="348673" y="76199"/>
                </a:cubicBezTo>
                <a:cubicBezTo>
                  <a:pt x="288637" y="124690"/>
                  <a:pt x="228600" y="230908"/>
                  <a:pt x="182418" y="297872"/>
                </a:cubicBezTo>
                <a:cubicBezTo>
                  <a:pt x="136236" y="364836"/>
                  <a:pt x="96982" y="422563"/>
                  <a:pt x="71582" y="477981"/>
                </a:cubicBezTo>
                <a:cubicBezTo>
                  <a:pt x="46182" y="533399"/>
                  <a:pt x="0" y="600363"/>
                  <a:pt x="30018" y="630381"/>
                </a:cubicBezTo>
                <a:cubicBezTo>
                  <a:pt x="60036" y="660399"/>
                  <a:pt x="170873" y="674254"/>
                  <a:pt x="251691" y="658090"/>
                </a:cubicBezTo>
                <a:cubicBezTo>
                  <a:pt x="332509" y="641926"/>
                  <a:pt x="441036" y="561108"/>
                  <a:pt x="514927" y="533399"/>
                </a:cubicBezTo>
                <a:cubicBezTo>
                  <a:pt x="588818" y="505690"/>
                  <a:pt x="648854" y="519545"/>
                  <a:pt x="695036" y="491836"/>
                </a:cubicBezTo>
                <a:cubicBezTo>
                  <a:pt x="741218" y="464127"/>
                  <a:pt x="782782" y="413327"/>
                  <a:pt x="792018" y="367145"/>
                </a:cubicBezTo>
                <a:cubicBezTo>
                  <a:pt x="801255" y="320963"/>
                  <a:pt x="766619" y="249381"/>
                  <a:pt x="750455" y="214745"/>
                </a:cubicBezTo>
                <a:cubicBezTo>
                  <a:pt x="734291" y="180109"/>
                  <a:pt x="711200" y="189345"/>
                  <a:pt x="695036" y="159327"/>
                </a:cubicBezTo>
                <a:cubicBezTo>
                  <a:pt x="678872" y="129309"/>
                  <a:pt x="678873" y="57727"/>
                  <a:pt x="653473" y="34636"/>
                </a:cubicBezTo>
                <a:cubicBezTo>
                  <a:pt x="628073" y="11545"/>
                  <a:pt x="593436" y="0"/>
                  <a:pt x="542636" y="6927"/>
                </a:cubicBezTo>
                <a:close/>
              </a:path>
            </a:pathLst>
          </a:cu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7" name="Oval 6"/>
          <p:cNvSpPr/>
          <p:nvPr/>
        </p:nvSpPr>
        <p:spPr>
          <a:xfrm>
            <a:off x="2717632" y="3997115"/>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Oval 7"/>
          <p:cNvSpPr/>
          <p:nvPr/>
        </p:nvSpPr>
        <p:spPr>
          <a:xfrm>
            <a:off x="2503318" y="3997115"/>
            <a:ext cx="71438" cy="7143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Freeform 8"/>
          <p:cNvSpPr/>
          <p:nvPr/>
        </p:nvSpPr>
        <p:spPr>
          <a:xfrm>
            <a:off x="2459182" y="4037384"/>
            <a:ext cx="507999" cy="415637"/>
          </a:xfrm>
          <a:custGeom>
            <a:avLst/>
            <a:gdLst>
              <a:gd name="connsiteX0" fmla="*/ 0 w 507999"/>
              <a:gd name="connsiteY0" fmla="*/ 415637 h 415637"/>
              <a:gd name="connsiteX1" fmla="*/ 263236 w 507999"/>
              <a:gd name="connsiteY1" fmla="*/ 263237 h 415637"/>
              <a:gd name="connsiteX2" fmla="*/ 471054 w 507999"/>
              <a:gd name="connsiteY2" fmla="*/ 166255 h 415637"/>
              <a:gd name="connsiteX3" fmla="*/ 484909 w 507999"/>
              <a:gd name="connsiteY3" fmla="*/ 0 h 415637"/>
            </a:gdLst>
            <a:ahLst/>
            <a:cxnLst>
              <a:cxn ang="0">
                <a:pos x="connsiteX0" y="connsiteY0"/>
              </a:cxn>
              <a:cxn ang="0">
                <a:pos x="connsiteX1" y="connsiteY1"/>
              </a:cxn>
              <a:cxn ang="0">
                <a:pos x="connsiteX2" y="connsiteY2"/>
              </a:cxn>
              <a:cxn ang="0">
                <a:pos x="connsiteX3" y="connsiteY3"/>
              </a:cxn>
            </a:cxnLst>
            <a:rect l="l" t="t" r="r" b="b"/>
            <a:pathLst>
              <a:path w="507999" h="415637">
                <a:moveTo>
                  <a:pt x="0" y="415637"/>
                </a:moveTo>
                <a:cubicBezTo>
                  <a:pt x="92363" y="360219"/>
                  <a:pt x="184727" y="304801"/>
                  <a:pt x="263236" y="263237"/>
                </a:cubicBezTo>
                <a:cubicBezTo>
                  <a:pt x="341745" y="221673"/>
                  <a:pt x="434109" y="210128"/>
                  <a:pt x="471054" y="166255"/>
                </a:cubicBezTo>
                <a:cubicBezTo>
                  <a:pt x="507999" y="122382"/>
                  <a:pt x="496454" y="61191"/>
                  <a:pt x="484909"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10" name="Oval 9"/>
          <p:cNvSpPr/>
          <p:nvPr/>
        </p:nvSpPr>
        <p:spPr>
          <a:xfrm>
            <a:off x="785786" y="3782801"/>
            <a:ext cx="785818" cy="78581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2" name="Freeform 11"/>
          <p:cNvSpPr/>
          <p:nvPr/>
        </p:nvSpPr>
        <p:spPr>
          <a:xfrm>
            <a:off x="916542" y="3619288"/>
            <a:ext cx="297872" cy="371763"/>
          </a:xfrm>
          <a:custGeom>
            <a:avLst/>
            <a:gdLst>
              <a:gd name="connsiteX0" fmla="*/ 258618 w 297872"/>
              <a:gd name="connsiteY0" fmla="*/ 152400 h 371763"/>
              <a:gd name="connsiteX1" fmla="*/ 36945 w 297872"/>
              <a:gd name="connsiteY1" fmla="*/ 27709 h 371763"/>
              <a:gd name="connsiteX2" fmla="*/ 36945 w 297872"/>
              <a:gd name="connsiteY2" fmla="*/ 318654 h 371763"/>
              <a:gd name="connsiteX3" fmla="*/ 161636 w 297872"/>
              <a:gd name="connsiteY3" fmla="*/ 346363 h 371763"/>
              <a:gd name="connsiteX4" fmla="*/ 272472 w 297872"/>
              <a:gd name="connsiteY4" fmla="*/ 263236 h 371763"/>
              <a:gd name="connsiteX5" fmla="*/ 258618 w 297872"/>
              <a:gd name="connsiteY5" fmla="*/ 152400 h 3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872" h="371763">
                <a:moveTo>
                  <a:pt x="258618" y="152400"/>
                </a:moveTo>
                <a:cubicBezTo>
                  <a:pt x="219364" y="113146"/>
                  <a:pt x="73891" y="0"/>
                  <a:pt x="36945" y="27709"/>
                </a:cubicBezTo>
                <a:cubicBezTo>
                  <a:pt x="0" y="55418"/>
                  <a:pt x="16163" y="265545"/>
                  <a:pt x="36945" y="318654"/>
                </a:cubicBezTo>
                <a:cubicBezTo>
                  <a:pt x="57727" y="371763"/>
                  <a:pt x="122381" y="355599"/>
                  <a:pt x="161636" y="346363"/>
                </a:cubicBezTo>
                <a:cubicBezTo>
                  <a:pt x="200891" y="337127"/>
                  <a:pt x="256308" y="293254"/>
                  <a:pt x="272472" y="263236"/>
                </a:cubicBezTo>
                <a:cubicBezTo>
                  <a:pt x="288636" y="233218"/>
                  <a:pt x="297872" y="191654"/>
                  <a:pt x="258618" y="152400"/>
                </a:cubicBezTo>
                <a:close/>
              </a:path>
            </a:pathLst>
          </a:cu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13" name="Freeform 12"/>
          <p:cNvSpPr/>
          <p:nvPr/>
        </p:nvSpPr>
        <p:spPr>
          <a:xfrm flipH="1">
            <a:off x="1202294" y="3625352"/>
            <a:ext cx="297872" cy="371763"/>
          </a:xfrm>
          <a:custGeom>
            <a:avLst/>
            <a:gdLst>
              <a:gd name="connsiteX0" fmla="*/ 258618 w 297872"/>
              <a:gd name="connsiteY0" fmla="*/ 152400 h 371763"/>
              <a:gd name="connsiteX1" fmla="*/ 36945 w 297872"/>
              <a:gd name="connsiteY1" fmla="*/ 27709 h 371763"/>
              <a:gd name="connsiteX2" fmla="*/ 36945 w 297872"/>
              <a:gd name="connsiteY2" fmla="*/ 318654 h 371763"/>
              <a:gd name="connsiteX3" fmla="*/ 161636 w 297872"/>
              <a:gd name="connsiteY3" fmla="*/ 346363 h 371763"/>
              <a:gd name="connsiteX4" fmla="*/ 272472 w 297872"/>
              <a:gd name="connsiteY4" fmla="*/ 263236 h 371763"/>
              <a:gd name="connsiteX5" fmla="*/ 258618 w 297872"/>
              <a:gd name="connsiteY5" fmla="*/ 152400 h 3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872" h="371763">
                <a:moveTo>
                  <a:pt x="258618" y="152400"/>
                </a:moveTo>
                <a:cubicBezTo>
                  <a:pt x="219364" y="113146"/>
                  <a:pt x="73891" y="0"/>
                  <a:pt x="36945" y="27709"/>
                </a:cubicBezTo>
                <a:cubicBezTo>
                  <a:pt x="0" y="55418"/>
                  <a:pt x="16163" y="265545"/>
                  <a:pt x="36945" y="318654"/>
                </a:cubicBezTo>
                <a:cubicBezTo>
                  <a:pt x="57727" y="371763"/>
                  <a:pt x="122381" y="355599"/>
                  <a:pt x="161636" y="346363"/>
                </a:cubicBezTo>
                <a:cubicBezTo>
                  <a:pt x="200891" y="337127"/>
                  <a:pt x="256308" y="293254"/>
                  <a:pt x="272472" y="263236"/>
                </a:cubicBezTo>
                <a:cubicBezTo>
                  <a:pt x="288636" y="233218"/>
                  <a:pt x="297872" y="191654"/>
                  <a:pt x="258618" y="152400"/>
                </a:cubicBezTo>
                <a:close/>
              </a:path>
            </a:pathLst>
          </a:cu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14" name="Oval 13"/>
          <p:cNvSpPr/>
          <p:nvPr/>
        </p:nvSpPr>
        <p:spPr>
          <a:xfrm>
            <a:off x="1142976" y="3768228"/>
            <a:ext cx="142876" cy="14287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15" name="Oval 14"/>
          <p:cNvSpPr/>
          <p:nvPr/>
        </p:nvSpPr>
        <p:spPr>
          <a:xfrm>
            <a:off x="1142976" y="4068553"/>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7" name="Oval 16"/>
          <p:cNvSpPr/>
          <p:nvPr/>
        </p:nvSpPr>
        <p:spPr>
          <a:xfrm>
            <a:off x="1428728" y="4068553"/>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19" name="Straight Connector 18"/>
          <p:cNvCxnSpPr/>
          <p:nvPr/>
        </p:nvCxnSpPr>
        <p:spPr>
          <a:xfrm rot="10800000">
            <a:off x="1285852" y="4354305"/>
            <a:ext cx="214314" cy="1588"/>
          </a:xfrm>
          <a:prstGeom prst="line">
            <a:avLst/>
          </a:prstGeom>
        </p:spPr>
        <p:style>
          <a:lnRef idx="2">
            <a:schemeClr val="dk1"/>
          </a:lnRef>
          <a:fillRef idx="0">
            <a:schemeClr val="dk1"/>
          </a:fillRef>
          <a:effectRef idx="1">
            <a:schemeClr val="dk1"/>
          </a:effectRef>
          <a:fontRef idx="minor">
            <a:schemeClr val="tx1"/>
          </a:fontRef>
        </p:style>
      </p:cxnSp>
      <p:sp>
        <p:nvSpPr>
          <p:cNvPr id="20" name="Oval Callout 19"/>
          <p:cNvSpPr/>
          <p:nvPr/>
        </p:nvSpPr>
        <p:spPr>
          <a:xfrm>
            <a:off x="1857356" y="2854107"/>
            <a:ext cx="1071570" cy="785818"/>
          </a:xfrm>
          <a:prstGeom prst="wedgeEllipseCallout">
            <a:avLst>
              <a:gd name="adj1" fmla="val 13935"/>
              <a:gd name="adj2" fmla="val 73317"/>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TextBox 20"/>
          <p:cNvSpPr txBox="1"/>
          <p:nvPr/>
        </p:nvSpPr>
        <p:spPr>
          <a:xfrm>
            <a:off x="1857356" y="2925545"/>
            <a:ext cx="1071570" cy="646331"/>
          </a:xfrm>
          <a:prstGeom prst="rect">
            <a:avLst/>
          </a:prstGeom>
          <a:noFill/>
        </p:spPr>
        <p:txBody>
          <a:bodyPr wrap="square" rtlCol="0">
            <a:spAutoFit/>
          </a:bodyPr>
          <a:lstStyle/>
          <a:p>
            <a:pPr algn="ctr"/>
            <a:r>
              <a:rPr lang="en-GB" b="1" dirty="0" smtClean="0"/>
              <a:t>How</a:t>
            </a:r>
            <a:r>
              <a:rPr lang="en-GB" b="1" i="1" dirty="0" smtClean="0"/>
              <a:t> you </a:t>
            </a:r>
            <a:r>
              <a:rPr lang="en-GB" b="1" dirty="0" err="1" smtClean="0"/>
              <a:t>doin</a:t>
            </a:r>
            <a:r>
              <a:rPr lang="en-GB" b="1" i="1" dirty="0" smtClean="0"/>
              <a:t>’?</a:t>
            </a:r>
            <a:endParaRPr lang="en-GB" b="1" i="1" dirty="0"/>
          </a:p>
        </p:txBody>
      </p:sp>
      <p:sp>
        <p:nvSpPr>
          <p:cNvPr id="22" name="Content Placeholder 2"/>
          <p:cNvSpPr txBox="1">
            <a:spLocks/>
          </p:cNvSpPr>
          <p:nvPr/>
        </p:nvSpPr>
        <p:spPr>
          <a:xfrm>
            <a:off x="4643438" y="2071678"/>
            <a:ext cx="4286280" cy="4500594"/>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500" b="0" i="0" u="none" strike="noStrike" kern="1200" cap="none" spc="0" normalizeH="0" baseline="0" noProof="0" dirty="0" smtClean="0">
                <a:ln>
                  <a:noFill/>
                </a:ln>
                <a:solidFill>
                  <a:schemeClr val="tx1"/>
                </a:solidFill>
                <a:effectLst/>
                <a:uLnTx/>
                <a:uFillTx/>
                <a:latin typeface="+mn-lt"/>
                <a:ea typeface="+mn-ea"/>
                <a:cs typeface="+mn-cs"/>
              </a:rPr>
              <a:t>Gametes join together at </a:t>
            </a:r>
            <a:r>
              <a:rPr kumimoji="0" lang="en-GB" sz="2500" b="1" i="0" u="none" strike="noStrike" kern="1200" cap="none" spc="0" normalizeH="0" baseline="0" noProof="0" dirty="0" smtClean="0">
                <a:ln>
                  <a:noFill/>
                </a:ln>
                <a:solidFill>
                  <a:schemeClr val="accent6">
                    <a:lumMod val="75000"/>
                  </a:schemeClr>
                </a:solidFill>
                <a:effectLst/>
                <a:uLnTx/>
                <a:uFillTx/>
                <a:latin typeface="+mn-lt"/>
                <a:ea typeface="+mn-ea"/>
                <a:cs typeface="+mn-cs"/>
              </a:rPr>
              <a:t>fertilisation</a:t>
            </a:r>
            <a:r>
              <a:rPr kumimoji="0" lang="en-GB" sz="2500" i="0" u="none" strike="noStrike" kern="1200" cap="none" spc="0" normalizeH="0" baseline="0" noProof="0" dirty="0" smtClean="0">
                <a:ln>
                  <a:noFill/>
                </a:ln>
                <a:solidFill>
                  <a:schemeClr val="tx1"/>
                </a:solidFill>
                <a:effectLst/>
                <a:uLnTx/>
                <a:uFillTx/>
                <a:latin typeface="+mn-lt"/>
                <a:ea typeface="+mn-ea"/>
                <a:cs typeface="+mn-cs"/>
              </a:rPr>
              <a:t> to form a </a:t>
            </a:r>
            <a:r>
              <a:rPr kumimoji="0" lang="en-GB" sz="2500" b="1" i="0" u="sng" strike="noStrike" kern="1200" cap="none" spc="0" normalizeH="0" baseline="0" noProof="0" dirty="0" smtClean="0">
                <a:ln>
                  <a:noFill/>
                </a:ln>
                <a:solidFill>
                  <a:srgbClr val="7030A0"/>
                </a:solidFill>
                <a:effectLst/>
                <a:uLnTx/>
                <a:uFillTx/>
                <a:latin typeface="+mn-lt"/>
                <a:ea typeface="+mn-ea"/>
                <a:cs typeface="+mn-cs"/>
              </a:rPr>
              <a:t>zygote</a:t>
            </a:r>
            <a:r>
              <a:rPr kumimoji="0" lang="en-GB" sz="250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500" b="0" dirty="0" smtClean="0"/>
              <a:t>Gametes always have </a:t>
            </a:r>
            <a:r>
              <a:rPr lang="en-GB" sz="2500" b="1" i="1" dirty="0" smtClean="0">
                <a:solidFill>
                  <a:srgbClr val="FF0000"/>
                </a:solidFill>
              </a:rPr>
              <a:t>half</a:t>
            </a:r>
            <a:r>
              <a:rPr lang="en-GB" sz="2500" dirty="0" smtClean="0"/>
              <a:t> the normal amount of DNA (HAPLOID) in them, </a:t>
            </a:r>
            <a:r>
              <a:rPr lang="en-GB" sz="2500" b="1" dirty="0" smtClean="0">
                <a:solidFill>
                  <a:srgbClr val="00B050"/>
                </a:solidFill>
              </a:rPr>
              <a:t>compared to regular body cells</a:t>
            </a:r>
            <a:r>
              <a:rPr lang="en-GB" sz="25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500" b="0" i="0" u="none" strike="noStrike" kern="1200" cap="none" spc="0" normalizeH="0" baseline="0" noProof="0" dirty="0" smtClean="0">
                <a:ln>
                  <a:noFill/>
                </a:ln>
                <a:solidFill>
                  <a:schemeClr val="tx1"/>
                </a:solidFill>
                <a:effectLst/>
                <a:uLnTx/>
                <a:uFillTx/>
                <a:latin typeface="+mn-lt"/>
                <a:ea typeface="+mn-ea"/>
                <a:cs typeface="+mn-cs"/>
              </a:rPr>
              <a:t>This</a:t>
            </a:r>
            <a:r>
              <a:rPr kumimoji="0" lang="en-GB" sz="2500" b="0" i="0" u="none" strike="noStrike" kern="1200" cap="none" spc="0" normalizeH="0" noProof="0" dirty="0" smtClean="0">
                <a:ln>
                  <a:noFill/>
                </a:ln>
                <a:solidFill>
                  <a:schemeClr val="tx1"/>
                </a:solidFill>
                <a:effectLst/>
                <a:uLnTx/>
                <a:uFillTx/>
                <a:latin typeface="+mn-lt"/>
                <a:ea typeface="+mn-ea"/>
                <a:cs typeface="+mn-cs"/>
              </a:rPr>
              <a:t> is so that when </a:t>
            </a:r>
            <a:r>
              <a:rPr kumimoji="0" lang="en-GB" sz="2500" b="1" i="0" u="none" strike="noStrike" kern="1200" cap="none" spc="0" normalizeH="0" noProof="0" dirty="0" smtClean="0">
                <a:ln>
                  <a:noFill/>
                </a:ln>
                <a:solidFill>
                  <a:srgbClr val="0070C0"/>
                </a:solidFill>
                <a:effectLst/>
                <a:uLnTx/>
                <a:uFillTx/>
                <a:latin typeface="+mn-lt"/>
                <a:ea typeface="+mn-ea"/>
                <a:cs typeface="+mn-cs"/>
              </a:rPr>
              <a:t>two gametes combine</a:t>
            </a:r>
            <a:r>
              <a:rPr kumimoji="0" lang="en-GB" sz="2500" i="0" u="none" strike="noStrike" kern="1200" cap="none" spc="0" normalizeH="0" noProof="0" dirty="0" smtClean="0">
                <a:ln>
                  <a:noFill/>
                </a:ln>
                <a:solidFill>
                  <a:schemeClr val="tx1"/>
                </a:solidFill>
                <a:effectLst/>
                <a:uLnTx/>
                <a:uFillTx/>
                <a:latin typeface="+mn-lt"/>
                <a:ea typeface="+mn-ea"/>
                <a:cs typeface="+mn-cs"/>
              </a:rPr>
              <a:t>, the resulting zygote contains the correct amount of DNA.</a:t>
            </a:r>
            <a:endParaRPr kumimoji="0" lang="en-GB" sz="2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3" name="Oval Callout 22"/>
          <p:cNvSpPr/>
          <p:nvPr/>
        </p:nvSpPr>
        <p:spPr>
          <a:xfrm>
            <a:off x="2071670" y="4572008"/>
            <a:ext cx="1714512" cy="642942"/>
          </a:xfrm>
          <a:prstGeom prst="wedgeEllipseCallout">
            <a:avLst>
              <a:gd name="adj1" fmla="val -68394"/>
              <a:gd name="adj2" fmla="val -69269"/>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4" name="TextBox 23"/>
          <p:cNvSpPr txBox="1"/>
          <p:nvPr/>
        </p:nvSpPr>
        <p:spPr>
          <a:xfrm>
            <a:off x="2428860" y="4568619"/>
            <a:ext cx="1071570" cy="646331"/>
          </a:xfrm>
          <a:prstGeom prst="rect">
            <a:avLst/>
          </a:prstGeom>
          <a:noFill/>
        </p:spPr>
        <p:txBody>
          <a:bodyPr wrap="square" rtlCol="0">
            <a:spAutoFit/>
          </a:bodyPr>
          <a:lstStyle/>
          <a:p>
            <a:pPr algn="ctr"/>
            <a:r>
              <a:rPr lang="en-GB" b="1" dirty="0" smtClean="0"/>
              <a:t>You look like a rat.</a:t>
            </a:r>
            <a:endParaRPr lang="en-GB" b="1" i="1"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2">
                                            <p:txEl>
                                              <p:pRg st="0" end="0"/>
                                            </p:txEl>
                                          </p:spTgt>
                                        </p:tgtEl>
                                        <p:attrNameLst>
                                          <p:attrName>style.visibility</p:attrName>
                                        </p:attrNameLst>
                                      </p:cBhvr>
                                      <p:to>
                                        <p:strVal val="visible"/>
                                      </p:to>
                                    </p:set>
                                    <p:animEffect transition="in" filter="checkerboard(across)">
                                      <p:cBhvr>
                                        <p:cTn id="17" dur="500"/>
                                        <p:tgtEl>
                                          <p:spTgt spid="22">
                                            <p:txEl>
                                              <p:pRg st="0" end="0"/>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heckerboard(across)">
                                      <p:cBhvr>
                                        <p:cTn id="20" dur="500"/>
                                        <p:tgtEl>
                                          <p:spTgt spid="11"/>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heckerboard(across)">
                                      <p:cBhvr>
                                        <p:cTn id="23" dur="500"/>
                                        <p:tgtEl>
                                          <p:spTgt spid="6"/>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500"/>
                                        <p:tgtEl>
                                          <p:spTgt spid="5"/>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checkerboard(across)">
                                      <p:cBhvr>
                                        <p:cTn id="29" dur="500"/>
                                        <p:tgtEl>
                                          <p:spTgt spid="4"/>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checkerboard(across)">
                                      <p:cBhvr>
                                        <p:cTn id="35" dur="500"/>
                                        <p:tgtEl>
                                          <p:spTgt spid="8"/>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checkerboard(across)">
                                      <p:cBhvr>
                                        <p:cTn id="38" dur="500"/>
                                        <p:tgtEl>
                                          <p:spTgt spid="9"/>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checkerboard(across)">
                                      <p:cBhvr>
                                        <p:cTn id="41" dur="500"/>
                                        <p:tgtEl>
                                          <p:spTgt spid="10"/>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checkerboard(across)">
                                      <p:cBhvr>
                                        <p:cTn id="44" dur="500"/>
                                        <p:tgtEl>
                                          <p:spTgt spid="12"/>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heckerboard(across)">
                                      <p:cBhvr>
                                        <p:cTn id="47" dur="500"/>
                                        <p:tgtEl>
                                          <p:spTgt spid="13"/>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checkerboard(across)">
                                      <p:cBhvr>
                                        <p:cTn id="50" dur="500"/>
                                        <p:tgtEl>
                                          <p:spTgt spid="14"/>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checkerboard(across)">
                                      <p:cBhvr>
                                        <p:cTn id="53" dur="500"/>
                                        <p:tgtEl>
                                          <p:spTgt spid="15"/>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checkerboard(across)">
                                      <p:cBhvr>
                                        <p:cTn id="56" dur="500"/>
                                        <p:tgtEl>
                                          <p:spTgt spid="17"/>
                                        </p:tgtEl>
                                      </p:cBhvr>
                                    </p:animEffect>
                                  </p:childTnLst>
                                </p:cTn>
                              </p:par>
                              <p:par>
                                <p:cTn id="57" presetID="5" presetClass="entr" presetSubtype="10" fill="hold"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checkerboard(across)">
                                      <p:cBhvr>
                                        <p:cTn id="59" dur="500"/>
                                        <p:tgtEl>
                                          <p:spTgt spid="19"/>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checkerboard(across)">
                                      <p:cBhvr>
                                        <p:cTn id="62" dur="500"/>
                                        <p:tgtEl>
                                          <p:spTgt spid="21"/>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checkerboard(across)">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nodeType="clickEffect">
                                  <p:stCondLst>
                                    <p:cond delay="0"/>
                                  </p:stCondLst>
                                  <p:childTnLst>
                                    <p:set>
                                      <p:cBhvr>
                                        <p:cTn id="69" dur="1" fill="hold">
                                          <p:stCondLst>
                                            <p:cond delay="0"/>
                                          </p:stCondLst>
                                        </p:cTn>
                                        <p:tgtEl>
                                          <p:spTgt spid="22">
                                            <p:txEl>
                                              <p:pRg st="1" end="1"/>
                                            </p:txEl>
                                          </p:spTgt>
                                        </p:tgtEl>
                                        <p:attrNameLst>
                                          <p:attrName>style.visibility</p:attrName>
                                        </p:attrNameLst>
                                      </p:cBhvr>
                                      <p:to>
                                        <p:strVal val="visible"/>
                                      </p:to>
                                    </p:set>
                                    <p:animEffect transition="in" filter="checkerboard(across)">
                                      <p:cBhvr>
                                        <p:cTn id="70" dur="500"/>
                                        <p:tgtEl>
                                          <p:spTgt spid="22">
                                            <p:txEl>
                                              <p:pRg st="1" end="1"/>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nodeType="clickEffect">
                                  <p:stCondLst>
                                    <p:cond delay="0"/>
                                  </p:stCondLst>
                                  <p:childTnLst>
                                    <p:set>
                                      <p:cBhvr>
                                        <p:cTn id="74" dur="1" fill="hold">
                                          <p:stCondLst>
                                            <p:cond delay="0"/>
                                          </p:stCondLst>
                                        </p:cTn>
                                        <p:tgtEl>
                                          <p:spTgt spid="22">
                                            <p:txEl>
                                              <p:pRg st="2" end="2"/>
                                            </p:txEl>
                                          </p:spTgt>
                                        </p:tgtEl>
                                        <p:attrNameLst>
                                          <p:attrName>style.visibility</p:attrName>
                                        </p:attrNameLst>
                                      </p:cBhvr>
                                      <p:to>
                                        <p:strVal val="visible"/>
                                      </p:to>
                                    </p:set>
                                    <p:animEffect transition="in" filter="checkerboard(across)">
                                      <p:cBhvr>
                                        <p:cTn id="75" dur="500"/>
                                        <p:tgtEl>
                                          <p:spTgt spid="22">
                                            <p:txEl>
                                              <p:pRg st="2" end="2"/>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5" presetClass="entr" presetSubtype="1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checkerboard(across)">
                                      <p:cBhvr>
                                        <p:cTn id="80" dur="500"/>
                                        <p:tgtEl>
                                          <p:spTgt spid="24"/>
                                        </p:tgtEl>
                                      </p:cBhvr>
                                    </p:animEffect>
                                  </p:childTnLst>
                                </p:cTn>
                              </p:par>
                              <p:par>
                                <p:cTn id="81" presetID="5" presetClass="entr" presetSubtype="10" fill="hold" grpId="0" nodeType="with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checkerboard(across)">
                                      <p:cBhvr>
                                        <p:cTn id="8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animBg="1"/>
      <p:bldP spid="5" grpId="0" animBg="1"/>
      <p:bldP spid="4" grpId="0" animBg="1"/>
      <p:bldP spid="7" grpId="0" animBg="1"/>
      <p:bldP spid="8" grpId="0" animBg="1"/>
      <p:bldP spid="9" grpId="0" animBg="1"/>
      <p:bldP spid="10" grpId="0" animBg="1"/>
      <p:bldP spid="12" grpId="0" animBg="1"/>
      <p:bldP spid="13" grpId="0" animBg="1"/>
      <p:bldP spid="14" grpId="0" animBg="1"/>
      <p:bldP spid="15" grpId="0" animBg="1"/>
      <p:bldP spid="17" grpId="0" animBg="1"/>
      <p:bldP spid="20" grpId="0" animBg="1"/>
      <p:bldP spid="21" grpId="0"/>
      <p:bldP spid="23"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357190"/>
          </a:xfrm>
        </p:spPr>
        <p:txBody>
          <a:bodyPr>
            <a:noAutofit/>
          </a:bodyPr>
          <a:lstStyle/>
          <a:p>
            <a:r>
              <a:rPr lang="en-GB" sz="3400" dirty="0" smtClean="0"/>
              <a:t>Diploid and Haploid</a:t>
            </a:r>
            <a:endParaRPr lang="en-GB" sz="3400" dirty="0"/>
          </a:p>
        </p:txBody>
      </p:sp>
      <p:sp>
        <p:nvSpPr>
          <p:cNvPr id="3" name="Content Placeholder 2"/>
          <p:cNvSpPr>
            <a:spLocks noGrp="1"/>
          </p:cNvSpPr>
          <p:nvPr>
            <p:ph idx="1"/>
          </p:nvPr>
        </p:nvSpPr>
        <p:spPr>
          <a:xfrm>
            <a:off x="142844" y="714356"/>
            <a:ext cx="8858312" cy="6000792"/>
          </a:xfrm>
        </p:spPr>
        <p:txBody>
          <a:bodyPr>
            <a:normAutofit/>
          </a:bodyPr>
          <a:lstStyle/>
          <a:p>
            <a:pPr marL="0" algn="ctr"/>
            <a:r>
              <a:rPr lang="en-GB" sz="2500" dirty="0" smtClean="0"/>
              <a:t>Normal body cells have the </a:t>
            </a:r>
            <a:r>
              <a:rPr lang="en-GB" sz="2500" b="1" dirty="0" smtClean="0">
                <a:solidFill>
                  <a:srgbClr val="FF0000"/>
                </a:solidFill>
              </a:rPr>
              <a:t>normal</a:t>
            </a:r>
            <a:r>
              <a:rPr lang="en-GB" sz="2500" b="1" dirty="0" smtClean="0"/>
              <a:t> </a:t>
            </a:r>
            <a:r>
              <a:rPr lang="en-GB" sz="2500" dirty="0" smtClean="0"/>
              <a:t>number of chromosomes</a:t>
            </a:r>
            <a:endParaRPr lang="en-GB" sz="2500" b="1" dirty="0" smtClean="0"/>
          </a:p>
          <a:p>
            <a:pPr marL="0" algn="ctr">
              <a:buNone/>
            </a:pPr>
            <a:r>
              <a:rPr lang="en-GB" sz="4400" b="1" dirty="0" smtClean="0"/>
              <a:t>46</a:t>
            </a:r>
          </a:p>
          <a:p>
            <a:pPr marL="0" algn="ctr">
              <a:buNone/>
            </a:pPr>
            <a:r>
              <a:rPr lang="en-GB" sz="2500" b="1" dirty="0" smtClean="0">
                <a:solidFill>
                  <a:srgbClr val="FF0000"/>
                </a:solidFill>
              </a:rPr>
              <a:t>We call these cells </a:t>
            </a:r>
            <a:r>
              <a:rPr lang="en-GB" sz="2500" b="1" u="sng" dirty="0" smtClean="0">
                <a:solidFill>
                  <a:srgbClr val="FF0000"/>
                </a:solidFill>
              </a:rPr>
              <a:t>DIPLOID</a:t>
            </a:r>
            <a:r>
              <a:rPr lang="en-GB" sz="2500" dirty="0" smtClean="0"/>
              <a:t>. It means that each body cell contains </a:t>
            </a:r>
            <a:r>
              <a:rPr lang="en-GB" sz="2500" b="1" u="sng" dirty="0" smtClean="0">
                <a:solidFill>
                  <a:srgbClr val="00B050"/>
                </a:solidFill>
              </a:rPr>
              <a:t>two</a:t>
            </a:r>
            <a:r>
              <a:rPr lang="en-GB" sz="2500" dirty="0" smtClean="0"/>
              <a:t> of each chromosome – one from </a:t>
            </a:r>
            <a:r>
              <a:rPr lang="en-GB" sz="2500" b="1" dirty="0" smtClean="0">
                <a:solidFill>
                  <a:srgbClr val="0070C0"/>
                </a:solidFill>
              </a:rPr>
              <a:t>mum</a:t>
            </a:r>
            <a:r>
              <a:rPr lang="en-GB" sz="2500" b="1" dirty="0"/>
              <a:t> </a:t>
            </a:r>
            <a:r>
              <a:rPr lang="en-GB" sz="2500" dirty="0" smtClean="0"/>
              <a:t>and one from </a:t>
            </a:r>
            <a:r>
              <a:rPr lang="en-GB" sz="2500" b="1" dirty="0" smtClean="0">
                <a:solidFill>
                  <a:srgbClr val="7030A0"/>
                </a:solidFill>
              </a:rPr>
              <a:t>dad</a:t>
            </a:r>
            <a:r>
              <a:rPr lang="en-GB" sz="2500" b="1" dirty="0" smtClean="0"/>
              <a:t>.</a:t>
            </a:r>
          </a:p>
          <a:p>
            <a:pPr marL="0" algn="ctr">
              <a:buNone/>
            </a:pPr>
            <a:endParaRPr lang="en-GB" sz="2500" b="1" dirty="0"/>
          </a:p>
          <a:p>
            <a:pPr marL="0" algn="ctr"/>
            <a:r>
              <a:rPr lang="en-GB" sz="2500" dirty="0" smtClean="0"/>
              <a:t>Gametes though, have </a:t>
            </a:r>
            <a:r>
              <a:rPr lang="en-GB" sz="2500" b="1" i="1" u="sng" dirty="0" smtClean="0">
                <a:solidFill>
                  <a:srgbClr val="FF0000"/>
                </a:solidFill>
              </a:rPr>
              <a:t>half</a:t>
            </a:r>
            <a:r>
              <a:rPr lang="en-GB" sz="2500" dirty="0" smtClean="0"/>
              <a:t> the normal number of chromosomes</a:t>
            </a:r>
          </a:p>
          <a:p>
            <a:pPr marL="0" algn="ctr">
              <a:buNone/>
            </a:pPr>
            <a:r>
              <a:rPr lang="en-GB" sz="4400" b="1" dirty="0" smtClean="0"/>
              <a:t>23</a:t>
            </a:r>
          </a:p>
          <a:p>
            <a:pPr marL="0" algn="ctr">
              <a:buNone/>
            </a:pPr>
            <a:r>
              <a:rPr lang="en-GB" sz="2500" b="1" dirty="0" smtClean="0">
                <a:solidFill>
                  <a:srgbClr val="FF0000"/>
                </a:solidFill>
              </a:rPr>
              <a:t>We call these cells </a:t>
            </a:r>
            <a:r>
              <a:rPr lang="en-GB" sz="2500" b="1" u="sng" dirty="0" smtClean="0">
                <a:solidFill>
                  <a:srgbClr val="FF0000"/>
                </a:solidFill>
              </a:rPr>
              <a:t>HAPLOID</a:t>
            </a:r>
            <a:r>
              <a:rPr lang="en-GB" sz="2500" dirty="0" smtClean="0"/>
              <a:t>. There’s only </a:t>
            </a:r>
            <a:r>
              <a:rPr lang="en-GB" sz="2500" b="1" dirty="0" smtClean="0">
                <a:solidFill>
                  <a:srgbClr val="00B050"/>
                </a:solidFill>
              </a:rPr>
              <a:t>one copy</a:t>
            </a:r>
            <a:r>
              <a:rPr lang="en-GB" sz="2500" dirty="0" smtClean="0">
                <a:solidFill>
                  <a:srgbClr val="00B050"/>
                </a:solidFill>
              </a:rPr>
              <a:t> </a:t>
            </a:r>
            <a:r>
              <a:rPr lang="en-GB" sz="2500" dirty="0" smtClean="0"/>
              <a:t>of each chromosome.</a:t>
            </a:r>
            <a:endParaRPr lang="en-GB" sz="2500" b="1" dirty="0" smtClean="0"/>
          </a:p>
          <a:p>
            <a:pPr algn="ctr">
              <a:buNone/>
            </a:pPr>
            <a:endParaRPr lang="en-GB" sz="2500" dirty="0"/>
          </a:p>
        </p:txBody>
      </p:sp>
      <p:sp>
        <p:nvSpPr>
          <p:cNvPr id="25" name="TextBox 24"/>
          <p:cNvSpPr txBox="1"/>
          <p:nvPr/>
        </p:nvSpPr>
        <p:spPr>
          <a:xfrm>
            <a:off x="5357818" y="1214422"/>
            <a:ext cx="285752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b="1" i="1" dirty="0" smtClean="0"/>
              <a:t>You might see this explained elsewhere as ‘2n’.</a:t>
            </a:r>
            <a:endParaRPr lang="en-GB" b="1" i="1" dirty="0"/>
          </a:p>
        </p:txBody>
      </p:sp>
      <p:cxnSp>
        <p:nvCxnSpPr>
          <p:cNvPr id="27" name="Straight Arrow Connector 26"/>
          <p:cNvCxnSpPr/>
          <p:nvPr/>
        </p:nvCxnSpPr>
        <p:spPr>
          <a:xfrm rot="10800000">
            <a:off x="4929190" y="1714488"/>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8" name="TextBox 27"/>
          <p:cNvSpPr txBox="1"/>
          <p:nvPr/>
        </p:nvSpPr>
        <p:spPr>
          <a:xfrm>
            <a:off x="928662" y="3854239"/>
            <a:ext cx="285752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b="1" i="1" dirty="0" smtClean="0"/>
              <a:t>And this might be explained as just ‘n’.</a:t>
            </a:r>
            <a:endParaRPr lang="en-GB" b="1" i="1" dirty="0"/>
          </a:p>
        </p:txBody>
      </p:sp>
      <p:cxnSp>
        <p:nvCxnSpPr>
          <p:cNvPr id="30" name="Straight Arrow Connector 29"/>
          <p:cNvCxnSpPr/>
          <p:nvPr/>
        </p:nvCxnSpPr>
        <p:spPr>
          <a:xfrm>
            <a:off x="3786182" y="4286256"/>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1" name="TextBox 30"/>
          <p:cNvSpPr txBox="1"/>
          <p:nvPr/>
        </p:nvSpPr>
        <p:spPr>
          <a:xfrm>
            <a:off x="142844" y="5669837"/>
            <a:ext cx="8858312"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2400" dirty="0" smtClean="0"/>
              <a:t>At fertilisation, a </a:t>
            </a:r>
            <a:r>
              <a:rPr lang="en-GB" sz="2400" b="1" dirty="0" smtClean="0">
                <a:solidFill>
                  <a:srgbClr val="FF0000"/>
                </a:solidFill>
              </a:rPr>
              <a:t>haploid </a:t>
            </a:r>
            <a:r>
              <a:rPr lang="en-GB" sz="2400" b="1" u="sng" dirty="0" smtClean="0">
                <a:solidFill>
                  <a:srgbClr val="FF0000"/>
                </a:solidFill>
              </a:rPr>
              <a:t>sperm</a:t>
            </a:r>
            <a:r>
              <a:rPr lang="en-GB" sz="2400" dirty="0" smtClean="0">
                <a:solidFill>
                  <a:srgbClr val="FF0000"/>
                </a:solidFill>
              </a:rPr>
              <a:t> </a:t>
            </a:r>
            <a:r>
              <a:rPr lang="en-GB" sz="2400" dirty="0" smtClean="0"/>
              <a:t>will fuse with a </a:t>
            </a:r>
            <a:r>
              <a:rPr lang="en-GB" sz="2400" b="1" dirty="0" smtClean="0">
                <a:solidFill>
                  <a:srgbClr val="FF0000"/>
                </a:solidFill>
              </a:rPr>
              <a:t>haploid </a:t>
            </a:r>
            <a:r>
              <a:rPr lang="en-GB" sz="2400" b="1" u="sng" dirty="0" smtClean="0">
                <a:solidFill>
                  <a:srgbClr val="FF0000"/>
                </a:solidFill>
              </a:rPr>
              <a:t>egg</a:t>
            </a:r>
            <a:r>
              <a:rPr lang="en-GB" sz="2400" dirty="0" smtClean="0"/>
              <a:t>.... which makes a cell with the normal, </a:t>
            </a:r>
            <a:r>
              <a:rPr lang="en-GB" sz="2400" b="1" i="1" dirty="0" smtClean="0">
                <a:solidFill>
                  <a:srgbClr val="7030A0"/>
                </a:solidFill>
              </a:rPr>
              <a:t>diploid</a:t>
            </a:r>
            <a:r>
              <a:rPr lang="en-GB" sz="2400" dirty="0" smtClean="0"/>
              <a:t> number of chromosomes </a:t>
            </a:r>
            <a:r>
              <a:rPr lang="en-GB" sz="2400" dirty="0" smtClean="0">
                <a:sym typeface="Wingdings" pitchFamily="2" charset="2"/>
              </a:rPr>
              <a:t></a:t>
            </a:r>
            <a:endParaRPr lang="en-GB" sz="2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checkerboard(across)">
                                      <p:cBhvr>
                                        <p:cTn id="17" dur="500"/>
                                        <p:tgtEl>
                                          <p:spTgt spid="27"/>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checkerboard(across)">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heckerboard(across)">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checkerboard(across)">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checkerboard(across)">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checkerboard(across)">
                                      <p:cBhvr>
                                        <p:cTn id="40" dur="500"/>
                                        <p:tgtEl>
                                          <p:spTgt spid="30"/>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checkerboard(across)">
                                      <p:cBhvr>
                                        <p:cTn id="43" dur="500"/>
                                        <p:tgtEl>
                                          <p:spTgt spid="28"/>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checkerboard(across)">
                                      <p:cBhvr>
                                        <p:cTn id="48" dur="5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checkerboard(across)">
                                      <p:cBhvr>
                                        <p:cTn id="5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5411373" y="1250554"/>
            <a:ext cx="2044503" cy="1749082"/>
          </a:xfrm>
          <a:custGeom>
            <a:avLst/>
            <a:gdLst>
              <a:gd name="connsiteX0" fmla="*/ 60959 w 2044503"/>
              <a:gd name="connsiteY0" fmla="*/ 536916 h 1749082"/>
              <a:gd name="connsiteX1" fmla="*/ 271975 w 2044503"/>
              <a:gd name="connsiteY1" fmla="*/ 396239 h 1749082"/>
              <a:gd name="connsiteX2" fmla="*/ 384516 w 2044503"/>
              <a:gd name="connsiteY2" fmla="*/ 128953 h 1749082"/>
              <a:gd name="connsiteX3" fmla="*/ 609599 w 2044503"/>
              <a:gd name="connsiteY3" fmla="*/ 72682 h 1749082"/>
              <a:gd name="connsiteX4" fmla="*/ 848750 w 2044503"/>
              <a:gd name="connsiteY4" fmla="*/ 157088 h 1749082"/>
              <a:gd name="connsiteX5" fmla="*/ 1073833 w 2044503"/>
              <a:gd name="connsiteY5" fmla="*/ 16412 h 1749082"/>
              <a:gd name="connsiteX6" fmla="*/ 1228578 w 2044503"/>
              <a:gd name="connsiteY6" fmla="*/ 58615 h 1749082"/>
              <a:gd name="connsiteX7" fmla="*/ 1495864 w 2044503"/>
              <a:gd name="connsiteY7" fmla="*/ 283698 h 1749082"/>
              <a:gd name="connsiteX8" fmla="*/ 1974165 w 2044503"/>
              <a:gd name="connsiteY8" fmla="*/ 410307 h 1749082"/>
              <a:gd name="connsiteX9" fmla="*/ 1917895 w 2044503"/>
              <a:gd name="connsiteY9" fmla="*/ 747932 h 1749082"/>
              <a:gd name="connsiteX10" fmla="*/ 1819421 w 2044503"/>
              <a:gd name="connsiteY10" fmla="*/ 1015218 h 1749082"/>
              <a:gd name="connsiteX11" fmla="*/ 1805353 w 2044503"/>
              <a:gd name="connsiteY11" fmla="*/ 1437248 h 1749082"/>
              <a:gd name="connsiteX12" fmla="*/ 1552135 w 2044503"/>
              <a:gd name="connsiteY12" fmla="*/ 1507587 h 1749082"/>
              <a:gd name="connsiteX13" fmla="*/ 1355187 w 2044503"/>
              <a:gd name="connsiteY13" fmla="*/ 1634196 h 1749082"/>
              <a:gd name="connsiteX14" fmla="*/ 1270781 w 2044503"/>
              <a:gd name="connsiteY14" fmla="*/ 1732670 h 1749082"/>
              <a:gd name="connsiteX15" fmla="*/ 862818 w 2044503"/>
              <a:gd name="connsiteY15" fmla="*/ 1732670 h 1749082"/>
              <a:gd name="connsiteX16" fmla="*/ 187569 w 2044503"/>
              <a:gd name="connsiteY16" fmla="*/ 1648264 h 1749082"/>
              <a:gd name="connsiteX17" fmla="*/ 173501 w 2044503"/>
              <a:gd name="connsiteY17" fmla="*/ 1352842 h 1749082"/>
              <a:gd name="connsiteX18" fmla="*/ 4689 w 2044503"/>
              <a:gd name="connsiteY18" fmla="*/ 1029285 h 1749082"/>
              <a:gd name="connsiteX19" fmla="*/ 145365 w 2044503"/>
              <a:gd name="connsiteY19" fmla="*/ 818270 h 1749082"/>
              <a:gd name="connsiteX20" fmla="*/ 46892 w 2044503"/>
              <a:gd name="connsiteY20" fmla="*/ 719796 h 1749082"/>
              <a:gd name="connsiteX21" fmla="*/ 60959 w 2044503"/>
              <a:gd name="connsiteY21" fmla="*/ 536916 h 1749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44503" h="1749082">
                <a:moveTo>
                  <a:pt x="60959" y="536916"/>
                </a:moveTo>
                <a:cubicBezTo>
                  <a:pt x="98473" y="482990"/>
                  <a:pt x="218049" y="464233"/>
                  <a:pt x="271975" y="396239"/>
                </a:cubicBezTo>
                <a:cubicBezTo>
                  <a:pt x="325901" y="328245"/>
                  <a:pt x="328245" y="182879"/>
                  <a:pt x="384516" y="128953"/>
                </a:cubicBezTo>
                <a:cubicBezTo>
                  <a:pt x="440787" y="75027"/>
                  <a:pt x="532227" y="67993"/>
                  <a:pt x="609599" y="72682"/>
                </a:cubicBezTo>
                <a:cubicBezTo>
                  <a:pt x="686971" y="77371"/>
                  <a:pt x="771378" y="166466"/>
                  <a:pt x="848750" y="157088"/>
                </a:cubicBezTo>
                <a:cubicBezTo>
                  <a:pt x="926122" y="147710"/>
                  <a:pt x="1010528" y="32824"/>
                  <a:pt x="1073833" y="16412"/>
                </a:cubicBezTo>
                <a:cubicBezTo>
                  <a:pt x="1137138" y="0"/>
                  <a:pt x="1158240" y="14067"/>
                  <a:pt x="1228578" y="58615"/>
                </a:cubicBezTo>
                <a:cubicBezTo>
                  <a:pt x="1298916" y="103163"/>
                  <a:pt x="1371600" y="225083"/>
                  <a:pt x="1495864" y="283698"/>
                </a:cubicBezTo>
                <a:cubicBezTo>
                  <a:pt x="1620129" y="342313"/>
                  <a:pt x="1903827" y="332935"/>
                  <a:pt x="1974165" y="410307"/>
                </a:cubicBezTo>
                <a:cubicBezTo>
                  <a:pt x="2044503" y="487679"/>
                  <a:pt x="1943686" y="647114"/>
                  <a:pt x="1917895" y="747932"/>
                </a:cubicBezTo>
                <a:cubicBezTo>
                  <a:pt x="1892104" y="848750"/>
                  <a:pt x="1838178" y="900332"/>
                  <a:pt x="1819421" y="1015218"/>
                </a:cubicBezTo>
                <a:cubicBezTo>
                  <a:pt x="1800664" y="1130104"/>
                  <a:pt x="1849901" y="1355187"/>
                  <a:pt x="1805353" y="1437248"/>
                </a:cubicBezTo>
                <a:cubicBezTo>
                  <a:pt x="1760805" y="1519309"/>
                  <a:pt x="1627163" y="1474762"/>
                  <a:pt x="1552135" y="1507587"/>
                </a:cubicBezTo>
                <a:cubicBezTo>
                  <a:pt x="1477107" y="1540412"/>
                  <a:pt x="1402079" y="1596682"/>
                  <a:pt x="1355187" y="1634196"/>
                </a:cubicBezTo>
                <a:cubicBezTo>
                  <a:pt x="1308295" y="1671710"/>
                  <a:pt x="1352843" y="1716258"/>
                  <a:pt x="1270781" y="1732670"/>
                </a:cubicBezTo>
                <a:cubicBezTo>
                  <a:pt x="1188720" y="1749082"/>
                  <a:pt x="1043353" y="1746738"/>
                  <a:pt x="862818" y="1732670"/>
                </a:cubicBezTo>
                <a:cubicBezTo>
                  <a:pt x="682283" y="1718602"/>
                  <a:pt x="302455" y="1711569"/>
                  <a:pt x="187569" y="1648264"/>
                </a:cubicBezTo>
                <a:cubicBezTo>
                  <a:pt x="72683" y="1584959"/>
                  <a:pt x="203981" y="1456005"/>
                  <a:pt x="173501" y="1352842"/>
                </a:cubicBezTo>
                <a:cubicBezTo>
                  <a:pt x="143021" y="1249679"/>
                  <a:pt x="9378" y="1118380"/>
                  <a:pt x="4689" y="1029285"/>
                </a:cubicBezTo>
                <a:cubicBezTo>
                  <a:pt x="0" y="940190"/>
                  <a:pt x="138331" y="869851"/>
                  <a:pt x="145365" y="818270"/>
                </a:cubicBezTo>
                <a:cubicBezTo>
                  <a:pt x="152399" y="766689"/>
                  <a:pt x="63304" y="761999"/>
                  <a:pt x="46892" y="719796"/>
                </a:cubicBezTo>
                <a:cubicBezTo>
                  <a:pt x="30480" y="677593"/>
                  <a:pt x="23445" y="590842"/>
                  <a:pt x="60959" y="536916"/>
                </a:cubicBezTo>
                <a:close/>
              </a:path>
            </a:pathLst>
          </a:cu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nvGrpSpPr>
          <p:cNvPr id="2" name="Group 8"/>
          <p:cNvGrpSpPr/>
          <p:nvPr/>
        </p:nvGrpSpPr>
        <p:grpSpPr>
          <a:xfrm>
            <a:off x="-3429056" y="1714488"/>
            <a:ext cx="3134752" cy="665871"/>
            <a:chOff x="131298" y="2412609"/>
            <a:chExt cx="3134752" cy="665871"/>
          </a:xfrm>
        </p:grpSpPr>
        <p:sp>
          <p:nvSpPr>
            <p:cNvPr id="4" name="Freeform 3"/>
            <p:cNvSpPr/>
            <p:nvPr/>
          </p:nvSpPr>
          <p:spPr>
            <a:xfrm>
              <a:off x="131298" y="2412609"/>
              <a:ext cx="3134752" cy="665871"/>
            </a:xfrm>
            <a:custGeom>
              <a:avLst/>
              <a:gdLst>
                <a:gd name="connsiteX0" fmla="*/ 262597 w 3134752"/>
                <a:gd name="connsiteY0" fmla="*/ 471268 h 665871"/>
                <a:gd name="connsiteX1" fmla="*/ 1753773 w 3134752"/>
                <a:gd name="connsiteY1" fmla="*/ 414997 h 665871"/>
                <a:gd name="connsiteX2" fmla="*/ 2077330 w 3134752"/>
                <a:gd name="connsiteY2" fmla="*/ 302456 h 665871"/>
                <a:gd name="connsiteX3" fmla="*/ 2218007 w 3134752"/>
                <a:gd name="connsiteY3" fmla="*/ 91440 h 665871"/>
                <a:gd name="connsiteX4" fmla="*/ 2443090 w 3134752"/>
                <a:gd name="connsiteY4" fmla="*/ 7034 h 665871"/>
                <a:gd name="connsiteX5" fmla="*/ 2808850 w 3134752"/>
                <a:gd name="connsiteY5" fmla="*/ 133643 h 665871"/>
                <a:gd name="connsiteX6" fmla="*/ 3062068 w 3134752"/>
                <a:gd name="connsiteY6" fmla="*/ 344659 h 665871"/>
                <a:gd name="connsiteX7" fmla="*/ 3132407 w 3134752"/>
                <a:gd name="connsiteY7" fmla="*/ 414997 h 665871"/>
                <a:gd name="connsiteX8" fmla="*/ 3048000 w 3134752"/>
                <a:gd name="connsiteY8" fmla="*/ 499403 h 665871"/>
                <a:gd name="connsiteX9" fmla="*/ 2808850 w 3134752"/>
                <a:gd name="connsiteY9" fmla="*/ 626013 h 665871"/>
                <a:gd name="connsiteX10" fmla="*/ 2386819 w 3134752"/>
                <a:gd name="connsiteY10" fmla="*/ 654148 h 665871"/>
                <a:gd name="connsiteX11" fmla="*/ 2077330 w 3134752"/>
                <a:gd name="connsiteY11" fmla="*/ 555674 h 665871"/>
                <a:gd name="connsiteX12" fmla="*/ 614290 w 3134752"/>
                <a:gd name="connsiteY12" fmla="*/ 527539 h 665871"/>
                <a:gd name="connsiteX13" fmla="*/ 248530 w 3134752"/>
                <a:gd name="connsiteY13" fmla="*/ 527539 h 665871"/>
                <a:gd name="connsiteX14" fmla="*/ 178191 w 3134752"/>
                <a:gd name="connsiteY14" fmla="*/ 527539 h 665871"/>
                <a:gd name="connsiteX15" fmla="*/ 178191 w 3134752"/>
                <a:gd name="connsiteY15" fmla="*/ 485336 h 665871"/>
                <a:gd name="connsiteX16" fmla="*/ 262597 w 3134752"/>
                <a:gd name="connsiteY16" fmla="*/ 471268 h 665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34752" h="665871">
                  <a:moveTo>
                    <a:pt x="262597" y="471268"/>
                  </a:moveTo>
                  <a:cubicBezTo>
                    <a:pt x="525194" y="459545"/>
                    <a:pt x="1451318" y="443132"/>
                    <a:pt x="1753773" y="414997"/>
                  </a:cubicBezTo>
                  <a:cubicBezTo>
                    <a:pt x="2056228" y="386862"/>
                    <a:pt x="1999958" y="356382"/>
                    <a:pt x="2077330" y="302456"/>
                  </a:cubicBezTo>
                  <a:cubicBezTo>
                    <a:pt x="2154702" y="248530"/>
                    <a:pt x="2157047" y="140677"/>
                    <a:pt x="2218007" y="91440"/>
                  </a:cubicBezTo>
                  <a:cubicBezTo>
                    <a:pt x="2278967" y="42203"/>
                    <a:pt x="2344616" y="0"/>
                    <a:pt x="2443090" y="7034"/>
                  </a:cubicBezTo>
                  <a:cubicBezTo>
                    <a:pt x="2541564" y="14068"/>
                    <a:pt x="2705687" y="77372"/>
                    <a:pt x="2808850" y="133643"/>
                  </a:cubicBezTo>
                  <a:cubicBezTo>
                    <a:pt x="2912013" y="189914"/>
                    <a:pt x="3008142" y="297767"/>
                    <a:pt x="3062068" y="344659"/>
                  </a:cubicBezTo>
                  <a:cubicBezTo>
                    <a:pt x="3115994" y="391551"/>
                    <a:pt x="3134752" y="389206"/>
                    <a:pt x="3132407" y="414997"/>
                  </a:cubicBezTo>
                  <a:cubicBezTo>
                    <a:pt x="3130062" y="440788"/>
                    <a:pt x="3101926" y="464234"/>
                    <a:pt x="3048000" y="499403"/>
                  </a:cubicBezTo>
                  <a:cubicBezTo>
                    <a:pt x="2994074" y="534572"/>
                    <a:pt x="2919047" y="600222"/>
                    <a:pt x="2808850" y="626013"/>
                  </a:cubicBezTo>
                  <a:cubicBezTo>
                    <a:pt x="2698653" y="651804"/>
                    <a:pt x="2508739" y="665871"/>
                    <a:pt x="2386819" y="654148"/>
                  </a:cubicBezTo>
                  <a:cubicBezTo>
                    <a:pt x="2264899" y="642425"/>
                    <a:pt x="2372751" y="576775"/>
                    <a:pt x="2077330" y="555674"/>
                  </a:cubicBezTo>
                  <a:cubicBezTo>
                    <a:pt x="1781909" y="534573"/>
                    <a:pt x="919090" y="532228"/>
                    <a:pt x="614290" y="527539"/>
                  </a:cubicBezTo>
                  <a:cubicBezTo>
                    <a:pt x="309490" y="522850"/>
                    <a:pt x="248530" y="527539"/>
                    <a:pt x="248530" y="527539"/>
                  </a:cubicBezTo>
                  <a:cubicBezTo>
                    <a:pt x="175847" y="527539"/>
                    <a:pt x="189914" y="534573"/>
                    <a:pt x="178191" y="527539"/>
                  </a:cubicBezTo>
                  <a:cubicBezTo>
                    <a:pt x="166468" y="520505"/>
                    <a:pt x="159434" y="490025"/>
                    <a:pt x="178191" y="485336"/>
                  </a:cubicBezTo>
                  <a:cubicBezTo>
                    <a:pt x="196948" y="480647"/>
                    <a:pt x="0" y="482991"/>
                    <a:pt x="262597" y="471268"/>
                  </a:cubicBezTo>
                  <a:close/>
                </a:path>
              </a:pathLst>
            </a:cu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5" name="Freeform 4"/>
            <p:cNvSpPr/>
            <p:nvPr/>
          </p:nvSpPr>
          <p:spPr>
            <a:xfrm>
              <a:off x="2461846" y="2855742"/>
              <a:ext cx="576776" cy="164122"/>
            </a:xfrm>
            <a:custGeom>
              <a:avLst/>
              <a:gdLst>
                <a:gd name="connsiteX0" fmla="*/ 576776 w 576776"/>
                <a:gd name="connsiteY0" fmla="*/ 126609 h 164122"/>
                <a:gd name="connsiteX1" fmla="*/ 407963 w 576776"/>
                <a:gd name="connsiteY1" fmla="*/ 140676 h 164122"/>
                <a:gd name="connsiteX2" fmla="*/ 196948 w 576776"/>
                <a:gd name="connsiteY2" fmla="*/ 140676 h 164122"/>
                <a:gd name="connsiteX3" fmla="*/ 0 w 576776"/>
                <a:gd name="connsiteY3" fmla="*/ 0 h 164122"/>
              </a:gdLst>
              <a:ahLst/>
              <a:cxnLst>
                <a:cxn ang="0">
                  <a:pos x="connsiteX0" y="connsiteY0"/>
                </a:cxn>
                <a:cxn ang="0">
                  <a:pos x="connsiteX1" y="connsiteY1"/>
                </a:cxn>
                <a:cxn ang="0">
                  <a:pos x="connsiteX2" y="connsiteY2"/>
                </a:cxn>
                <a:cxn ang="0">
                  <a:pos x="connsiteX3" y="connsiteY3"/>
                </a:cxn>
              </a:cxnLst>
              <a:rect l="l" t="t" r="r" b="b"/>
              <a:pathLst>
                <a:path w="576776" h="164122">
                  <a:moveTo>
                    <a:pt x="576776" y="126609"/>
                  </a:moveTo>
                  <a:cubicBezTo>
                    <a:pt x="524022" y="132470"/>
                    <a:pt x="471268" y="138331"/>
                    <a:pt x="407963" y="140676"/>
                  </a:cubicBezTo>
                  <a:cubicBezTo>
                    <a:pt x="344658" y="143021"/>
                    <a:pt x="264942" y="164122"/>
                    <a:pt x="196948" y="140676"/>
                  </a:cubicBezTo>
                  <a:cubicBezTo>
                    <a:pt x="128954" y="117230"/>
                    <a:pt x="64477" y="58615"/>
                    <a:pt x="0" y="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sp>
          <p:nvSpPr>
            <p:cNvPr id="6" name="Freeform 5"/>
            <p:cNvSpPr/>
            <p:nvPr/>
          </p:nvSpPr>
          <p:spPr>
            <a:xfrm>
              <a:off x="2714612" y="2571744"/>
              <a:ext cx="339969" cy="271975"/>
            </a:xfrm>
            <a:custGeom>
              <a:avLst/>
              <a:gdLst>
                <a:gd name="connsiteX0" fmla="*/ 0 w 339969"/>
                <a:gd name="connsiteY0" fmla="*/ 42203 h 271975"/>
                <a:gd name="connsiteX1" fmla="*/ 70339 w 339969"/>
                <a:gd name="connsiteY1" fmla="*/ 0 h 271975"/>
                <a:gd name="connsiteX2" fmla="*/ 140677 w 339969"/>
                <a:gd name="connsiteY2" fmla="*/ 42203 h 271975"/>
                <a:gd name="connsiteX3" fmla="*/ 196948 w 339969"/>
                <a:gd name="connsiteY3" fmla="*/ 126609 h 271975"/>
                <a:gd name="connsiteX4" fmla="*/ 323557 w 339969"/>
                <a:gd name="connsiteY4" fmla="*/ 182880 h 271975"/>
                <a:gd name="connsiteX5" fmla="*/ 295422 w 339969"/>
                <a:gd name="connsiteY5" fmla="*/ 239151 h 271975"/>
                <a:gd name="connsiteX6" fmla="*/ 211016 w 339969"/>
                <a:gd name="connsiteY6" fmla="*/ 267286 h 271975"/>
                <a:gd name="connsiteX7" fmla="*/ 126610 w 339969"/>
                <a:gd name="connsiteY7" fmla="*/ 211015 h 271975"/>
                <a:gd name="connsiteX8" fmla="*/ 140677 w 339969"/>
                <a:gd name="connsiteY8" fmla="*/ 84406 h 271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969" h="271975">
                  <a:moveTo>
                    <a:pt x="0" y="42203"/>
                  </a:moveTo>
                  <a:cubicBezTo>
                    <a:pt x="23446" y="21101"/>
                    <a:pt x="46893" y="0"/>
                    <a:pt x="70339" y="0"/>
                  </a:cubicBezTo>
                  <a:cubicBezTo>
                    <a:pt x="93785" y="0"/>
                    <a:pt x="119576" y="21102"/>
                    <a:pt x="140677" y="42203"/>
                  </a:cubicBezTo>
                  <a:cubicBezTo>
                    <a:pt x="161778" y="63304"/>
                    <a:pt x="166468" y="103163"/>
                    <a:pt x="196948" y="126609"/>
                  </a:cubicBezTo>
                  <a:cubicBezTo>
                    <a:pt x="227428" y="150055"/>
                    <a:pt x="307145" y="164123"/>
                    <a:pt x="323557" y="182880"/>
                  </a:cubicBezTo>
                  <a:cubicBezTo>
                    <a:pt x="339969" y="201637"/>
                    <a:pt x="314179" y="225083"/>
                    <a:pt x="295422" y="239151"/>
                  </a:cubicBezTo>
                  <a:cubicBezTo>
                    <a:pt x="276665" y="253219"/>
                    <a:pt x="239151" y="271975"/>
                    <a:pt x="211016" y="267286"/>
                  </a:cubicBezTo>
                  <a:cubicBezTo>
                    <a:pt x="182881" y="262597"/>
                    <a:pt x="138333" y="241495"/>
                    <a:pt x="126610" y="211015"/>
                  </a:cubicBezTo>
                  <a:cubicBezTo>
                    <a:pt x="114887" y="180535"/>
                    <a:pt x="127782" y="132470"/>
                    <a:pt x="140677" y="84406"/>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pSp>
      <p:sp>
        <p:nvSpPr>
          <p:cNvPr id="7" name="Oval 6"/>
          <p:cNvSpPr/>
          <p:nvPr/>
        </p:nvSpPr>
        <p:spPr>
          <a:xfrm>
            <a:off x="5715008" y="1500174"/>
            <a:ext cx="1357322" cy="128588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xplosion 1 9"/>
          <p:cNvSpPr/>
          <p:nvPr/>
        </p:nvSpPr>
        <p:spPr>
          <a:xfrm>
            <a:off x="4071934" y="214290"/>
            <a:ext cx="4857752" cy="3929090"/>
          </a:xfrm>
          <a:prstGeom prst="irregularSeal1">
            <a:avLst/>
          </a:prstGeom>
          <a:gradFill flip="none" rotWithShape="1">
            <a:gsLst>
              <a:gs pos="0">
                <a:srgbClr val="FFF200"/>
              </a:gs>
              <a:gs pos="45000">
                <a:srgbClr val="FF7A00"/>
              </a:gs>
              <a:gs pos="70000">
                <a:srgbClr val="FF0300"/>
              </a:gs>
              <a:gs pos="100000">
                <a:srgbClr val="4D0808"/>
              </a:gs>
            </a:gsLst>
            <a:path path="circle">
              <a:fillToRect l="50000" t="50000" r="50000" b="50000"/>
            </a:path>
            <a:tileRect/>
          </a:gra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1" name="TextBox 10"/>
          <p:cNvSpPr txBox="1"/>
          <p:nvPr/>
        </p:nvSpPr>
        <p:spPr>
          <a:xfrm rot="20007742">
            <a:off x="4645965" y="1629528"/>
            <a:ext cx="3571900" cy="830997"/>
          </a:xfrm>
          <a:prstGeom prst="rect">
            <a:avLst/>
          </a:prstGeom>
          <a:noFill/>
        </p:spPr>
        <p:txBody>
          <a:bodyPr wrap="square" rtlCol="0">
            <a:spAutoFit/>
          </a:bodyPr>
          <a:lstStyle/>
          <a:p>
            <a:pPr algn="ctr"/>
            <a:r>
              <a:rPr lang="en-GB" sz="4800" b="1" dirty="0" smtClean="0"/>
              <a:t>WHADOOSH!</a:t>
            </a:r>
            <a:endParaRPr lang="en-GB" sz="4800" b="1" dirty="0"/>
          </a:p>
        </p:txBody>
      </p:sp>
      <p:sp>
        <p:nvSpPr>
          <p:cNvPr id="18" name="Freeform 17"/>
          <p:cNvSpPr/>
          <p:nvPr/>
        </p:nvSpPr>
        <p:spPr>
          <a:xfrm>
            <a:off x="551729" y="3000372"/>
            <a:ext cx="1233054" cy="1270001"/>
          </a:xfrm>
          <a:custGeom>
            <a:avLst/>
            <a:gdLst>
              <a:gd name="connsiteX0" fmla="*/ 267854 w 1233054"/>
              <a:gd name="connsiteY0" fmla="*/ 223982 h 1270001"/>
              <a:gd name="connsiteX1" fmla="*/ 434109 w 1233054"/>
              <a:gd name="connsiteY1" fmla="*/ 182419 h 1270001"/>
              <a:gd name="connsiteX2" fmla="*/ 544945 w 1233054"/>
              <a:gd name="connsiteY2" fmla="*/ 16164 h 1270001"/>
              <a:gd name="connsiteX3" fmla="*/ 766618 w 1233054"/>
              <a:gd name="connsiteY3" fmla="*/ 85437 h 1270001"/>
              <a:gd name="connsiteX4" fmla="*/ 877454 w 1233054"/>
              <a:gd name="connsiteY4" fmla="*/ 196273 h 1270001"/>
              <a:gd name="connsiteX5" fmla="*/ 1182254 w 1233054"/>
              <a:gd name="connsiteY5" fmla="*/ 251691 h 1270001"/>
              <a:gd name="connsiteX6" fmla="*/ 1182254 w 1233054"/>
              <a:gd name="connsiteY6" fmla="*/ 570346 h 1270001"/>
              <a:gd name="connsiteX7" fmla="*/ 1209964 w 1233054"/>
              <a:gd name="connsiteY7" fmla="*/ 736601 h 1270001"/>
              <a:gd name="connsiteX8" fmla="*/ 1099127 w 1233054"/>
              <a:gd name="connsiteY8" fmla="*/ 972128 h 1270001"/>
              <a:gd name="connsiteX9" fmla="*/ 905164 w 1233054"/>
              <a:gd name="connsiteY9" fmla="*/ 985982 h 1270001"/>
              <a:gd name="connsiteX10" fmla="*/ 738909 w 1233054"/>
              <a:gd name="connsiteY10" fmla="*/ 1235364 h 1270001"/>
              <a:gd name="connsiteX11" fmla="*/ 392545 w 1233054"/>
              <a:gd name="connsiteY11" fmla="*/ 1193801 h 1270001"/>
              <a:gd name="connsiteX12" fmla="*/ 337127 w 1233054"/>
              <a:gd name="connsiteY12" fmla="*/ 1041401 h 1270001"/>
              <a:gd name="connsiteX13" fmla="*/ 129309 w 1233054"/>
              <a:gd name="connsiteY13" fmla="*/ 861291 h 1270001"/>
              <a:gd name="connsiteX14" fmla="*/ 4618 w 1233054"/>
              <a:gd name="connsiteY14" fmla="*/ 667328 h 1270001"/>
              <a:gd name="connsiteX15" fmla="*/ 101600 w 1233054"/>
              <a:gd name="connsiteY15" fmla="*/ 556491 h 1270001"/>
              <a:gd name="connsiteX16" fmla="*/ 129309 w 1233054"/>
              <a:gd name="connsiteY16" fmla="*/ 334819 h 1270001"/>
              <a:gd name="connsiteX17" fmla="*/ 212436 w 1233054"/>
              <a:gd name="connsiteY17" fmla="*/ 196273 h 1270001"/>
              <a:gd name="connsiteX18" fmla="*/ 267854 w 1233054"/>
              <a:gd name="connsiteY18" fmla="*/ 223982 h 127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33054" h="1270001">
                <a:moveTo>
                  <a:pt x="267854" y="223982"/>
                </a:moveTo>
                <a:cubicBezTo>
                  <a:pt x="304799" y="221673"/>
                  <a:pt x="387927" y="217055"/>
                  <a:pt x="434109" y="182419"/>
                </a:cubicBezTo>
                <a:cubicBezTo>
                  <a:pt x="480291" y="147783"/>
                  <a:pt x="489527" y="32328"/>
                  <a:pt x="544945" y="16164"/>
                </a:cubicBezTo>
                <a:cubicBezTo>
                  <a:pt x="600363" y="0"/>
                  <a:pt x="711200" y="55419"/>
                  <a:pt x="766618" y="85437"/>
                </a:cubicBezTo>
                <a:cubicBezTo>
                  <a:pt x="822036" y="115455"/>
                  <a:pt x="808181" y="168564"/>
                  <a:pt x="877454" y="196273"/>
                </a:cubicBezTo>
                <a:cubicBezTo>
                  <a:pt x="946727" y="223982"/>
                  <a:pt x="1131454" y="189346"/>
                  <a:pt x="1182254" y="251691"/>
                </a:cubicBezTo>
                <a:cubicBezTo>
                  <a:pt x="1233054" y="314036"/>
                  <a:pt x="1177636" y="489528"/>
                  <a:pt x="1182254" y="570346"/>
                </a:cubicBezTo>
                <a:cubicBezTo>
                  <a:pt x="1186872" y="651164"/>
                  <a:pt x="1223818" y="669637"/>
                  <a:pt x="1209964" y="736601"/>
                </a:cubicBezTo>
                <a:cubicBezTo>
                  <a:pt x="1196110" y="803565"/>
                  <a:pt x="1149927" y="930565"/>
                  <a:pt x="1099127" y="972128"/>
                </a:cubicBezTo>
                <a:cubicBezTo>
                  <a:pt x="1048327" y="1013691"/>
                  <a:pt x="965200" y="942109"/>
                  <a:pt x="905164" y="985982"/>
                </a:cubicBezTo>
                <a:cubicBezTo>
                  <a:pt x="845128" y="1029855"/>
                  <a:pt x="824346" y="1200727"/>
                  <a:pt x="738909" y="1235364"/>
                </a:cubicBezTo>
                <a:cubicBezTo>
                  <a:pt x="653472" y="1270001"/>
                  <a:pt x="459509" y="1226128"/>
                  <a:pt x="392545" y="1193801"/>
                </a:cubicBezTo>
                <a:cubicBezTo>
                  <a:pt x="325581" y="1161474"/>
                  <a:pt x="381000" y="1096819"/>
                  <a:pt x="337127" y="1041401"/>
                </a:cubicBezTo>
                <a:cubicBezTo>
                  <a:pt x="293254" y="985983"/>
                  <a:pt x="184727" y="923636"/>
                  <a:pt x="129309" y="861291"/>
                </a:cubicBezTo>
                <a:cubicBezTo>
                  <a:pt x="73891" y="798946"/>
                  <a:pt x="9236" y="718128"/>
                  <a:pt x="4618" y="667328"/>
                </a:cubicBezTo>
                <a:cubicBezTo>
                  <a:pt x="0" y="616528"/>
                  <a:pt x="80818" y="611909"/>
                  <a:pt x="101600" y="556491"/>
                </a:cubicBezTo>
                <a:cubicBezTo>
                  <a:pt x="122382" y="501073"/>
                  <a:pt x="110836" y="394855"/>
                  <a:pt x="129309" y="334819"/>
                </a:cubicBezTo>
                <a:cubicBezTo>
                  <a:pt x="147782" y="274783"/>
                  <a:pt x="184727" y="214746"/>
                  <a:pt x="212436" y="196273"/>
                </a:cubicBezTo>
                <a:cubicBezTo>
                  <a:pt x="240145" y="177800"/>
                  <a:pt x="230909" y="226291"/>
                  <a:pt x="267854" y="223982"/>
                </a:cubicBezTo>
                <a:close/>
              </a:path>
            </a:pathLst>
          </a:cu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18"/>
          <p:cNvSpPr/>
          <p:nvPr/>
        </p:nvSpPr>
        <p:spPr>
          <a:xfrm>
            <a:off x="3202709" y="3166627"/>
            <a:ext cx="1369291" cy="833582"/>
          </a:xfrm>
          <a:custGeom>
            <a:avLst/>
            <a:gdLst>
              <a:gd name="connsiteX0" fmla="*/ 87745 w 1369291"/>
              <a:gd name="connsiteY0" fmla="*/ 127000 h 833582"/>
              <a:gd name="connsiteX1" fmla="*/ 531091 w 1369291"/>
              <a:gd name="connsiteY1" fmla="*/ 2309 h 833582"/>
              <a:gd name="connsiteX2" fmla="*/ 1251527 w 1369291"/>
              <a:gd name="connsiteY2" fmla="*/ 113146 h 833582"/>
              <a:gd name="connsiteX3" fmla="*/ 1237673 w 1369291"/>
              <a:gd name="connsiteY3" fmla="*/ 514927 h 833582"/>
              <a:gd name="connsiteX4" fmla="*/ 891309 w 1369291"/>
              <a:gd name="connsiteY4" fmla="*/ 542636 h 833582"/>
              <a:gd name="connsiteX5" fmla="*/ 738909 w 1369291"/>
              <a:gd name="connsiteY5" fmla="*/ 736600 h 833582"/>
              <a:gd name="connsiteX6" fmla="*/ 960582 w 1369291"/>
              <a:gd name="connsiteY6" fmla="*/ 819727 h 833582"/>
              <a:gd name="connsiteX7" fmla="*/ 808182 w 1369291"/>
              <a:gd name="connsiteY7" fmla="*/ 819727 h 833582"/>
              <a:gd name="connsiteX8" fmla="*/ 669636 w 1369291"/>
              <a:gd name="connsiteY8" fmla="*/ 764309 h 833582"/>
              <a:gd name="connsiteX9" fmla="*/ 669636 w 1369291"/>
              <a:gd name="connsiteY9" fmla="*/ 598055 h 833582"/>
              <a:gd name="connsiteX10" fmla="*/ 780473 w 1369291"/>
              <a:gd name="connsiteY10" fmla="*/ 459509 h 833582"/>
              <a:gd name="connsiteX11" fmla="*/ 946727 w 1369291"/>
              <a:gd name="connsiteY11" fmla="*/ 445655 h 833582"/>
              <a:gd name="connsiteX12" fmla="*/ 1099127 w 1369291"/>
              <a:gd name="connsiteY12" fmla="*/ 445655 h 833582"/>
              <a:gd name="connsiteX13" fmla="*/ 1168400 w 1369291"/>
              <a:gd name="connsiteY13" fmla="*/ 348673 h 833582"/>
              <a:gd name="connsiteX14" fmla="*/ 1168400 w 1369291"/>
              <a:gd name="connsiteY14" fmla="*/ 223982 h 833582"/>
              <a:gd name="connsiteX15" fmla="*/ 1029854 w 1369291"/>
              <a:gd name="connsiteY15" fmla="*/ 154709 h 833582"/>
              <a:gd name="connsiteX16" fmla="*/ 766618 w 1369291"/>
              <a:gd name="connsiteY16" fmla="*/ 127000 h 833582"/>
              <a:gd name="connsiteX17" fmla="*/ 461818 w 1369291"/>
              <a:gd name="connsiteY17" fmla="*/ 99291 h 833582"/>
              <a:gd name="connsiteX18" fmla="*/ 267854 w 1369291"/>
              <a:gd name="connsiteY18" fmla="*/ 140855 h 833582"/>
              <a:gd name="connsiteX19" fmla="*/ 129309 w 1369291"/>
              <a:gd name="connsiteY19" fmla="*/ 196273 h 833582"/>
              <a:gd name="connsiteX20" fmla="*/ 4618 w 1369291"/>
              <a:gd name="connsiteY20" fmla="*/ 182418 h 833582"/>
              <a:gd name="connsiteX21" fmla="*/ 87745 w 1369291"/>
              <a:gd name="connsiteY21" fmla="*/ 127000 h 83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69291" h="833582">
                <a:moveTo>
                  <a:pt x="87745" y="127000"/>
                </a:moveTo>
                <a:cubicBezTo>
                  <a:pt x="175490" y="96982"/>
                  <a:pt x="337127" y="4618"/>
                  <a:pt x="531091" y="2309"/>
                </a:cubicBezTo>
                <a:cubicBezTo>
                  <a:pt x="725055" y="0"/>
                  <a:pt x="1133763" y="27710"/>
                  <a:pt x="1251527" y="113146"/>
                </a:cubicBezTo>
                <a:cubicBezTo>
                  <a:pt x="1369291" y="198582"/>
                  <a:pt x="1297709" y="443345"/>
                  <a:pt x="1237673" y="514927"/>
                </a:cubicBezTo>
                <a:cubicBezTo>
                  <a:pt x="1177637" y="586509"/>
                  <a:pt x="974436" y="505690"/>
                  <a:pt x="891309" y="542636"/>
                </a:cubicBezTo>
                <a:cubicBezTo>
                  <a:pt x="808182" y="579582"/>
                  <a:pt x="727364" y="690418"/>
                  <a:pt x="738909" y="736600"/>
                </a:cubicBezTo>
                <a:cubicBezTo>
                  <a:pt x="750454" y="782782"/>
                  <a:pt x="949037" y="805873"/>
                  <a:pt x="960582" y="819727"/>
                </a:cubicBezTo>
                <a:cubicBezTo>
                  <a:pt x="972128" y="833582"/>
                  <a:pt x="856673" y="828963"/>
                  <a:pt x="808182" y="819727"/>
                </a:cubicBezTo>
                <a:cubicBezTo>
                  <a:pt x="759691" y="810491"/>
                  <a:pt x="692727" y="801254"/>
                  <a:pt x="669636" y="764309"/>
                </a:cubicBezTo>
                <a:cubicBezTo>
                  <a:pt x="646545" y="727364"/>
                  <a:pt x="651163" y="648855"/>
                  <a:pt x="669636" y="598055"/>
                </a:cubicBezTo>
                <a:cubicBezTo>
                  <a:pt x="688109" y="547255"/>
                  <a:pt x="734291" y="484909"/>
                  <a:pt x="780473" y="459509"/>
                </a:cubicBezTo>
                <a:cubicBezTo>
                  <a:pt x="826655" y="434109"/>
                  <a:pt x="893618" y="447964"/>
                  <a:pt x="946727" y="445655"/>
                </a:cubicBezTo>
                <a:cubicBezTo>
                  <a:pt x="999836" y="443346"/>
                  <a:pt x="1062181" y="461819"/>
                  <a:pt x="1099127" y="445655"/>
                </a:cubicBezTo>
                <a:cubicBezTo>
                  <a:pt x="1136073" y="429491"/>
                  <a:pt x="1156855" y="385619"/>
                  <a:pt x="1168400" y="348673"/>
                </a:cubicBezTo>
                <a:cubicBezTo>
                  <a:pt x="1179946" y="311728"/>
                  <a:pt x="1191491" y="256309"/>
                  <a:pt x="1168400" y="223982"/>
                </a:cubicBezTo>
                <a:cubicBezTo>
                  <a:pt x="1145309" y="191655"/>
                  <a:pt x="1096818" y="170873"/>
                  <a:pt x="1029854" y="154709"/>
                </a:cubicBezTo>
                <a:cubicBezTo>
                  <a:pt x="962890" y="138545"/>
                  <a:pt x="766618" y="127000"/>
                  <a:pt x="766618" y="127000"/>
                </a:cubicBezTo>
                <a:cubicBezTo>
                  <a:pt x="671945" y="117764"/>
                  <a:pt x="544945" y="96982"/>
                  <a:pt x="461818" y="99291"/>
                </a:cubicBezTo>
                <a:cubicBezTo>
                  <a:pt x="378691" y="101600"/>
                  <a:pt x="323272" y="124691"/>
                  <a:pt x="267854" y="140855"/>
                </a:cubicBezTo>
                <a:cubicBezTo>
                  <a:pt x="212436" y="157019"/>
                  <a:pt x="173182" y="189346"/>
                  <a:pt x="129309" y="196273"/>
                </a:cubicBezTo>
                <a:cubicBezTo>
                  <a:pt x="85436" y="203200"/>
                  <a:pt x="9236" y="198582"/>
                  <a:pt x="4618" y="182418"/>
                </a:cubicBezTo>
                <a:cubicBezTo>
                  <a:pt x="0" y="166254"/>
                  <a:pt x="0" y="157018"/>
                  <a:pt x="87745" y="127000"/>
                </a:cubicBezTo>
                <a:close/>
              </a:path>
            </a:pathLst>
          </a:cu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0" name="Freeform 19"/>
          <p:cNvSpPr/>
          <p:nvPr/>
        </p:nvSpPr>
        <p:spPr>
          <a:xfrm>
            <a:off x="2909455" y="3256682"/>
            <a:ext cx="468745" cy="429491"/>
          </a:xfrm>
          <a:custGeom>
            <a:avLst/>
            <a:gdLst>
              <a:gd name="connsiteX0" fmla="*/ 62345 w 468745"/>
              <a:gd name="connsiteY0" fmla="*/ 92363 h 429491"/>
              <a:gd name="connsiteX1" fmla="*/ 242454 w 468745"/>
              <a:gd name="connsiteY1" fmla="*/ 9236 h 429491"/>
              <a:gd name="connsiteX2" fmla="*/ 394854 w 468745"/>
              <a:gd name="connsiteY2" fmla="*/ 36945 h 429491"/>
              <a:gd name="connsiteX3" fmla="*/ 464127 w 468745"/>
              <a:gd name="connsiteY3" fmla="*/ 189345 h 429491"/>
              <a:gd name="connsiteX4" fmla="*/ 367145 w 468745"/>
              <a:gd name="connsiteY4" fmla="*/ 355600 h 429491"/>
              <a:gd name="connsiteX5" fmla="*/ 214745 w 468745"/>
              <a:gd name="connsiteY5" fmla="*/ 397163 h 429491"/>
              <a:gd name="connsiteX6" fmla="*/ 62345 w 468745"/>
              <a:gd name="connsiteY6" fmla="*/ 411018 h 429491"/>
              <a:gd name="connsiteX7" fmla="*/ 6927 w 468745"/>
              <a:gd name="connsiteY7" fmla="*/ 286327 h 429491"/>
              <a:gd name="connsiteX8" fmla="*/ 20781 w 468745"/>
              <a:gd name="connsiteY8" fmla="*/ 147781 h 429491"/>
              <a:gd name="connsiteX9" fmla="*/ 62345 w 468745"/>
              <a:gd name="connsiteY9" fmla="*/ 92363 h 429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8745" h="429491">
                <a:moveTo>
                  <a:pt x="62345" y="92363"/>
                </a:moveTo>
                <a:cubicBezTo>
                  <a:pt x="99290" y="69272"/>
                  <a:pt x="187036" y="18472"/>
                  <a:pt x="242454" y="9236"/>
                </a:cubicBezTo>
                <a:cubicBezTo>
                  <a:pt x="297872" y="0"/>
                  <a:pt x="357909" y="6927"/>
                  <a:pt x="394854" y="36945"/>
                </a:cubicBezTo>
                <a:cubicBezTo>
                  <a:pt x="431799" y="66963"/>
                  <a:pt x="468745" y="136236"/>
                  <a:pt x="464127" y="189345"/>
                </a:cubicBezTo>
                <a:cubicBezTo>
                  <a:pt x="459509" y="242454"/>
                  <a:pt x="408709" y="320964"/>
                  <a:pt x="367145" y="355600"/>
                </a:cubicBezTo>
                <a:cubicBezTo>
                  <a:pt x="325581" y="390236"/>
                  <a:pt x="265545" y="387927"/>
                  <a:pt x="214745" y="397163"/>
                </a:cubicBezTo>
                <a:cubicBezTo>
                  <a:pt x="163945" y="406399"/>
                  <a:pt x="96981" y="429491"/>
                  <a:pt x="62345" y="411018"/>
                </a:cubicBezTo>
                <a:cubicBezTo>
                  <a:pt x="27709" y="392545"/>
                  <a:pt x="13854" y="330200"/>
                  <a:pt x="6927" y="286327"/>
                </a:cubicBezTo>
                <a:cubicBezTo>
                  <a:pt x="0" y="242454"/>
                  <a:pt x="11545" y="177799"/>
                  <a:pt x="20781" y="147781"/>
                </a:cubicBezTo>
                <a:cubicBezTo>
                  <a:pt x="30017" y="117763"/>
                  <a:pt x="25400" y="115454"/>
                  <a:pt x="62345" y="92363"/>
                </a:cubicBezTo>
                <a:close/>
              </a:path>
            </a:pathLst>
          </a:cu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1" name="Freeform 20"/>
          <p:cNvSpPr/>
          <p:nvPr/>
        </p:nvSpPr>
        <p:spPr>
          <a:xfrm>
            <a:off x="2290618" y="3272846"/>
            <a:ext cx="801255" cy="674254"/>
          </a:xfrm>
          <a:custGeom>
            <a:avLst/>
            <a:gdLst>
              <a:gd name="connsiteX0" fmla="*/ 542636 w 801255"/>
              <a:gd name="connsiteY0" fmla="*/ 6927 h 674254"/>
              <a:gd name="connsiteX1" fmla="*/ 348673 w 801255"/>
              <a:gd name="connsiteY1" fmla="*/ 76199 h 674254"/>
              <a:gd name="connsiteX2" fmla="*/ 182418 w 801255"/>
              <a:gd name="connsiteY2" fmla="*/ 297872 h 674254"/>
              <a:gd name="connsiteX3" fmla="*/ 71582 w 801255"/>
              <a:gd name="connsiteY3" fmla="*/ 477981 h 674254"/>
              <a:gd name="connsiteX4" fmla="*/ 30018 w 801255"/>
              <a:gd name="connsiteY4" fmla="*/ 630381 h 674254"/>
              <a:gd name="connsiteX5" fmla="*/ 251691 w 801255"/>
              <a:gd name="connsiteY5" fmla="*/ 658090 h 674254"/>
              <a:gd name="connsiteX6" fmla="*/ 514927 w 801255"/>
              <a:gd name="connsiteY6" fmla="*/ 533399 h 674254"/>
              <a:gd name="connsiteX7" fmla="*/ 695036 w 801255"/>
              <a:gd name="connsiteY7" fmla="*/ 491836 h 674254"/>
              <a:gd name="connsiteX8" fmla="*/ 792018 w 801255"/>
              <a:gd name="connsiteY8" fmla="*/ 367145 h 674254"/>
              <a:gd name="connsiteX9" fmla="*/ 750455 w 801255"/>
              <a:gd name="connsiteY9" fmla="*/ 214745 h 674254"/>
              <a:gd name="connsiteX10" fmla="*/ 695036 w 801255"/>
              <a:gd name="connsiteY10" fmla="*/ 159327 h 674254"/>
              <a:gd name="connsiteX11" fmla="*/ 653473 w 801255"/>
              <a:gd name="connsiteY11" fmla="*/ 34636 h 674254"/>
              <a:gd name="connsiteX12" fmla="*/ 542636 w 801255"/>
              <a:gd name="connsiteY12" fmla="*/ 6927 h 674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1255" h="674254">
                <a:moveTo>
                  <a:pt x="542636" y="6927"/>
                </a:moveTo>
                <a:cubicBezTo>
                  <a:pt x="491836" y="13854"/>
                  <a:pt x="408709" y="27708"/>
                  <a:pt x="348673" y="76199"/>
                </a:cubicBezTo>
                <a:cubicBezTo>
                  <a:pt x="288637" y="124690"/>
                  <a:pt x="228600" y="230908"/>
                  <a:pt x="182418" y="297872"/>
                </a:cubicBezTo>
                <a:cubicBezTo>
                  <a:pt x="136236" y="364836"/>
                  <a:pt x="96982" y="422563"/>
                  <a:pt x="71582" y="477981"/>
                </a:cubicBezTo>
                <a:cubicBezTo>
                  <a:pt x="46182" y="533399"/>
                  <a:pt x="0" y="600363"/>
                  <a:pt x="30018" y="630381"/>
                </a:cubicBezTo>
                <a:cubicBezTo>
                  <a:pt x="60036" y="660399"/>
                  <a:pt x="170873" y="674254"/>
                  <a:pt x="251691" y="658090"/>
                </a:cubicBezTo>
                <a:cubicBezTo>
                  <a:pt x="332509" y="641926"/>
                  <a:pt x="441036" y="561108"/>
                  <a:pt x="514927" y="533399"/>
                </a:cubicBezTo>
                <a:cubicBezTo>
                  <a:pt x="588818" y="505690"/>
                  <a:pt x="648854" y="519545"/>
                  <a:pt x="695036" y="491836"/>
                </a:cubicBezTo>
                <a:cubicBezTo>
                  <a:pt x="741218" y="464127"/>
                  <a:pt x="782782" y="413327"/>
                  <a:pt x="792018" y="367145"/>
                </a:cubicBezTo>
                <a:cubicBezTo>
                  <a:pt x="801255" y="320963"/>
                  <a:pt x="766619" y="249381"/>
                  <a:pt x="750455" y="214745"/>
                </a:cubicBezTo>
                <a:cubicBezTo>
                  <a:pt x="734291" y="180109"/>
                  <a:pt x="711200" y="189345"/>
                  <a:pt x="695036" y="159327"/>
                </a:cubicBezTo>
                <a:cubicBezTo>
                  <a:pt x="678872" y="129309"/>
                  <a:pt x="678873" y="57727"/>
                  <a:pt x="653473" y="34636"/>
                </a:cubicBezTo>
                <a:cubicBezTo>
                  <a:pt x="628073" y="11545"/>
                  <a:pt x="593436" y="0"/>
                  <a:pt x="542636" y="6927"/>
                </a:cubicBezTo>
                <a:close/>
              </a:path>
            </a:pathLst>
          </a:cu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2" name="Oval 21"/>
          <p:cNvSpPr/>
          <p:nvPr/>
        </p:nvSpPr>
        <p:spPr>
          <a:xfrm>
            <a:off x="2717632" y="3461176"/>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3" name="Oval 22"/>
          <p:cNvSpPr/>
          <p:nvPr/>
        </p:nvSpPr>
        <p:spPr>
          <a:xfrm>
            <a:off x="2503318" y="3461176"/>
            <a:ext cx="71438" cy="7143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4" name="Freeform 23"/>
          <p:cNvSpPr/>
          <p:nvPr/>
        </p:nvSpPr>
        <p:spPr>
          <a:xfrm>
            <a:off x="2459182" y="3501445"/>
            <a:ext cx="507999" cy="415637"/>
          </a:xfrm>
          <a:custGeom>
            <a:avLst/>
            <a:gdLst>
              <a:gd name="connsiteX0" fmla="*/ 0 w 507999"/>
              <a:gd name="connsiteY0" fmla="*/ 415637 h 415637"/>
              <a:gd name="connsiteX1" fmla="*/ 263236 w 507999"/>
              <a:gd name="connsiteY1" fmla="*/ 263237 h 415637"/>
              <a:gd name="connsiteX2" fmla="*/ 471054 w 507999"/>
              <a:gd name="connsiteY2" fmla="*/ 166255 h 415637"/>
              <a:gd name="connsiteX3" fmla="*/ 484909 w 507999"/>
              <a:gd name="connsiteY3" fmla="*/ 0 h 415637"/>
            </a:gdLst>
            <a:ahLst/>
            <a:cxnLst>
              <a:cxn ang="0">
                <a:pos x="connsiteX0" y="connsiteY0"/>
              </a:cxn>
              <a:cxn ang="0">
                <a:pos x="connsiteX1" y="connsiteY1"/>
              </a:cxn>
              <a:cxn ang="0">
                <a:pos x="connsiteX2" y="connsiteY2"/>
              </a:cxn>
              <a:cxn ang="0">
                <a:pos x="connsiteX3" y="connsiteY3"/>
              </a:cxn>
            </a:cxnLst>
            <a:rect l="l" t="t" r="r" b="b"/>
            <a:pathLst>
              <a:path w="507999" h="415637">
                <a:moveTo>
                  <a:pt x="0" y="415637"/>
                </a:moveTo>
                <a:cubicBezTo>
                  <a:pt x="92363" y="360219"/>
                  <a:pt x="184727" y="304801"/>
                  <a:pt x="263236" y="263237"/>
                </a:cubicBezTo>
                <a:cubicBezTo>
                  <a:pt x="341745" y="221673"/>
                  <a:pt x="434109" y="210128"/>
                  <a:pt x="471054" y="166255"/>
                </a:cubicBezTo>
                <a:cubicBezTo>
                  <a:pt x="507999" y="122382"/>
                  <a:pt x="496454" y="61191"/>
                  <a:pt x="484909"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25" name="Oval 24"/>
          <p:cNvSpPr/>
          <p:nvPr/>
        </p:nvSpPr>
        <p:spPr>
          <a:xfrm>
            <a:off x="785786" y="3246862"/>
            <a:ext cx="785818" cy="78581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6" name="Freeform 25"/>
          <p:cNvSpPr/>
          <p:nvPr/>
        </p:nvSpPr>
        <p:spPr>
          <a:xfrm>
            <a:off x="916542" y="3083349"/>
            <a:ext cx="297872" cy="371763"/>
          </a:xfrm>
          <a:custGeom>
            <a:avLst/>
            <a:gdLst>
              <a:gd name="connsiteX0" fmla="*/ 258618 w 297872"/>
              <a:gd name="connsiteY0" fmla="*/ 152400 h 371763"/>
              <a:gd name="connsiteX1" fmla="*/ 36945 w 297872"/>
              <a:gd name="connsiteY1" fmla="*/ 27709 h 371763"/>
              <a:gd name="connsiteX2" fmla="*/ 36945 w 297872"/>
              <a:gd name="connsiteY2" fmla="*/ 318654 h 371763"/>
              <a:gd name="connsiteX3" fmla="*/ 161636 w 297872"/>
              <a:gd name="connsiteY3" fmla="*/ 346363 h 371763"/>
              <a:gd name="connsiteX4" fmla="*/ 272472 w 297872"/>
              <a:gd name="connsiteY4" fmla="*/ 263236 h 371763"/>
              <a:gd name="connsiteX5" fmla="*/ 258618 w 297872"/>
              <a:gd name="connsiteY5" fmla="*/ 152400 h 3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872" h="371763">
                <a:moveTo>
                  <a:pt x="258618" y="152400"/>
                </a:moveTo>
                <a:cubicBezTo>
                  <a:pt x="219364" y="113146"/>
                  <a:pt x="73891" y="0"/>
                  <a:pt x="36945" y="27709"/>
                </a:cubicBezTo>
                <a:cubicBezTo>
                  <a:pt x="0" y="55418"/>
                  <a:pt x="16163" y="265545"/>
                  <a:pt x="36945" y="318654"/>
                </a:cubicBezTo>
                <a:cubicBezTo>
                  <a:pt x="57727" y="371763"/>
                  <a:pt x="122381" y="355599"/>
                  <a:pt x="161636" y="346363"/>
                </a:cubicBezTo>
                <a:cubicBezTo>
                  <a:pt x="200891" y="337127"/>
                  <a:pt x="256308" y="293254"/>
                  <a:pt x="272472" y="263236"/>
                </a:cubicBezTo>
                <a:cubicBezTo>
                  <a:pt x="288636" y="233218"/>
                  <a:pt x="297872" y="191654"/>
                  <a:pt x="258618" y="152400"/>
                </a:cubicBezTo>
                <a:close/>
              </a:path>
            </a:pathLst>
          </a:cu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27" name="Freeform 26"/>
          <p:cNvSpPr/>
          <p:nvPr/>
        </p:nvSpPr>
        <p:spPr>
          <a:xfrm flipH="1">
            <a:off x="1202294" y="3089413"/>
            <a:ext cx="297872" cy="371763"/>
          </a:xfrm>
          <a:custGeom>
            <a:avLst/>
            <a:gdLst>
              <a:gd name="connsiteX0" fmla="*/ 258618 w 297872"/>
              <a:gd name="connsiteY0" fmla="*/ 152400 h 371763"/>
              <a:gd name="connsiteX1" fmla="*/ 36945 w 297872"/>
              <a:gd name="connsiteY1" fmla="*/ 27709 h 371763"/>
              <a:gd name="connsiteX2" fmla="*/ 36945 w 297872"/>
              <a:gd name="connsiteY2" fmla="*/ 318654 h 371763"/>
              <a:gd name="connsiteX3" fmla="*/ 161636 w 297872"/>
              <a:gd name="connsiteY3" fmla="*/ 346363 h 371763"/>
              <a:gd name="connsiteX4" fmla="*/ 272472 w 297872"/>
              <a:gd name="connsiteY4" fmla="*/ 263236 h 371763"/>
              <a:gd name="connsiteX5" fmla="*/ 258618 w 297872"/>
              <a:gd name="connsiteY5" fmla="*/ 152400 h 3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872" h="371763">
                <a:moveTo>
                  <a:pt x="258618" y="152400"/>
                </a:moveTo>
                <a:cubicBezTo>
                  <a:pt x="219364" y="113146"/>
                  <a:pt x="73891" y="0"/>
                  <a:pt x="36945" y="27709"/>
                </a:cubicBezTo>
                <a:cubicBezTo>
                  <a:pt x="0" y="55418"/>
                  <a:pt x="16163" y="265545"/>
                  <a:pt x="36945" y="318654"/>
                </a:cubicBezTo>
                <a:cubicBezTo>
                  <a:pt x="57727" y="371763"/>
                  <a:pt x="122381" y="355599"/>
                  <a:pt x="161636" y="346363"/>
                </a:cubicBezTo>
                <a:cubicBezTo>
                  <a:pt x="200891" y="337127"/>
                  <a:pt x="256308" y="293254"/>
                  <a:pt x="272472" y="263236"/>
                </a:cubicBezTo>
                <a:cubicBezTo>
                  <a:pt x="288636" y="233218"/>
                  <a:pt x="297872" y="191654"/>
                  <a:pt x="258618" y="152400"/>
                </a:cubicBezTo>
                <a:close/>
              </a:path>
            </a:pathLst>
          </a:cu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28" name="Oval 27"/>
          <p:cNvSpPr/>
          <p:nvPr/>
        </p:nvSpPr>
        <p:spPr>
          <a:xfrm>
            <a:off x="1142976" y="3232289"/>
            <a:ext cx="142876" cy="14287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29" name="Oval 28"/>
          <p:cNvSpPr/>
          <p:nvPr/>
        </p:nvSpPr>
        <p:spPr>
          <a:xfrm>
            <a:off x="1142976" y="3532614"/>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0" name="Oval 29"/>
          <p:cNvSpPr/>
          <p:nvPr/>
        </p:nvSpPr>
        <p:spPr>
          <a:xfrm>
            <a:off x="1428728" y="3532614"/>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31" name="Straight Connector 30"/>
          <p:cNvCxnSpPr/>
          <p:nvPr/>
        </p:nvCxnSpPr>
        <p:spPr>
          <a:xfrm rot="10800000">
            <a:off x="1285852" y="3818366"/>
            <a:ext cx="214314" cy="1588"/>
          </a:xfrm>
          <a:prstGeom prst="line">
            <a:avLst/>
          </a:prstGeom>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928662" y="4214818"/>
            <a:ext cx="642942" cy="584775"/>
          </a:xfrm>
          <a:prstGeom prst="rect">
            <a:avLst/>
          </a:prstGeom>
          <a:noFill/>
        </p:spPr>
        <p:txBody>
          <a:bodyPr wrap="square" rtlCol="0">
            <a:spAutoFit/>
          </a:bodyPr>
          <a:lstStyle/>
          <a:p>
            <a:pPr algn="ctr"/>
            <a:r>
              <a:rPr lang="en-GB" sz="3200" b="1" dirty="0" smtClean="0"/>
              <a:t>n</a:t>
            </a:r>
            <a:endParaRPr lang="en-GB" sz="3200" b="1" dirty="0"/>
          </a:p>
        </p:txBody>
      </p:sp>
      <p:sp>
        <p:nvSpPr>
          <p:cNvPr id="35" name="TextBox 34"/>
          <p:cNvSpPr txBox="1"/>
          <p:nvPr/>
        </p:nvSpPr>
        <p:spPr>
          <a:xfrm>
            <a:off x="3071802" y="4214818"/>
            <a:ext cx="642942" cy="584775"/>
          </a:xfrm>
          <a:prstGeom prst="rect">
            <a:avLst/>
          </a:prstGeom>
          <a:noFill/>
        </p:spPr>
        <p:txBody>
          <a:bodyPr wrap="square" rtlCol="0">
            <a:spAutoFit/>
          </a:bodyPr>
          <a:lstStyle/>
          <a:p>
            <a:pPr algn="ctr"/>
            <a:r>
              <a:rPr lang="en-GB" sz="3200" b="1" dirty="0" smtClean="0"/>
              <a:t>n</a:t>
            </a:r>
            <a:endParaRPr lang="en-GB" sz="3200" b="1" dirty="0"/>
          </a:p>
        </p:txBody>
      </p:sp>
      <p:sp>
        <p:nvSpPr>
          <p:cNvPr id="40" name="Oval 39"/>
          <p:cNvSpPr/>
          <p:nvPr/>
        </p:nvSpPr>
        <p:spPr>
          <a:xfrm>
            <a:off x="1714480" y="5143512"/>
            <a:ext cx="1143008" cy="1143008"/>
          </a:xfrm>
          <a:prstGeom prst="ellipse">
            <a:avLst/>
          </a:prstGeom>
          <a:solidFill>
            <a:schemeClr val="accent6">
              <a:lumMod val="60000"/>
              <a:lumOff val="40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41" name="Oval 40"/>
          <p:cNvSpPr/>
          <p:nvPr/>
        </p:nvSpPr>
        <p:spPr>
          <a:xfrm>
            <a:off x="2285984" y="5715016"/>
            <a:ext cx="428628" cy="35719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2" name="TextBox 41"/>
          <p:cNvSpPr txBox="1"/>
          <p:nvPr/>
        </p:nvSpPr>
        <p:spPr>
          <a:xfrm>
            <a:off x="2857488" y="5773183"/>
            <a:ext cx="642942" cy="584775"/>
          </a:xfrm>
          <a:prstGeom prst="rect">
            <a:avLst/>
          </a:prstGeom>
          <a:noFill/>
        </p:spPr>
        <p:txBody>
          <a:bodyPr wrap="square" rtlCol="0">
            <a:spAutoFit/>
          </a:bodyPr>
          <a:lstStyle/>
          <a:p>
            <a:pPr algn="ctr"/>
            <a:r>
              <a:rPr lang="en-GB" sz="3200" b="1" dirty="0" smtClean="0"/>
              <a:t>2n</a:t>
            </a:r>
            <a:endParaRPr lang="en-GB" sz="3200" b="1" dirty="0"/>
          </a:p>
        </p:txBody>
      </p:sp>
      <p:cxnSp>
        <p:nvCxnSpPr>
          <p:cNvPr id="44" name="Straight Arrow Connector 43"/>
          <p:cNvCxnSpPr/>
          <p:nvPr/>
        </p:nvCxnSpPr>
        <p:spPr>
          <a:xfrm rot="16200000" flipH="1">
            <a:off x="1428728" y="4286256"/>
            <a:ext cx="785818" cy="500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6" name="Straight Arrow Connector 45"/>
          <p:cNvCxnSpPr/>
          <p:nvPr/>
        </p:nvCxnSpPr>
        <p:spPr>
          <a:xfrm rot="5400000">
            <a:off x="2035951" y="4321975"/>
            <a:ext cx="785818" cy="4286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22222E-6 -4.04624E-6 L 0.89253 0.00347 " pathEditMode="relative" rAng="0" ptsTypes="AA">
                                      <p:cBhvr>
                                        <p:cTn id="6" dur="1000" fill="hold"/>
                                        <p:tgtEl>
                                          <p:spTgt spid="2"/>
                                        </p:tgtEl>
                                        <p:attrNameLst>
                                          <p:attrName>ppt_x</p:attrName>
                                          <p:attrName>ppt_y</p:attrName>
                                        </p:attrNameLst>
                                      </p:cBhvr>
                                      <p:rCtr x="44600" y="200"/>
                                    </p:animMotion>
                                  </p:childTnLst>
                                </p:cTn>
                              </p:par>
                              <p:par>
                                <p:cTn id="7" presetID="23" presetClass="entr" presetSubtype="16" fill="hold" grpId="0" nodeType="withEffect">
                                  <p:stCondLst>
                                    <p:cond delay="700"/>
                                  </p:stCondLst>
                                  <p:childTnLst>
                                    <p:set>
                                      <p:cBhvr>
                                        <p:cTn id="8" dur="1" fill="hold">
                                          <p:stCondLst>
                                            <p:cond delay="0"/>
                                          </p:stCondLst>
                                        </p:cTn>
                                        <p:tgtEl>
                                          <p:spTgt spid="10"/>
                                        </p:tgtEl>
                                        <p:attrNameLst>
                                          <p:attrName>style.visibility</p:attrName>
                                        </p:attrNameLst>
                                      </p:cBhvr>
                                      <p:to>
                                        <p:strVal val="visible"/>
                                      </p:to>
                                    </p:set>
                                    <p:anim calcmode="lin" valueType="num">
                                      <p:cBhvr>
                                        <p:cTn id="9" dur="500" fill="hold"/>
                                        <p:tgtEl>
                                          <p:spTgt spid="10"/>
                                        </p:tgtEl>
                                        <p:attrNameLst>
                                          <p:attrName>ppt_w</p:attrName>
                                        </p:attrNameLst>
                                      </p:cBhvr>
                                      <p:tavLst>
                                        <p:tav tm="0">
                                          <p:val>
                                            <p:fltVal val="0"/>
                                          </p:val>
                                        </p:tav>
                                        <p:tav tm="100000">
                                          <p:val>
                                            <p:strVal val="#ppt_w"/>
                                          </p:val>
                                        </p:tav>
                                      </p:tavLst>
                                    </p:anim>
                                    <p:anim calcmode="lin" valueType="num">
                                      <p:cBhvr>
                                        <p:cTn id="10" dur="500" fill="hold"/>
                                        <p:tgtEl>
                                          <p:spTgt spid="10"/>
                                        </p:tgtEl>
                                        <p:attrNameLst>
                                          <p:attrName>ppt_h</p:attrName>
                                        </p:attrNameLst>
                                      </p:cBhvr>
                                      <p:tavLst>
                                        <p:tav tm="0">
                                          <p:val>
                                            <p:fltVal val="0"/>
                                          </p:val>
                                        </p:tav>
                                        <p:tav tm="100000">
                                          <p:val>
                                            <p:strVal val="#ppt_h"/>
                                          </p:val>
                                        </p:tav>
                                      </p:tavLst>
                                    </p:anim>
                                  </p:childTnLst>
                                </p:cTn>
                              </p:par>
                              <p:par>
                                <p:cTn id="11" presetID="23" presetClass="entr" presetSubtype="16" fill="hold" grpId="0" nodeType="withEffect">
                                  <p:stCondLst>
                                    <p:cond delay="70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checkerboard(across)">
                                      <p:cBhvr>
                                        <p:cTn id="19" dur="500"/>
                                        <p:tgtEl>
                                          <p:spTgt spid="1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heckerboard(across)">
                                      <p:cBhvr>
                                        <p:cTn id="22" dur="500"/>
                                        <p:tgtEl>
                                          <p:spTgt spid="19"/>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checkerboard(across)">
                                      <p:cBhvr>
                                        <p:cTn id="25" dur="500"/>
                                        <p:tgtEl>
                                          <p:spTgt spid="20"/>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checkerboard(across)">
                                      <p:cBhvr>
                                        <p:cTn id="28" dur="500"/>
                                        <p:tgtEl>
                                          <p:spTgt spid="21"/>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checkerboard(across)">
                                      <p:cBhvr>
                                        <p:cTn id="31" dur="500"/>
                                        <p:tgtEl>
                                          <p:spTgt spid="22"/>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checkerboard(across)">
                                      <p:cBhvr>
                                        <p:cTn id="34" dur="500"/>
                                        <p:tgtEl>
                                          <p:spTgt spid="23"/>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checkerboard(across)">
                                      <p:cBhvr>
                                        <p:cTn id="37" dur="500"/>
                                        <p:tgtEl>
                                          <p:spTgt spid="24"/>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checkerboard(across)">
                                      <p:cBhvr>
                                        <p:cTn id="40" dur="500"/>
                                        <p:tgtEl>
                                          <p:spTgt spid="25"/>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checkerboard(across)">
                                      <p:cBhvr>
                                        <p:cTn id="43" dur="500"/>
                                        <p:tgtEl>
                                          <p:spTgt spid="26"/>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checkerboard(across)">
                                      <p:cBhvr>
                                        <p:cTn id="46" dur="500"/>
                                        <p:tgtEl>
                                          <p:spTgt spid="27"/>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checkerboard(across)">
                                      <p:cBhvr>
                                        <p:cTn id="49" dur="500"/>
                                        <p:tgtEl>
                                          <p:spTgt spid="28"/>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checkerboard(across)">
                                      <p:cBhvr>
                                        <p:cTn id="52" dur="500"/>
                                        <p:tgtEl>
                                          <p:spTgt spid="29"/>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checkerboard(across)">
                                      <p:cBhvr>
                                        <p:cTn id="55" dur="500"/>
                                        <p:tgtEl>
                                          <p:spTgt spid="30"/>
                                        </p:tgtEl>
                                      </p:cBhvr>
                                    </p:animEffect>
                                  </p:childTnLst>
                                </p:cTn>
                              </p:par>
                              <p:par>
                                <p:cTn id="56" presetID="5" presetClass="entr" presetSubtype="10" fill="hold" nodeType="with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checkerboard(across)">
                                      <p:cBhvr>
                                        <p:cTn id="58" dur="500"/>
                                        <p:tgtEl>
                                          <p:spTgt spid="31"/>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checkerboard(across)">
                                      <p:cBhvr>
                                        <p:cTn id="63" dur="500"/>
                                        <p:tgtEl>
                                          <p:spTgt spid="35"/>
                                        </p:tgtEl>
                                      </p:cBhvr>
                                    </p:animEffect>
                                  </p:childTnLst>
                                </p:cTn>
                              </p:par>
                              <p:par>
                                <p:cTn id="64" presetID="5" presetClass="entr" presetSubtype="10"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checkerboard(across)">
                                      <p:cBhvr>
                                        <p:cTn id="66" dur="50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5" presetClass="entr" presetSubtype="10" fill="hold" nodeType="click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checkerboard(across)">
                                      <p:cBhvr>
                                        <p:cTn id="71" dur="500"/>
                                        <p:tgtEl>
                                          <p:spTgt spid="44"/>
                                        </p:tgtEl>
                                      </p:cBhvr>
                                    </p:animEffect>
                                  </p:childTnLst>
                                </p:cTn>
                              </p:par>
                              <p:par>
                                <p:cTn id="72" presetID="5" presetClass="entr" presetSubtype="10" fill="hold" nodeType="with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checkerboard(across)">
                                      <p:cBhvr>
                                        <p:cTn id="74" dur="500"/>
                                        <p:tgtEl>
                                          <p:spTgt spid="46"/>
                                        </p:tgtEl>
                                      </p:cBhvr>
                                    </p:animEffect>
                                  </p:childTnLst>
                                </p:cTn>
                              </p:par>
                              <p:par>
                                <p:cTn id="75" presetID="5" presetClass="entr" presetSubtype="10" fill="hold" grpId="0" nodeType="with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checkerboard(across)">
                                      <p:cBhvr>
                                        <p:cTn id="77" dur="500"/>
                                        <p:tgtEl>
                                          <p:spTgt spid="40"/>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checkerboard(across)">
                                      <p:cBhvr>
                                        <p:cTn id="80" dur="500"/>
                                        <p:tgtEl>
                                          <p:spTgt spid="41"/>
                                        </p:tgtEl>
                                      </p:cBhvr>
                                    </p:animEffec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grpId="0" nodeType="click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checkerboard(across)">
                                      <p:cBhvr>
                                        <p:cTn id="8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4" grpId="0"/>
      <p:bldP spid="35" grpId="0"/>
      <p:bldP spid="40" grpId="0" animBg="1"/>
      <p:bldP spid="41" grpId="0" animBg="1"/>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p:cNvPicPr>
            <a:picLocks noChangeAspect="1" noChangeArrowheads="1"/>
          </p:cNvPicPr>
          <p:nvPr/>
        </p:nvPicPr>
        <p:blipFill>
          <a:blip r:embed="rId2">
            <a:extLst>
              <a:ext uri="{28A0092B-C50C-407E-A947-70E740481C1C}">
                <a14:useLocalDpi xmlns:a14="http://schemas.microsoft.com/office/drawing/2010/main" val="0"/>
              </a:ext>
            </a:extLst>
          </a:blip>
          <a:srcRect l="2740" t="8929" r="2739" b="10637"/>
          <a:stretch>
            <a:fillRect/>
          </a:stretch>
        </p:blipFill>
        <p:spPr bwMode="auto">
          <a:xfrm>
            <a:off x="1547664" y="1615282"/>
            <a:ext cx="2159000"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9" name="Text Box 14"/>
          <p:cNvSpPr txBox="1">
            <a:spLocks noChangeArrowheads="1"/>
          </p:cNvSpPr>
          <p:nvPr/>
        </p:nvSpPr>
        <p:spPr bwMode="auto">
          <a:xfrm>
            <a:off x="238125" y="188913"/>
            <a:ext cx="167005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Chromosomes</a:t>
            </a:r>
          </a:p>
        </p:txBody>
      </p:sp>
      <p:sp>
        <p:nvSpPr>
          <p:cNvPr id="9220" name="Rectangle 15"/>
          <p:cNvSpPr>
            <a:spLocks noChangeArrowheads="1"/>
          </p:cNvSpPr>
          <p:nvPr/>
        </p:nvSpPr>
        <p:spPr bwMode="auto">
          <a:xfrm>
            <a:off x="323850" y="765175"/>
            <a:ext cx="8353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t>A duplicated and condensed eukaryotic chromosome with two sister chromatids</a:t>
            </a:r>
            <a:endParaRPr lang="en-GB" altLang="en-US" sz="2400" dirty="0"/>
          </a:p>
        </p:txBody>
      </p:sp>
      <p:pic>
        <p:nvPicPr>
          <p:cNvPr id="9221" name="Picture 17" descr="chromosome-labe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329211"/>
            <a:ext cx="4105275" cy="2383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19"/>
          <p:cNvSpPr txBox="1">
            <a:spLocks noChangeArrowheads="1"/>
          </p:cNvSpPr>
          <p:nvPr/>
        </p:nvSpPr>
        <p:spPr bwMode="auto">
          <a:xfrm>
            <a:off x="158750" y="3500438"/>
            <a:ext cx="301625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Homologous Chromosomes</a:t>
            </a:r>
          </a:p>
        </p:txBody>
      </p:sp>
      <p:sp>
        <p:nvSpPr>
          <p:cNvPr id="9223" name="Text Box 20"/>
          <p:cNvSpPr txBox="1">
            <a:spLocks noChangeArrowheads="1"/>
          </p:cNvSpPr>
          <p:nvPr/>
        </p:nvSpPr>
        <p:spPr bwMode="auto">
          <a:xfrm>
            <a:off x="158750" y="4149725"/>
            <a:ext cx="830168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dirty="0"/>
              <a:t>Chromosomes occur in pairs – there are 23 pairs of  chromosomes.  Each pair consists of a chromosome from the male (father) and one from the female (mother).  The chromosomes that make up each pair of the 22 pairs are the same size and have the same or alternative versions of genes for particular characteristics.  Each individual pair of similar chromosomes is called a homologous pair.  </a:t>
            </a:r>
          </a:p>
        </p:txBody>
      </p:sp>
    </p:spTree>
    <p:extLst>
      <p:ext uri="{BB962C8B-B14F-4D97-AF65-F5344CB8AC3E}">
        <p14:creationId xmlns:p14="http://schemas.microsoft.com/office/powerpoint/2010/main" val="939977454"/>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1967</TotalTime>
  <Words>1314</Words>
  <Application>Microsoft Office PowerPoint</Application>
  <PresentationFormat>On-screen Show (4:3)</PresentationFormat>
  <Paragraphs>193</Paragraphs>
  <Slides>23</Slides>
  <Notes>2</Notes>
  <HiddenSlides>1</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23</vt:i4>
      </vt:variant>
    </vt:vector>
  </HeadingPairs>
  <TitlesOfParts>
    <vt:vector size="29" baseType="lpstr">
      <vt:lpstr>Arial</vt:lpstr>
      <vt:lpstr>Calibri</vt:lpstr>
      <vt:lpstr>Wingdings</vt:lpstr>
      <vt:lpstr>Office Theme</vt:lpstr>
      <vt:lpstr>1_Office Theme</vt:lpstr>
      <vt:lpstr>2_Office Theme</vt:lpstr>
      <vt:lpstr>Block 1B – Cell division, cell diversity and cellular organisation 2.1.6</vt:lpstr>
      <vt:lpstr>SPEC</vt:lpstr>
      <vt:lpstr>Starter</vt:lpstr>
      <vt:lpstr>Cell division division of the nucleus and then the cell</vt:lpstr>
      <vt:lpstr>Lesson Objectives</vt:lpstr>
      <vt:lpstr>Passing Information to the Next Generation</vt:lpstr>
      <vt:lpstr>Diploid and Haploid</vt:lpstr>
      <vt:lpstr>PowerPoint Presentation</vt:lpstr>
      <vt:lpstr>PowerPoint Presentation</vt:lpstr>
      <vt:lpstr>PowerPoint Presentation</vt:lpstr>
      <vt:lpstr>Meiosis I and II</vt:lpstr>
      <vt:lpstr>Meiosis Involves 2 Nuclear Divisions</vt:lpstr>
      <vt:lpstr>A Quick Summary</vt:lpstr>
      <vt:lpstr>Meiosis creates genetic variation</vt:lpstr>
      <vt:lpstr>Genetic variation</vt:lpstr>
      <vt:lpstr>Genetic Variation</vt:lpstr>
      <vt:lpstr>Crossing Over</vt:lpstr>
      <vt:lpstr>Independent segregation</vt:lpstr>
      <vt:lpstr>PowerPoint Presentation</vt:lpstr>
      <vt:lpstr>Genetic Variation</vt:lpstr>
      <vt:lpstr>PowerPoint Presentation</vt:lpstr>
      <vt:lpstr>PowerPoint Presentation</vt:lpstr>
      <vt:lpstr>Plenary</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8.4 Meiosis and Genetic Variation</dc:title>
  <dc:creator>Seran Bradley</dc:creator>
  <cp:lastModifiedBy>Sarah Gibson</cp:lastModifiedBy>
  <cp:revision>41</cp:revision>
  <dcterms:created xsi:type="dcterms:W3CDTF">2010-03-09T19:36:38Z</dcterms:created>
  <dcterms:modified xsi:type="dcterms:W3CDTF">2017-11-24T10:03:23Z</dcterms:modified>
</cp:coreProperties>
</file>