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69" r:id="rId5"/>
    <p:sldId id="259" r:id="rId6"/>
    <p:sldId id="261" r:id="rId7"/>
    <p:sldId id="272" r:id="rId8"/>
    <p:sldId id="264" r:id="rId9"/>
    <p:sldId id="271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8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7AC2AC-1B03-4342-9FFB-0E35679B282C}" type="datetimeFigureOut">
              <a:rPr lang="en-US" smtClean="0"/>
              <a:pPr/>
              <a:t>8/13/2016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9214A-81CF-4299-A553-2F8B81A153A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65563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Studying Ecosystems</a:t>
            </a:r>
            <a:endParaRPr lang="en-GB" dirty="0"/>
          </a:p>
        </p:txBody>
      </p:sp>
      <p:pic>
        <p:nvPicPr>
          <p:cNvPr id="1028" name="Picture 4" descr="http://images.google.co.uk/url?source=imgres&amp;ct=tbn&amp;q=http://www20.homepage.villanova.edu/lisa.rodrigues/Lab%25207%2520007.jpg&amp;usg=AFQjCNHIrlEqauUAUPYjB0KFIGaD1-pFc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14422"/>
            <a:ext cx="6629393" cy="4974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PAG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5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Starter – </a:t>
            </a:r>
            <a:r>
              <a:rPr lang="en-GB" sz="4000" dirty="0" smtClean="0"/>
              <a:t>Why and how do we sample?</a:t>
            </a:r>
            <a:endParaRPr lang="en-GB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Important in measuring the biodiversity of a habitat</a:t>
            </a:r>
          </a:p>
          <a:p>
            <a:pPr lvl="1" eaLnBrk="1" hangingPunct="1"/>
            <a:r>
              <a:rPr lang="en-GB" sz="2800" dirty="0" smtClean="0"/>
              <a:t>Individuals too numerous to count all in habitat e.g. bacteria, fungi</a:t>
            </a:r>
          </a:p>
          <a:p>
            <a:pPr lvl="1" eaLnBrk="1" hangingPunct="1"/>
            <a:r>
              <a:rPr lang="en-GB" sz="2800" dirty="0" smtClean="0"/>
              <a:t>Select small portion of habitat to study</a:t>
            </a:r>
          </a:p>
          <a:p>
            <a:pPr lvl="1" eaLnBrk="1" hangingPunct="1"/>
            <a:r>
              <a:rPr lang="en-GB" sz="2800" dirty="0" smtClean="0"/>
              <a:t>Multiply number of individuals found by area</a:t>
            </a:r>
          </a:p>
          <a:p>
            <a:pPr lvl="1" eaLnBrk="1" hangingPunct="1"/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132856"/>
            <a:ext cx="7416824" cy="4510854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(</a:t>
            </a:r>
            <a:r>
              <a:rPr lang="en-GB" b="1" dirty="0"/>
              <a:t>e</a:t>
            </a:r>
            <a:r>
              <a:rPr lang="en-GB" b="1" dirty="0" smtClean="0"/>
              <a:t>)(</a:t>
            </a:r>
            <a:r>
              <a:rPr lang="en-GB" b="1" dirty="0" err="1"/>
              <a:t>i</a:t>
            </a:r>
            <a:r>
              <a:rPr lang="en-GB" b="1" dirty="0"/>
              <a:t>) </a:t>
            </a:r>
            <a:r>
              <a:rPr lang="en-GB" dirty="0"/>
              <a:t>how the distribution and abundance of organisms in an ecosystem can be measured</a:t>
            </a:r>
          </a:p>
          <a:p>
            <a:pPr marL="0" indent="0">
              <a:buNone/>
            </a:pPr>
            <a:r>
              <a:rPr lang="en-GB" b="1" dirty="0"/>
              <a:t>(ii) </a:t>
            </a:r>
            <a:r>
              <a:rPr lang="en-GB" dirty="0"/>
              <a:t>the use of sampling and recording methods to determine the distribution and abundance of organisms in a variety of ecosystems.	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Quadrats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can collect 2 types of data</a:t>
            </a:r>
          </a:p>
          <a:p>
            <a:r>
              <a:rPr lang="en-GB" dirty="0" smtClean="0"/>
              <a:t>Presence or absence of each species</a:t>
            </a:r>
          </a:p>
          <a:p>
            <a:r>
              <a:rPr lang="en-GB" dirty="0" smtClean="0"/>
              <a:t>Number of individuals of each species</a:t>
            </a:r>
          </a:p>
          <a:p>
            <a:r>
              <a:rPr lang="en-GB" dirty="0" smtClean="0"/>
              <a:t>Percentage cover is more difficult. Using point frame can help make estimates more accurate</a:t>
            </a:r>
            <a:endParaRPr lang="en-GB" dirty="0"/>
          </a:p>
        </p:txBody>
      </p:sp>
      <p:pic>
        <p:nvPicPr>
          <p:cNvPr id="4" name="Picture 3" descr="http://images.google.co.uk/url?source=imgres&amp;ct=tbn&amp;q=http://www.cnr.uidaho.edu/veg_measure/Modules/Lessons/Module%25205/Pix/10-point-frame.gif&amp;usg=AFQjCNHRW2R6GgqJr68qfI2WOffGMJkl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161028"/>
            <a:ext cx="1827212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ages.google.co.uk/url?source=imgres&amp;ct=tbn&amp;q=http://www.bates.edu/~ganderso/biology/bio270/quadrat.gif&amp;usg=AFQjCNEB2YroJjodsM0pzJfq1hyrZIO3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24"/>
            <a:ext cx="2952924" cy="2214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31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Introducing Sampling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57232"/>
            <a:ext cx="8533612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sz="2400" dirty="0" smtClean="0"/>
              <a:t>The approach to sampling can be in one of two ways: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1. Random</a:t>
            </a:r>
          </a:p>
          <a:p>
            <a:pPr algn="ctr">
              <a:buNone/>
            </a:pPr>
            <a:r>
              <a:rPr lang="en-GB" sz="2800" b="1" dirty="0" smtClean="0">
                <a:solidFill>
                  <a:srgbClr val="FF0000"/>
                </a:solidFill>
              </a:rPr>
              <a:t>2. Systematic</a:t>
            </a:r>
          </a:p>
          <a:p>
            <a:pPr>
              <a:buNone/>
            </a:pPr>
            <a:r>
              <a:rPr lang="en-GB" sz="2400" u="sng" dirty="0" smtClean="0">
                <a:solidFill>
                  <a:srgbClr val="FF0000"/>
                </a:solidFill>
              </a:rPr>
              <a:t>Random Sampling:</a:t>
            </a:r>
          </a:p>
          <a:p>
            <a:pPr marL="0">
              <a:buNone/>
            </a:pPr>
            <a:r>
              <a:rPr lang="en-GB" sz="2400" dirty="0" smtClean="0"/>
              <a:t>This is usually employed when trying to </a:t>
            </a:r>
            <a:r>
              <a:rPr lang="en-GB" sz="2400" b="1" dirty="0" smtClean="0">
                <a:solidFill>
                  <a:srgbClr val="00B050"/>
                </a:solidFill>
              </a:rPr>
              <a:t>eliminate bias</a:t>
            </a:r>
            <a:r>
              <a:rPr lang="en-GB" sz="2400" dirty="0" smtClean="0"/>
              <a:t>. Two numbered axis can be laid out over the sample area. Generation of random numbers provides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</a:rPr>
              <a:t>co-ordinates</a:t>
            </a:r>
            <a:r>
              <a:rPr lang="en-GB" sz="2400" dirty="0" smtClean="0"/>
              <a:t> for areas to study.</a:t>
            </a:r>
          </a:p>
          <a:p>
            <a:pPr marL="0">
              <a:buNone/>
            </a:pPr>
            <a:endParaRPr lang="en-GB" sz="2400" dirty="0"/>
          </a:p>
          <a:p>
            <a:pPr marL="0">
              <a:buNone/>
            </a:pPr>
            <a:r>
              <a:rPr lang="en-GB" sz="2400" u="sng" dirty="0" smtClean="0">
                <a:solidFill>
                  <a:srgbClr val="FF0000"/>
                </a:solidFill>
              </a:rPr>
              <a:t>Systematic Sampling:</a:t>
            </a:r>
          </a:p>
          <a:p>
            <a:pPr marL="0">
              <a:buNone/>
            </a:pPr>
            <a:r>
              <a:rPr lang="en-GB" sz="2400" dirty="0" smtClean="0"/>
              <a:t>A similar grid is laid over the entire area, but samples are taken at regular intervals. Time-consuming... But more reliable</a:t>
            </a:r>
            <a:r>
              <a:rPr lang="en-GB" sz="2400" dirty="0" smtClean="0"/>
              <a:t>?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More About Quadrats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85794"/>
            <a:ext cx="8424936" cy="2211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u="sng" dirty="0" smtClean="0">
                <a:solidFill>
                  <a:srgbClr val="00B050"/>
                </a:solidFill>
              </a:rPr>
              <a:t>The </a:t>
            </a:r>
            <a:r>
              <a:rPr lang="en-GB" sz="2400" u="sng" dirty="0" smtClean="0">
                <a:solidFill>
                  <a:srgbClr val="00B050"/>
                </a:solidFill>
              </a:rPr>
              <a:t>number of samples being taken in the area:</a:t>
            </a:r>
          </a:p>
          <a:p>
            <a:pPr marL="457200" indent="-457200">
              <a:buNone/>
            </a:pPr>
            <a:r>
              <a:rPr lang="en-GB" sz="2400" dirty="0" smtClean="0"/>
              <a:t>	The more samples you take in the habitat, the more reliable the results will be... Depends if time is an issue. </a:t>
            </a:r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2252" t="15461" r="26756" b="35235"/>
          <a:stretch/>
        </p:blipFill>
        <p:spPr>
          <a:xfrm>
            <a:off x="4330299" y="2077218"/>
            <a:ext cx="4490173" cy="4016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47" y="2636912"/>
            <a:ext cx="3665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Using a cumulative frequency table. </a:t>
            </a:r>
            <a:endParaRPr lang="en-GB" sz="2400" dirty="0" smtClean="0"/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Plot cumulative frequency against quadrat number. The point were the curve levels off tells you how many quadrats to use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Estimate population 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Use this equation to calculate the population size: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Population size   =  </a:t>
            </a:r>
            <a:r>
              <a:rPr lang="en-GB" sz="1800" u="sng" dirty="0" smtClean="0"/>
              <a:t>mean number of individuals of the species in each quadrat</a:t>
            </a:r>
          </a:p>
          <a:p>
            <a:pPr marL="0" indent="0">
              <a:buNone/>
            </a:pPr>
            <a:r>
              <a:rPr lang="en-GB" sz="1800" dirty="0" smtClean="0"/>
              <a:t>     of a species         fraction of the total habitat area covered by a single quadrat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311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5194920" cy="4839816"/>
          </a:xfrm>
        </p:spPr>
        <p:txBody>
          <a:bodyPr>
            <a:normAutofit/>
          </a:bodyPr>
          <a:lstStyle/>
          <a:p>
            <a:r>
              <a:rPr lang="en-GB" sz="2400" dirty="0"/>
              <a:t>Used when vegetation changes across a habitat</a:t>
            </a:r>
          </a:p>
          <a:p>
            <a:endParaRPr lang="en-GB" dirty="0" smtClean="0"/>
          </a:p>
          <a:p>
            <a:r>
              <a:rPr lang="en-GB" dirty="0" smtClean="0"/>
              <a:t>Line </a:t>
            </a:r>
            <a:r>
              <a:rPr lang="en-GB" dirty="0" smtClean="0"/>
              <a:t>transect – at regular intervals make a note of which species is touching the </a:t>
            </a:r>
            <a:r>
              <a:rPr lang="en-GB" dirty="0" smtClean="0"/>
              <a:t>tape.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Belt transect - at regular intervals place a quadrat next </a:t>
            </a:r>
            <a:r>
              <a:rPr lang="en-GB" dirty="0" smtClean="0"/>
              <a:t>to the </a:t>
            </a:r>
            <a:r>
              <a:rPr lang="en-GB" dirty="0" smtClean="0"/>
              <a:t>line</a:t>
            </a:r>
            <a:endParaRPr lang="en-GB" dirty="0"/>
          </a:p>
        </p:txBody>
      </p:sp>
      <p:sp>
        <p:nvSpPr>
          <p:cNvPr id="1026" name="AutoShape 2" descr="http://www.countrysideinfo.co.uk/wetland_survey/images/trans11f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countrysideinfo.co.uk/wetland_survey/images/trans1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582156"/>
            <a:ext cx="3456384" cy="2419469"/>
          </a:xfrm>
          <a:prstGeom prst="rect">
            <a:avLst/>
          </a:prstGeom>
          <a:noFill/>
        </p:spPr>
      </p:pic>
      <p:sp>
        <p:nvSpPr>
          <p:cNvPr id="1030" name="AutoShape 6" descr="https://teacheratsea.files.wordpress.com/2013/07/quadrat_sampling_0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https://teacheratsea.files.wordpress.com/2013/07/quadrat_sampling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https://teacheratsea.files.wordpress.com/2013/07/quadrat_sampling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AutoShape 12" descr="https://teacheratsea.files.wordpress.com/2013/07/quadrat_sampling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AutoShape 14" descr="https://teacheratsea.files.wordpress.com/2013/07/quadrat_sampling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AutoShape 16" descr="https://teacheratsea.files.wordpress.com/2013/07/quadrat_sampling_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2" descr="http://images.google.co.uk/url?source=imgres&amp;ct=tbn&amp;q=http://www.kscience.co.uk/as/module5/succession/images/line_transect.jpg&amp;usg=AFQjCNE5OKGA3EKrYD9IJDDrVzULCrrV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509120"/>
            <a:ext cx="2637228" cy="189236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3528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Transect </a:t>
            </a:r>
            <a:r>
              <a:rPr lang="en-GB" sz="4000" b="1" dirty="0" smtClean="0"/>
              <a:t>sampling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693" y="174170"/>
            <a:ext cx="8229600" cy="1143000"/>
          </a:xfrm>
        </p:spPr>
        <p:txBody>
          <a:bodyPr/>
          <a:lstStyle/>
          <a:p>
            <a:r>
              <a:rPr lang="en-GB" dirty="0" smtClean="0"/>
              <a:t>Kite diagram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049" t="44008" r="4065" b="22438"/>
          <a:stretch/>
        </p:blipFill>
        <p:spPr>
          <a:xfrm>
            <a:off x="1129686" y="1556792"/>
            <a:ext cx="7105613" cy="44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1617</TotalTime>
  <Words>332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Flow</vt:lpstr>
      <vt:lpstr>Studying Ecosystems</vt:lpstr>
      <vt:lpstr>Starter – Why and how do we sample?</vt:lpstr>
      <vt:lpstr>Learning outcomes</vt:lpstr>
      <vt:lpstr>Quadrats </vt:lpstr>
      <vt:lpstr>Introducing Sampling Techniques</vt:lpstr>
      <vt:lpstr>More About Quadrats</vt:lpstr>
      <vt:lpstr>Estimate population size</vt:lpstr>
      <vt:lpstr>PowerPoint Presentation</vt:lpstr>
      <vt:lpstr>Kite diagram</vt:lpstr>
      <vt:lpstr>PAG 3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Investigating Populations</dc:title>
  <dc:creator>Helen Hawke</dc:creator>
  <cp:lastModifiedBy>Helen Hawke</cp:lastModifiedBy>
  <cp:revision>25</cp:revision>
  <dcterms:created xsi:type="dcterms:W3CDTF">2009-09-08T12:03:11Z</dcterms:created>
  <dcterms:modified xsi:type="dcterms:W3CDTF">2016-08-14T08:18:09Z</dcterms:modified>
</cp:coreProperties>
</file>