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510"/>
      </p:cViewPr>
      <p:guideLst/>
    </p:cSldViewPr>
  </p:slideViewPr>
  <p:notesTextViewPr>
    <p:cViewPr>
      <p:scale>
        <a:sx n="1" d="1"/>
        <a:sy n="1" d="1"/>
      </p:scale>
      <p:origin x="0" y="-1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EA848-43DB-4002-95C1-75A01B62107F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DD618-2BF5-46A8-9D45-D7077DEFA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3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0.1 = 10%, 00.5 = 5%,</a:t>
            </a:r>
            <a:r>
              <a:rPr lang="en-GB" baseline="0" dirty="0" smtClean="0"/>
              <a:t> 0.01 = 1%, 0.001 = 0.1%</a:t>
            </a:r>
          </a:p>
          <a:p>
            <a:r>
              <a:rPr lang="en-GB" baseline="0" dirty="0" smtClean="0"/>
              <a:t>Value is smaller than critical value then no difference between observed and expected so accept </a:t>
            </a:r>
            <a:r>
              <a:rPr lang="en-GB" baseline="0" smtClean="0"/>
              <a:t>null hypothesis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DD618-2BF5-46A8-9D45-D7077DEFA80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9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Chi squared test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Patterns of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1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Compare this to a critical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en-GB" sz="2400" dirty="0"/>
              <a:t>The critical value is the value that corresponds to a </a:t>
            </a:r>
            <a:r>
              <a:rPr lang="en-GB" sz="2400" dirty="0">
                <a:solidFill>
                  <a:srgbClr val="FF0000"/>
                </a:solidFill>
              </a:rPr>
              <a:t>0.05 (5%) level of probability</a:t>
            </a:r>
            <a:r>
              <a:rPr lang="en-GB" sz="2400" dirty="0"/>
              <a:t> that the difference between the observed and the expected results is due to </a:t>
            </a:r>
            <a:r>
              <a:rPr lang="en-GB" sz="2400" dirty="0" smtClean="0"/>
              <a:t>chance</a:t>
            </a:r>
            <a:r>
              <a:rPr lang="en-GB" sz="2400" dirty="0"/>
              <a:t> </a:t>
            </a:r>
            <a:r>
              <a:rPr lang="en-GB" sz="2400" dirty="0" smtClean="0"/>
              <a:t>(could occur by chance 5 times in every 100)</a:t>
            </a:r>
            <a:endParaRPr lang="en-GB" sz="2400" dirty="0"/>
          </a:p>
          <a:p>
            <a:r>
              <a:rPr lang="en-GB" sz="2400" dirty="0"/>
              <a:t>If the </a:t>
            </a:r>
            <a:r>
              <a:rPr lang="en-GB" sz="2400" dirty="0">
                <a:sym typeface="Symbol"/>
              </a:rPr>
              <a:t></a:t>
            </a:r>
            <a:r>
              <a:rPr lang="en-GB" sz="2400" baseline="30000" dirty="0">
                <a:sym typeface="Symbol"/>
              </a:rPr>
              <a:t>2</a:t>
            </a:r>
            <a:r>
              <a:rPr lang="en-GB" sz="2400" dirty="0"/>
              <a:t> value is </a:t>
            </a:r>
            <a:r>
              <a:rPr lang="en-GB" sz="2400" dirty="0">
                <a:solidFill>
                  <a:srgbClr val="FF0000"/>
                </a:solidFill>
              </a:rPr>
              <a:t>smaller</a:t>
            </a:r>
            <a:r>
              <a:rPr lang="en-GB" sz="2400" dirty="0"/>
              <a:t> than the critical value there is no significant difference between observed and expect results and we can </a:t>
            </a:r>
            <a:r>
              <a:rPr lang="en-GB" sz="2400" dirty="0">
                <a:solidFill>
                  <a:srgbClr val="FF0000"/>
                </a:solidFill>
              </a:rPr>
              <a:t>accept the null hypothesis</a:t>
            </a:r>
            <a:r>
              <a:rPr lang="en-GB" sz="2400" dirty="0"/>
              <a:t> (any difference is due to chance)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/>
              <a:t>If the </a:t>
            </a:r>
            <a:r>
              <a:rPr lang="en-GB" sz="2400" dirty="0">
                <a:sym typeface="Symbol"/>
              </a:rPr>
              <a:t></a:t>
            </a:r>
            <a:r>
              <a:rPr lang="en-GB" sz="2400" baseline="30000" dirty="0">
                <a:sym typeface="Symbol"/>
              </a:rPr>
              <a:t>2</a:t>
            </a:r>
            <a:r>
              <a:rPr lang="en-GB" sz="2400" dirty="0"/>
              <a:t> value is </a:t>
            </a:r>
            <a:r>
              <a:rPr lang="en-GB" sz="2400" dirty="0">
                <a:solidFill>
                  <a:srgbClr val="FF0000"/>
                </a:solidFill>
              </a:rPr>
              <a:t>larger</a:t>
            </a:r>
            <a:r>
              <a:rPr lang="en-GB" sz="2400" dirty="0"/>
              <a:t> than the critical value there is a significant difference between observed and expect results and we can </a:t>
            </a:r>
            <a:r>
              <a:rPr lang="en-GB" sz="2400" dirty="0">
                <a:solidFill>
                  <a:srgbClr val="FF0000"/>
                </a:solidFill>
              </a:rPr>
              <a:t>reject the null hypothesis </a:t>
            </a:r>
            <a:r>
              <a:rPr lang="en-GB" sz="2400" dirty="0"/>
              <a:t>(something other than chance is causing the difference)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5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52600" y="1219200"/>
            <a:ext cx="8610600" cy="541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2133600" y="3200400"/>
            <a:ext cx="51054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52400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66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GB" sz="44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Using the table of  </a:t>
            </a:r>
            <a:r>
              <a:rPr lang="en-GB" sz="66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</a:t>
            </a:r>
            <a:r>
              <a:rPr lang="en-GB" sz="4400" baseline="300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2 </a:t>
            </a:r>
            <a:r>
              <a:rPr lang="en-GB" sz="44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values</a:t>
            </a:r>
            <a:endParaRPr lang="en-GB" sz="4400">
              <a:solidFill>
                <a:schemeClr val="tx2"/>
              </a:solidFill>
              <a:latin typeface="Verdana" pitchFamily="34" charset="0"/>
            </a:endParaRPr>
          </a:p>
        </p:txBody>
      </p:sp>
      <p:grpSp>
        <p:nvGrpSpPr>
          <p:cNvPr id="7264" name="Group 96"/>
          <p:cNvGrpSpPr>
            <a:grpSpLocks/>
          </p:cNvGrpSpPr>
          <p:nvPr/>
        </p:nvGrpSpPr>
        <p:grpSpPr bwMode="auto">
          <a:xfrm>
            <a:off x="1981200" y="1447800"/>
            <a:ext cx="5257800" cy="2514600"/>
            <a:chOff x="192" y="1344"/>
            <a:chExt cx="3312" cy="1584"/>
          </a:xfrm>
        </p:grpSpPr>
        <p:sp>
          <p:nvSpPr>
            <p:cNvPr id="7226" name="Text Box 58"/>
            <p:cNvSpPr txBox="1">
              <a:spLocks noChangeArrowheads="1"/>
            </p:cNvSpPr>
            <p:nvPr/>
          </p:nvSpPr>
          <p:spPr bwMode="auto">
            <a:xfrm>
              <a:off x="192" y="1392"/>
              <a:ext cx="76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latin typeface="Comic Sans MS" pitchFamily="66" charset="0"/>
                </a:rPr>
                <a:t>Degrees of freedom</a:t>
              </a:r>
            </a:p>
          </p:txBody>
        </p:sp>
        <p:sp>
          <p:nvSpPr>
            <p:cNvPr id="7227" name="Text Box 59"/>
            <p:cNvSpPr txBox="1">
              <a:spLocks noChangeArrowheads="1"/>
            </p:cNvSpPr>
            <p:nvPr/>
          </p:nvSpPr>
          <p:spPr bwMode="auto">
            <a:xfrm>
              <a:off x="192" y="196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228" name="Text Box 60"/>
            <p:cNvSpPr txBox="1">
              <a:spLocks noChangeArrowheads="1"/>
            </p:cNvSpPr>
            <p:nvPr/>
          </p:nvSpPr>
          <p:spPr bwMode="auto">
            <a:xfrm>
              <a:off x="192" y="22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2</a:t>
              </a:r>
            </a:p>
          </p:txBody>
        </p:sp>
        <p:sp>
          <p:nvSpPr>
            <p:cNvPr id="7229" name="Text Box 61"/>
            <p:cNvSpPr txBox="1">
              <a:spLocks noChangeArrowheads="1"/>
            </p:cNvSpPr>
            <p:nvPr/>
          </p:nvSpPr>
          <p:spPr bwMode="auto">
            <a:xfrm>
              <a:off x="192" y="244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3</a:t>
              </a:r>
            </a:p>
          </p:txBody>
        </p:sp>
        <p:sp>
          <p:nvSpPr>
            <p:cNvPr id="7230" name="Text Box 62"/>
            <p:cNvSpPr txBox="1">
              <a:spLocks noChangeArrowheads="1"/>
            </p:cNvSpPr>
            <p:nvPr/>
          </p:nvSpPr>
          <p:spPr bwMode="auto">
            <a:xfrm>
              <a:off x="192" y="268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4</a:t>
              </a:r>
            </a:p>
          </p:txBody>
        </p:sp>
        <p:sp>
          <p:nvSpPr>
            <p:cNvPr id="7231" name="Text Box 63"/>
            <p:cNvSpPr txBox="1">
              <a:spLocks noChangeArrowheads="1"/>
            </p:cNvSpPr>
            <p:nvPr/>
          </p:nvSpPr>
          <p:spPr bwMode="auto">
            <a:xfrm>
              <a:off x="864" y="196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2.71</a:t>
              </a:r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864" y="22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4.60</a:t>
              </a:r>
            </a:p>
          </p:txBody>
        </p:sp>
        <p:sp>
          <p:nvSpPr>
            <p:cNvPr id="7233" name="Text Box 65"/>
            <p:cNvSpPr txBox="1">
              <a:spLocks noChangeArrowheads="1"/>
            </p:cNvSpPr>
            <p:nvPr/>
          </p:nvSpPr>
          <p:spPr bwMode="auto">
            <a:xfrm>
              <a:off x="864" y="244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6.25</a:t>
              </a:r>
            </a:p>
          </p:txBody>
        </p:sp>
        <p:sp>
          <p:nvSpPr>
            <p:cNvPr id="7234" name="Text Box 66"/>
            <p:cNvSpPr txBox="1">
              <a:spLocks noChangeArrowheads="1"/>
            </p:cNvSpPr>
            <p:nvPr/>
          </p:nvSpPr>
          <p:spPr bwMode="auto">
            <a:xfrm>
              <a:off x="864" y="268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7.78</a:t>
              </a:r>
            </a:p>
          </p:txBody>
        </p:sp>
        <p:sp>
          <p:nvSpPr>
            <p:cNvPr id="7235" name="Text Box 67"/>
            <p:cNvSpPr txBox="1">
              <a:spLocks noChangeArrowheads="1"/>
            </p:cNvSpPr>
            <p:nvPr/>
          </p:nvSpPr>
          <p:spPr bwMode="auto">
            <a:xfrm>
              <a:off x="1488" y="196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3.84</a:t>
              </a:r>
            </a:p>
          </p:txBody>
        </p:sp>
        <p:sp>
          <p:nvSpPr>
            <p:cNvPr id="7236" name="Text Box 68"/>
            <p:cNvSpPr txBox="1">
              <a:spLocks noChangeArrowheads="1"/>
            </p:cNvSpPr>
            <p:nvPr/>
          </p:nvSpPr>
          <p:spPr bwMode="auto">
            <a:xfrm>
              <a:off x="1488" y="22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5.99</a:t>
              </a:r>
            </a:p>
          </p:txBody>
        </p:sp>
        <p:sp>
          <p:nvSpPr>
            <p:cNvPr id="7237" name="Text Box 69"/>
            <p:cNvSpPr txBox="1">
              <a:spLocks noChangeArrowheads="1"/>
            </p:cNvSpPr>
            <p:nvPr/>
          </p:nvSpPr>
          <p:spPr bwMode="auto">
            <a:xfrm>
              <a:off x="1488" y="244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7.82</a:t>
              </a:r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1488" y="268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9.49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2112" y="196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6.64</a:t>
              </a:r>
            </a:p>
          </p:txBody>
        </p:sp>
        <p:sp>
          <p:nvSpPr>
            <p:cNvPr id="7240" name="Text Box 72"/>
            <p:cNvSpPr txBox="1">
              <a:spLocks noChangeArrowheads="1"/>
            </p:cNvSpPr>
            <p:nvPr/>
          </p:nvSpPr>
          <p:spPr bwMode="auto">
            <a:xfrm>
              <a:off x="2112" y="22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9.21</a:t>
              </a:r>
            </a:p>
          </p:txBody>
        </p:sp>
        <p:sp>
          <p:nvSpPr>
            <p:cNvPr id="7241" name="Text Box 73"/>
            <p:cNvSpPr txBox="1">
              <a:spLocks noChangeArrowheads="1"/>
            </p:cNvSpPr>
            <p:nvPr/>
          </p:nvSpPr>
          <p:spPr bwMode="auto">
            <a:xfrm>
              <a:off x="2112" y="244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11.34</a:t>
              </a:r>
            </a:p>
          </p:txBody>
        </p:sp>
        <p:sp>
          <p:nvSpPr>
            <p:cNvPr id="7242" name="Text Box 74"/>
            <p:cNvSpPr txBox="1">
              <a:spLocks noChangeArrowheads="1"/>
            </p:cNvSpPr>
            <p:nvPr/>
          </p:nvSpPr>
          <p:spPr bwMode="auto">
            <a:xfrm>
              <a:off x="2112" y="268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13.28</a:t>
              </a:r>
            </a:p>
          </p:txBody>
        </p:sp>
        <p:sp>
          <p:nvSpPr>
            <p:cNvPr id="7243" name="Text Box 75"/>
            <p:cNvSpPr txBox="1">
              <a:spLocks noChangeArrowheads="1"/>
            </p:cNvSpPr>
            <p:nvPr/>
          </p:nvSpPr>
          <p:spPr bwMode="auto">
            <a:xfrm>
              <a:off x="2736" y="196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10.83</a:t>
              </a:r>
            </a:p>
          </p:txBody>
        </p:sp>
        <p:sp>
          <p:nvSpPr>
            <p:cNvPr id="7244" name="Text Box 76"/>
            <p:cNvSpPr txBox="1">
              <a:spLocks noChangeArrowheads="1"/>
            </p:cNvSpPr>
            <p:nvPr/>
          </p:nvSpPr>
          <p:spPr bwMode="auto">
            <a:xfrm>
              <a:off x="2736" y="22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13.82</a:t>
              </a:r>
            </a:p>
          </p:txBody>
        </p:sp>
        <p:sp>
          <p:nvSpPr>
            <p:cNvPr id="7245" name="Text Box 77"/>
            <p:cNvSpPr txBox="1">
              <a:spLocks noChangeArrowheads="1"/>
            </p:cNvSpPr>
            <p:nvPr/>
          </p:nvSpPr>
          <p:spPr bwMode="auto">
            <a:xfrm>
              <a:off x="2736" y="244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16.27</a:t>
              </a:r>
            </a:p>
          </p:txBody>
        </p:sp>
        <p:sp>
          <p:nvSpPr>
            <p:cNvPr id="7246" name="Text Box 78"/>
            <p:cNvSpPr txBox="1">
              <a:spLocks noChangeArrowheads="1"/>
            </p:cNvSpPr>
            <p:nvPr/>
          </p:nvSpPr>
          <p:spPr bwMode="auto">
            <a:xfrm>
              <a:off x="2736" y="268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18.46</a:t>
              </a:r>
            </a:p>
          </p:txBody>
        </p:sp>
        <p:sp>
          <p:nvSpPr>
            <p:cNvPr id="7247" name="Text Box 79"/>
            <p:cNvSpPr txBox="1">
              <a:spLocks noChangeArrowheads="1"/>
            </p:cNvSpPr>
            <p:nvPr/>
          </p:nvSpPr>
          <p:spPr bwMode="auto">
            <a:xfrm>
              <a:off x="1056" y="163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0.1</a:t>
              </a:r>
            </a:p>
          </p:txBody>
        </p:sp>
        <p:sp>
          <p:nvSpPr>
            <p:cNvPr id="7248" name="Text Box 80"/>
            <p:cNvSpPr txBox="1">
              <a:spLocks noChangeArrowheads="1"/>
            </p:cNvSpPr>
            <p:nvPr/>
          </p:nvSpPr>
          <p:spPr bwMode="auto">
            <a:xfrm>
              <a:off x="1632" y="163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0.05</a:t>
              </a:r>
            </a:p>
          </p:txBody>
        </p:sp>
        <p:sp>
          <p:nvSpPr>
            <p:cNvPr id="7249" name="Text Box 81"/>
            <p:cNvSpPr txBox="1">
              <a:spLocks noChangeArrowheads="1"/>
            </p:cNvSpPr>
            <p:nvPr/>
          </p:nvSpPr>
          <p:spPr bwMode="auto">
            <a:xfrm>
              <a:off x="2256" y="163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0.01</a:t>
              </a:r>
            </a:p>
          </p:txBody>
        </p:sp>
        <p:sp>
          <p:nvSpPr>
            <p:cNvPr id="7250" name="Text Box 82"/>
            <p:cNvSpPr txBox="1">
              <a:spLocks noChangeArrowheads="1"/>
            </p:cNvSpPr>
            <p:nvPr/>
          </p:nvSpPr>
          <p:spPr bwMode="auto">
            <a:xfrm>
              <a:off x="2832" y="163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0.001</a:t>
              </a:r>
            </a:p>
          </p:txBody>
        </p:sp>
        <p:sp>
          <p:nvSpPr>
            <p:cNvPr id="7251" name="Line 83"/>
            <p:cNvSpPr>
              <a:spLocks noChangeShapeType="1"/>
            </p:cNvSpPr>
            <p:nvPr/>
          </p:nvSpPr>
          <p:spPr bwMode="auto">
            <a:xfrm>
              <a:off x="960" y="1344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52" name="Line 84"/>
            <p:cNvSpPr>
              <a:spLocks noChangeShapeType="1"/>
            </p:cNvSpPr>
            <p:nvPr/>
          </p:nvSpPr>
          <p:spPr bwMode="auto">
            <a:xfrm flipH="1">
              <a:off x="288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Line 85"/>
            <p:cNvSpPr>
              <a:spLocks noChangeShapeType="1"/>
            </p:cNvSpPr>
            <p:nvPr/>
          </p:nvSpPr>
          <p:spPr bwMode="auto">
            <a:xfrm flipV="1">
              <a:off x="1584" y="192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Line 8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Line 87"/>
            <p:cNvSpPr>
              <a:spLocks noChangeShapeType="1"/>
            </p:cNvSpPr>
            <p:nvPr/>
          </p:nvSpPr>
          <p:spPr bwMode="auto">
            <a:xfrm flipV="1">
              <a:off x="2784" y="192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Line 88"/>
            <p:cNvSpPr>
              <a:spLocks noChangeShapeType="1"/>
            </p:cNvSpPr>
            <p:nvPr/>
          </p:nvSpPr>
          <p:spPr bwMode="auto">
            <a:xfrm>
              <a:off x="288" y="2208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Line 89"/>
            <p:cNvSpPr>
              <a:spLocks noChangeShapeType="1"/>
            </p:cNvSpPr>
            <p:nvPr/>
          </p:nvSpPr>
          <p:spPr bwMode="auto">
            <a:xfrm>
              <a:off x="288" y="2448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Line 90"/>
            <p:cNvSpPr>
              <a:spLocks noChangeShapeType="1"/>
            </p:cNvSpPr>
            <p:nvPr/>
          </p:nvSpPr>
          <p:spPr bwMode="auto">
            <a:xfrm>
              <a:off x="288" y="2688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59" name="Line 91"/>
            <p:cNvSpPr>
              <a:spLocks noChangeShapeType="1"/>
            </p:cNvSpPr>
            <p:nvPr/>
          </p:nvSpPr>
          <p:spPr bwMode="auto">
            <a:xfrm>
              <a:off x="288" y="2928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Line 92"/>
            <p:cNvSpPr>
              <a:spLocks noChangeShapeType="1"/>
            </p:cNvSpPr>
            <p:nvPr/>
          </p:nvSpPr>
          <p:spPr bwMode="auto">
            <a:xfrm>
              <a:off x="288" y="1344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61" name="Line 93"/>
            <p:cNvSpPr>
              <a:spLocks noChangeShapeType="1"/>
            </p:cNvSpPr>
            <p:nvPr/>
          </p:nvSpPr>
          <p:spPr bwMode="auto">
            <a:xfrm flipV="1">
              <a:off x="3504" y="1344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62" name="Line 94"/>
            <p:cNvSpPr>
              <a:spLocks noChangeShapeType="1"/>
            </p:cNvSpPr>
            <p:nvPr/>
          </p:nvSpPr>
          <p:spPr bwMode="auto">
            <a:xfrm flipV="1">
              <a:off x="288" y="1344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63" name="Text Box 95"/>
            <p:cNvSpPr txBox="1">
              <a:spLocks noChangeArrowheads="1"/>
            </p:cNvSpPr>
            <p:nvPr/>
          </p:nvSpPr>
          <p:spPr bwMode="auto">
            <a:xfrm>
              <a:off x="1008" y="1392"/>
              <a:ext cx="24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latin typeface="Comic Sans MS" pitchFamily="66" charset="0"/>
                </a:rPr>
                <a:t>Probability</a:t>
              </a:r>
            </a:p>
          </p:txBody>
        </p:sp>
      </p:grp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1752600" y="4114801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>
                <a:latin typeface="Comic Sans MS" pitchFamily="66" charset="0"/>
              </a:rPr>
              <a:t>Degrees of freedom </a:t>
            </a: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4572000" y="4114801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=  Number of classes - 1</a:t>
            </a:r>
          </a:p>
        </p:txBody>
      </p:sp>
      <p:pic>
        <p:nvPicPr>
          <p:cNvPr id="7267" name="Picture 99" descr="C:\My Documents\My Pictures\Biology\Inheritance\mendeltransp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4495801"/>
            <a:ext cx="1639888" cy="2125663"/>
          </a:xfrm>
          <a:prstGeom prst="rect">
            <a:avLst/>
          </a:prstGeom>
          <a:noFill/>
        </p:spPr>
      </p:pic>
      <p:grpSp>
        <p:nvGrpSpPr>
          <p:cNvPr id="7281" name="Group 113"/>
          <p:cNvGrpSpPr>
            <a:grpSpLocks/>
          </p:cNvGrpSpPr>
          <p:nvPr/>
        </p:nvGrpSpPr>
        <p:grpSpPr bwMode="auto">
          <a:xfrm>
            <a:off x="8077200" y="1447800"/>
            <a:ext cx="2209800" cy="1981200"/>
            <a:chOff x="4128" y="912"/>
            <a:chExt cx="1392" cy="1248"/>
          </a:xfrm>
        </p:grpSpPr>
        <p:sp>
          <p:nvSpPr>
            <p:cNvPr id="7268" name="AutoShape 100"/>
            <p:cNvSpPr>
              <a:spLocks noChangeArrowheads="1"/>
            </p:cNvSpPr>
            <p:nvPr/>
          </p:nvSpPr>
          <p:spPr bwMode="auto">
            <a:xfrm>
              <a:off x="4128" y="912"/>
              <a:ext cx="1392" cy="1248"/>
            </a:xfrm>
            <a:prstGeom prst="cloudCallout">
              <a:avLst>
                <a:gd name="adj1" fmla="val -6968"/>
                <a:gd name="adj2" fmla="val 9759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269" name="Text Box 101"/>
            <p:cNvSpPr txBox="1">
              <a:spLocks noChangeArrowheads="1"/>
            </p:cNvSpPr>
            <p:nvPr/>
          </p:nvSpPr>
          <p:spPr bwMode="auto">
            <a:xfrm>
              <a:off x="4176" y="1152"/>
              <a:ext cx="12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Yellow round</a:t>
              </a:r>
            </a:p>
            <a:p>
              <a:pPr algn="ctr"/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Yellow wrinkled</a:t>
              </a:r>
            </a:p>
            <a:p>
              <a:pPr algn="ctr"/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Green round</a:t>
              </a:r>
            </a:p>
            <a:p>
              <a:pPr algn="ctr"/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Green wrinkled</a:t>
              </a:r>
            </a:p>
          </p:txBody>
        </p:sp>
      </p:grpSp>
      <p:sp>
        <p:nvSpPr>
          <p:cNvPr id="7270" name="Text Box 102"/>
          <p:cNvSpPr txBox="1">
            <a:spLocks noChangeArrowheads="1"/>
          </p:cNvSpPr>
          <p:nvPr/>
        </p:nvSpPr>
        <p:spPr bwMode="auto">
          <a:xfrm>
            <a:off x="4572000" y="4419601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=  4 – 1    = 3</a:t>
            </a:r>
          </a:p>
        </p:txBody>
      </p:sp>
      <p:sp>
        <p:nvSpPr>
          <p:cNvPr id="7275" name="Text Box 107"/>
          <p:cNvSpPr txBox="1">
            <a:spLocks noChangeArrowheads="1"/>
          </p:cNvSpPr>
          <p:nvPr/>
        </p:nvSpPr>
        <p:spPr bwMode="auto">
          <a:xfrm>
            <a:off x="2057400" y="4876801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omic Sans MS" pitchFamily="66" charset="0"/>
                <a:sym typeface="Symbol" pitchFamily="18" charset="2"/>
              </a:rPr>
              <a:t></a:t>
            </a:r>
            <a:r>
              <a:rPr lang="en-GB" baseline="30000" dirty="0">
                <a:latin typeface="Comic Sans MS" pitchFamily="66" charset="0"/>
                <a:sym typeface="Symbol" pitchFamily="18" charset="2"/>
              </a:rPr>
              <a:t>2  </a:t>
            </a:r>
            <a:r>
              <a:rPr lang="en-GB" dirty="0">
                <a:latin typeface="Comic Sans MS" pitchFamily="66" charset="0"/>
              </a:rPr>
              <a:t>is 0.79 which is </a:t>
            </a:r>
            <a:r>
              <a:rPr lang="en-GB" dirty="0">
                <a:solidFill>
                  <a:srgbClr val="FF3300"/>
                </a:solidFill>
                <a:latin typeface="Comic Sans MS" pitchFamily="66" charset="0"/>
              </a:rPr>
              <a:t>less than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FF3300"/>
                </a:solidFill>
                <a:latin typeface="Comic Sans MS" pitchFamily="66" charset="0"/>
              </a:rPr>
              <a:t>7.82</a:t>
            </a:r>
            <a:endParaRPr lang="en-GB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7280" name="Text Box 112"/>
          <p:cNvSpPr txBox="1">
            <a:spLocks noChangeArrowheads="1"/>
          </p:cNvSpPr>
          <p:nvPr/>
        </p:nvSpPr>
        <p:spPr bwMode="auto">
          <a:xfrm>
            <a:off x="2057400" y="5440365"/>
            <a:ext cx="548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omic Sans MS" pitchFamily="66" charset="0"/>
              </a:rPr>
              <a:t>There is </a:t>
            </a:r>
            <a:r>
              <a:rPr lang="en-GB" dirty="0">
                <a:solidFill>
                  <a:srgbClr val="FF3300"/>
                </a:solidFill>
                <a:latin typeface="Comic Sans MS" pitchFamily="66" charset="0"/>
              </a:rPr>
              <a:t>no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>
                <a:solidFill>
                  <a:srgbClr val="FF3300"/>
                </a:solidFill>
                <a:latin typeface="Comic Sans MS" pitchFamily="66" charset="0"/>
              </a:rPr>
              <a:t>significant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>
                <a:solidFill>
                  <a:srgbClr val="FF3300"/>
                </a:solidFill>
                <a:latin typeface="Comic Sans MS" pitchFamily="66" charset="0"/>
              </a:rPr>
              <a:t>difference</a:t>
            </a:r>
            <a:r>
              <a:rPr lang="en-GB" dirty="0">
                <a:latin typeface="Comic Sans MS" pitchFamily="66" charset="0"/>
              </a:rPr>
              <a:t> between observed and expected </a:t>
            </a:r>
            <a:r>
              <a:rPr lang="en-GB" dirty="0" smtClean="0">
                <a:latin typeface="Comic Sans MS" pitchFamily="66" charset="0"/>
              </a:rPr>
              <a:t>results. </a:t>
            </a:r>
          </a:p>
          <a:p>
            <a:r>
              <a:rPr lang="en-GB" dirty="0" smtClean="0">
                <a:latin typeface="Comic Sans MS" pitchFamily="66" charset="0"/>
              </a:rPr>
              <a:t>We can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accept</a:t>
            </a:r>
            <a:r>
              <a:rPr lang="en-GB" dirty="0" smtClean="0">
                <a:latin typeface="Comic Sans MS" pitchFamily="66" charset="0"/>
              </a:rPr>
              <a:t> the null hypothesis.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9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" grpId="0" animBg="1"/>
      <p:bldP spid="7265" grpId="0" autoUpdateAnimBg="0"/>
      <p:bldP spid="7266" grpId="0" autoUpdateAnimBg="0"/>
      <p:bldP spid="7270" grpId="0" autoUpdateAnimBg="0"/>
      <p:bldP spid="7275" grpId="0" autoUpdateAnimBg="0"/>
      <p:bldP spid="72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Get into the habit of writing out a full sentence……..</a:t>
            </a:r>
          </a:p>
          <a:p>
            <a:endParaRPr lang="en-GB" sz="2800" dirty="0" smtClean="0"/>
          </a:p>
          <a:p>
            <a:r>
              <a:rPr lang="en-GB" sz="2800" dirty="0" smtClean="0"/>
              <a:t>The calculated value for Chi-squared is smaller than the critical value at p=0.05, therefore the difference is not significant and we accept the </a:t>
            </a:r>
            <a:r>
              <a:rPr lang="en-GB" sz="2800" smtClean="0"/>
              <a:t>null hypothesis.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48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 smtClean="0"/>
              <a:t>Using </a:t>
            </a:r>
            <a:r>
              <a:rPr lang="en-GB" sz="2800" dirty="0"/>
              <a:t>the chi-squared (</a:t>
            </a:r>
            <a:r>
              <a:rPr lang="en-GB" sz="2800" i="1" dirty="0"/>
              <a:t>χ</a:t>
            </a:r>
            <a:r>
              <a:rPr lang="en-GB" sz="2800" dirty="0"/>
              <a:t>2) test to determine the significance of the difference between observed and expected results	</a:t>
            </a:r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/>
              <a:t>formula for the chi-squared (</a:t>
            </a:r>
            <a:r>
              <a:rPr lang="en-GB" sz="2800" i="1" dirty="0"/>
              <a:t>χ2</a:t>
            </a:r>
            <a:r>
              <a:rPr lang="en-GB" sz="2800" dirty="0"/>
              <a:t>) test will be provided.	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319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 smtClean="0"/>
              <a:t>Using </a:t>
            </a:r>
            <a:r>
              <a:rPr lang="en-GB" sz="2800" dirty="0"/>
              <a:t>the chi-squared (</a:t>
            </a:r>
            <a:r>
              <a:rPr lang="en-GB" sz="2800" i="1" dirty="0"/>
              <a:t>χ</a:t>
            </a:r>
            <a:r>
              <a:rPr lang="en-GB" sz="2800" dirty="0"/>
              <a:t>2) test to determine the significance of the difference between observed and expected results	</a:t>
            </a:r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/>
              <a:t>formula for the chi-squared (</a:t>
            </a:r>
            <a:r>
              <a:rPr lang="en-GB" sz="2800" i="1" dirty="0"/>
              <a:t>χ2</a:t>
            </a:r>
            <a:r>
              <a:rPr lang="en-GB" sz="2800" dirty="0"/>
              <a:t>) test will be provided.	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70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1752600" y="3048000"/>
            <a:ext cx="6324600" cy="3581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1"/>
            <a:ext cx="8109397" cy="83820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Verdana" pitchFamily="34" charset="0"/>
              </a:rPr>
              <a:t>The parental cross</a:t>
            </a:r>
          </a:p>
        </p:txBody>
      </p:sp>
      <p:pic>
        <p:nvPicPr>
          <p:cNvPr id="3075" name="Picture 3" descr="C:\My Documents\My Pictures\Biology\Inheritance\mendeltrans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4495801"/>
            <a:ext cx="1639888" cy="2125663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0" y="1143001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>
                <a:latin typeface="Comic Sans MS" pitchFamily="66" charset="0"/>
              </a:rPr>
              <a:t>Mendel crossed some pure breeding pea plants grown from yellow, round seeds with some pure breeding plants grown from green, wrinkled seeds.</a:t>
            </a:r>
          </a:p>
          <a:p>
            <a:endParaRPr lang="en-GB" sz="2000">
              <a:latin typeface="Comic Sans MS" pitchFamily="66" charset="0"/>
            </a:endParaRPr>
          </a:p>
          <a:p>
            <a:r>
              <a:rPr lang="en-GB" sz="2000">
                <a:latin typeface="Comic Sans MS" pitchFamily="66" charset="0"/>
              </a:rPr>
              <a:t>All the seeds produced were yellow and round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52600" y="3124200"/>
            <a:ext cx="299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omic Sans MS" pitchFamily="66" charset="0"/>
              </a:rPr>
              <a:t>Let Y = yellow, y = green</a:t>
            </a:r>
          </a:p>
          <a:p>
            <a:r>
              <a:rPr lang="en-GB">
                <a:latin typeface="Comic Sans MS" pitchFamily="66" charset="0"/>
              </a:rPr>
              <a:t>Let R = round, r = wrinkled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752600" y="4191001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Parental phenotype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791200" y="419100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Comic Sans MS" pitchFamily="66" charset="0"/>
              </a:rPr>
              <a:t>X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752600" y="4572001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Parental genotype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191000" y="45720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324600" y="45720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752600" y="5029201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Gametes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191000" y="50292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324600" y="50292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791200" y="457200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Comic Sans MS" pitchFamily="66" charset="0"/>
              </a:rPr>
              <a:t>X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752600" y="5562601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F</a:t>
            </a:r>
            <a:r>
              <a:rPr lang="en-GB" baseline="-25000">
                <a:latin typeface="Comic Sans MS" pitchFamily="66" charset="0"/>
              </a:rPr>
              <a:t>1 </a:t>
            </a:r>
            <a:r>
              <a:rPr lang="en-GB">
                <a:latin typeface="Comic Sans MS" pitchFamily="66" charset="0"/>
              </a:rPr>
              <a:t>genotype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257800" y="55626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752600" y="6172201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F</a:t>
            </a:r>
            <a:r>
              <a:rPr lang="en-GB" baseline="-25000">
                <a:latin typeface="Comic Sans MS" pitchFamily="66" charset="0"/>
              </a:rPr>
              <a:t>1 </a:t>
            </a:r>
            <a:r>
              <a:rPr lang="en-GB">
                <a:latin typeface="Comic Sans MS" pitchFamily="66" charset="0"/>
              </a:rPr>
              <a:t>phenotype</a:t>
            </a: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8229600" y="1803042"/>
            <a:ext cx="2209800" cy="1702158"/>
          </a:xfrm>
          <a:prstGeom prst="cloudCallout">
            <a:avLst>
              <a:gd name="adj1" fmla="val -6968"/>
              <a:gd name="adj2" fmla="val 9739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8382000" y="1981201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rgbClr val="FF3300"/>
                </a:solidFill>
                <a:latin typeface="Comic Sans MS" pitchFamily="66" charset="0"/>
              </a:rPr>
              <a:t>Observed results match expected results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4191001" y="3886201"/>
            <a:ext cx="1590675" cy="671513"/>
            <a:chOff x="1680" y="2448"/>
            <a:chExt cx="1002" cy="423"/>
          </a:xfrm>
        </p:grpSpPr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1680" y="2640"/>
              <a:ext cx="10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Comic Sans MS" pitchFamily="66" charset="0"/>
                </a:rPr>
                <a:t>Yellow, round</a:t>
              </a:r>
            </a:p>
          </p:txBody>
        </p:sp>
        <p:pic>
          <p:nvPicPr>
            <p:cNvPr id="3101" name="Picture 29" descr="C:\My Documents\My Pictures\Biology\Inheritance\Genetic crosses\yellow_smooth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2448"/>
              <a:ext cx="259" cy="230"/>
            </a:xfrm>
            <a:prstGeom prst="rect">
              <a:avLst/>
            </a:prstGeom>
            <a:noFill/>
          </p:spPr>
        </p:pic>
      </p:grp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6172201" y="3886201"/>
            <a:ext cx="1846263" cy="671513"/>
            <a:chOff x="2928" y="2448"/>
            <a:chExt cx="1163" cy="423"/>
          </a:xfrm>
        </p:grpSpPr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928" y="2640"/>
              <a:ext cx="11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Comic Sans MS" pitchFamily="66" charset="0"/>
                </a:rPr>
                <a:t>Green, wrinkled</a:t>
              </a:r>
            </a:p>
          </p:txBody>
        </p:sp>
        <p:pic>
          <p:nvPicPr>
            <p:cNvPr id="3102" name="Picture 30" descr="C:\My Documents\My Pictures\Biology\Inheritance\Genetic crosses\green_wrinkled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2" y="2448"/>
              <a:ext cx="281" cy="238"/>
            </a:xfrm>
            <a:prstGeom prst="rect">
              <a:avLst/>
            </a:prstGeom>
            <a:noFill/>
          </p:spPr>
        </p:pic>
      </p:grp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5181601" y="6172201"/>
            <a:ext cx="2011363" cy="366713"/>
            <a:chOff x="2304" y="3888"/>
            <a:chExt cx="1267" cy="231"/>
          </a:xfrm>
        </p:grpSpPr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2304" y="3888"/>
              <a:ext cx="10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Comic Sans MS" pitchFamily="66" charset="0"/>
                </a:rPr>
                <a:t>Yellow, round</a:t>
              </a:r>
            </a:p>
          </p:txBody>
        </p:sp>
        <p:pic>
          <p:nvPicPr>
            <p:cNvPr id="3105" name="Picture 33" descr="C:\My Documents\My Pictures\Biology\Inheritance\Genetic crosses\yellow_smooth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3888"/>
              <a:ext cx="259" cy="23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58833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  <p:bldP spid="3080" grpId="0" autoUpdateAnimBg="0"/>
      <p:bldP spid="3082" grpId="0" autoUpdateAnimBg="0"/>
      <p:bldP spid="3084" grpId="0" autoUpdateAnimBg="0"/>
      <p:bldP spid="3085" grpId="0" autoUpdateAnimBg="0"/>
      <p:bldP spid="3086" grpId="0" autoUpdateAnimBg="0"/>
      <p:bldP spid="3087" grpId="0" autoUpdateAnimBg="0"/>
      <p:bldP spid="3088" grpId="0" autoUpdateAnimBg="0"/>
      <p:bldP spid="3089" grpId="0" autoUpdateAnimBg="0"/>
      <p:bldP spid="3090" grpId="0" autoUpdateAnimBg="0"/>
      <p:bldP spid="3091" grpId="0" autoUpdateAnimBg="0"/>
      <p:bldP spid="3092" grpId="0" autoUpdateAnimBg="0"/>
      <p:bldP spid="3093" grpId="0" autoUpdateAnimBg="0"/>
      <p:bldP spid="3099" grpId="0" animBg="1" autoUpdateAnimBg="0"/>
      <p:bldP spid="3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52600" y="3048000"/>
            <a:ext cx="6324600" cy="3581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6096000" cy="838200"/>
          </a:xfrm>
        </p:spPr>
        <p:txBody>
          <a:bodyPr>
            <a:normAutofit/>
          </a:bodyPr>
          <a:lstStyle/>
          <a:p>
            <a:pPr algn="l"/>
            <a:r>
              <a:rPr lang="en-GB" sz="4400" dirty="0">
                <a:latin typeface="Verdana" pitchFamily="34" charset="0"/>
              </a:rPr>
              <a:t>The F</a:t>
            </a:r>
            <a:r>
              <a:rPr lang="en-GB" sz="4400" baseline="-25000" dirty="0">
                <a:latin typeface="Verdana" pitchFamily="34" charset="0"/>
              </a:rPr>
              <a:t>1</a:t>
            </a:r>
            <a:r>
              <a:rPr lang="en-GB" sz="4400" dirty="0">
                <a:latin typeface="Verdana" pitchFamily="34" charset="0"/>
              </a:rPr>
              <a:t> cross</a:t>
            </a:r>
          </a:p>
        </p:txBody>
      </p:sp>
      <p:pic>
        <p:nvPicPr>
          <p:cNvPr id="4100" name="Picture 4" descr="C:\My Documents\My Pictures\Biology\Inheritance\mendeltrans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4495801"/>
            <a:ext cx="1639888" cy="2125663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0" y="838201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>
                <a:latin typeface="Comic Sans MS" pitchFamily="66" charset="0"/>
              </a:rPr>
              <a:t>He then selfed the plants grown from these F</a:t>
            </a:r>
            <a:r>
              <a:rPr lang="en-GB" sz="2000" baseline="-25000">
                <a:latin typeface="Comic Sans MS" pitchFamily="66" charset="0"/>
              </a:rPr>
              <a:t>1</a:t>
            </a:r>
            <a:r>
              <a:rPr lang="en-GB" sz="2000">
                <a:latin typeface="Comic Sans MS" pitchFamily="66" charset="0"/>
              </a:rPr>
              <a:t> seeds and got 144 seeds </a:t>
            </a:r>
          </a:p>
          <a:p>
            <a:endParaRPr lang="en-GB" sz="200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sz="2000">
                <a:latin typeface="Comic Sans MS" pitchFamily="66" charset="0"/>
              </a:rPr>
              <a:t> </a:t>
            </a:r>
            <a:r>
              <a:rPr lang="en-GB" sz="2000" b="1">
                <a:latin typeface="Comic Sans MS" pitchFamily="66" charset="0"/>
              </a:rPr>
              <a:t>86</a:t>
            </a:r>
            <a:r>
              <a:rPr lang="en-GB" sz="2000">
                <a:latin typeface="Comic Sans MS" pitchFamily="66" charset="0"/>
              </a:rPr>
              <a:t> yellow, round seeds</a:t>
            </a:r>
          </a:p>
          <a:p>
            <a:pPr>
              <a:buFontTx/>
              <a:buChar char="•"/>
            </a:pPr>
            <a:r>
              <a:rPr lang="en-GB" sz="2000">
                <a:latin typeface="Comic Sans MS" pitchFamily="66" charset="0"/>
              </a:rPr>
              <a:t> </a:t>
            </a:r>
            <a:r>
              <a:rPr lang="en-GB" sz="2000" b="1">
                <a:latin typeface="Comic Sans MS" pitchFamily="66" charset="0"/>
              </a:rPr>
              <a:t>26</a:t>
            </a:r>
            <a:r>
              <a:rPr lang="en-GB" sz="2000">
                <a:latin typeface="Comic Sans MS" pitchFamily="66" charset="0"/>
              </a:rPr>
              <a:t> yellow, wrinkled seeds</a:t>
            </a:r>
          </a:p>
          <a:p>
            <a:pPr>
              <a:buFontTx/>
              <a:buChar char="•"/>
            </a:pPr>
            <a:r>
              <a:rPr lang="en-GB" sz="2000">
                <a:latin typeface="Comic Sans MS" pitchFamily="66" charset="0"/>
              </a:rPr>
              <a:t> </a:t>
            </a:r>
            <a:r>
              <a:rPr lang="en-GB" sz="2000" b="1">
                <a:latin typeface="Comic Sans MS" pitchFamily="66" charset="0"/>
              </a:rPr>
              <a:t>24</a:t>
            </a:r>
            <a:r>
              <a:rPr lang="en-GB" sz="2000">
                <a:latin typeface="Comic Sans MS" pitchFamily="66" charset="0"/>
              </a:rPr>
              <a:t> green, round seeds</a:t>
            </a:r>
          </a:p>
          <a:p>
            <a:pPr>
              <a:buFontTx/>
              <a:buChar char="•"/>
            </a:pPr>
            <a:r>
              <a:rPr lang="en-GB" sz="2000">
                <a:latin typeface="Comic Sans MS" pitchFamily="66" charset="0"/>
              </a:rPr>
              <a:t> </a:t>
            </a:r>
            <a:r>
              <a:rPr lang="en-GB" sz="2000" b="1">
                <a:latin typeface="Comic Sans MS" pitchFamily="66" charset="0"/>
              </a:rPr>
              <a:t>8</a:t>
            </a:r>
            <a:r>
              <a:rPr lang="en-GB" sz="2000">
                <a:latin typeface="Comic Sans MS" pitchFamily="66" charset="0"/>
              </a:rPr>
              <a:t> green, wrinkled seeds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752600" y="3886201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F</a:t>
            </a:r>
            <a:r>
              <a:rPr lang="en-GB" baseline="-25000">
                <a:latin typeface="Comic Sans MS" pitchFamily="66" charset="0"/>
              </a:rPr>
              <a:t>1</a:t>
            </a:r>
            <a:r>
              <a:rPr lang="en-GB">
                <a:latin typeface="Comic Sans MS" pitchFamily="66" charset="0"/>
              </a:rPr>
              <a:t> phenotype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791200" y="388620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Comic Sans MS" pitchFamily="66" charset="0"/>
              </a:rPr>
              <a:t>X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752600" y="4343401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F</a:t>
            </a:r>
            <a:r>
              <a:rPr lang="en-GB" baseline="-25000">
                <a:latin typeface="Comic Sans MS" pitchFamily="66" charset="0"/>
              </a:rPr>
              <a:t>1</a:t>
            </a:r>
            <a:r>
              <a:rPr lang="en-GB">
                <a:latin typeface="Comic Sans MS" pitchFamily="66" charset="0"/>
              </a:rPr>
              <a:t> genotype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267200" y="43434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752600" y="4800601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Gametes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038600" y="4800601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YR; Yr; yR; yr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791200" y="434340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Comic Sans MS" pitchFamily="66" charset="0"/>
              </a:rPr>
              <a:t>X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172200" y="43434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172200" y="4800601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YR; Yr; yR; yr</a:t>
            </a:r>
          </a:p>
        </p:txBody>
      </p:sp>
      <p:grpSp>
        <p:nvGrpSpPr>
          <p:cNvPr id="4124" name="Group 28"/>
          <p:cNvGrpSpPr>
            <a:grpSpLocks/>
          </p:cNvGrpSpPr>
          <p:nvPr/>
        </p:nvGrpSpPr>
        <p:grpSpPr bwMode="auto">
          <a:xfrm>
            <a:off x="4191001" y="3581401"/>
            <a:ext cx="1590675" cy="671513"/>
            <a:chOff x="1680" y="2256"/>
            <a:chExt cx="1002" cy="423"/>
          </a:xfrm>
        </p:grpSpPr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680" y="2448"/>
              <a:ext cx="10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Comic Sans MS" pitchFamily="66" charset="0"/>
                </a:rPr>
                <a:t>Yellow, round</a:t>
              </a:r>
            </a:p>
          </p:txBody>
        </p:sp>
        <p:pic>
          <p:nvPicPr>
            <p:cNvPr id="4122" name="Picture 26" descr="C:\My Documents\My Pictures\Biology\Inheritance\Genetic crosses\yellow_smooth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2256"/>
              <a:ext cx="259" cy="230"/>
            </a:xfrm>
            <a:prstGeom prst="rect">
              <a:avLst/>
            </a:prstGeom>
            <a:noFill/>
          </p:spPr>
        </p:pic>
      </p:grp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6172201" y="3581401"/>
            <a:ext cx="1590675" cy="671513"/>
            <a:chOff x="2928" y="2256"/>
            <a:chExt cx="1002" cy="423"/>
          </a:xfrm>
        </p:grpSpPr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2928" y="2448"/>
              <a:ext cx="10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Comic Sans MS" pitchFamily="66" charset="0"/>
                </a:rPr>
                <a:t>Yellow, round</a:t>
              </a:r>
            </a:p>
          </p:txBody>
        </p:sp>
        <p:pic>
          <p:nvPicPr>
            <p:cNvPr id="4123" name="Picture 27" descr="C:\My Documents\My Pictures\Biology\Inheritance\Genetic crosses\yellow_smooth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2256"/>
              <a:ext cx="259" cy="23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84941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5" grpId="0" autoUpdateAnimBg="0"/>
      <p:bldP spid="4107" grpId="0" autoUpdateAnimBg="0"/>
      <p:bldP spid="4108" grpId="0" autoUpdateAnimBg="0"/>
      <p:bldP spid="4110" grpId="0" autoUpdateAnimBg="0"/>
      <p:bldP spid="4111" grpId="0" autoUpdateAnimBg="0"/>
      <p:bldP spid="4113" grpId="0" autoUpdateAnimBg="0"/>
      <p:bldP spid="4120" grpId="0" autoUpdateAnimBg="0"/>
      <p:bldP spid="41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52600" y="3048000"/>
            <a:ext cx="6324600" cy="3581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6096000" cy="838200"/>
          </a:xfrm>
        </p:spPr>
        <p:txBody>
          <a:bodyPr/>
          <a:lstStyle/>
          <a:p>
            <a:pPr algn="l"/>
            <a:r>
              <a:rPr lang="en-GB">
                <a:latin typeface="Verdana" pitchFamily="34" charset="0"/>
              </a:rPr>
              <a:t>The F</a:t>
            </a:r>
            <a:r>
              <a:rPr lang="en-GB" baseline="-25000">
                <a:latin typeface="Verdana" pitchFamily="34" charset="0"/>
              </a:rPr>
              <a:t>1</a:t>
            </a:r>
            <a:r>
              <a:rPr lang="en-GB">
                <a:latin typeface="Verdana" pitchFamily="34" charset="0"/>
              </a:rPr>
              <a:t> cross</a:t>
            </a:r>
          </a:p>
        </p:txBody>
      </p:sp>
      <p:pic>
        <p:nvPicPr>
          <p:cNvPr id="5124" name="Picture 4" descr="C:\My Documents\My Pictures\Biology\Inheritance\mendeltrans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4495801"/>
            <a:ext cx="1639888" cy="2125663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0" y="838201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He then </a:t>
            </a:r>
            <a:r>
              <a:rPr lang="en-GB" sz="2000" dirty="0" err="1">
                <a:latin typeface="Comic Sans MS" pitchFamily="66" charset="0"/>
              </a:rPr>
              <a:t>selfed</a:t>
            </a:r>
            <a:r>
              <a:rPr lang="en-GB" sz="2000" dirty="0">
                <a:latin typeface="Comic Sans MS" pitchFamily="66" charset="0"/>
              </a:rPr>
              <a:t> the plants grown from these F</a:t>
            </a:r>
            <a:r>
              <a:rPr lang="en-GB" sz="2000" baseline="-25000" dirty="0">
                <a:latin typeface="Comic Sans MS" pitchFamily="66" charset="0"/>
              </a:rPr>
              <a:t>1</a:t>
            </a:r>
            <a:r>
              <a:rPr lang="en-GB" sz="2000" dirty="0">
                <a:latin typeface="Comic Sans MS" pitchFamily="66" charset="0"/>
              </a:rPr>
              <a:t> seeds and got 144 seeds </a:t>
            </a:r>
          </a:p>
          <a:p>
            <a:endParaRPr lang="en-GB" sz="2000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latin typeface="Comic Sans MS" pitchFamily="66" charset="0"/>
              </a:rPr>
              <a:t>86</a:t>
            </a:r>
            <a:r>
              <a:rPr lang="en-GB" sz="2000" dirty="0">
                <a:latin typeface="Comic Sans MS" pitchFamily="66" charset="0"/>
              </a:rPr>
              <a:t> yellow, round seeds</a:t>
            </a:r>
          </a:p>
          <a:p>
            <a:pPr>
              <a:buFontTx/>
              <a:buChar char="•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latin typeface="Comic Sans MS" pitchFamily="66" charset="0"/>
              </a:rPr>
              <a:t>26</a:t>
            </a:r>
            <a:r>
              <a:rPr lang="en-GB" sz="2000" dirty="0">
                <a:latin typeface="Comic Sans MS" pitchFamily="66" charset="0"/>
              </a:rPr>
              <a:t> yellow, wrinkled seeds</a:t>
            </a:r>
          </a:p>
          <a:p>
            <a:pPr>
              <a:buFontTx/>
              <a:buChar char="•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latin typeface="Comic Sans MS" pitchFamily="66" charset="0"/>
              </a:rPr>
              <a:t>24</a:t>
            </a:r>
            <a:r>
              <a:rPr lang="en-GB" sz="2000" dirty="0">
                <a:latin typeface="Comic Sans MS" pitchFamily="66" charset="0"/>
              </a:rPr>
              <a:t> green, round seeds</a:t>
            </a:r>
          </a:p>
          <a:p>
            <a:pPr>
              <a:buFontTx/>
              <a:buChar char="•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latin typeface="Comic Sans MS" pitchFamily="66" charset="0"/>
              </a:rPr>
              <a:t>8</a:t>
            </a:r>
            <a:r>
              <a:rPr lang="en-GB" sz="2000" dirty="0">
                <a:latin typeface="Comic Sans MS" pitchFamily="66" charset="0"/>
              </a:rPr>
              <a:t> green, wrinkled seeds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733800" y="3733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886200" y="32004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800600" y="32004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867400" y="32004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858000" y="32004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724400" y="3733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715000" y="3733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705600" y="3733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733800" y="42672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724400" y="42672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715000" y="42672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705600" y="42672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733800" y="4800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4724400" y="4800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715000" y="4800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705600" y="4800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733800" y="5334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724400" y="5334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715000" y="5334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705600" y="5334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yyrr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048000" y="37338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048000" y="42672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048000" y="48006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3048000" y="53340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yr</a:t>
            </a: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3733800" y="37338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4724400" y="37338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5715000" y="37338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6705600" y="37338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3733800" y="42672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4724400" y="42672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5791200" y="42672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6705600" y="42672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3733800" y="48006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4724400" y="48006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5715000" y="48006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9" name="Rectangle 69"/>
          <p:cNvSpPr>
            <a:spLocks noChangeArrowheads="1"/>
          </p:cNvSpPr>
          <p:nvPr/>
        </p:nvSpPr>
        <p:spPr bwMode="auto">
          <a:xfrm>
            <a:off x="6781800" y="48006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3733800" y="53340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4648200" y="53340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2" name="Rectangle 72"/>
          <p:cNvSpPr>
            <a:spLocks noChangeArrowheads="1"/>
          </p:cNvSpPr>
          <p:nvPr/>
        </p:nvSpPr>
        <p:spPr bwMode="auto">
          <a:xfrm>
            <a:off x="5791200" y="53340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3" name="Rectangle 73"/>
          <p:cNvSpPr>
            <a:spLocks noChangeArrowheads="1"/>
          </p:cNvSpPr>
          <p:nvPr/>
        </p:nvSpPr>
        <p:spPr bwMode="auto">
          <a:xfrm>
            <a:off x="6705600" y="53340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5160" name="Picture 40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1" y="3733801"/>
            <a:ext cx="411163" cy="365125"/>
          </a:xfrm>
          <a:prstGeom prst="rect">
            <a:avLst/>
          </a:prstGeom>
          <a:noFill/>
        </p:spPr>
      </p:pic>
      <p:pic>
        <p:nvPicPr>
          <p:cNvPr id="5161" name="Picture 41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1" y="3733801"/>
            <a:ext cx="411163" cy="365125"/>
          </a:xfrm>
          <a:prstGeom prst="rect">
            <a:avLst/>
          </a:prstGeom>
          <a:noFill/>
        </p:spPr>
      </p:pic>
      <p:pic>
        <p:nvPicPr>
          <p:cNvPr id="5162" name="Picture 42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1" y="3733801"/>
            <a:ext cx="411163" cy="365125"/>
          </a:xfrm>
          <a:prstGeom prst="rect">
            <a:avLst/>
          </a:prstGeom>
          <a:noFill/>
        </p:spPr>
      </p:pic>
      <p:pic>
        <p:nvPicPr>
          <p:cNvPr id="5163" name="Picture 43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1" y="3733801"/>
            <a:ext cx="411163" cy="365125"/>
          </a:xfrm>
          <a:prstGeom prst="rect">
            <a:avLst/>
          </a:prstGeom>
          <a:noFill/>
        </p:spPr>
      </p:pic>
      <p:pic>
        <p:nvPicPr>
          <p:cNvPr id="5164" name="Picture 44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1" y="4267201"/>
            <a:ext cx="411163" cy="365125"/>
          </a:xfrm>
          <a:prstGeom prst="rect">
            <a:avLst/>
          </a:prstGeom>
          <a:noFill/>
        </p:spPr>
      </p:pic>
      <p:pic>
        <p:nvPicPr>
          <p:cNvPr id="5165" name="Picture 45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1" y="4800601"/>
            <a:ext cx="411163" cy="365125"/>
          </a:xfrm>
          <a:prstGeom prst="rect">
            <a:avLst/>
          </a:prstGeom>
          <a:noFill/>
        </p:spPr>
      </p:pic>
      <p:pic>
        <p:nvPicPr>
          <p:cNvPr id="5166" name="Picture 46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1" y="5334001"/>
            <a:ext cx="411163" cy="365125"/>
          </a:xfrm>
          <a:prstGeom prst="rect">
            <a:avLst/>
          </a:prstGeom>
          <a:noFill/>
        </p:spPr>
      </p:pic>
      <p:pic>
        <p:nvPicPr>
          <p:cNvPr id="5167" name="Picture 47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1" y="4800601"/>
            <a:ext cx="411163" cy="365125"/>
          </a:xfrm>
          <a:prstGeom prst="rect">
            <a:avLst/>
          </a:prstGeom>
          <a:noFill/>
        </p:spPr>
      </p:pic>
      <p:pic>
        <p:nvPicPr>
          <p:cNvPr id="5168" name="Picture 48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1" y="4267201"/>
            <a:ext cx="411163" cy="365125"/>
          </a:xfrm>
          <a:prstGeom prst="rect">
            <a:avLst/>
          </a:prstGeom>
          <a:noFill/>
        </p:spPr>
      </p:pic>
      <p:pic>
        <p:nvPicPr>
          <p:cNvPr id="5169" name="Picture 49" descr="C:\My Documents\My Pictures\Biology\Inheritance\Genetic crosses\yellow_wrinkle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4267201"/>
            <a:ext cx="434975" cy="377825"/>
          </a:xfrm>
          <a:prstGeom prst="rect">
            <a:avLst/>
          </a:prstGeom>
          <a:noFill/>
        </p:spPr>
      </p:pic>
      <p:pic>
        <p:nvPicPr>
          <p:cNvPr id="5171" name="Picture 51" descr="C:\My Documents\My Pictures\Biology\Inheritance\Genetic crosses\yellow_wrinkle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1" y="4267201"/>
            <a:ext cx="434975" cy="377825"/>
          </a:xfrm>
          <a:prstGeom prst="rect">
            <a:avLst/>
          </a:prstGeom>
          <a:noFill/>
        </p:spPr>
      </p:pic>
      <p:pic>
        <p:nvPicPr>
          <p:cNvPr id="5172" name="Picture 52" descr="C:\My Documents\My Pictures\Biology\Inheritance\Genetic crosses\yellow_wrinkle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5334001"/>
            <a:ext cx="434975" cy="377825"/>
          </a:xfrm>
          <a:prstGeom prst="rect">
            <a:avLst/>
          </a:prstGeom>
          <a:noFill/>
        </p:spPr>
      </p:pic>
      <p:pic>
        <p:nvPicPr>
          <p:cNvPr id="5174" name="Picture 54" descr="C:\My Documents\My Pictures\Biology\Inheritance\Genetic crosses\green_smoot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1" y="4800601"/>
            <a:ext cx="434975" cy="377825"/>
          </a:xfrm>
          <a:prstGeom prst="rect">
            <a:avLst/>
          </a:prstGeom>
          <a:noFill/>
        </p:spPr>
      </p:pic>
      <p:pic>
        <p:nvPicPr>
          <p:cNvPr id="5175" name="Picture 55" descr="C:\My Documents\My Pictures\Biology\Inheritance\Genetic crosses\green_smoot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1" y="4800601"/>
            <a:ext cx="434975" cy="377825"/>
          </a:xfrm>
          <a:prstGeom prst="rect">
            <a:avLst/>
          </a:prstGeom>
          <a:noFill/>
        </p:spPr>
      </p:pic>
      <p:pic>
        <p:nvPicPr>
          <p:cNvPr id="5176" name="Picture 56" descr="C:\My Documents\My Pictures\Biology\Inheritance\Genetic crosses\green_smoot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1" y="5334001"/>
            <a:ext cx="434975" cy="377825"/>
          </a:xfrm>
          <a:prstGeom prst="rect">
            <a:avLst/>
          </a:prstGeom>
          <a:noFill/>
        </p:spPr>
      </p:pic>
      <p:pic>
        <p:nvPicPr>
          <p:cNvPr id="5177" name="Picture 57" descr="C:\My Documents\My Pictures\Biology\Inheritance\Genetic crosses\green_wrinkled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5334001"/>
            <a:ext cx="446088" cy="377825"/>
          </a:xfrm>
          <a:prstGeom prst="rect">
            <a:avLst/>
          </a:prstGeom>
          <a:noFill/>
        </p:spPr>
      </p:pic>
      <p:sp>
        <p:nvSpPr>
          <p:cNvPr id="5194" name="Text Box 74"/>
          <p:cNvSpPr txBox="1">
            <a:spLocks noChangeArrowheads="1"/>
          </p:cNvSpPr>
          <p:nvPr/>
        </p:nvSpPr>
        <p:spPr bwMode="auto">
          <a:xfrm>
            <a:off x="1828800" y="6096001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F</a:t>
            </a:r>
            <a:r>
              <a:rPr lang="en-GB" baseline="-25000">
                <a:latin typeface="Comic Sans MS" pitchFamily="66" charset="0"/>
              </a:rPr>
              <a:t>2</a:t>
            </a:r>
            <a:r>
              <a:rPr lang="en-GB">
                <a:latin typeface="Comic Sans MS" pitchFamily="66" charset="0"/>
              </a:rPr>
              <a:t> phenotype</a:t>
            </a:r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3962400" y="5943601"/>
            <a:ext cx="1798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omic Sans MS" pitchFamily="66" charset="0"/>
              </a:rPr>
              <a:t>9 Yellow, round</a:t>
            </a:r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5943600" y="5943601"/>
            <a:ext cx="2090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omic Sans MS" pitchFamily="66" charset="0"/>
              </a:rPr>
              <a:t>3 Yellow, wrinkled</a:t>
            </a:r>
          </a:p>
        </p:txBody>
      </p:sp>
      <p:sp>
        <p:nvSpPr>
          <p:cNvPr id="5197" name="Text Box 77"/>
          <p:cNvSpPr txBox="1">
            <a:spLocks noChangeArrowheads="1"/>
          </p:cNvSpPr>
          <p:nvPr/>
        </p:nvSpPr>
        <p:spPr bwMode="auto">
          <a:xfrm>
            <a:off x="3962401" y="6248401"/>
            <a:ext cx="1762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omic Sans MS" pitchFamily="66" charset="0"/>
              </a:rPr>
              <a:t>3 Green, round</a:t>
            </a:r>
          </a:p>
        </p:txBody>
      </p:sp>
      <p:sp>
        <p:nvSpPr>
          <p:cNvPr id="5198" name="Text Box 78"/>
          <p:cNvSpPr txBox="1">
            <a:spLocks noChangeArrowheads="1"/>
          </p:cNvSpPr>
          <p:nvPr/>
        </p:nvSpPr>
        <p:spPr bwMode="auto">
          <a:xfrm>
            <a:off x="5943601" y="6248401"/>
            <a:ext cx="201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Comic Sans MS" pitchFamily="66" charset="0"/>
              </a:rPr>
              <a:t>1 Green, wrinkled</a:t>
            </a:r>
          </a:p>
        </p:txBody>
      </p:sp>
      <p:sp>
        <p:nvSpPr>
          <p:cNvPr id="5199" name="AutoShape 79"/>
          <p:cNvSpPr>
            <a:spLocks noChangeArrowheads="1"/>
          </p:cNvSpPr>
          <p:nvPr/>
        </p:nvSpPr>
        <p:spPr bwMode="auto">
          <a:xfrm>
            <a:off x="8229600" y="1676400"/>
            <a:ext cx="2209800" cy="1752600"/>
          </a:xfrm>
          <a:prstGeom prst="cloudCallout">
            <a:avLst>
              <a:gd name="adj1" fmla="val -6968"/>
              <a:gd name="adj2" fmla="val 1038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8382000" y="1905001"/>
            <a:ext cx="1752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Are the observed results close enough ?</a:t>
            </a:r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8382000" y="1981200"/>
            <a:ext cx="1752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I need a statistical test ?</a:t>
            </a:r>
          </a:p>
        </p:txBody>
      </p:sp>
    </p:spTree>
    <p:extLst>
      <p:ext uri="{BB962C8B-B14F-4D97-AF65-F5344CB8AC3E}">
        <p14:creationId xmlns:p14="http://schemas.microsoft.com/office/powerpoint/2010/main" val="176465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utoUpdateAnimBg="0"/>
      <p:bldP spid="5141" grpId="0" autoUpdateAnimBg="0"/>
      <p:bldP spid="5142" grpId="0" autoUpdateAnimBg="0"/>
      <p:bldP spid="5143" grpId="0" autoUpdateAnimBg="0"/>
      <p:bldP spid="5144" grpId="0" autoUpdateAnimBg="0"/>
      <p:bldP spid="5145" grpId="0" autoUpdateAnimBg="0"/>
      <p:bldP spid="5146" grpId="0" autoUpdateAnimBg="0"/>
      <p:bldP spid="5147" grpId="0" autoUpdateAnimBg="0"/>
      <p:bldP spid="5148" grpId="0" autoUpdateAnimBg="0"/>
      <p:bldP spid="5149" grpId="0" autoUpdateAnimBg="0"/>
      <p:bldP spid="5150" grpId="0" autoUpdateAnimBg="0"/>
      <p:bldP spid="5151" grpId="0" autoUpdateAnimBg="0"/>
      <p:bldP spid="5152" grpId="0" autoUpdateAnimBg="0"/>
      <p:bldP spid="5153" grpId="0" autoUpdateAnimBg="0"/>
      <p:bldP spid="5154" grpId="0" autoUpdateAnimBg="0"/>
      <p:bldP spid="5155" grpId="0" autoUpdateAnimBg="0"/>
      <p:bldP spid="5178" grpId="0" animBg="1"/>
      <p:bldP spid="5179" grpId="0" animBg="1"/>
      <p:bldP spid="5180" grpId="0" animBg="1"/>
      <p:bldP spid="5181" grpId="0" animBg="1"/>
      <p:bldP spid="5182" grpId="0" animBg="1"/>
      <p:bldP spid="5183" grpId="0" animBg="1"/>
      <p:bldP spid="5184" grpId="0" animBg="1"/>
      <p:bldP spid="5185" grpId="0" animBg="1"/>
      <p:bldP spid="5186" grpId="0" animBg="1"/>
      <p:bldP spid="5187" grpId="0" animBg="1"/>
      <p:bldP spid="5188" grpId="0" animBg="1"/>
      <p:bldP spid="5189" grpId="0" animBg="1"/>
      <p:bldP spid="5190" grpId="0" animBg="1"/>
      <p:bldP spid="5191" grpId="0" animBg="1"/>
      <p:bldP spid="5192" grpId="0" animBg="1"/>
      <p:bldP spid="5193" grpId="0" animBg="1"/>
      <p:bldP spid="5194" grpId="0" autoUpdateAnimBg="0"/>
      <p:bldP spid="5195" grpId="0" autoUpdateAnimBg="0"/>
      <p:bldP spid="5196" grpId="0" autoUpdateAnimBg="0"/>
      <p:bldP spid="5197" grpId="0" autoUpdateAnimBg="0"/>
      <p:bldP spid="5198" grpId="0" autoUpdateAnimBg="0"/>
      <p:bldP spid="5199" grpId="0" animBg="1" autoUpdateAnimBg="0"/>
      <p:bldP spid="5200" grpId="0" autoUpdateAnimBg="0"/>
      <p:bldP spid="52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0"/>
            <a:ext cx="9720072" cy="1499616"/>
          </a:xfrm>
        </p:spPr>
        <p:txBody>
          <a:bodyPr/>
          <a:lstStyle/>
          <a:p>
            <a:r>
              <a:rPr lang="en-GB" dirty="0" smtClean="0"/>
              <a:t>Chi-squared test (</a:t>
            </a:r>
            <a:r>
              <a:rPr lang="en-GB" dirty="0" smtClean="0">
                <a:sym typeface="Symbol"/>
              </a:rPr>
              <a:t>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32857"/>
            <a:ext cx="9720073" cy="402336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Chi-squared test is used to test the significance of the difference between observed and expected results from a particular experiment.</a:t>
            </a:r>
          </a:p>
          <a:p>
            <a:r>
              <a:rPr lang="en-GB" sz="2800" dirty="0" smtClean="0"/>
              <a:t>Firstly we make a </a:t>
            </a:r>
            <a:r>
              <a:rPr lang="en-GB" sz="2800" dirty="0" smtClean="0">
                <a:solidFill>
                  <a:srgbClr val="FF0000"/>
                </a:solidFill>
              </a:rPr>
              <a:t>null hypothesis </a:t>
            </a:r>
            <a:r>
              <a:rPr lang="en-GB" sz="2800" dirty="0" smtClean="0"/>
              <a:t>– there is no difference between observed and expected results</a:t>
            </a:r>
          </a:p>
          <a:p>
            <a:r>
              <a:rPr lang="en-GB" sz="2800" dirty="0" smtClean="0"/>
              <a:t>Usually the results of  an experiment are a bit different from what you expect, but is that difference due to </a:t>
            </a:r>
            <a:r>
              <a:rPr lang="en-GB" sz="2800" dirty="0" smtClean="0">
                <a:solidFill>
                  <a:srgbClr val="FF0000"/>
                </a:solidFill>
              </a:rPr>
              <a:t>chance</a:t>
            </a:r>
            <a:r>
              <a:rPr lang="en-GB" sz="2800" dirty="0" smtClean="0"/>
              <a:t> or is your theory </a:t>
            </a:r>
            <a:r>
              <a:rPr lang="en-GB" sz="2800" dirty="0" smtClean="0">
                <a:solidFill>
                  <a:srgbClr val="FF0000"/>
                </a:solidFill>
              </a:rPr>
              <a:t>wrong</a:t>
            </a:r>
            <a:r>
              <a:rPr lang="en-GB" sz="2800" dirty="0" smtClean="0"/>
              <a:t>!</a:t>
            </a:r>
          </a:p>
          <a:p>
            <a:r>
              <a:rPr lang="en-GB" sz="2800" dirty="0" smtClean="0"/>
              <a:t>The </a:t>
            </a:r>
            <a:r>
              <a:rPr lang="en-GB" sz="2800" dirty="0" smtClean="0">
                <a:sym typeface="Symbol"/>
              </a:rPr>
              <a:t></a:t>
            </a:r>
            <a:r>
              <a:rPr lang="en-GB" sz="2800" baseline="30000" dirty="0" smtClean="0">
                <a:sym typeface="Symbol"/>
              </a:rPr>
              <a:t>2</a:t>
            </a:r>
            <a:r>
              <a:rPr lang="en-GB" sz="2800" dirty="0" smtClean="0">
                <a:sym typeface="Symbol"/>
              </a:rPr>
              <a:t> test then either supports or rejects the null hypothesis</a:t>
            </a:r>
            <a:endParaRPr lang="en-GB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44589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GB" dirty="0" smtClean="0"/>
              <a:t>Chi-squared test (</a:t>
            </a:r>
            <a:r>
              <a:rPr lang="en-GB" dirty="0" smtClean="0">
                <a:sym typeface="Symbol"/>
              </a:rPr>
              <a:t>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99616"/>
            <a:ext cx="9720073" cy="4023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The Chi-squared test can be used: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Data in categories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Where there is a strong biological theory that we can use to predict results</a:t>
            </a:r>
          </a:p>
          <a:p>
            <a:endParaRPr lang="en-GB" sz="800" dirty="0" smtClean="0"/>
          </a:p>
          <a:p>
            <a:pPr>
              <a:buNone/>
            </a:pPr>
            <a:r>
              <a:rPr lang="en-GB" sz="2800" dirty="0" smtClean="0"/>
              <a:t>Certain criteria must be met: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Relatively large sample size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Raw counts only not ratios or percentages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There are no zero scores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311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8298" y="629816"/>
            <a:ext cx="8229600" cy="1143000"/>
          </a:xfrm>
        </p:spPr>
        <p:txBody>
          <a:bodyPr/>
          <a:lstStyle/>
          <a:p>
            <a:r>
              <a:rPr lang="en-GB" dirty="0" smtClean="0"/>
              <a:t>Chi-squared test (</a:t>
            </a:r>
            <a:r>
              <a:rPr lang="en-GB" dirty="0" smtClean="0">
                <a:sym typeface="Symbol"/>
              </a:rPr>
              <a:t>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4800" baseline="30000" dirty="0">
                <a:latin typeface="Calibri" pitchFamily="34" charset="0"/>
              </a:rPr>
              <a:t>2</a:t>
            </a:r>
            <a:r>
              <a:rPr lang="en-GB" sz="4800" baseline="30000" dirty="0"/>
              <a:t> </a:t>
            </a:r>
            <a:r>
              <a:rPr lang="en-GB" sz="4800" dirty="0"/>
              <a:t>= </a:t>
            </a:r>
            <a:r>
              <a:rPr lang="en-GB" sz="4800" dirty="0">
                <a:sym typeface="Symbol"/>
              </a:rPr>
              <a:t></a:t>
            </a:r>
            <a:r>
              <a:rPr lang="en-GB" sz="4800" u="sng" dirty="0">
                <a:sym typeface="Symbol"/>
              </a:rPr>
              <a:t>(O-E)</a:t>
            </a:r>
            <a:r>
              <a:rPr lang="en-GB" sz="4800" u="sng" baseline="30000" dirty="0">
                <a:sym typeface="Symbol"/>
              </a:rPr>
              <a:t>2</a:t>
            </a:r>
          </a:p>
          <a:p>
            <a:pPr>
              <a:spcBef>
                <a:spcPts val="0"/>
              </a:spcBef>
              <a:buNone/>
            </a:pPr>
            <a:r>
              <a:rPr lang="en-GB" sz="3200" dirty="0"/>
              <a:t>			       		  </a:t>
            </a:r>
            <a:r>
              <a:rPr lang="en-GB" sz="3200" dirty="0" smtClean="0"/>
              <a:t>            </a:t>
            </a:r>
            <a:r>
              <a:rPr lang="en-GB" sz="4800" dirty="0"/>
              <a:t>E</a:t>
            </a:r>
          </a:p>
          <a:p>
            <a:pPr>
              <a:buNone/>
            </a:pPr>
            <a:r>
              <a:rPr lang="en-GB" sz="3600" dirty="0"/>
              <a:t>E = expected result</a:t>
            </a:r>
          </a:p>
          <a:p>
            <a:pPr>
              <a:buNone/>
            </a:pPr>
            <a:r>
              <a:rPr lang="en-GB" sz="3600" dirty="0"/>
              <a:t>O = observed result</a:t>
            </a:r>
          </a:p>
          <a:p>
            <a:pPr>
              <a:buNone/>
            </a:pPr>
            <a:endParaRPr lang="en-GB" sz="3600" dirty="0"/>
          </a:p>
          <a:p>
            <a:pPr algn="ctr">
              <a:buNone/>
            </a:pPr>
            <a:r>
              <a:rPr lang="en-GB" sz="3200" dirty="0"/>
              <a:t>You are not expected to remember </a:t>
            </a:r>
          </a:p>
          <a:p>
            <a:pPr algn="ctr">
              <a:buNone/>
            </a:pPr>
            <a:r>
              <a:rPr lang="en-GB" sz="3200" dirty="0"/>
              <a:t>this for the exam. It will be given!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9776" y="1772816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aseline="30000" dirty="0">
                <a:sym typeface="Symbol"/>
              </a:rPr>
              <a:t>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7804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752600" y="1219200"/>
            <a:ext cx="8610600" cy="541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148" name="Picture 4" descr="C:\My Documents\My Pictures\Biology\Inheritance\mendeltrans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4495801"/>
            <a:ext cx="1639888" cy="2125663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800600" y="1905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86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791200" y="1905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26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781800" y="1905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24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772400" y="1905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8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800600" y="24384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9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791200" y="24384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3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781800" y="24384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772400" y="24384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1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800600" y="2971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81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791200" y="2971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27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781800" y="2971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27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7772400" y="2971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9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800600" y="35052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+ 5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791200" y="35052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- 1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781800" y="35052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- 3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7772400" y="35052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- 1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828800" y="1905001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Observed number (O)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828800" y="2438401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Expected ratio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828800" y="2971801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Expected number (E)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828800" y="3505201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O - E</a:t>
            </a:r>
          </a:p>
        </p:txBody>
      </p:sp>
      <p:pic>
        <p:nvPicPr>
          <p:cNvPr id="6190" name="Picture 46" descr="C:\My Documents\My Pictures\Biology\Inheritance\Genetic crosses\yellow_sm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1" y="1371601"/>
            <a:ext cx="411163" cy="365125"/>
          </a:xfrm>
          <a:prstGeom prst="rect">
            <a:avLst/>
          </a:prstGeom>
          <a:noFill/>
        </p:spPr>
      </p:pic>
      <p:pic>
        <p:nvPicPr>
          <p:cNvPr id="6199" name="Picture 55" descr="C:\My Documents\My Pictures\Biology\Inheritance\Genetic crosses\yellow_wrinkle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1" y="1371601"/>
            <a:ext cx="434975" cy="377825"/>
          </a:xfrm>
          <a:prstGeom prst="rect">
            <a:avLst/>
          </a:prstGeom>
          <a:noFill/>
        </p:spPr>
      </p:pic>
      <p:pic>
        <p:nvPicPr>
          <p:cNvPr id="6202" name="Picture 58" descr="C:\My Documents\My Pictures\Biology\Inheritance\Genetic crosses\green_smoot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1" y="1371601"/>
            <a:ext cx="434975" cy="377825"/>
          </a:xfrm>
          <a:prstGeom prst="rect">
            <a:avLst/>
          </a:prstGeom>
          <a:noFill/>
        </p:spPr>
      </p:pic>
      <p:pic>
        <p:nvPicPr>
          <p:cNvPr id="6205" name="Picture 61" descr="C:\My Documents\My Pictures\Biology\Inheritance\Genetic crosses\green_wrinkled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371601"/>
            <a:ext cx="446088" cy="377825"/>
          </a:xfrm>
          <a:prstGeom prst="rect">
            <a:avLst/>
          </a:prstGeom>
          <a:noFill/>
        </p:spPr>
      </p:pic>
      <p:sp>
        <p:nvSpPr>
          <p:cNvPr id="6214" name="Rectangle 70"/>
          <p:cNvSpPr>
            <a:spLocks noChangeArrowheads="1"/>
          </p:cNvSpPr>
          <p:nvPr/>
        </p:nvSpPr>
        <p:spPr bwMode="auto">
          <a:xfrm>
            <a:off x="1524000" y="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66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GB" sz="44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Using</a:t>
            </a:r>
            <a:r>
              <a:rPr lang="en-GB" sz="66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 </a:t>
            </a:r>
            <a:r>
              <a:rPr lang="en-GB" sz="4400" baseline="300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2 </a:t>
            </a:r>
            <a:r>
              <a:rPr lang="en-GB" sz="44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test</a:t>
            </a:r>
            <a:endParaRPr lang="en-GB" sz="4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4800600" y="4038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25</a:t>
            </a: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5791200" y="4038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1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6781800" y="4038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9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7772400" y="4038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1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4800600" y="4572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0.31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5791200" y="4572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0.04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6781800" y="4572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0.33</a:t>
            </a:r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7772400" y="4572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0.11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1828800" y="4038601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(O - E)</a:t>
            </a:r>
            <a:r>
              <a:rPr lang="en-GB" baseline="30000">
                <a:latin typeface="Comic Sans MS" pitchFamily="66" charset="0"/>
              </a:rPr>
              <a:t>2</a:t>
            </a:r>
          </a:p>
        </p:txBody>
      </p:sp>
      <p:sp>
        <p:nvSpPr>
          <p:cNvPr id="6225" name="Text Box 81"/>
          <p:cNvSpPr txBox="1">
            <a:spLocks noChangeArrowheads="1"/>
          </p:cNvSpPr>
          <p:nvPr/>
        </p:nvSpPr>
        <p:spPr bwMode="auto">
          <a:xfrm>
            <a:off x="1828800" y="4572001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(O – E)</a:t>
            </a:r>
            <a:r>
              <a:rPr lang="en-GB" baseline="30000">
                <a:latin typeface="Comic Sans MS" pitchFamily="66" charset="0"/>
              </a:rPr>
              <a:t>2</a:t>
            </a:r>
            <a:r>
              <a:rPr lang="en-GB">
                <a:latin typeface="Comic Sans MS" pitchFamily="66" charset="0"/>
              </a:rPr>
              <a:t> / E</a:t>
            </a:r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4800600" y="51054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0.79</a:t>
            </a:r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4800600" y="56388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0.79</a:t>
            </a:r>
          </a:p>
        </p:txBody>
      </p:sp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1828800" y="5105401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Σ (O – E)</a:t>
            </a:r>
            <a:r>
              <a:rPr lang="en-GB" baseline="30000">
                <a:latin typeface="Comic Sans MS" pitchFamily="66" charset="0"/>
              </a:rPr>
              <a:t>2</a:t>
            </a:r>
            <a:r>
              <a:rPr lang="en-GB">
                <a:latin typeface="Comic Sans MS" pitchFamily="66" charset="0"/>
              </a:rPr>
              <a:t> / E</a:t>
            </a:r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1828800" y="5638801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</a:t>
            </a:r>
            <a:r>
              <a:rPr lang="en-GB" baseline="3000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2</a:t>
            </a: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8915400" y="19050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144</a:t>
            </a:r>
          </a:p>
        </p:txBody>
      </p:sp>
      <p:sp>
        <p:nvSpPr>
          <p:cNvPr id="6232" name="Text Box 88"/>
          <p:cNvSpPr txBox="1">
            <a:spLocks noChangeArrowheads="1"/>
          </p:cNvSpPr>
          <p:nvPr/>
        </p:nvSpPr>
        <p:spPr bwMode="auto">
          <a:xfrm>
            <a:off x="8915400" y="24384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16</a:t>
            </a:r>
          </a:p>
        </p:txBody>
      </p:sp>
      <p:grpSp>
        <p:nvGrpSpPr>
          <p:cNvPr id="6251" name="Group 107"/>
          <p:cNvGrpSpPr>
            <a:grpSpLocks/>
          </p:cNvGrpSpPr>
          <p:nvPr/>
        </p:nvGrpSpPr>
        <p:grpSpPr bwMode="auto">
          <a:xfrm>
            <a:off x="6096000" y="3505200"/>
            <a:ext cx="1752600" cy="1524000"/>
            <a:chOff x="2880" y="2208"/>
            <a:chExt cx="1104" cy="960"/>
          </a:xfrm>
        </p:grpSpPr>
        <p:sp>
          <p:nvSpPr>
            <p:cNvPr id="6246" name="AutoShape 102"/>
            <p:cNvSpPr>
              <a:spLocks noChangeArrowheads="1"/>
            </p:cNvSpPr>
            <p:nvPr/>
          </p:nvSpPr>
          <p:spPr bwMode="auto">
            <a:xfrm>
              <a:off x="2880" y="2208"/>
              <a:ext cx="1104" cy="960"/>
            </a:xfrm>
            <a:prstGeom prst="cloudCallout">
              <a:avLst>
                <a:gd name="adj1" fmla="val 90491"/>
                <a:gd name="adj2" fmla="val 3219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233" name="Text Box 89"/>
            <p:cNvSpPr txBox="1">
              <a:spLocks noChangeArrowheads="1"/>
            </p:cNvSpPr>
            <p:nvPr/>
          </p:nvSpPr>
          <p:spPr bwMode="auto">
            <a:xfrm>
              <a:off x="3024" y="2400"/>
              <a:ext cx="8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9/16 x 144</a:t>
              </a:r>
            </a:p>
          </p:txBody>
        </p:sp>
        <p:sp>
          <p:nvSpPr>
            <p:cNvPr id="6234" name="Text Box 90"/>
            <p:cNvSpPr txBox="1">
              <a:spLocks noChangeArrowheads="1"/>
            </p:cNvSpPr>
            <p:nvPr/>
          </p:nvSpPr>
          <p:spPr bwMode="auto">
            <a:xfrm>
              <a:off x="3216" y="2736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= 81</a:t>
              </a:r>
            </a:p>
          </p:txBody>
        </p:sp>
      </p:grpSp>
      <p:grpSp>
        <p:nvGrpSpPr>
          <p:cNvPr id="6245" name="Group 101"/>
          <p:cNvGrpSpPr>
            <a:grpSpLocks/>
          </p:cNvGrpSpPr>
          <p:nvPr/>
        </p:nvGrpSpPr>
        <p:grpSpPr bwMode="auto">
          <a:xfrm>
            <a:off x="6096000" y="3505200"/>
            <a:ext cx="1752600" cy="1524000"/>
            <a:chOff x="2832" y="2208"/>
            <a:chExt cx="1104" cy="960"/>
          </a:xfrm>
        </p:grpSpPr>
        <p:sp>
          <p:nvSpPr>
            <p:cNvPr id="6231" name="AutoShape 87"/>
            <p:cNvSpPr>
              <a:spLocks noChangeArrowheads="1"/>
            </p:cNvSpPr>
            <p:nvPr/>
          </p:nvSpPr>
          <p:spPr bwMode="auto">
            <a:xfrm>
              <a:off x="2832" y="2208"/>
              <a:ext cx="1104" cy="960"/>
            </a:xfrm>
            <a:prstGeom prst="cloudCallout">
              <a:avLst>
                <a:gd name="adj1" fmla="val 89310"/>
                <a:gd name="adj2" fmla="val 3312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235" name="Text Box 91"/>
            <p:cNvSpPr txBox="1">
              <a:spLocks noChangeArrowheads="1"/>
            </p:cNvSpPr>
            <p:nvPr/>
          </p:nvSpPr>
          <p:spPr bwMode="auto">
            <a:xfrm>
              <a:off x="3024" y="2400"/>
              <a:ext cx="8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3/16 x 144</a:t>
              </a:r>
            </a:p>
          </p:txBody>
        </p:sp>
        <p:sp>
          <p:nvSpPr>
            <p:cNvPr id="6236" name="Text Box 92"/>
            <p:cNvSpPr txBox="1">
              <a:spLocks noChangeArrowheads="1"/>
            </p:cNvSpPr>
            <p:nvPr/>
          </p:nvSpPr>
          <p:spPr bwMode="auto">
            <a:xfrm>
              <a:off x="3216" y="2736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= 27</a:t>
              </a:r>
            </a:p>
          </p:txBody>
        </p:sp>
      </p:grpSp>
      <p:grpSp>
        <p:nvGrpSpPr>
          <p:cNvPr id="6250" name="Group 106"/>
          <p:cNvGrpSpPr>
            <a:grpSpLocks/>
          </p:cNvGrpSpPr>
          <p:nvPr/>
        </p:nvGrpSpPr>
        <p:grpSpPr bwMode="auto">
          <a:xfrm>
            <a:off x="6096000" y="3505200"/>
            <a:ext cx="1752600" cy="1524000"/>
            <a:chOff x="192" y="3216"/>
            <a:chExt cx="1104" cy="960"/>
          </a:xfrm>
        </p:grpSpPr>
        <p:sp>
          <p:nvSpPr>
            <p:cNvPr id="6242" name="AutoShape 98"/>
            <p:cNvSpPr>
              <a:spLocks noChangeArrowheads="1"/>
            </p:cNvSpPr>
            <p:nvPr/>
          </p:nvSpPr>
          <p:spPr bwMode="auto">
            <a:xfrm>
              <a:off x="192" y="3216"/>
              <a:ext cx="1104" cy="960"/>
            </a:xfrm>
            <a:prstGeom prst="cloudCallout">
              <a:avLst>
                <a:gd name="adj1" fmla="val 88407"/>
                <a:gd name="adj2" fmla="val 3437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238" name="Text Box 94"/>
            <p:cNvSpPr txBox="1">
              <a:spLocks noChangeArrowheads="1"/>
            </p:cNvSpPr>
            <p:nvPr/>
          </p:nvSpPr>
          <p:spPr bwMode="auto">
            <a:xfrm>
              <a:off x="576" y="3792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= 9</a:t>
              </a:r>
            </a:p>
          </p:txBody>
        </p:sp>
        <p:sp>
          <p:nvSpPr>
            <p:cNvPr id="6239" name="Text Box 95"/>
            <p:cNvSpPr txBox="1">
              <a:spLocks noChangeArrowheads="1"/>
            </p:cNvSpPr>
            <p:nvPr/>
          </p:nvSpPr>
          <p:spPr bwMode="auto">
            <a:xfrm>
              <a:off x="384" y="3456"/>
              <a:ext cx="8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FF3300"/>
                  </a:solidFill>
                  <a:latin typeface="Comic Sans MS" pitchFamily="66" charset="0"/>
                </a:rPr>
                <a:t>1/16 x 144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44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5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utoUpdateAnimBg="0"/>
      <p:bldP spid="6161" grpId="0" autoUpdateAnimBg="0"/>
      <p:bldP spid="6162" grpId="0" autoUpdateAnimBg="0"/>
      <p:bldP spid="6163" grpId="0" autoUpdateAnimBg="0"/>
      <p:bldP spid="6164" grpId="0" autoUpdateAnimBg="0"/>
      <p:bldP spid="6165" grpId="0" autoUpdateAnimBg="0"/>
      <p:bldP spid="6166" grpId="0" autoUpdateAnimBg="0"/>
      <p:bldP spid="6167" grpId="0" autoUpdateAnimBg="0"/>
      <p:bldP spid="6168" grpId="0" autoUpdateAnimBg="0"/>
      <p:bldP spid="6169" grpId="0" autoUpdateAnimBg="0"/>
      <p:bldP spid="6172" grpId="0" autoUpdateAnimBg="0"/>
      <p:bldP spid="6173" grpId="0" autoUpdateAnimBg="0"/>
      <p:bldP spid="6216" grpId="0" autoUpdateAnimBg="0"/>
      <p:bldP spid="6217" grpId="0" autoUpdateAnimBg="0"/>
      <p:bldP spid="6218" grpId="0" autoUpdateAnimBg="0"/>
      <p:bldP spid="6219" grpId="0" autoUpdateAnimBg="0"/>
      <p:bldP spid="6220" grpId="0" autoUpdateAnimBg="0"/>
      <p:bldP spid="6221" grpId="0" autoUpdateAnimBg="0"/>
      <p:bldP spid="6222" grpId="0" autoUpdateAnimBg="0"/>
      <p:bldP spid="6223" grpId="0" autoUpdateAnimBg="0"/>
      <p:bldP spid="6224" grpId="0" autoUpdateAnimBg="0"/>
      <p:bldP spid="6225" grpId="0" autoUpdateAnimBg="0"/>
      <p:bldP spid="6226" grpId="0" autoUpdateAnimBg="0"/>
      <p:bldP spid="6227" grpId="0" autoUpdateAnimBg="0"/>
      <p:bldP spid="6228" grpId="0" autoUpdateAnimBg="0"/>
      <p:bldP spid="6229" grpId="0" autoUpdateAnimBg="0"/>
      <p:bldP spid="6230" grpId="0" autoUpdateAnimBg="0"/>
      <p:bldP spid="623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812</Words>
  <Application>Microsoft Office PowerPoint</Application>
  <PresentationFormat>Widescreen</PresentationFormat>
  <Paragraphs>202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Calibri</vt:lpstr>
      <vt:lpstr>Comic Sans MS</vt:lpstr>
      <vt:lpstr>Symbol</vt:lpstr>
      <vt:lpstr>Tw Cen MT</vt:lpstr>
      <vt:lpstr>Tw Cen MT Condensed</vt:lpstr>
      <vt:lpstr>Verdana</vt:lpstr>
      <vt:lpstr>Wingdings</vt:lpstr>
      <vt:lpstr>Wingdings 3</vt:lpstr>
      <vt:lpstr>Integral</vt:lpstr>
      <vt:lpstr>Chi squared test</vt:lpstr>
      <vt:lpstr>Learning objectives</vt:lpstr>
      <vt:lpstr>The parental cross</vt:lpstr>
      <vt:lpstr>The F1 cross</vt:lpstr>
      <vt:lpstr>The F1 cross</vt:lpstr>
      <vt:lpstr>Chi-squared test (2)</vt:lpstr>
      <vt:lpstr>Chi-squared test (2)</vt:lpstr>
      <vt:lpstr>Chi-squared test (2)</vt:lpstr>
      <vt:lpstr>PowerPoint Presentation</vt:lpstr>
      <vt:lpstr>Compare this to a critical value</vt:lpstr>
      <vt:lpstr>PowerPoint Presentation</vt:lpstr>
      <vt:lpstr>Important!</vt:lpstr>
      <vt:lpstr>Learning objectives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squared test</dc:title>
  <dc:creator>Helen Hawke</dc:creator>
  <cp:lastModifiedBy>Louise Wilson</cp:lastModifiedBy>
  <cp:revision>5</cp:revision>
  <dcterms:created xsi:type="dcterms:W3CDTF">2016-07-28T06:33:26Z</dcterms:created>
  <dcterms:modified xsi:type="dcterms:W3CDTF">2017-01-30T21:15:04Z</dcterms:modified>
</cp:coreProperties>
</file>