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4848E-04A3-4DE3-B29F-06D6E842DA8F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9F545-DE90-4132-AA59-26454F6A1C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63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1893F8-9536-4D79-BD70-84586142C49E}" type="slidenum">
              <a:rPr lang="en-GB"/>
              <a:pPr eaLnBrk="1" hangingPunct="1"/>
              <a:t>2</a:t>
            </a:fld>
            <a:endParaRPr lang="en-GB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6229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54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BF5B1D-3023-4CF5-BB8D-EAAD1AF9AD9E}" type="slidenum">
              <a:rPr lang="en-GB"/>
              <a:pPr eaLnBrk="1" hangingPunct="1"/>
              <a:t>3</a:t>
            </a:fld>
            <a:endParaRPr lang="en-GB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6229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00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06A84D-EBF0-4478-B1A7-FA87DE707138}" type="slidenum">
              <a:rPr lang="en-GB"/>
              <a:pPr eaLnBrk="1" hangingPunct="1"/>
              <a:t>5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6229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535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03F5CA-196A-414C-ABF7-BEA561741390}" type="slidenum">
              <a:rPr lang="en-GB"/>
              <a:pPr eaLnBrk="1" hangingPunct="1"/>
              <a:t>6</a:t>
            </a:fld>
            <a:endParaRPr lang="en-GB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6229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014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97B11C-14B8-4475-99B4-179768E68239}" type="slidenum">
              <a:rPr lang="en-GB"/>
              <a:pPr eaLnBrk="1" hangingPunct="1"/>
              <a:t>7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6229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791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turn probability</a:t>
            </a:r>
            <a:r>
              <a:rPr lang="en-GB" baseline="0" dirty="0" smtClean="0"/>
              <a:t> into % you x by 100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9F545-DE90-4132-AA59-26454F6A1C8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282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</a:t>
            </a:r>
            <a:r>
              <a:rPr lang="en-GB" dirty="0" smtClean="0"/>
              <a:t>ariation and Hardy-Weinberg principle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Patterns of inheritance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5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24128" y="270456"/>
            <a:ext cx="9720072" cy="1184857"/>
          </a:xfrm>
        </p:spPr>
        <p:txBody>
          <a:bodyPr/>
          <a:lstStyle/>
          <a:p>
            <a:r>
              <a:rPr lang="en-GB" dirty="0" smtClean="0"/>
              <a:t>Population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45465"/>
            <a:ext cx="9720073" cy="4763895"/>
          </a:xfrm>
        </p:spPr>
        <p:txBody>
          <a:bodyPr>
            <a:noAutofit/>
          </a:bodyPr>
          <a:lstStyle/>
          <a:p>
            <a:r>
              <a:rPr lang="en-GB" sz="2800" dirty="0" smtClean="0"/>
              <a:t>Population genetics studies the genetic structure of populations. It measures the changes in allele and in genotype frequencies from generation to generation.</a:t>
            </a:r>
          </a:p>
          <a:p>
            <a:r>
              <a:rPr lang="en-GB" sz="2800" dirty="0" smtClean="0"/>
              <a:t>As we can see only the phenotype it can be difficult to measure the frequencies of different alleles.</a:t>
            </a:r>
          </a:p>
          <a:p>
            <a:pPr lvl="1"/>
            <a:r>
              <a:rPr lang="en-GB" sz="2800" dirty="0" smtClean="0"/>
              <a:t>For traits that have codominant alleles we can measure the frequencies  of alleles through just looking at phenotype </a:t>
            </a:r>
          </a:p>
          <a:p>
            <a:pPr lvl="1"/>
            <a:r>
              <a:rPr lang="en-GB" sz="2800" dirty="0" smtClean="0"/>
              <a:t>For traits that have recessive and dominant alleles this is more difficult as the heterozygotes show the same phenotype and the homozygous dominant individuals</a:t>
            </a:r>
          </a:p>
        </p:txBody>
      </p:sp>
    </p:spTree>
    <p:extLst>
      <p:ext uri="{BB962C8B-B14F-4D97-AF65-F5344CB8AC3E}">
        <p14:creationId xmlns:p14="http://schemas.microsoft.com/office/powerpoint/2010/main" val="32313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Hardy-Weinberg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463827" cy="4023360"/>
          </a:xfrm>
        </p:spPr>
        <p:txBody>
          <a:bodyPr>
            <a:normAutofit/>
          </a:bodyPr>
          <a:lstStyle/>
          <a:p>
            <a:r>
              <a:rPr lang="en-US" sz="2800"/>
              <a:t>In 1908, G.H. Hardy and W. Weinberg suggested a scheme whereby evolution could be viewed as changes in frequency of alleles in a population of organisms.</a:t>
            </a:r>
            <a:endParaRPr lang="en-US" altLang="ko-KR" sz="2800">
              <a:ea typeface="Gulim" pitchFamily="34" charset="-127"/>
            </a:endParaRPr>
          </a:p>
          <a:p>
            <a:r>
              <a:rPr lang="en-US" altLang="ko-KR" sz="2800">
                <a:ea typeface="Gulim" pitchFamily="34" charset="-127"/>
              </a:rPr>
              <a:t>The Hardy-Weinberg model consists of two equations: one that calculates allele frequencies and one that calculates genotype frequencies.</a:t>
            </a:r>
            <a:endParaRPr lang="en-US" sz="2800"/>
          </a:p>
          <a:p>
            <a:r>
              <a:rPr lang="en-US" altLang="ko-KR" sz="2800" b="1">
                <a:ea typeface="Gulim" pitchFamily="34" charset="-127"/>
              </a:rPr>
              <a:t>“</a:t>
            </a:r>
            <a:r>
              <a:rPr lang="en-US" sz="2800" b="1"/>
              <a:t>Allelic frequency will remain same unless acted upon outside force.</a:t>
            </a:r>
            <a:r>
              <a:rPr lang="en-US" altLang="ko-KR" sz="2800" b="1">
                <a:ea typeface="Gulim" pitchFamily="34" charset="-127"/>
              </a:rPr>
              <a:t>”</a:t>
            </a:r>
            <a:endParaRPr lang="en-US" sz="2800" b="1"/>
          </a:p>
          <a:p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323671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en-GB" dirty="0" smtClean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99616"/>
            <a:ext cx="9720073" cy="4809744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 population is very large (to make sampling error negligible)</a:t>
            </a:r>
          </a:p>
          <a:p>
            <a:r>
              <a:rPr lang="en-GB" sz="2800" dirty="0" smtClean="0"/>
              <a:t>There is random mating within the population</a:t>
            </a:r>
          </a:p>
          <a:p>
            <a:r>
              <a:rPr lang="en-GB" sz="2800" dirty="0" smtClean="0"/>
              <a:t>There is no immigration or emigration</a:t>
            </a:r>
          </a:p>
          <a:p>
            <a:r>
              <a:rPr lang="en-GB" sz="2800" dirty="0" smtClean="0"/>
              <a:t>There is no mutation</a:t>
            </a:r>
          </a:p>
          <a:p>
            <a:r>
              <a:rPr lang="en-GB" sz="2800" dirty="0" smtClean="0"/>
              <a:t>There is no selective advantage for any genotype (no natural selection)</a:t>
            </a:r>
          </a:p>
          <a:p>
            <a:endParaRPr lang="en-GB" sz="2800" dirty="0" smtClean="0"/>
          </a:p>
          <a:p>
            <a:r>
              <a:rPr lang="en-GB" sz="2800" dirty="0" smtClean="0"/>
              <a:t>If all these assumptions are met the population can be said to be in Hardy-Weinberg equilibrium</a:t>
            </a:r>
          </a:p>
        </p:txBody>
      </p:sp>
    </p:spTree>
    <p:extLst>
      <p:ext uri="{BB962C8B-B14F-4D97-AF65-F5344CB8AC3E}">
        <p14:creationId xmlns:p14="http://schemas.microsoft.com/office/powerpoint/2010/main" val="328244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Allele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GB" sz="2800" dirty="0" smtClean="0"/>
              <a:t>The frequency of the </a:t>
            </a:r>
            <a:r>
              <a:rPr lang="en-GB" sz="2800" dirty="0" smtClean="0">
                <a:solidFill>
                  <a:srgbClr val="FF0000"/>
                </a:solidFill>
              </a:rPr>
              <a:t>dominant allele </a:t>
            </a:r>
            <a:r>
              <a:rPr lang="en-GB" sz="2800" dirty="0" smtClean="0"/>
              <a:t>is </a:t>
            </a:r>
            <a:r>
              <a:rPr lang="en-GB" sz="2800" i="1" dirty="0" smtClean="0"/>
              <a:t>p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GB" sz="2800" dirty="0" smtClean="0"/>
              <a:t>The frequency of the </a:t>
            </a:r>
            <a:r>
              <a:rPr lang="en-GB" sz="2800" dirty="0" smtClean="0">
                <a:solidFill>
                  <a:srgbClr val="FF0000"/>
                </a:solidFill>
              </a:rPr>
              <a:t>recessive allele </a:t>
            </a:r>
            <a:r>
              <a:rPr lang="en-GB" sz="2800" dirty="0" smtClean="0"/>
              <a:t>is </a:t>
            </a:r>
            <a:r>
              <a:rPr lang="en-GB" sz="2800" i="1" dirty="0" smtClean="0"/>
              <a:t>q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GB" sz="28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en-GB" sz="2800" dirty="0" smtClean="0"/>
              <a:t>Total frequency of the alleles in the population is 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GB" sz="28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en-GB" sz="2800" b="1" i="1" dirty="0" smtClean="0"/>
              <a:t>p</a:t>
            </a:r>
            <a:r>
              <a:rPr lang="en-GB" sz="2800" b="1" dirty="0" smtClean="0"/>
              <a:t>  +  </a:t>
            </a:r>
            <a:r>
              <a:rPr lang="en-GB" sz="2800" b="1" i="1" dirty="0" smtClean="0"/>
              <a:t>q</a:t>
            </a:r>
            <a:r>
              <a:rPr lang="en-GB" sz="2800" b="1" dirty="0" smtClean="0"/>
              <a:t>  =  1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GB" sz="2800" dirty="0" smtClean="0"/>
          </a:p>
          <a:p>
            <a:pPr algn="ctr">
              <a:buFont typeface="Wingdings 2" panose="05020102010507070707" pitchFamily="18" charset="2"/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37707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Genotype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9912" y="2084832"/>
            <a:ext cx="7308503" cy="4023360"/>
          </a:xfrm>
        </p:spPr>
        <p:txBody>
          <a:bodyPr>
            <a:norm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GB" sz="2800" dirty="0" smtClean="0"/>
              <a:t>The probability of an individuals having the </a:t>
            </a:r>
            <a:r>
              <a:rPr lang="en-GB" sz="2800" dirty="0" smtClean="0">
                <a:solidFill>
                  <a:srgbClr val="FF0000"/>
                </a:solidFill>
              </a:rPr>
              <a:t>homozygous dominant genotype </a:t>
            </a:r>
            <a:r>
              <a:rPr lang="en-GB" sz="2800" dirty="0" smtClean="0"/>
              <a:t>is  </a:t>
            </a:r>
            <a:r>
              <a:rPr lang="en-GB" sz="2800" i="1" dirty="0" smtClean="0"/>
              <a:t>p</a:t>
            </a:r>
            <a:r>
              <a:rPr lang="en-GB" sz="2800" dirty="0" smtClean="0"/>
              <a:t> x </a:t>
            </a:r>
            <a:r>
              <a:rPr lang="en-GB" sz="2800" i="1" dirty="0" smtClean="0"/>
              <a:t>p</a:t>
            </a:r>
            <a:r>
              <a:rPr lang="en-GB" sz="2800" dirty="0" smtClean="0"/>
              <a:t>   </a:t>
            </a:r>
            <a:r>
              <a:rPr lang="en-GB" sz="2800" b="1" dirty="0" smtClean="0"/>
              <a:t>(</a:t>
            </a:r>
            <a:r>
              <a:rPr lang="en-GB" sz="2800" b="1" i="1" dirty="0" smtClean="0"/>
              <a:t>p</a:t>
            </a:r>
            <a:r>
              <a:rPr lang="en-GB" sz="2800" b="1" baseline="30000" dirty="0" smtClean="0"/>
              <a:t>2</a:t>
            </a:r>
            <a:r>
              <a:rPr lang="en-GB" sz="2800" b="1" dirty="0" smtClean="0"/>
              <a:t>)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GB" sz="28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en-GB" sz="2800" dirty="0" smtClean="0"/>
              <a:t>The probability of an individuals having the </a:t>
            </a:r>
            <a:r>
              <a:rPr lang="en-GB" sz="2800" dirty="0" smtClean="0">
                <a:solidFill>
                  <a:srgbClr val="FF0000"/>
                </a:solidFill>
              </a:rPr>
              <a:t>homozygous recessive genotype </a:t>
            </a:r>
            <a:r>
              <a:rPr lang="en-GB" sz="2800" dirty="0" smtClean="0"/>
              <a:t>is  </a:t>
            </a:r>
            <a:r>
              <a:rPr lang="en-GB" sz="2800" i="1" dirty="0" smtClean="0"/>
              <a:t>q</a:t>
            </a:r>
            <a:r>
              <a:rPr lang="en-GB" sz="2800" dirty="0" smtClean="0"/>
              <a:t> x </a:t>
            </a:r>
            <a:r>
              <a:rPr lang="en-GB" sz="2800" i="1" dirty="0" smtClean="0"/>
              <a:t>q</a:t>
            </a:r>
            <a:r>
              <a:rPr lang="en-GB" sz="2800" dirty="0" smtClean="0"/>
              <a:t>   </a:t>
            </a:r>
            <a:r>
              <a:rPr lang="en-GB" sz="2800" b="1" dirty="0" smtClean="0"/>
              <a:t>(</a:t>
            </a:r>
            <a:r>
              <a:rPr lang="en-GB" sz="2800" b="1" i="1" dirty="0" smtClean="0"/>
              <a:t>q</a:t>
            </a:r>
            <a:r>
              <a:rPr lang="en-GB" sz="2800" b="1" baseline="30000" dirty="0" smtClean="0"/>
              <a:t>2</a:t>
            </a:r>
            <a:r>
              <a:rPr lang="en-GB" sz="2800" b="1" dirty="0" smtClean="0"/>
              <a:t>)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GB" sz="28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en-GB" sz="2800" dirty="0" smtClean="0"/>
              <a:t>The probability of an individuals having the </a:t>
            </a:r>
            <a:r>
              <a:rPr lang="en-GB" sz="2800" dirty="0" smtClean="0">
                <a:solidFill>
                  <a:srgbClr val="FF0000"/>
                </a:solidFill>
              </a:rPr>
              <a:t>heterozygous genotype </a:t>
            </a:r>
            <a:r>
              <a:rPr lang="en-GB" sz="2800" dirty="0" smtClean="0"/>
              <a:t>is  2 x </a:t>
            </a:r>
            <a:r>
              <a:rPr lang="en-GB" sz="2800" i="1" dirty="0" smtClean="0"/>
              <a:t>p</a:t>
            </a:r>
            <a:r>
              <a:rPr lang="en-GB" sz="2800" dirty="0" smtClean="0"/>
              <a:t> x </a:t>
            </a:r>
            <a:r>
              <a:rPr lang="en-GB" sz="2800" i="1" dirty="0" smtClean="0"/>
              <a:t>q</a:t>
            </a:r>
            <a:r>
              <a:rPr lang="en-GB" sz="2800" dirty="0" smtClean="0"/>
              <a:t>   </a:t>
            </a:r>
            <a:r>
              <a:rPr lang="en-GB" sz="2800" b="1" dirty="0" smtClean="0"/>
              <a:t>(2</a:t>
            </a:r>
            <a:r>
              <a:rPr lang="en-GB" sz="2800" b="1" i="1" dirty="0" smtClean="0"/>
              <a:t>pq</a:t>
            </a:r>
            <a:r>
              <a:rPr lang="en-GB" sz="2800" b="1" dirty="0" smtClean="0"/>
              <a:t>)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GB" sz="2800" dirty="0" smtClean="0"/>
          </a:p>
          <a:p>
            <a:pPr algn="ctr">
              <a:buFont typeface="Wingdings 2" panose="05020102010507070707" pitchFamily="18" charset="2"/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84362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891048" y="915810"/>
            <a:ext cx="8229600" cy="5395912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GB" sz="2800" dirty="0" smtClean="0"/>
              <a:t>The sum of all the frequencies is 1</a:t>
            </a:r>
          </a:p>
          <a:p>
            <a:pPr>
              <a:buFont typeface="Wingdings 2" panose="05020102010507070707" pitchFamily="18" charset="2"/>
              <a:buNone/>
            </a:pPr>
            <a:endParaRPr lang="en-GB" sz="28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en-GB" sz="2800" b="1" i="1" dirty="0" smtClean="0"/>
              <a:t>p</a:t>
            </a:r>
            <a:r>
              <a:rPr lang="en-GB" sz="2800" b="1" baseline="30000" dirty="0" smtClean="0"/>
              <a:t>2</a:t>
            </a:r>
            <a:r>
              <a:rPr lang="en-GB" sz="2800" b="1" dirty="0" smtClean="0"/>
              <a:t>  + 2</a:t>
            </a:r>
            <a:r>
              <a:rPr lang="en-GB" sz="2800" b="1" i="1" dirty="0" smtClean="0"/>
              <a:t>pq</a:t>
            </a:r>
            <a:r>
              <a:rPr lang="en-GB" sz="2800" b="1" dirty="0" smtClean="0"/>
              <a:t>  +  </a:t>
            </a:r>
            <a:r>
              <a:rPr lang="en-GB" sz="2800" b="1" i="1" dirty="0" smtClean="0"/>
              <a:t>q</a:t>
            </a:r>
            <a:r>
              <a:rPr lang="en-GB" sz="2800" b="1" baseline="30000" dirty="0" smtClean="0"/>
              <a:t>2</a:t>
            </a:r>
            <a:r>
              <a:rPr lang="en-GB" sz="2800" b="1" dirty="0" smtClean="0"/>
              <a:t>  =  1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GB" sz="2800" b="1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en-GB" sz="2800" b="1" dirty="0" smtClean="0"/>
              <a:t>This is called the Hardy-Weinberg equilibrium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sz="2800" b="1" dirty="0" smtClean="0"/>
              <a:t>				</a:t>
            </a:r>
            <a:r>
              <a:rPr lang="en-GB" sz="2800" b="1" dirty="0"/>
              <a:t>     </a:t>
            </a:r>
            <a:r>
              <a:rPr lang="en-GB" sz="2800" b="1" dirty="0" smtClean="0"/>
              <a:t>   </a:t>
            </a:r>
            <a:r>
              <a:rPr lang="en-GB" sz="2800" i="1" dirty="0" smtClean="0"/>
              <a:t>p</a:t>
            </a:r>
            <a:r>
              <a:rPr lang="en-GB" sz="2800" i="1" dirty="0"/>
              <a:t>	  </a:t>
            </a:r>
            <a:r>
              <a:rPr lang="en-GB" sz="2800" i="1" dirty="0" smtClean="0"/>
              <a:t>q</a:t>
            </a:r>
            <a:endParaRPr lang="en-GB" sz="2800" i="1" dirty="0"/>
          </a:p>
          <a:p>
            <a:pPr>
              <a:buFont typeface="Wingdings 2" panose="05020102010507070707" pitchFamily="18" charset="2"/>
              <a:buNone/>
            </a:pPr>
            <a:r>
              <a:rPr lang="en-GB" sz="2800" b="1" i="1" dirty="0"/>
              <a:t>			          </a:t>
            </a:r>
            <a:r>
              <a:rPr lang="en-GB" sz="2800" i="1" dirty="0" smtClean="0"/>
              <a:t>p</a:t>
            </a:r>
          </a:p>
          <a:p>
            <a:pPr>
              <a:buFont typeface="Wingdings 2" panose="05020102010507070707" pitchFamily="18" charset="2"/>
              <a:buNone/>
            </a:pPr>
            <a:endParaRPr lang="en-GB" sz="1000" b="1" i="1" dirty="0"/>
          </a:p>
          <a:p>
            <a:pPr>
              <a:buFont typeface="Wingdings 2" panose="05020102010507070707" pitchFamily="18" charset="2"/>
              <a:buNone/>
            </a:pPr>
            <a:r>
              <a:rPr lang="en-GB" sz="2800" b="1" i="1" dirty="0"/>
              <a:t>			          </a:t>
            </a:r>
            <a:r>
              <a:rPr lang="en-GB" sz="2800" i="1" dirty="0"/>
              <a:t>q</a:t>
            </a:r>
            <a:endParaRPr lang="en-GB" sz="2800" b="1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447689"/>
              </p:ext>
            </p:extLst>
          </p:nvPr>
        </p:nvGraphicFramePr>
        <p:xfrm>
          <a:off x="4996267" y="4378817"/>
          <a:ext cx="2293175" cy="1532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099"/>
                <a:gridCol w="1161076"/>
              </a:tblGrid>
              <a:tr h="621778">
                <a:tc>
                  <a:txBody>
                    <a:bodyPr/>
                    <a:lstStyle/>
                    <a:p>
                      <a:pPr algn="ctr"/>
                      <a:r>
                        <a:rPr lang="en-GB" sz="2800" i="1" dirty="0" smtClean="0"/>
                        <a:t>p</a:t>
                      </a:r>
                      <a:r>
                        <a:rPr lang="en-GB" sz="2800" baseline="30000" dirty="0" smtClean="0"/>
                        <a:t>2</a:t>
                      </a:r>
                      <a:endParaRPr lang="en-GB" sz="2800" baseline="30000" dirty="0"/>
                    </a:p>
                  </a:txBody>
                  <a:tcPr marL="91441" marR="91441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i="1" dirty="0" err="1" smtClean="0"/>
                        <a:t>pq</a:t>
                      </a:r>
                      <a:endParaRPr lang="en-GB" sz="2800" i="1" dirty="0"/>
                    </a:p>
                  </a:txBody>
                  <a:tcPr marL="91441" marR="91441" anchor="ctr" anchorCtr="1"/>
                </a:tc>
              </a:tr>
              <a:tr h="9108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i="1" dirty="0" err="1" smtClean="0"/>
                        <a:t>pq</a:t>
                      </a:r>
                      <a:endParaRPr lang="en-GB" sz="2800" i="1" dirty="0" smtClean="0"/>
                    </a:p>
                  </a:txBody>
                  <a:tcPr marL="91441" marR="91441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i="1" dirty="0" smtClean="0"/>
                        <a:t>q</a:t>
                      </a:r>
                      <a:r>
                        <a:rPr lang="en-GB" sz="2800" baseline="30000" dirty="0" smtClean="0"/>
                        <a:t>2</a:t>
                      </a:r>
                    </a:p>
                  </a:txBody>
                  <a:tcPr marL="91441" marR="91441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9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r>
              <a:rPr lang="en-GB" smtClean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25538"/>
            <a:ext cx="8229600" cy="519906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en-GB" sz="2400" dirty="0"/>
              <a:t>Using the Hardy-Weinberg principle, calculate the percentage of carriers in a population where the occurrence of the condition cystic fibrosis is 1 in 2500 births.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en-GB" sz="2400" dirty="0"/>
          </a:p>
          <a:p>
            <a:pPr marL="0">
              <a:buNone/>
              <a:defRPr/>
            </a:pPr>
            <a:r>
              <a:rPr lang="en-GB" sz="2400" dirty="0"/>
              <a:t>Frequency of cystic fibrosis genotype (q</a:t>
            </a:r>
            <a:r>
              <a:rPr lang="en-GB" sz="2400" baseline="30000" dirty="0"/>
              <a:t>2</a:t>
            </a:r>
            <a:r>
              <a:rPr lang="en-GB" sz="2400" dirty="0"/>
              <a:t>)  1/2500  q</a:t>
            </a:r>
            <a:r>
              <a:rPr lang="en-GB" sz="2400" baseline="30000" dirty="0"/>
              <a:t>2</a:t>
            </a:r>
            <a:r>
              <a:rPr lang="en-GB" sz="2400" dirty="0"/>
              <a:t> = 0.0004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GB" sz="2400" dirty="0"/>
              <a:t>Therefore frequency of allele q = </a:t>
            </a:r>
            <a:r>
              <a:rPr lang="en-GB" sz="2400" dirty="0">
                <a:sym typeface="Symbol"/>
              </a:rPr>
              <a:t>0.0004 = </a:t>
            </a:r>
            <a:r>
              <a:rPr lang="en-GB" sz="2400" dirty="0"/>
              <a:t>0.02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GB" sz="2400" dirty="0"/>
              <a:t>Remember 	</a:t>
            </a:r>
            <a:r>
              <a:rPr lang="en-GB" sz="2400" dirty="0" err="1"/>
              <a:t>p+q</a:t>
            </a:r>
            <a:r>
              <a:rPr lang="en-GB" sz="2400" dirty="0"/>
              <a:t> = 1	p = 1- q	p = 1 – 0.02 = 0.98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en-GB" sz="2400" dirty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GB" sz="2400" dirty="0"/>
              <a:t>Frequency of heterozygous  genotype (carriers) = 2pq 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en-GB" sz="2400" dirty="0"/>
              <a:t>2pq = 2 x 0.98 x 0.02 = 0.0392 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en-GB" sz="2400" dirty="0"/>
              <a:t> 3.9% carriers 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0737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636588"/>
          </a:xfrm>
        </p:spPr>
        <p:txBody>
          <a:bodyPr>
            <a:normAutofit fontScale="90000"/>
          </a:bodyPr>
          <a:lstStyle/>
          <a:p>
            <a:r>
              <a:rPr lang="en-GB" smtClean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3" y="1412876"/>
            <a:ext cx="10489475" cy="4911725"/>
          </a:xfrm>
        </p:spPr>
        <p:txBody>
          <a:bodyPr>
            <a:no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GB" sz="2400" dirty="0"/>
              <a:t>Tay-Sachs disease is an autosomal recessive disorder of the enzyme </a:t>
            </a:r>
            <a:r>
              <a:rPr lang="en-GB" sz="2400" dirty="0" err="1"/>
              <a:t>hexosaminodase</a:t>
            </a:r>
            <a:r>
              <a:rPr lang="en-GB" sz="2400" dirty="0"/>
              <a:t>. The disorder causes a build-up of fatty deposits in the brain. A child affected by the disease usually dies by the age of four. The frequency of Tay-Sachs disease (</a:t>
            </a:r>
            <a:r>
              <a:rPr lang="en-GB" sz="2400" dirty="0" err="1"/>
              <a:t>tt</a:t>
            </a:r>
            <a:r>
              <a:rPr lang="en-GB" sz="2400" dirty="0"/>
              <a:t>) in a Mediterranean population is 0.0003.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sz="2400" dirty="0"/>
              <a:t>(a)Calculate the frequencies in the population of allele t and genotype </a:t>
            </a:r>
            <a:r>
              <a:rPr lang="en-GB" sz="2400" dirty="0" err="1"/>
              <a:t>Tt</a:t>
            </a:r>
            <a:r>
              <a:rPr lang="en-GB" sz="2400" dirty="0"/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sz="2400" dirty="0" smtClean="0"/>
              <a:t>Genotype </a:t>
            </a:r>
            <a:r>
              <a:rPr lang="en-GB" sz="2400" dirty="0"/>
              <a:t>frequency (</a:t>
            </a:r>
            <a:r>
              <a:rPr lang="en-GB" sz="2400" dirty="0" err="1"/>
              <a:t>tt</a:t>
            </a:r>
            <a:r>
              <a:rPr lang="en-GB" sz="2400" dirty="0"/>
              <a:t>) q</a:t>
            </a:r>
            <a:r>
              <a:rPr lang="en-GB" sz="2400" baseline="30000" dirty="0"/>
              <a:t>2</a:t>
            </a:r>
            <a:r>
              <a:rPr lang="en-GB" sz="2400" dirty="0"/>
              <a:t> = 0.0003 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GB" sz="2400" dirty="0"/>
              <a:t>Allele frequency q = 0.017	</a:t>
            </a:r>
            <a:r>
              <a:rPr lang="en-GB" sz="2400" dirty="0" smtClean="0"/>
              <a:t>so the frequency of allele t is 0.017 or 1.7%</a:t>
            </a:r>
            <a:endParaRPr lang="en-GB" sz="2400" dirty="0"/>
          </a:p>
          <a:p>
            <a:pPr>
              <a:buFont typeface="Wingdings 2" panose="05020102010507070707" pitchFamily="18" charset="2"/>
              <a:buNone/>
            </a:pPr>
            <a:r>
              <a:rPr lang="en-GB" sz="2400" dirty="0" smtClean="0"/>
              <a:t>p </a:t>
            </a:r>
            <a:r>
              <a:rPr lang="en-GB" sz="2400" dirty="0"/>
              <a:t>+ q = 1		p = 1 – q  	p = 1 – 0.017 = 0.983</a:t>
            </a:r>
          </a:p>
          <a:p>
            <a:pPr>
              <a:buFont typeface="Wingdings 2" panose="05020102010507070707" pitchFamily="18" charset="2"/>
              <a:buNone/>
            </a:pPr>
            <a:endParaRPr lang="en-GB" sz="2400" dirty="0"/>
          </a:p>
          <a:p>
            <a:pPr>
              <a:buFont typeface="Wingdings 2" panose="05020102010507070707" pitchFamily="18" charset="2"/>
              <a:buNone/>
            </a:pPr>
            <a:r>
              <a:rPr lang="en-GB" sz="2400" dirty="0"/>
              <a:t>Frequency of genotype </a:t>
            </a:r>
            <a:r>
              <a:rPr lang="en-GB" sz="2400" dirty="0" err="1"/>
              <a:t>Tt</a:t>
            </a:r>
            <a:r>
              <a:rPr lang="en-GB" sz="2400" dirty="0"/>
              <a:t>  = 2pq = 2 x 0.983 x 0.017 = </a:t>
            </a:r>
            <a:r>
              <a:rPr lang="en-GB" sz="2400" dirty="0" smtClean="0"/>
              <a:t>0.033 or 3.3%</a:t>
            </a:r>
            <a:endParaRPr lang="en-GB" sz="2400" dirty="0"/>
          </a:p>
          <a:p>
            <a:pPr>
              <a:buFont typeface="Wingdings 2" panose="05020102010507070707" pitchFamily="18" charset="2"/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3738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420688"/>
          </a:xfrm>
        </p:spPr>
        <p:txBody>
          <a:bodyPr>
            <a:normAutofit fontScale="90000"/>
          </a:bodyPr>
          <a:lstStyle/>
          <a:p>
            <a:r>
              <a:rPr lang="en-GB" smtClean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593" y="1196976"/>
            <a:ext cx="10737669" cy="5127625"/>
          </a:xfrm>
        </p:spPr>
        <p:txBody>
          <a:bodyPr>
            <a:noAutofit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en-GB" sz="2400" dirty="0"/>
              <a:t>In a randomly breeding population of mice, 640 had black fur and 360 brown </a:t>
            </a:r>
            <a:r>
              <a:rPr lang="en-GB" sz="2400" dirty="0" smtClean="0"/>
              <a:t>fur. Black </a:t>
            </a:r>
            <a:r>
              <a:rPr lang="en-GB" sz="2400" dirty="0"/>
              <a:t>fur is dominant to brown fur. The Hardy-Weinberg Principle (p</a:t>
            </a:r>
            <a:r>
              <a:rPr lang="en-GB" sz="2400" baseline="30000" dirty="0"/>
              <a:t>2</a:t>
            </a:r>
            <a:r>
              <a:rPr lang="en-GB" sz="2400" dirty="0"/>
              <a:t> + 2pq + q</a:t>
            </a:r>
            <a:r>
              <a:rPr lang="en-GB" sz="2400" baseline="30000" dirty="0"/>
              <a:t>2</a:t>
            </a:r>
            <a:r>
              <a:rPr lang="en-GB" sz="2400" dirty="0"/>
              <a:t> =1) can be used to calculate allele and phenotype frequencies.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GB" sz="2400" dirty="0"/>
              <a:t>(a)	Calculate the frequency of the recessive allele.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GB" sz="2400" dirty="0"/>
              <a:t> q</a:t>
            </a:r>
            <a:r>
              <a:rPr lang="en-GB" sz="2400" baseline="30000" dirty="0"/>
              <a:t>2</a:t>
            </a:r>
            <a:r>
              <a:rPr lang="en-GB" sz="2400" dirty="0"/>
              <a:t> = 360/1000 = </a:t>
            </a:r>
            <a:r>
              <a:rPr lang="en-GB" sz="2400" dirty="0" smtClean="0"/>
              <a:t>0.36</a:t>
            </a:r>
            <a:endParaRPr lang="en-GB" sz="2400" dirty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GB" sz="2400" dirty="0"/>
              <a:t>q = </a:t>
            </a:r>
            <a:r>
              <a:rPr lang="en-GB" sz="2400" dirty="0">
                <a:sym typeface="Symbol"/>
              </a:rPr>
              <a:t>0.36 = 0.6 = 60</a:t>
            </a:r>
            <a:r>
              <a:rPr lang="en-GB" sz="2400" dirty="0" smtClean="0">
                <a:sym typeface="Symbol"/>
              </a:rPr>
              <a:t>%</a:t>
            </a:r>
            <a:r>
              <a:rPr lang="en-GB" sz="2400" dirty="0"/>
              <a:t>		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GB" sz="2400" dirty="0"/>
              <a:t>(b)	Calculate the number of homozygous black mice in the sample</a:t>
            </a:r>
            <a:r>
              <a:rPr lang="en-GB" sz="2400" dirty="0" smtClean="0"/>
              <a:t>.</a:t>
            </a:r>
            <a:endParaRPr lang="en-GB" sz="2400" dirty="0"/>
          </a:p>
          <a:p>
            <a:pPr marL="457200" indent="-457200">
              <a:buNone/>
              <a:defRPr/>
            </a:pPr>
            <a:r>
              <a:rPr lang="en-GB" sz="2400" dirty="0"/>
              <a:t>p + q = 1      p = 1 - q 	p = 1 – 0.6 = </a:t>
            </a:r>
            <a:r>
              <a:rPr lang="en-GB" sz="2400" dirty="0" smtClean="0"/>
              <a:t>0.4</a:t>
            </a:r>
            <a:endParaRPr lang="en-GB" sz="2400" dirty="0"/>
          </a:p>
          <a:p>
            <a:pPr marL="457200" indent="-457200">
              <a:buNone/>
              <a:defRPr/>
            </a:pPr>
            <a:r>
              <a:rPr lang="en-GB" sz="2400" dirty="0"/>
              <a:t>p</a:t>
            </a:r>
            <a:r>
              <a:rPr lang="en-GB" sz="2400" baseline="30000" dirty="0"/>
              <a:t>2</a:t>
            </a:r>
            <a:r>
              <a:rPr lang="en-GB" sz="2400" dirty="0"/>
              <a:t> = 0.16 </a:t>
            </a:r>
          </a:p>
          <a:p>
            <a:pPr marL="457200" indent="-457200">
              <a:buNone/>
              <a:defRPr/>
            </a:pPr>
            <a:r>
              <a:rPr lang="en-GB" sz="2400" dirty="0"/>
              <a:t>Number of homozygous black mice = 0.16 x 1000 = 160</a:t>
            </a:r>
          </a:p>
        </p:txBody>
      </p:sp>
    </p:spTree>
    <p:extLst>
      <p:ext uri="{BB962C8B-B14F-4D97-AF65-F5344CB8AC3E}">
        <p14:creationId xmlns:p14="http://schemas.microsoft.com/office/powerpoint/2010/main" val="327388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(d) </a:t>
            </a:r>
            <a:r>
              <a:rPr lang="en-GB" sz="2800" dirty="0" smtClean="0"/>
              <a:t>the </a:t>
            </a:r>
            <a:r>
              <a:rPr lang="en-GB" sz="2800" dirty="0"/>
              <a:t>genetic basis of continuous and discontinuous variation	</a:t>
            </a:r>
            <a:endParaRPr lang="en-GB" sz="2800" dirty="0" smtClean="0"/>
          </a:p>
          <a:p>
            <a:pPr lvl="1"/>
            <a:r>
              <a:rPr lang="en-GB" sz="2400" dirty="0" smtClean="0"/>
              <a:t>To </a:t>
            </a:r>
            <a:r>
              <a:rPr lang="en-GB" sz="2400" dirty="0"/>
              <a:t>include reference to the number of genes that influence each type of variation.	</a:t>
            </a:r>
            <a:endParaRPr lang="en-GB" sz="2400" dirty="0" smtClean="0"/>
          </a:p>
          <a:p>
            <a:pPr lvl="1"/>
            <a:endParaRPr lang="en-GB" sz="2400" dirty="0"/>
          </a:p>
          <a:p>
            <a:r>
              <a:rPr lang="en-GB" sz="2800" dirty="0" smtClean="0"/>
              <a:t> </a:t>
            </a:r>
            <a:r>
              <a:rPr lang="en-GB" sz="2800" b="1" dirty="0" smtClean="0"/>
              <a:t>(</a:t>
            </a:r>
            <a:r>
              <a:rPr lang="en-GB" sz="2800" b="1" dirty="0"/>
              <a:t>f)</a:t>
            </a:r>
            <a:r>
              <a:rPr lang="en-GB" sz="2800" dirty="0"/>
              <a:t>	the use of the Hardy–Weinberg principle to calculate allele frequencies in populations	</a:t>
            </a:r>
            <a:endParaRPr lang="en-GB" sz="2800" dirty="0" smtClean="0"/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equations for the Hardy–Weinberg principle will be provided.	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2025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Rectangle 8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7215206" cy="404813"/>
          </a:xfrm>
          <a:ln>
            <a:miter lim="800000"/>
            <a:headEnd/>
            <a:tailEnd/>
          </a:ln>
        </p:spPr>
        <p:txBody>
          <a:bodyPr vert="horz" lIns="91440" tIns="45720" rIns="91440" bIns="45720" rtlCol="0" anchor="t">
            <a:noAutofit/>
          </a:bodyPr>
          <a:lstStyle/>
          <a:p>
            <a:pPr>
              <a:defRPr/>
            </a:pPr>
            <a:r>
              <a:rPr lang="en-GB" sz="3600" b="1" dirty="0">
                <a:solidFill>
                  <a:srgbClr val="9900CC"/>
                </a:solidFill>
              </a:rPr>
              <a:t>Starter </a:t>
            </a:r>
            <a:endParaRPr lang="en-GB" sz="3600" dirty="0">
              <a:solidFill>
                <a:srgbClr val="10BC45"/>
              </a:solidFill>
            </a:endParaRPr>
          </a:p>
        </p:txBody>
      </p:sp>
      <p:sp>
        <p:nvSpPr>
          <p:cNvPr id="6147" name="Text Box 19"/>
          <p:cNvSpPr txBox="1">
            <a:spLocks noChangeArrowheads="1"/>
          </p:cNvSpPr>
          <p:nvPr/>
        </p:nvSpPr>
        <p:spPr bwMode="auto">
          <a:xfrm>
            <a:off x="8256588" y="2781300"/>
            <a:ext cx="19431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2000">
                <a:solidFill>
                  <a:srgbClr val="010066"/>
                </a:solidFill>
              </a:rPr>
              <a:t>No two people are exactly the same. How is this possible?</a:t>
            </a:r>
          </a:p>
          <a:p>
            <a:pPr eaLnBrk="1" hangingPunct="1"/>
            <a:endParaRPr lang="en-GB" sz="2000" b="1" i="1">
              <a:solidFill>
                <a:srgbClr val="010066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en-GB" sz="2000" b="1" i="1">
                <a:solidFill>
                  <a:srgbClr val="00B0F0"/>
                </a:solidFill>
                <a:latin typeface="Verdana" panose="020B0604030504040204" pitchFamily="34" charset="0"/>
              </a:rPr>
              <a:t>What causes variation?</a:t>
            </a:r>
          </a:p>
        </p:txBody>
      </p:sp>
      <p:sp>
        <p:nvSpPr>
          <p:cNvPr id="6148" name="Text Box 20"/>
          <p:cNvSpPr txBox="1">
            <a:spLocks noChangeArrowheads="1"/>
          </p:cNvSpPr>
          <p:nvPr/>
        </p:nvSpPr>
        <p:spPr bwMode="auto">
          <a:xfrm>
            <a:off x="2495551" y="750889"/>
            <a:ext cx="77771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sz="2400" dirty="0">
              <a:solidFill>
                <a:srgbClr val="010066"/>
              </a:solidFill>
            </a:endParaRPr>
          </a:p>
          <a:p>
            <a:pPr eaLnBrk="1" hangingPunct="1"/>
            <a:r>
              <a:rPr lang="en-GB" sz="2400" dirty="0">
                <a:solidFill>
                  <a:srgbClr val="010066"/>
                </a:solidFill>
              </a:rPr>
              <a:t>The current population of planet Earth is more than </a:t>
            </a:r>
          </a:p>
          <a:p>
            <a:pPr eaLnBrk="1" hangingPunct="1"/>
            <a:r>
              <a:rPr lang="en-GB" sz="2400" dirty="0">
                <a:solidFill>
                  <a:srgbClr val="010066"/>
                </a:solidFill>
              </a:rPr>
              <a:t>7 billion people!</a:t>
            </a:r>
            <a:endParaRPr lang="en-GB" sz="2400" b="1" dirty="0">
              <a:solidFill>
                <a:srgbClr val="9900CC"/>
              </a:solidFill>
              <a:latin typeface="Verdana" panose="020B0604030504040204" pitchFamily="34" charset="0"/>
            </a:endParaRPr>
          </a:p>
        </p:txBody>
      </p:sp>
      <p:sp>
        <p:nvSpPr>
          <p:cNvPr id="56341" name="Oval 21"/>
          <p:cNvSpPr>
            <a:spLocks noChangeAspect="1" noChangeArrowheads="1"/>
          </p:cNvSpPr>
          <p:nvPr/>
        </p:nvSpPr>
        <p:spPr bwMode="auto">
          <a:xfrm>
            <a:off x="1854201" y="836613"/>
            <a:ext cx="252413" cy="2524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pic>
        <p:nvPicPr>
          <p:cNvPr id="6150" name="Picture 35" descr="PAT_B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2708276"/>
            <a:ext cx="6065837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16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28429"/>
          </a:xfrm>
        </p:spPr>
        <p:txBody>
          <a:bodyPr/>
          <a:lstStyle/>
          <a:p>
            <a:r>
              <a:rPr lang="en-GB" dirty="0" smtClean="0"/>
              <a:t>Flip learning – Artificial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58344"/>
            <a:ext cx="9720073" cy="475101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Prepare notes on this topic based on the requirements of the specification</a:t>
            </a:r>
          </a:p>
          <a:p>
            <a:endParaRPr lang="en-GB" sz="1300" dirty="0"/>
          </a:p>
          <a:p>
            <a:r>
              <a:rPr lang="en-GB" b="1" dirty="0"/>
              <a:t>(h</a:t>
            </a:r>
            <a:r>
              <a:rPr lang="en-GB" b="1" dirty="0" smtClean="0"/>
              <a:t>)(</a:t>
            </a:r>
            <a:r>
              <a:rPr lang="en-GB" b="1" dirty="0" err="1"/>
              <a:t>i</a:t>
            </a:r>
            <a:r>
              <a:rPr lang="en-GB" b="1" dirty="0"/>
              <a:t>) </a:t>
            </a:r>
            <a:r>
              <a:rPr lang="en-GB" dirty="0"/>
              <a:t>the principles of artificial selection and its </a:t>
            </a:r>
            <a:r>
              <a:rPr lang="en-GB" dirty="0" smtClean="0"/>
              <a:t>uses</a:t>
            </a:r>
          </a:p>
          <a:p>
            <a:r>
              <a:rPr lang="en-GB" dirty="0"/>
              <a:t>To include examples of selective breeding in plants and </a:t>
            </a:r>
            <a:r>
              <a:rPr lang="en-GB" dirty="0" smtClean="0"/>
              <a:t>animals </a:t>
            </a:r>
            <a:r>
              <a:rPr lang="en-GB" b="1" dirty="0" smtClean="0"/>
              <a:t>AND </a:t>
            </a:r>
            <a:r>
              <a:rPr lang="en-GB" dirty="0" smtClean="0"/>
              <a:t>an </a:t>
            </a:r>
            <a:r>
              <a:rPr lang="en-GB" dirty="0"/>
              <a:t>appreciation of the importance of maintaining a resource of genetic material for use in selective breeding including wild types. </a:t>
            </a:r>
          </a:p>
          <a:p>
            <a:endParaRPr lang="en-GB" dirty="0"/>
          </a:p>
          <a:p>
            <a:r>
              <a:rPr lang="en-GB" b="1" dirty="0"/>
              <a:t>(ii) </a:t>
            </a:r>
            <a:r>
              <a:rPr lang="en-GB" dirty="0"/>
              <a:t>the ethical considerations surrounding the use of artificial selection.	</a:t>
            </a:r>
            <a:endParaRPr lang="en-GB" dirty="0" smtClean="0"/>
          </a:p>
          <a:p>
            <a:r>
              <a:rPr lang="en-GB" dirty="0" smtClean="0"/>
              <a:t>To </a:t>
            </a:r>
            <a:r>
              <a:rPr lang="en-GB" dirty="0"/>
              <a:t>include a consideration of the more extreme examples of the use of artificial selection to ‘improve’ domestic species e.g. dog breeds.	</a:t>
            </a:r>
            <a:endParaRPr lang="en-GB" dirty="0" smtClean="0"/>
          </a:p>
          <a:p>
            <a:endParaRPr lang="en-GB" sz="800" dirty="0"/>
          </a:p>
          <a:p>
            <a:r>
              <a:rPr lang="en-GB" dirty="0" smtClean="0"/>
              <a:t>Be prepared to discuss freely all aspects in </a:t>
            </a:r>
            <a:r>
              <a:rPr lang="en-GB" smtClean="0"/>
              <a:t>the next </a:t>
            </a:r>
            <a:r>
              <a:rPr lang="en-GB" dirty="0" smtClean="0"/>
              <a:t>lesson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09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8" name="Rectangle 8"/>
          <p:cNvSpPr>
            <a:spLocks noGrp="1" noChangeArrowheads="1"/>
          </p:cNvSpPr>
          <p:nvPr>
            <p:ph type="title"/>
          </p:nvPr>
        </p:nvSpPr>
        <p:spPr>
          <a:xfrm>
            <a:off x="2135561" y="332657"/>
            <a:ext cx="7472078" cy="829393"/>
          </a:xfrm>
          <a:ln>
            <a:miter lim="800000"/>
            <a:headEnd/>
            <a:tailEnd/>
          </a:ln>
        </p:spPr>
        <p:txBody>
          <a:bodyPr vert="horz" lIns="91440" tIns="45720" rIns="91440" bIns="45720" rtlCol="0" anchor="t">
            <a:noAutofit/>
          </a:bodyPr>
          <a:lstStyle/>
          <a:p>
            <a:pPr>
              <a:defRPr/>
            </a:pPr>
            <a:r>
              <a:rPr lang="en-GB" sz="4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Causes of variation</a:t>
            </a:r>
            <a:endParaRPr lang="en-GB" sz="4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2166938" y="3860800"/>
            <a:ext cx="79613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cs typeface="Arial" charset="0"/>
              </a:rPr>
              <a:t>Differences in some characteristics are due to a combination of </a:t>
            </a:r>
            <a:r>
              <a:rPr lang="en-GB" sz="2800" b="1" dirty="0">
                <a:solidFill>
                  <a:srgbClr val="FF0000"/>
                </a:solidFill>
                <a:cs typeface="Arial" charset="0"/>
              </a:rPr>
              <a:t>both</a:t>
            </a:r>
            <a:r>
              <a:rPr lang="en-GB" sz="28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GB" sz="2800" b="1" dirty="0">
                <a:solidFill>
                  <a:srgbClr val="FF0000"/>
                </a:solidFill>
                <a:cs typeface="Arial" charset="0"/>
              </a:rPr>
              <a:t>inherited and environmental</a:t>
            </a:r>
            <a:r>
              <a:rPr lang="en-GB" sz="28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GB" sz="2800" b="1" dirty="0">
                <a:solidFill>
                  <a:srgbClr val="FF0000"/>
                </a:solidFill>
                <a:cs typeface="Arial" charset="0"/>
              </a:rPr>
              <a:t>factors</a:t>
            </a:r>
            <a:r>
              <a:rPr lang="en-GB" sz="2800" dirty="0">
                <a:solidFill>
                  <a:srgbClr val="FF0000"/>
                </a:solidFill>
                <a:cs typeface="Arial" charset="0"/>
              </a:rPr>
              <a:t>.</a:t>
            </a:r>
          </a:p>
          <a:p>
            <a:pPr>
              <a:defRPr/>
            </a:pPr>
            <a:endParaRPr lang="en-GB" sz="2800" dirty="0">
              <a:cs typeface="Arial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0B0F0"/>
                </a:solidFill>
                <a:cs typeface="Arial" charset="0"/>
              </a:rPr>
              <a:t>Name three examples of this type of characteristic.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2208214" y="1162050"/>
            <a:ext cx="8066087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975" indent="-180975">
              <a:defRPr/>
            </a:pPr>
            <a:r>
              <a:rPr lang="en-GB" sz="2800" dirty="0">
                <a:cs typeface="Arial" charset="0"/>
              </a:rPr>
              <a:t>Your unique characteristics are caused by:</a:t>
            </a:r>
          </a:p>
          <a:p>
            <a:pPr marL="180975" indent="-180975">
              <a:defRPr/>
            </a:pPr>
            <a:endParaRPr lang="en-GB" sz="2800" dirty="0">
              <a:cs typeface="Arial" charset="0"/>
            </a:endParaRPr>
          </a:p>
          <a:p>
            <a:pPr marL="180975" indent="-180975">
              <a:buFontTx/>
              <a:buChar char="-"/>
              <a:defRPr/>
            </a:pPr>
            <a:r>
              <a:rPr lang="en-GB" sz="2800" dirty="0">
                <a:cs typeface="Arial" charset="0"/>
              </a:rPr>
              <a:t>the unique set of </a:t>
            </a:r>
            <a:r>
              <a:rPr lang="en-GB" sz="2800" b="1" dirty="0">
                <a:solidFill>
                  <a:srgbClr val="FF0000"/>
                </a:solidFill>
                <a:cs typeface="Arial" charset="0"/>
              </a:rPr>
              <a:t>genes</a:t>
            </a:r>
            <a:r>
              <a:rPr lang="en-GB" sz="2800" dirty="0">
                <a:cs typeface="Arial" charset="0"/>
              </a:rPr>
              <a:t> you have  inherited from your parents</a:t>
            </a:r>
          </a:p>
          <a:p>
            <a:pPr marL="180975" indent="-180975">
              <a:defRPr/>
            </a:pPr>
            <a:endParaRPr lang="en-GB" sz="2800" b="1" dirty="0">
              <a:cs typeface="Arial" charset="0"/>
            </a:endParaRPr>
          </a:p>
          <a:p>
            <a:pPr marL="180975" indent="-180975">
              <a:buFontTx/>
              <a:buChar char="-"/>
              <a:defRPr/>
            </a:pPr>
            <a:r>
              <a:rPr lang="en-GB" sz="2800" dirty="0">
                <a:cs typeface="Arial" charset="0"/>
              </a:rPr>
              <a:t>the </a:t>
            </a:r>
            <a:r>
              <a:rPr lang="en-GB" sz="2800" b="1" dirty="0">
                <a:solidFill>
                  <a:srgbClr val="FF0000"/>
                </a:solidFill>
                <a:cs typeface="Arial" charset="0"/>
              </a:rPr>
              <a:t>environment</a:t>
            </a:r>
            <a:r>
              <a:rPr lang="en-GB" sz="2800" dirty="0">
                <a:cs typeface="Arial" charset="0"/>
              </a:rPr>
              <a:t> in which you have developed.</a:t>
            </a:r>
          </a:p>
        </p:txBody>
      </p:sp>
    </p:spTree>
    <p:extLst>
      <p:ext uri="{BB962C8B-B14F-4D97-AF65-F5344CB8AC3E}">
        <p14:creationId xmlns:p14="http://schemas.microsoft.com/office/powerpoint/2010/main" val="33927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0" grpId="0" build="p"/>
      <p:bldP spid="1536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(d) </a:t>
            </a:r>
            <a:r>
              <a:rPr lang="en-GB" sz="2800" dirty="0" smtClean="0"/>
              <a:t>the </a:t>
            </a:r>
            <a:r>
              <a:rPr lang="en-GB" sz="2800" dirty="0"/>
              <a:t>genetic basis of continuous and discontinuous variation	</a:t>
            </a:r>
            <a:endParaRPr lang="en-GB" sz="2800" dirty="0" smtClean="0"/>
          </a:p>
          <a:p>
            <a:pPr lvl="1"/>
            <a:r>
              <a:rPr lang="en-GB" sz="2400" dirty="0" smtClean="0"/>
              <a:t>To </a:t>
            </a:r>
            <a:r>
              <a:rPr lang="en-GB" sz="2400" dirty="0"/>
              <a:t>include reference to the number of genes that influence each type of variation.	</a:t>
            </a:r>
            <a:endParaRPr lang="en-GB" sz="2400" dirty="0" smtClean="0"/>
          </a:p>
          <a:p>
            <a:pPr lvl="1"/>
            <a:endParaRPr lang="en-GB" sz="2400" dirty="0"/>
          </a:p>
          <a:p>
            <a:r>
              <a:rPr lang="en-GB" sz="2800" dirty="0" smtClean="0"/>
              <a:t> </a:t>
            </a:r>
            <a:r>
              <a:rPr lang="en-GB" sz="2800" b="1" dirty="0" smtClean="0"/>
              <a:t>(</a:t>
            </a:r>
            <a:r>
              <a:rPr lang="en-GB" sz="2800" b="1" dirty="0"/>
              <a:t>f)</a:t>
            </a:r>
            <a:r>
              <a:rPr lang="en-GB" sz="2800" dirty="0"/>
              <a:t>	the use of the Hardy–Weinberg principle to calculate allele frequencies in populations	</a:t>
            </a:r>
            <a:endParaRPr lang="en-GB" sz="2800" dirty="0" smtClean="0"/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equations for the Hardy–Weinberg principle will be provided.	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5810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Rectangle 8"/>
          <p:cNvSpPr>
            <a:spLocks noGrp="1" noChangeArrowheads="1"/>
          </p:cNvSpPr>
          <p:nvPr>
            <p:ph type="title"/>
          </p:nvPr>
        </p:nvSpPr>
        <p:spPr>
          <a:xfrm>
            <a:off x="2207568" y="332657"/>
            <a:ext cx="7992888" cy="404813"/>
          </a:xfrm>
          <a:ln>
            <a:miter lim="800000"/>
            <a:headEnd/>
            <a:tailEnd/>
          </a:ln>
        </p:spPr>
        <p:txBody>
          <a:bodyPr vert="horz" lIns="91440" tIns="45720" rIns="91440" bIns="45720" rtlCol="0" anchor="t">
            <a:noAutofit/>
          </a:bodyPr>
          <a:lstStyle/>
          <a:p>
            <a:pPr>
              <a:defRPr/>
            </a:pPr>
            <a:r>
              <a:rPr lang="en-GB" sz="4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How to classify variation</a:t>
            </a:r>
            <a:endParaRPr lang="en-GB" sz="4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2135189" y="1557338"/>
            <a:ext cx="815498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 sz="2800" dirty="0">
              <a:cs typeface="Arial" charset="0"/>
            </a:endParaRPr>
          </a:p>
          <a:p>
            <a:pPr>
              <a:defRPr/>
            </a:pPr>
            <a:r>
              <a:rPr lang="en-GB" sz="2800" dirty="0">
                <a:cs typeface="Arial" charset="0"/>
              </a:rPr>
              <a:t>A feature that </a:t>
            </a:r>
            <a:r>
              <a:rPr lang="en-GB" sz="2800" b="1" dirty="0">
                <a:cs typeface="Arial" charset="0"/>
              </a:rPr>
              <a:t>can be measured</a:t>
            </a:r>
            <a:r>
              <a:rPr lang="en-GB" sz="2800" dirty="0">
                <a:cs typeface="Arial" charset="0"/>
              </a:rPr>
              <a:t> and given a value from a </a:t>
            </a:r>
            <a:r>
              <a:rPr lang="en-GB" sz="2800" b="1" dirty="0">
                <a:cs typeface="Arial" charset="0"/>
              </a:rPr>
              <a:t>range of values</a:t>
            </a:r>
            <a:r>
              <a:rPr lang="en-GB" sz="2800" dirty="0">
                <a:cs typeface="Arial" charset="0"/>
              </a:rPr>
              <a:t> shows </a:t>
            </a:r>
            <a:r>
              <a:rPr lang="en-GB" sz="2800" b="1" dirty="0">
                <a:solidFill>
                  <a:srgbClr val="FF0000"/>
                </a:solidFill>
                <a:cs typeface="Arial" charset="0"/>
              </a:rPr>
              <a:t>continuous variation </a:t>
            </a:r>
            <a:r>
              <a:rPr lang="en-GB" sz="2800" dirty="0">
                <a:cs typeface="Arial" charset="0"/>
              </a:rPr>
              <a:t>.</a:t>
            </a:r>
          </a:p>
          <a:p>
            <a:pPr>
              <a:defRPr/>
            </a:pPr>
            <a:endParaRPr lang="en-GB" sz="2800" dirty="0">
              <a:cs typeface="Arial" charset="0"/>
            </a:endParaRPr>
          </a:p>
          <a:p>
            <a:pPr>
              <a:defRPr/>
            </a:pPr>
            <a:endParaRPr lang="en-GB" sz="2800" dirty="0">
              <a:cs typeface="Arial" charset="0"/>
            </a:endParaRPr>
          </a:p>
          <a:p>
            <a:pPr>
              <a:defRPr/>
            </a:pPr>
            <a:r>
              <a:rPr lang="en-GB" sz="2800" dirty="0" smtClean="0">
                <a:cs typeface="Arial" charset="0"/>
              </a:rPr>
              <a:t>A </a:t>
            </a:r>
            <a:r>
              <a:rPr lang="en-GB" sz="2800" dirty="0">
                <a:cs typeface="Arial" charset="0"/>
              </a:rPr>
              <a:t>feature that </a:t>
            </a:r>
            <a:r>
              <a:rPr lang="en-GB" sz="2800" b="1" dirty="0">
                <a:cs typeface="Arial" charset="0"/>
              </a:rPr>
              <a:t>cannot be measured</a:t>
            </a:r>
            <a:r>
              <a:rPr lang="en-GB" sz="2800" dirty="0">
                <a:cs typeface="Arial" charset="0"/>
              </a:rPr>
              <a:t> but is </a:t>
            </a:r>
            <a:r>
              <a:rPr lang="en-GB" sz="2800" b="1" dirty="0">
                <a:cs typeface="Arial" charset="0"/>
              </a:rPr>
              <a:t>one of a few</a:t>
            </a:r>
            <a:r>
              <a:rPr lang="en-GB" sz="2800" dirty="0">
                <a:cs typeface="Arial" charset="0"/>
              </a:rPr>
              <a:t> </a:t>
            </a:r>
            <a:r>
              <a:rPr lang="en-GB" sz="2800" b="1" dirty="0">
                <a:cs typeface="Arial" charset="0"/>
              </a:rPr>
              <a:t>distinct options</a:t>
            </a:r>
            <a:r>
              <a:rPr lang="en-GB" sz="2800" dirty="0">
                <a:cs typeface="Arial" charset="0"/>
              </a:rPr>
              <a:t> shows </a:t>
            </a:r>
            <a:r>
              <a:rPr lang="en-GB" sz="2800" b="1" dirty="0">
                <a:solidFill>
                  <a:srgbClr val="FF0000"/>
                </a:solidFill>
                <a:cs typeface="Arial" charset="0"/>
              </a:rPr>
              <a:t>discontinuous variation</a:t>
            </a:r>
            <a:r>
              <a:rPr lang="en-GB" sz="2800" b="1" dirty="0">
                <a:cs typeface="Arial" charset="0"/>
              </a:rPr>
              <a:t>.</a:t>
            </a:r>
          </a:p>
          <a:p>
            <a:pPr>
              <a:defRPr/>
            </a:pPr>
            <a:endParaRPr lang="en-GB" sz="2800" b="1" dirty="0">
              <a:cs typeface="Arial" charset="0"/>
            </a:endParaRPr>
          </a:p>
          <a:p>
            <a:pPr>
              <a:defRPr/>
            </a:pPr>
            <a:r>
              <a:rPr lang="en-GB" sz="2800" dirty="0">
                <a:cs typeface="Arial" charset="0"/>
              </a:rPr>
              <a:t>Which type of variation are eye colour and height? 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135188" y="1052513"/>
            <a:ext cx="828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cs typeface="Arial" charset="0"/>
              </a:rPr>
              <a:t>Characteristics can be classified into two types:</a:t>
            </a:r>
          </a:p>
        </p:txBody>
      </p:sp>
    </p:spTree>
    <p:extLst>
      <p:ext uri="{BB962C8B-B14F-4D97-AF65-F5344CB8AC3E}">
        <p14:creationId xmlns:p14="http://schemas.microsoft.com/office/powerpoint/2010/main" val="2191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 build="p"/>
      <p:bldP spid="8807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1628530" y="1524249"/>
            <a:ext cx="48958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 smtClean="0">
                <a:solidFill>
                  <a:srgbClr val="010066"/>
                </a:solidFill>
                <a:cs typeface="Arial" charset="0"/>
              </a:rPr>
              <a:t>This </a:t>
            </a:r>
            <a:r>
              <a:rPr lang="en-GB" sz="2800" dirty="0">
                <a:solidFill>
                  <a:srgbClr val="010066"/>
                </a:solidFill>
                <a:cs typeface="Arial" charset="0"/>
              </a:rPr>
              <a:t>type of feature varies over  a continuous range of values.</a:t>
            </a:r>
          </a:p>
          <a:p>
            <a:pPr>
              <a:defRPr/>
            </a:pPr>
            <a:endParaRPr lang="en-GB" sz="2800" dirty="0">
              <a:solidFill>
                <a:srgbClr val="010066"/>
              </a:solidFill>
              <a:cs typeface="Arial" charset="0"/>
            </a:endParaRPr>
          </a:p>
          <a:p>
            <a:pPr>
              <a:defRPr/>
            </a:pPr>
            <a:endParaRPr lang="en-GB" sz="2800" dirty="0">
              <a:solidFill>
                <a:srgbClr val="010066"/>
              </a:solidFill>
              <a:cs typeface="Arial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10066"/>
                </a:solidFill>
                <a:cs typeface="Arial" charset="0"/>
              </a:rPr>
              <a:t>Examples of continuous variation include mass, height, skin colour, intelligence and leaf area. </a:t>
            </a:r>
          </a:p>
          <a:p>
            <a:pPr>
              <a:defRPr/>
            </a:pPr>
            <a:endParaRPr lang="en-GB" sz="2800" dirty="0">
              <a:solidFill>
                <a:srgbClr val="010066"/>
              </a:solidFill>
              <a:cs typeface="Arial" charset="0"/>
            </a:endParaRPr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1455312" y="5084763"/>
            <a:ext cx="855705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010066"/>
                </a:solidFill>
                <a:cs typeface="Arial" charset="0"/>
              </a:rPr>
              <a:t>Continuous variation is due to the combined effects of a </a:t>
            </a:r>
            <a:r>
              <a:rPr lang="en-GB" sz="2800" b="1" dirty="0">
                <a:solidFill>
                  <a:srgbClr val="FF0000"/>
                </a:solidFill>
                <a:cs typeface="Arial" charset="0"/>
              </a:rPr>
              <a:t>large number of genes (polygenic) </a:t>
            </a:r>
            <a:r>
              <a:rPr lang="en-GB" sz="2800" b="1" i="1" dirty="0">
                <a:solidFill>
                  <a:srgbClr val="FF0000"/>
                </a:solidFill>
                <a:cs typeface="Arial" charset="0"/>
              </a:rPr>
              <a:t>and</a:t>
            </a:r>
            <a:r>
              <a:rPr lang="en-GB" sz="2800" b="1" dirty="0">
                <a:solidFill>
                  <a:srgbClr val="FF0000"/>
                </a:solidFill>
                <a:cs typeface="Arial" charset="0"/>
              </a:rPr>
              <a:t> the environment</a:t>
            </a:r>
            <a:r>
              <a:rPr lang="en-GB" sz="2800" b="1" dirty="0">
                <a:solidFill>
                  <a:srgbClr val="010066"/>
                </a:solidFill>
                <a:cs typeface="Arial" charset="0"/>
              </a:rPr>
              <a:t>.</a:t>
            </a:r>
          </a:p>
        </p:txBody>
      </p:sp>
      <p:pic>
        <p:nvPicPr>
          <p:cNvPr id="10244" name="Picture 27" descr="bar chart weigh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9" y="2132013"/>
            <a:ext cx="240347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0" descr="bar chart weight cur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013" y="2487614"/>
            <a:ext cx="2011362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34"/>
          <p:cNvSpPr txBox="1">
            <a:spLocks noChangeArrowheads="1"/>
          </p:cNvSpPr>
          <p:nvPr/>
        </p:nvSpPr>
        <p:spPr bwMode="auto">
          <a:xfrm>
            <a:off x="7045325" y="1419225"/>
            <a:ext cx="3549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b="1"/>
              <a:t>Bar chart to show the range of </a:t>
            </a:r>
          </a:p>
          <a:p>
            <a:pPr algn="ctr" eaLnBrk="1" hangingPunct="1"/>
            <a:r>
              <a:rPr lang="en-GB" b="1"/>
              <a:t>masses in a rugby team</a:t>
            </a:r>
          </a:p>
        </p:txBody>
      </p:sp>
      <p:sp>
        <p:nvSpPr>
          <p:cNvPr id="86051" name="Text Box 35"/>
          <p:cNvSpPr txBox="1">
            <a:spLocks noChangeArrowheads="1"/>
          </p:cNvSpPr>
          <p:nvPr/>
        </p:nvSpPr>
        <p:spPr bwMode="auto">
          <a:xfrm>
            <a:off x="7421563" y="4487864"/>
            <a:ext cx="28184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70    80    90   100  110  120  130</a:t>
            </a:r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7397751" y="4311650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0</a:t>
            </a:r>
          </a:p>
        </p:txBody>
      </p:sp>
      <p:sp>
        <p:nvSpPr>
          <p:cNvPr id="86053" name="Text Box 37"/>
          <p:cNvSpPr txBox="1">
            <a:spLocks noChangeArrowheads="1"/>
          </p:cNvSpPr>
          <p:nvPr/>
        </p:nvSpPr>
        <p:spPr bwMode="auto">
          <a:xfrm>
            <a:off x="7397750" y="3932239"/>
            <a:ext cx="2840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1</a:t>
            </a:r>
          </a:p>
        </p:txBody>
      </p:sp>
      <p:sp>
        <p:nvSpPr>
          <p:cNvPr id="86054" name="Text Box 38"/>
          <p:cNvSpPr txBox="1">
            <a:spLocks noChangeArrowheads="1"/>
          </p:cNvSpPr>
          <p:nvPr/>
        </p:nvSpPr>
        <p:spPr bwMode="auto">
          <a:xfrm>
            <a:off x="7391400" y="3557589"/>
            <a:ext cx="2840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2</a:t>
            </a:r>
          </a:p>
        </p:txBody>
      </p:sp>
      <p:sp>
        <p:nvSpPr>
          <p:cNvPr id="86055" name="Text Box 39"/>
          <p:cNvSpPr txBox="1">
            <a:spLocks noChangeArrowheads="1"/>
          </p:cNvSpPr>
          <p:nvPr/>
        </p:nvSpPr>
        <p:spPr bwMode="auto">
          <a:xfrm>
            <a:off x="7829550" y="4364039"/>
            <a:ext cx="2840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1</a:t>
            </a:r>
          </a:p>
        </p:txBody>
      </p:sp>
      <p:sp>
        <p:nvSpPr>
          <p:cNvPr id="86056" name="Text Box 40"/>
          <p:cNvSpPr txBox="1">
            <a:spLocks noChangeArrowheads="1"/>
          </p:cNvSpPr>
          <p:nvPr/>
        </p:nvSpPr>
        <p:spPr bwMode="auto">
          <a:xfrm>
            <a:off x="7391400" y="3140076"/>
            <a:ext cx="2840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3</a:t>
            </a:r>
          </a:p>
        </p:txBody>
      </p:sp>
      <p:sp>
        <p:nvSpPr>
          <p:cNvPr id="86057" name="Text Box 41"/>
          <p:cNvSpPr txBox="1">
            <a:spLocks noChangeArrowheads="1"/>
          </p:cNvSpPr>
          <p:nvPr/>
        </p:nvSpPr>
        <p:spPr bwMode="auto">
          <a:xfrm>
            <a:off x="7391401" y="2763838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4</a:t>
            </a:r>
          </a:p>
        </p:txBody>
      </p:sp>
      <p:sp>
        <p:nvSpPr>
          <p:cNvPr id="86058" name="Text Box 42"/>
          <p:cNvSpPr txBox="1">
            <a:spLocks noChangeArrowheads="1"/>
          </p:cNvSpPr>
          <p:nvPr/>
        </p:nvSpPr>
        <p:spPr bwMode="auto">
          <a:xfrm>
            <a:off x="7391400" y="2357439"/>
            <a:ext cx="2840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5</a:t>
            </a:r>
          </a:p>
        </p:txBody>
      </p:sp>
      <p:sp>
        <p:nvSpPr>
          <p:cNvPr id="86059" name="Text Box 43"/>
          <p:cNvSpPr txBox="1">
            <a:spLocks noChangeArrowheads="1"/>
          </p:cNvSpPr>
          <p:nvPr/>
        </p:nvSpPr>
        <p:spPr bwMode="auto">
          <a:xfrm>
            <a:off x="7391401" y="1987550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6</a:t>
            </a:r>
          </a:p>
        </p:txBody>
      </p: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8183564" y="4748213"/>
            <a:ext cx="102143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b="1" dirty="0">
                <a:cs typeface="Arial" charset="0"/>
              </a:rPr>
              <a:t>mass (kg)</a:t>
            </a:r>
          </a:p>
        </p:txBody>
      </p:sp>
      <p:sp>
        <p:nvSpPr>
          <p:cNvPr id="86061" name="Text Box 45"/>
          <p:cNvSpPr txBox="1">
            <a:spLocks noChangeArrowheads="1"/>
          </p:cNvSpPr>
          <p:nvPr/>
        </p:nvSpPr>
        <p:spPr bwMode="auto">
          <a:xfrm rot="-5400000">
            <a:off x="6144698" y="3160505"/>
            <a:ext cx="231242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b="1" dirty="0">
                <a:cs typeface="Arial" charset="0"/>
              </a:rPr>
              <a:t>number of rugby players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63751" y="404813"/>
            <a:ext cx="82089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b="1" dirty="0">
                <a:solidFill>
                  <a:srgbClr val="7030A0"/>
                </a:solidFill>
                <a:cs typeface="Arial" charset="0"/>
              </a:rPr>
              <a:t>Continuous (quantitative) variation</a:t>
            </a:r>
            <a:endParaRPr lang="en-GB" sz="3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9" grpId="0" build="p"/>
      <p:bldP spid="8604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1133342" y="1570387"/>
            <a:ext cx="609538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800" dirty="0" smtClean="0">
                <a:solidFill>
                  <a:srgbClr val="010066"/>
                </a:solidFill>
                <a:cs typeface="Arial" charset="0"/>
              </a:rPr>
              <a:t>This </a:t>
            </a:r>
            <a:r>
              <a:rPr lang="en-GB" sz="2800" dirty="0">
                <a:solidFill>
                  <a:srgbClr val="010066"/>
                </a:solidFill>
                <a:cs typeface="Arial" charset="0"/>
              </a:rPr>
              <a:t>type of feature can </a:t>
            </a:r>
            <a:r>
              <a:rPr lang="en-GB" sz="2800" dirty="0" smtClean="0">
                <a:solidFill>
                  <a:srgbClr val="010066"/>
                </a:solidFill>
                <a:cs typeface="Arial" charset="0"/>
              </a:rPr>
              <a:t>only be </a:t>
            </a:r>
            <a:r>
              <a:rPr lang="en-GB" sz="2800" dirty="0">
                <a:solidFill>
                  <a:srgbClr val="010066"/>
                </a:solidFill>
                <a:cs typeface="Arial" charset="0"/>
              </a:rPr>
              <a:t>one of a few distinct options. </a:t>
            </a:r>
            <a:r>
              <a:rPr lang="en-GB" sz="2800" dirty="0" smtClean="0">
                <a:solidFill>
                  <a:srgbClr val="010066"/>
                </a:solidFill>
                <a:cs typeface="Arial" charset="0"/>
              </a:rPr>
              <a:t>Either </a:t>
            </a:r>
            <a:r>
              <a:rPr lang="en-GB" sz="2800" dirty="0">
                <a:solidFill>
                  <a:srgbClr val="010066"/>
                </a:solidFill>
                <a:cs typeface="Arial" charset="0"/>
              </a:rPr>
              <a:t>you have this type of characteristic or you don’t.</a:t>
            </a:r>
          </a:p>
          <a:p>
            <a:pPr>
              <a:buFontTx/>
              <a:buChar char="-"/>
              <a:defRPr/>
            </a:pPr>
            <a:endParaRPr lang="en-GB" sz="2800" dirty="0">
              <a:solidFill>
                <a:srgbClr val="010066"/>
              </a:solidFill>
              <a:cs typeface="Arial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10066"/>
                </a:solidFill>
                <a:cs typeface="Arial" charset="0"/>
              </a:rPr>
              <a:t>Examples of </a:t>
            </a:r>
            <a:r>
              <a:rPr lang="en-GB" sz="2800" dirty="0" smtClean="0">
                <a:solidFill>
                  <a:srgbClr val="010066"/>
                </a:solidFill>
                <a:cs typeface="Arial" charset="0"/>
              </a:rPr>
              <a:t>discontinuous </a:t>
            </a:r>
            <a:r>
              <a:rPr lang="en-GB" sz="2800" dirty="0">
                <a:solidFill>
                  <a:srgbClr val="010066"/>
                </a:solidFill>
                <a:cs typeface="Arial" charset="0"/>
              </a:rPr>
              <a:t>variation include blood group</a:t>
            </a:r>
            <a:r>
              <a:rPr lang="en-GB" sz="2800" dirty="0">
                <a:cs typeface="Arial" charset="0"/>
              </a:rPr>
              <a:t>, </a:t>
            </a:r>
            <a:r>
              <a:rPr lang="en-GB" sz="2800" dirty="0" smtClean="0">
                <a:solidFill>
                  <a:srgbClr val="010066"/>
                </a:solidFill>
                <a:cs typeface="Arial" charset="0"/>
              </a:rPr>
              <a:t>natural </a:t>
            </a:r>
            <a:r>
              <a:rPr lang="en-GB" sz="2800" dirty="0">
                <a:solidFill>
                  <a:srgbClr val="010066"/>
                </a:solidFill>
                <a:cs typeface="Arial" charset="0"/>
              </a:rPr>
              <a:t>eye colour and inherited diseases.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875762" y="5103813"/>
            <a:ext cx="97922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010066"/>
                </a:solidFill>
                <a:cs typeface="Arial" charset="0"/>
              </a:rPr>
              <a:t>Discontinuous variation is controlled by a </a:t>
            </a:r>
            <a:r>
              <a:rPr lang="en-GB" sz="2800" dirty="0">
                <a:solidFill>
                  <a:srgbClr val="FF0000"/>
                </a:solidFill>
                <a:cs typeface="Arial" charset="0"/>
              </a:rPr>
              <a:t>small number of genes (if only one gene it is monogenic) with little environmental influence.</a:t>
            </a:r>
          </a:p>
        </p:txBody>
      </p:sp>
      <p:pic>
        <p:nvPicPr>
          <p:cNvPr id="11268" name="Picture 15" descr="bar chart blood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6" y="2182378"/>
            <a:ext cx="2422525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19"/>
          <p:cNvSpPr txBox="1">
            <a:spLocks noChangeArrowheads="1"/>
          </p:cNvSpPr>
          <p:nvPr/>
        </p:nvSpPr>
        <p:spPr bwMode="auto">
          <a:xfrm>
            <a:off x="7707313" y="1493403"/>
            <a:ext cx="374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b="1" dirty="0"/>
              <a:t>Bar chart to show the frequency </a:t>
            </a:r>
          </a:p>
          <a:p>
            <a:pPr algn="ctr" eaLnBrk="1" hangingPunct="1"/>
            <a:r>
              <a:rPr lang="en-GB" b="1" dirty="0"/>
              <a:t>of blood groups in a rugby team</a:t>
            </a:r>
          </a:p>
        </p:txBody>
      </p:sp>
      <p:sp>
        <p:nvSpPr>
          <p:cNvPr id="22534" name="Text Box 20"/>
          <p:cNvSpPr txBox="1">
            <a:spLocks noChangeArrowheads="1"/>
          </p:cNvSpPr>
          <p:nvPr/>
        </p:nvSpPr>
        <p:spPr bwMode="auto">
          <a:xfrm>
            <a:off x="8751889" y="4509653"/>
            <a:ext cx="203613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b="1">
                <a:cs typeface="Arial" charset="0"/>
              </a:rPr>
              <a:t>O        A       B       AB</a:t>
            </a:r>
          </a:p>
        </p:txBody>
      </p:sp>
      <p:sp>
        <p:nvSpPr>
          <p:cNvPr id="22535" name="Text Box 21"/>
          <p:cNvSpPr txBox="1">
            <a:spLocks noChangeArrowheads="1"/>
          </p:cNvSpPr>
          <p:nvPr/>
        </p:nvSpPr>
        <p:spPr bwMode="auto">
          <a:xfrm>
            <a:off x="8212139" y="4392178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0</a:t>
            </a:r>
          </a:p>
        </p:txBody>
      </p:sp>
      <p:sp>
        <p:nvSpPr>
          <p:cNvPr id="22536" name="Text Box 22"/>
          <p:cNvSpPr txBox="1">
            <a:spLocks noChangeArrowheads="1"/>
          </p:cNvSpPr>
          <p:nvPr/>
        </p:nvSpPr>
        <p:spPr bwMode="auto">
          <a:xfrm>
            <a:off x="8212138" y="4012766"/>
            <a:ext cx="2840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1</a:t>
            </a:r>
          </a:p>
        </p:txBody>
      </p:sp>
      <p:sp>
        <p:nvSpPr>
          <p:cNvPr id="22537" name="Text Box 23"/>
          <p:cNvSpPr txBox="1">
            <a:spLocks noChangeArrowheads="1"/>
          </p:cNvSpPr>
          <p:nvPr/>
        </p:nvSpPr>
        <p:spPr bwMode="auto">
          <a:xfrm>
            <a:off x="8205788" y="3638116"/>
            <a:ext cx="2840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2</a:t>
            </a:r>
          </a:p>
        </p:txBody>
      </p:sp>
      <p:sp>
        <p:nvSpPr>
          <p:cNvPr id="22538" name="Text Box 24"/>
          <p:cNvSpPr txBox="1">
            <a:spLocks noChangeArrowheads="1"/>
          </p:cNvSpPr>
          <p:nvPr/>
        </p:nvSpPr>
        <p:spPr bwMode="auto">
          <a:xfrm>
            <a:off x="8205788" y="3220604"/>
            <a:ext cx="2840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3</a:t>
            </a:r>
          </a:p>
        </p:txBody>
      </p:sp>
      <p:sp>
        <p:nvSpPr>
          <p:cNvPr id="22539" name="Text Box 25"/>
          <p:cNvSpPr txBox="1">
            <a:spLocks noChangeArrowheads="1"/>
          </p:cNvSpPr>
          <p:nvPr/>
        </p:nvSpPr>
        <p:spPr bwMode="auto">
          <a:xfrm>
            <a:off x="8205789" y="2844365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4</a:t>
            </a:r>
          </a:p>
        </p:txBody>
      </p:sp>
      <p:sp>
        <p:nvSpPr>
          <p:cNvPr id="22540" name="Text Box 26"/>
          <p:cNvSpPr txBox="1">
            <a:spLocks noChangeArrowheads="1"/>
          </p:cNvSpPr>
          <p:nvPr/>
        </p:nvSpPr>
        <p:spPr bwMode="auto">
          <a:xfrm>
            <a:off x="8205788" y="2437966"/>
            <a:ext cx="2840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5</a:t>
            </a:r>
          </a:p>
        </p:txBody>
      </p:sp>
      <p:sp>
        <p:nvSpPr>
          <p:cNvPr id="22541" name="Text Box 27"/>
          <p:cNvSpPr txBox="1">
            <a:spLocks noChangeArrowheads="1"/>
          </p:cNvSpPr>
          <p:nvPr/>
        </p:nvSpPr>
        <p:spPr bwMode="auto">
          <a:xfrm>
            <a:off x="8205789" y="2068078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cs typeface="Arial" charset="0"/>
              </a:rPr>
              <a:t>6</a:t>
            </a:r>
          </a:p>
        </p:txBody>
      </p:sp>
      <p:sp>
        <p:nvSpPr>
          <p:cNvPr id="22542" name="Text Box 28"/>
          <p:cNvSpPr txBox="1">
            <a:spLocks noChangeArrowheads="1"/>
          </p:cNvSpPr>
          <p:nvPr/>
        </p:nvSpPr>
        <p:spPr bwMode="auto">
          <a:xfrm>
            <a:off x="9029701" y="4755715"/>
            <a:ext cx="122822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b="1">
                <a:cs typeface="Arial" charset="0"/>
              </a:rPr>
              <a:t>blood group</a:t>
            </a:r>
          </a:p>
        </p:txBody>
      </p:sp>
      <p:sp>
        <p:nvSpPr>
          <p:cNvPr id="22543" name="Text Box 29"/>
          <p:cNvSpPr txBox="1">
            <a:spLocks noChangeArrowheads="1"/>
          </p:cNvSpPr>
          <p:nvPr/>
        </p:nvSpPr>
        <p:spPr bwMode="auto">
          <a:xfrm rot="-5400000">
            <a:off x="6959086" y="3241032"/>
            <a:ext cx="231242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b="1">
                <a:cs typeface="Arial" charset="0"/>
              </a:rPr>
              <a:t>number of rugby players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71700" y="549276"/>
            <a:ext cx="84963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b="1" dirty="0">
                <a:solidFill>
                  <a:srgbClr val="7030A0"/>
                </a:solidFill>
                <a:cs typeface="Arial" charset="0"/>
              </a:rPr>
              <a:t>Discontinuous (qualitative) variation</a:t>
            </a:r>
            <a:endParaRPr lang="en-GB" sz="3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14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2" grpId="0" build="p"/>
      <p:bldP spid="9012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159177" y="116761"/>
            <a:ext cx="8229600" cy="1143000"/>
          </a:xfrm>
        </p:spPr>
        <p:txBody>
          <a:bodyPr/>
          <a:lstStyle/>
          <a:p>
            <a:r>
              <a:rPr lang="en-GB" dirty="0" smtClean="0"/>
              <a:t>Genetic basis of variation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>
          <a:xfrm>
            <a:off x="1403797" y="1259761"/>
            <a:ext cx="4610637" cy="658812"/>
          </a:xfrm>
        </p:spPr>
        <p:txBody>
          <a:bodyPr/>
          <a:lstStyle/>
          <a:p>
            <a:r>
              <a:rPr lang="en-GB" sz="2800" smtClean="0"/>
              <a:t>Discontinuous variation</a:t>
            </a:r>
          </a:p>
        </p:txBody>
      </p:sp>
      <p:sp>
        <p:nvSpPr>
          <p:cNvPr id="12292" name="Text Placeholder 3"/>
          <p:cNvSpPr>
            <a:spLocks noGrp="1"/>
          </p:cNvSpPr>
          <p:nvPr>
            <p:ph type="body" sz="half" idx="3"/>
          </p:nvPr>
        </p:nvSpPr>
        <p:spPr>
          <a:xfrm>
            <a:off x="6273977" y="1244514"/>
            <a:ext cx="4612448" cy="654050"/>
          </a:xfrm>
        </p:spPr>
        <p:txBody>
          <a:bodyPr/>
          <a:lstStyle/>
          <a:p>
            <a:r>
              <a:rPr lang="en-GB" sz="2800" dirty="0" smtClean="0"/>
              <a:t>Continuous variation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30310" y="1918574"/>
            <a:ext cx="4868214" cy="3846513"/>
          </a:xfrm>
        </p:spPr>
        <p:txBody>
          <a:bodyPr>
            <a:noAutofit/>
          </a:bodyPr>
          <a:lstStyle/>
          <a:p>
            <a:r>
              <a:rPr lang="en-GB" sz="2800" dirty="0" smtClean="0"/>
              <a:t>Different alleles at a single gene locus have large effects on phenotype</a:t>
            </a:r>
          </a:p>
          <a:p>
            <a:r>
              <a:rPr lang="en-GB" sz="2800" dirty="0" smtClean="0"/>
              <a:t>Different gene loci have quite different effects on the phenotype</a:t>
            </a:r>
          </a:p>
          <a:p>
            <a:r>
              <a:rPr lang="en-GB" sz="2800" dirty="0" smtClean="0"/>
              <a:t>If more than one gene is involved they act in an </a:t>
            </a:r>
            <a:r>
              <a:rPr lang="en-GB" sz="2800" dirty="0" err="1" smtClean="0"/>
              <a:t>epistatic</a:t>
            </a:r>
            <a:r>
              <a:rPr lang="en-GB" sz="2800" dirty="0" smtClean="0"/>
              <a:t> way where one gene masks or influences another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3977" y="1898565"/>
            <a:ext cx="4612448" cy="3846513"/>
          </a:xfrm>
        </p:spPr>
        <p:txBody>
          <a:bodyPr>
            <a:noAutofit/>
          </a:bodyPr>
          <a:lstStyle/>
          <a:p>
            <a:r>
              <a:rPr lang="en-GB" sz="2800" dirty="0" smtClean="0"/>
              <a:t>Controlled by 2 or more genes</a:t>
            </a:r>
          </a:p>
          <a:p>
            <a:r>
              <a:rPr lang="en-GB" sz="2800" dirty="0" smtClean="0"/>
              <a:t>Each gene provides an additive component</a:t>
            </a:r>
          </a:p>
          <a:p>
            <a:r>
              <a:rPr lang="en-GB" sz="2800" dirty="0" smtClean="0"/>
              <a:t>Different alleles have small effect on phenotype</a:t>
            </a:r>
          </a:p>
          <a:p>
            <a:r>
              <a:rPr lang="en-GB" sz="2800" dirty="0" smtClean="0"/>
              <a:t>Large number of different, unlinked genes have a combined effect (polygenic)</a:t>
            </a:r>
          </a:p>
        </p:txBody>
      </p:sp>
    </p:spTree>
    <p:extLst>
      <p:ext uri="{BB962C8B-B14F-4D97-AF65-F5344CB8AC3E}">
        <p14:creationId xmlns:p14="http://schemas.microsoft.com/office/powerpoint/2010/main" val="146625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Variation and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GB" sz="2800" smtClean="0"/>
              <a:t>Variation is essential for selection. WHY?</a:t>
            </a:r>
          </a:p>
          <a:p>
            <a:pPr>
              <a:buFont typeface="Wingdings 2" panose="05020102010507070707" pitchFamily="18" charset="2"/>
              <a:buNone/>
            </a:pPr>
            <a:endParaRPr lang="en-GB" sz="2800" smtClean="0"/>
          </a:p>
          <a:p>
            <a:r>
              <a:rPr lang="en-GB" sz="2800" smtClean="0"/>
              <a:t>When the environment changes, those individuals that are better adapted will survive and reproduce, passing on the advantageous </a:t>
            </a:r>
            <a:r>
              <a:rPr lang="en-GB" sz="2800" smtClean="0">
                <a:solidFill>
                  <a:srgbClr val="FF0000"/>
                </a:solidFill>
              </a:rPr>
              <a:t>alleles</a:t>
            </a:r>
            <a:r>
              <a:rPr lang="en-GB" sz="2800" smtClean="0"/>
              <a:t> to their offspring</a:t>
            </a:r>
          </a:p>
        </p:txBody>
      </p:sp>
    </p:spTree>
    <p:extLst>
      <p:ext uri="{BB962C8B-B14F-4D97-AF65-F5344CB8AC3E}">
        <p14:creationId xmlns:p14="http://schemas.microsoft.com/office/powerpoint/2010/main" val="25541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</TotalTime>
  <Words>1078</Words>
  <Application>Microsoft Office PowerPoint</Application>
  <PresentationFormat>Widescreen</PresentationFormat>
  <Paragraphs>176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Gulim</vt:lpstr>
      <vt:lpstr>Symbol</vt:lpstr>
      <vt:lpstr>Tw Cen MT</vt:lpstr>
      <vt:lpstr>Tw Cen MT Condensed</vt:lpstr>
      <vt:lpstr>Verdana</vt:lpstr>
      <vt:lpstr>Wingdings 2</vt:lpstr>
      <vt:lpstr>Wingdings 3</vt:lpstr>
      <vt:lpstr>Integral</vt:lpstr>
      <vt:lpstr>variation and Hardy-Weinberg principle</vt:lpstr>
      <vt:lpstr>Starter </vt:lpstr>
      <vt:lpstr>Causes of variation</vt:lpstr>
      <vt:lpstr>Learning outcomes</vt:lpstr>
      <vt:lpstr>How to classify variation</vt:lpstr>
      <vt:lpstr>PowerPoint Presentation</vt:lpstr>
      <vt:lpstr>PowerPoint Presentation</vt:lpstr>
      <vt:lpstr>Genetic basis of variation</vt:lpstr>
      <vt:lpstr>Variation and selection</vt:lpstr>
      <vt:lpstr>Population genetics</vt:lpstr>
      <vt:lpstr>Hardy-Weinberg equilibrium</vt:lpstr>
      <vt:lpstr>Assumptions</vt:lpstr>
      <vt:lpstr>Allele frequency</vt:lpstr>
      <vt:lpstr>Genotype frequency</vt:lpstr>
      <vt:lpstr>PowerPoint Presentation</vt:lpstr>
      <vt:lpstr>Task</vt:lpstr>
      <vt:lpstr>Task</vt:lpstr>
      <vt:lpstr>Task</vt:lpstr>
      <vt:lpstr>Learning outcomes</vt:lpstr>
      <vt:lpstr>Flip learning – Artificial selection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 and Hardy-Weinberg principle</dc:title>
  <dc:creator>Helen Hawke</dc:creator>
  <cp:lastModifiedBy>Louise Wilson</cp:lastModifiedBy>
  <cp:revision>9</cp:revision>
  <dcterms:created xsi:type="dcterms:W3CDTF">2016-07-28T07:25:28Z</dcterms:created>
  <dcterms:modified xsi:type="dcterms:W3CDTF">2017-02-02T12:56:52Z</dcterms:modified>
</cp:coreProperties>
</file>